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6" r:id="rId5"/>
    <p:sldId id="267" r:id="rId6"/>
    <p:sldId id="264"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Announcement of Publishing Books at the Centre of Publishing and Translation</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62500" lnSpcReduction="20000"/>
          </a:bodyPr>
          <a:lstStyle/>
          <a:p>
            <a:pPr marL="0" indent="0" algn="l" rtl="0" fontAlgn="t">
              <a:buNone/>
            </a:pPr>
            <a:r>
              <a:rPr lang="en-US" b="1" dirty="0"/>
              <a:t>Dates of submission: In the second session of the academic year 1435/1436 H, the Center of Publishing and Translation announces the opening of registering for translated books (which were completely translated), as well as the authentic authored books with relevant scientific additions to faculty members in the period from 26 Rabi </a:t>
            </a:r>
            <a:r>
              <a:rPr lang="en-US" b="1" dirty="0" err="1"/>
              <a:t>Thani</a:t>
            </a:r>
            <a:r>
              <a:rPr lang="en-US" b="1" dirty="0"/>
              <a:t> 1436 H to 6 </a:t>
            </a:r>
            <a:r>
              <a:rPr lang="en-US" b="1" dirty="0" err="1"/>
              <a:t>Rajeb</a:t>
            </a:r>
            <a:r>
              <a:rPr lang="en-US" b="1" dirty="0"/>
              <a:t> 1436 H, to be subjected for arbitration, printing and publishing at the Centre. Criteria of publishing books : it is required for the submitted books the availability of the following criteria:</a:t>
            </a:r>
          </a:p>
          <a:p>
            <a:pPr marL="0" indent="0" algn="l" rtl="0" fontAlgn="t">
              <a:buNone/>
            </a:pPr>
            <a:r>
              <a:rPr lang="en-US" b="1" dirty="0"/>
              <a:t>1. The book must include the two elements of originality and modernity.</a:t>
            </a:r>
          </a:p>
          <a:p>
            <a:pPr marL="0" indent="0" algn="l" rtl="0" fontAlgn="t">
              <a:buNone/>
            </a:pPr>
            <a:r>
              <a:rPr lang="en-US" b="1" dirty="0"/>
              <a:t>2- The book must have a scientific value.</a:t>
            </a:r>
          </a:p>
          <a:p>
            <a:pPr marL="0" indent="0" algn="l" rtl="0" fontAlgn="t">
              <a:buNone/>
            </a:pPr>
            <a:r>
              <a:rPr lang="en-US" b="1" dirty="0"/>
              <a:t>3. The book must follow the scientific method in presenting ideas.</a:t>
            </a:r>
          </a:p>
          <a:p>
            <a:pPr marL="0" indent="0" algn="l" rtl="0" fontAlgn="t">
              <a:buNone/>
            </a:pPr>
            <a:r>
              <a:rPr lang="en-US" b="1" dirty="0"/>
              <a:t>4. The book must take into account the accuracy of the documentation of scientific information and quotations.</a:t>
            </a:r>
          </a:p>
          <a:p>
            <a:pPr marL="0" indent="0" algn="l" rtl="0" fontAlgn="t">
              <a:buNone/>
            </a:pPr>
            <a:r>
              <a:rPr lang="en-US" b="1" dirty="0"/>
              <a:t>5. The information and scientific terminology are to be accurate. 6. The book must be useful for the target group.</a:t>
            </a:r>
          </a:p>
          <a:p>
            <a:pPr marL="0" indent="0" algn="l" rtl="0" fontAlgn="t">
              <a:buNone/>
            </a:pPr>
            <a:r>
              <a:rPr lang="en-US" b="1" dirty="0"/>
              <a:t>7. The chapters of the book must cover all aspects of the subject</a:t>
            </a:r>
            <a:r>
              <a:rPr lang="en-US" b="1" dirty="0" smtClean="0"/>
              <a:t>. of </a:t>
            </a:r>
            <a:r>
              <a:rPr lang="en-US" b="1" dirty="0"/>
              <a:t>Contents.</a:t>
            </a:r>
          </a:p>
          <a:p>
            <a:pPr marL="0" indent="0" algn="l" rtl="0" fontAlgn="t">
              <a:buNone/>
            </a:pPr>
            <a:r>
              <a:rPr lang="en-US" dirty="0"/>
              <a:t> </a:t>
            </a:r>
          </a:p>
          <a:p>
            <a:pPr marL="0" indent="0" algn="l" rtl="0">
              <a:buNone/>
            </a:pPr>
            <a:r>
              <a:rPr lang="en-US" dirty="0"/>
              <a:t/>
            </a:r>
            <a:br>
              <a:rPr lang="en-US" dirty="0"/>
            </a:b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0000" lnSpcReduction="20000"/>
          </a:bodyPr>
          <a:lstStyle/>
          <a:p>
            <a:pPr marL="0" indent="0" algn="l" rtl="0" fontAlgn="t">
              <a:buNone/>
            </a:pPr>
            <a:endParaRPr lang="en-US" b="1" dirty="0"/>
          </a:p>
          <a:p>
            <a:pPr marL="0" indent="0" algn="l" rtl="0" fontAlgn="t">
              <a:buNone/>
            </a:pPr>
            <a:r>
              <a:rPr lang="en-US" b="1" dirty="0"/>
              <a:t>8. The book is linked to the specialization of the applicant. The place for submitting the books and the required documents: The submission is at the Center of Publishing and Translation, which is located in the second floor at the Vice Presidency for Graduate Studies and Scientific Research in the university administration building to be completed with the following documents:</a:t>
            </a:r>
          </a:p>
          <a:p>
            <a:pPr marL="0" indent="0" algn="l" rtl="0" fontAlgn="t">
              <a:buNone/>
            </a:pPr>
            <a:r>
              <a:rPr lang="en-US" b="1" dirty="0"/>
              <a:t>Firstly, documents are required for the publishing of a systematic book:</a:t>
            </a:r>
          </a:p>
          <a:p>
            <a:pPr marL="0" indent="0" algn="l" rtl="0" fontAlgn="t">
              <a:buNone/>
            </a:pPr>
            <a:r>
              <a:rPr lang="en-US" b="1" dirty="0"/>
              <a:t>1. Request from the author directed to the Head of Department express his desire to publish the book by the university, determining the name of the subject as well as its code and number as the author wants the book to be scheduled for or be part of it.</a:t>
            </a:r>
          </a:p>
          <a:p>
            <a:pPr marL="0" indent="0" algn="l" rtl="0" fontAlgn="t">
              <a:buNone/>
            </a:pPr>
            <a:r>
              <a:rPr lang="en-US" b="1" dirty="0"/>
              <a:t>2. Attached with the application form items of the course, as well as the decisions of examiners of the Department.</a:t>
            </a:r>
          </a:p>
          <a:p>
            <a:pPr marL="0" indent="0" algn="l" rtl="0" fontAlgn="t">
              <a:buNone/>
            </a:pPr>
            <a:r>
              <a:rPr lang="en-US" b="1" dirty="0"/>
              <a:t>3-Decision of the Board of the Department and College, as well as the approval of his Excellency the Rector of the University on the report of the Board of the College</a:t>
            </a:r>
            <a:r>
              <a:rPr lang="en-US" b="1" dirty="0" smtClean="0"/>
              <a:t>.</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95365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marL="0" indent="0" algn="l" rtl="0" fontAlgn="t">
              <a:buNone/>
            </a:pPr>
            <a:r>
              <a:rPr lang="en-US" b="1" dirty="0"/>
              <a:t>4- Filling out an application form regarding publishing a textbook (from the Center's Site).</a:t>
            </a:r>
          </a:p>
          <a:p>
            <a:pPr marL="0" indent="0" algn="l" rtl="0" fontAlgn="t">
              <a:buNone/>
            </a:pPr>
            <a:r>
              <a:rPr lang="en-US" b="1" dirty="0"/>
              <a:t>5. Three hard copies of the book project model.</a:t>
            </a:r>
          </a:p>
          <a:p>
            <a:pPr marL="0" indent="0" algn="l" rtl="0" fontAlgn="t">
              <a:buNone/>
            </a:pPr>
            <a:r>
              <a:rPr lang="en-US" b="1" dirty="0"/>
              <a:t>6. An electronic version of the book (Word Format) and (PDF without mentioning the author's name), as well as items of the course to be magnetized on a CD.</a:t>
            </a:r>
          </a:p>
          <a:p>
            <a:pPr marL="0" indent="0" algn="l" rtl="0" fontAlgn="t">
              <a:buNone/>
            </a:pPr>
            <a:r>
              <a:rPr lang="en-US" b="1" dirty="0"/>
              <a:t>7. Declaration form by the author to own the contents of the book and the right of publishing. (From the Center's Site)</a:t>
            </a:r>
          </a:p>
          <a:p>
            <a:pPr marL="0" indent="0" algn="l" rtl="0" fontAlgn="t">
              <a:buNone/>
            </a:pPr>
            <a:r>
              <a:rPr lang="en-US" b="1" dirty="0"/>
              <a:t>8. List of the names of at least six arbitrators in the specialty field with the rank of professor or associate professor, as well as marking down their contact information such as telephone or email.</a:t>
            </a:r>
          </a:p>
          <a:p>
            <a:pPr marL="0" indent="0" algn="l" rtl="0" fontAlgn="t">
              <a:buNone/>
            </a:pPr>
            <a:r>
              <a:rPr lang="en-US" b="1" dirty="0"/>
              <a:t>9- Autobiography of the author / authors.</a:t>
            </a:r>
          </a:p>
          <a:p>
            <a:pPr marL="0" indent="0" algn="l" rtl="0" fontAlgn="t">
              <a:buNone/>
            </a:pPr>
            <a:r>
              <a:rPr lang="en-US" b="1" dirty="0"/>
              <a:t>10- Marking down the title of master thesis and doctoral thesis and attach the index of Contents.</a:t>
            </a:r>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847788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62500" lnSpcReduction="20000"/>
          </a:bodyPr>
          <a:lstStyle/>
          <a:p>
            <a:pPr marL="0" indent="0" algn="l" rtl="0" fontAlgn="t">
              <a:buNone/>
            </a:pPr>
            <a:r>
              <a:rPr lang="en-US" b="1" dirty="0"/>
              <a:t>Secondly: Documents are required to publish a book (Specialist / cultural / desk reference)</a:t>
            </a:r>
          </a:p>
          <a:p>
            <a:pPr marL="0" indent="0" algn="l" rtl="0" fontAlgn="t">
              <a:buNone/>
            </a:pPr>
            <a:r>
              <a:rPr lang="en-US" b="1" dirty="0"/>
              <a:t>1. Request from the author to the Director of the Center of Publishing and Translation showing his desire in publishing the specialist or cultural or desk reference book.</a:t>
            </a:r>
          </a:p>
          <a:p>
            <a:pPr marL="0" indent="0" algn="l" rtl="0" fontAlgn="t">
              <a:buNone/>
            </a:pPr>
            <a:r>
              <a:rPr lang="en-US" b="1" dirty="0"/>
              <a:t>2 Filling out an application form regarding publishing a book (from the Center's Site).</a:t>
            </a:r>
          </a:p>
          <a:p>
            <a:pPr marL="0" indent="0" algn="l" rtl="0" fontAlgn="t">
              <a:buNone/>
            </a:pPr>
            <a:r>
              <a:rPr lang="en-US" b="1" dirty="0"/>
              <a:t>3. Three hard copies of the book project model</a:t>
            </a:r>
          </a:p>
          <a:p>
            <a:pPr marL="0" indent="0" algn="l" rtl="0" fontAlgn="t">
              <a:buNone/>
            </a:pPr>
            <a:r>
              <a:rPr lang="en-US" b="1" dirty="0"/>
              <a:t>4. An electronic version of the book (Word Format) and (PDF without mentioning the author's name), to be magnetized on a CD.</a:t>
            </a:r>
          </a:p>
          <a:p>
            <a:pPr marL="0" indent="0" algn="l" rtl="0" fontAlgn="t">
              <a:buNone/>
            </a:pPr>
            <a:r>
              <a:rPr lang="en-US" b="1" dirty="0"/>
              <a:t>5. Declaration form by the author to own the contents of the book and the right of publishing. (From the Center's Site).</a:t>
            </a:r>
          </a:p>
          <a:p>
            <a:pPr marL="0" indent="0" algn="l" rtl="0" fontAlgn="t">
              <a:buNone/>
            </a:pPr>
            <a:r>
              <a:rPr lang="en-US" b="1" dirty="0"/>
              <a:t>6. List of the names of at least six arbitrators in the specialty field with the rank of professor or associate professor, as well as marking down their contact information such as telephone or email.</a:t>
            </a:r>
          </a:p>
          <a:p>
            <a:pPr marL="0" indent="0" algn="l" rtl="0" fontAlgn="t">
              <a:buNone/>
            </a:pPr>
            <a:r>
              <a:rPr lang="en-US" b="1" dirty="0"/>
              <a:t>7. Autobiography of the author / authors .</a:t>
            </a:r>
          </a:p>
          <a:p>
            <a:pPr marL="0" indent="0" algn="l" rtl="0" fontAlgn="t">
              <a:buNone/>
            </a:pPr>
            <a:r>
              <a:rPr lang="en-US" b="1" dirty="0"/>
              <a:t>8- Marking down the title of master thesis and doctoral thesis and attach the </a:t>
            </a:r>
            <a:r>
              <a:rPr lang="en-US" b="1"/>
              <a:t>index </a:t>
            </a:r>
            <a:endParaRPr lang="ar-SA"/>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4507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2853</TotalTime>
  <Words>731</Words>
  <Application>Microsoft Office PowerPoint</Application>
  <PresentationFormat>عرض على الشاشة (3:4)‏</PresentationFormat>
  <Paragraphs>32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غلاف فني</vt:lpstr>
      <vt:lpstr>Announcement of Publishing Books at the Centre of Publishing and Translation</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108</cp:revision>
  <dcterms:created xsi:type="dcterms:W3CDTF">2015-02-10T13:06:57Z</dcterms:created>
  <dcterms:modified xsi:type="dcterms:W3CDTF">2015-03-04T09:42:36Z</dcterms:modified>
</cp:coreProperties>
</file>