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3" autoAdjust="0"/>
    <p:restoredTop sz="94660"/>
  </p:normalViewPr>
  <p:slideViewPr>
    <p:cSldViewPr snapToGrid="0">
      <p:cViewPr varScale="1">
        <p:scale>
          <a:sx n="71" d="100"/>
          <a:sy n="71" d="100"/>
        </p:scale>
        <p:origin x="600"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4140B26-09BB-441F-95CD-545BBCC9AA34}" type="datetimeFigureOut">
              <a:rPr lang="en-US" smtClean="0"/>
              <a:t>4/8/2015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9E2BD7-F1B7-4010-8E31-7346E8D7CD71}" type="slidenum">
              <a:rPr lang="en-US" smtClean="0"/>
              <a:t>‹#›</a:t>
            </a:fld>
            <a:endParaRPr lang="en-US"/>
          </a:p>
        </p:txBody>
      </p:sp>
    </p:spTree>
    <p:extLst>
      <p:ext uri="{BB962C8B-B14F-4D97-AF65-F5344CB8AC3E}">
        <p14:creationId xmlns:p14="http://schemas.microsoft.com/office/powerpoint/2010/main" val="40372726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4140B26-09BB-441F-95CD-545BBCC9AA34}" type="datetimeFigureOut">
              <a:rPr lang="en-US" smtClean="0"/>
              <a:t>4/8/2015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9E2BD7-F1B7-4010-8E31-7346E8D7CD71}" type="slidenum">
              <a:rPr lang="en-US" smtClean="0"/>
              <a:t>‹#›</a:t>
            </a:fld>
            <a:endParaRPr lang="en-US"/>
          </a:p>
        </p:txBody>
      </p:sp>
    </p:spTree>
    <p:extLst>
      <p:ext uri="{BB962C8B-B14F-4D97-AF65-F5344CB8AC3E}">
        <p14:creationId xmlns:p14="http://schemas.microsoft.com/office/powerpoint/2010/main" val="27743892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4140B26-09BB-441F-95CD-545BBCC9AA34}" type="datetimeFigureOut">
              <a:rPr lang="en-US" smtClean="0"/>
              <a:t>4/8/2015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9E2BD7-F1B7-4010-8E31-7346E8D7CD71}" type="slidenum">
              <a:rPr lang="en-US" smtClean="0"/>
              <a:t>‹#›</a:t>
            </a:fld>
            <a:endParaRPr lang="en-US"/>
          </a:p>
        </p:txBody>
      </p:sp>
    </p:spTree>
    <p:extLst>
      <p:ext uri="{BB962C8B-B14F-4D97-AF65-F5344CB8AC3E}">
        <p14:creationId xmlns:p14="http://schemas.microsoft.com/office/powerpoint/2010/main" val="434287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4140B26-09BB-441F-95CD-545BBCC9AA34}" type="datetimeFigureOut">
              <a:rPr lang="en-US" smtClean="0"/>
              <a:t>4/8/2015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9E2BD7-F1B7-4010-8E31-7346E8D7CD71}" type="slidenum">
              <a:rPr lang="en-US" smtClean="0"/>
              <a:t>‹#›</a:t>
            </a:fld>
            <a:endParaRPr lang="en-US"/>
          </a:p>
        </p:txBody>
      </p:sp>
    </p:spTree>
    <p:extLst>
      <p:ext uri="{BB962C8B-B14F-4D97-AF65-F5344CB8AC3E}">
        <p14:creationId xmlns:p14="http://schemas.microsoft.com/office/powerpoint/2010/main" val="14313915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4140B26-09BB-441F-95CD-545BBCC9AA34}" type="datetimeFigureOut">
              <a:rPr lang="en-US" smtClean="0"/>
              <a:t>4/8/2015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9E2BD7-F1B7-4010-8E31-7346E8D7CD71}" type="slidenum">
              <a:rPr lang="en-US" smtClean="0"/>
              <a:t>‹#›</a:t>
            </a:fld>
            <a:endParaRPr lang="en-US"/>
          </a:p>
        </p:txBody>
      </p:sp>
    </p:spTree>
    <p:extLst>
      <p:ext uri="{BB962C8B-B14F-4D97-AF65-F5344CB8AC3E}">
        <p14:creationId xmlns:p14="http://schemas.microsoft.com/office/powerpoint/2010/main" val="31233683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4140B26-09BB-441F-95CD-545BBCC9AA34}" type="datetimeFigureOut">
              <a:rPr lang="en-US" smtClean="0"/>
              <a:t>4/8/2015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E9E2BD7-F1B7-4010-8E31-7346E8D7CD71}" type="slidenum">
              <a:rPr lang="en-US" smtClean="0"/>
              <a:t>‹#›</a:t>
            </a:fld>
            <a:endParaRPr lang="en-US"/>
          </a:p>
        </p:txBody>
      </p:sp>
    </p:spTree>
    <p:extLst>
      <p:ext uri="{BB962C8B-B14F-4D97-AF65-F5344CB8AC3E}">
        <p14:creationId xmlns:p14="http://schemas.microsoft.com/office/powerpoint/2010/main" val="10554047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4140B26-09BB-441F-95CD-545BBCC9AA34}" type="datetimeFigureOut">
              <a:rPr lang="en-US" smtClean="0"/>
              <a:t>4/8/2015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E9E2BD7-F1B7-4010-8E31-7346E8D7CD71}" type="slidenum">
              <a:rPr lang="en-US" smtClean="0"/>
              <a:t>‹#›</a:t>
            </a:fld>
            <a:endParaRPr lang="en-US"/>
          </a:p>
        </p:txBody>
      </p:sp>
    </p:spTree>
    <p:extLst>
      <p:ext uri="{BB962C8B-B14F-4D97-AF65-F5344CB8AC3E}">
        <p14:creationId xmlns:p14="http://schemas.microsoft.com/office/powerpoint/2010/main" val="30990564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4140B26-09BB-441F-95CD-545BBCC9AA34}" type="datetimeFigureOut">
              <a:rPr lang="en-US" smtClean="0"/>
              <a:t>4/8/2015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E9E2BD7-F1B7-4010-8E31-7346E8D7CD71}" type="slidenum">
              <a:rPr lang="en-US" smtClean="0"/>
              <a:t>‹#›</a:t>
            </a:fld>
            <a:endParaRPr lang="en-US"/>
          </a:p>
        </p:txBody>
      </p:sp>
    </p:spTree>
    <p:extLst>
      <p:ext uri="{BB962C8B-B14F-4D97-AF65-F5344CB8AC3E}">
        <p14:creationId xmlns:p14="http://schemas.microsoft.com/office/powerpoint/2010/main" val="30625956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4140B26-09BB-441F-95CD-545BBCC9AA34}" type="datetimeFigureOut">
              <a:rPr lang="en-US" smtClean="0"/>
              <a:t>4/8/2015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E9E2BD7-F1B7-4010-8E31-7346E8D7CD71}" type="slidenum">
              <a:rPr lang="en-US" smtClean="0"/>
              <a:t>‹#›</a:t>
            </a:fld>
            <a:endParaRPr lang="en-US"/>
          </a:p>
        </p:txBody>
      </p:sp>
    </p:spTree>
    <p:extLst>
      <p:ext uri="{BB962C8B-B14F-4D97-AF65-F5344CB8AC3E}">
        <p14:creationId xmlns:p14="http://schemas.microsoft.com/office/powerpoint/2010/main" val="37323115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4140B26-09BB-441F-95CD-545BBCC9AA34}" type="datetimeFigureOut">
              <a:rPr lang="en-US" smtClean="0"/>
              <a:t>4/8/2015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E9E2BD7-F1B7-4010-8E31-7346E8D7CD71}" type="slidenum">
              <a:rPr lang="en-US" smtClean="0"/>
              <a:t>‹#›</a:t>
            </a:fld>
            <a:endParaRPr lang="en-US"/>
          </a:p>
        </p:txBody>
      </p:sp>
    </p:spTree>
    <p:extLst>
      <p:ext uri="{BB962C8B-B14F-4D97-AF65-F5344CB8AC3E}">
        <p14:creationId xmlns:p14="http://schemas.microsoft.com/office/powerpoint/2010/main" val="28088544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4140B26-09BB-441F-95CD-545BBCC9AA34}" type="datetimeFigureOut">
              <a:rPr lang="en-US" smtClean="0"/>
              <a:t>4/8/2015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E9E2BD7-F1B7-4010-8E31-7346E8D7CD71}" type="slidenum">
              <a:rPr lang="en-US" smtClean="0"/>
              <a:t>‹#›</a:t>
            </a:fld>
            <a:endParaRPr lang="en-US"/>
          </a:p>
        </p:txBody>
      </p:sp>
    </p:spTree>
    <p:extLst>
      <p:ext uri="{BB962C8B-B14F-4D97-AF65-F5344CB8AC3E}">
        <p14:creationId xmlns:p14="http://schemas.microsoft.com/office/powerpoint/2010/main" val="16883624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4140B26-09BB-441F-95CD-545BBCC9AA34}" type="datetimeFigureOut">
              <a:rPr lang="en-US" smtClean="0"/>
              <a:t>4/8/2015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E9E2BD7-F1B7-4010-8E31-7346E8D7CD71}" type="slidenum">
              <a:rPr lang="en-US" smtClean="0"/>
              <a:t>‹#›</a:t>
            </a:fld>
            <a:endParaRPr lang="en-US"/>
          </a:p>
        </p:txBody>
      </p:sp>
    </p:spTree>
    <p:extLst>
      <p:ext uri="{BB962C8B-B14F-4D97-AF65-F5344CB8AC3E}">
        <p14:creationId xmlns:p14="http://schemas.microsoft.com/office/powerpoint/2010/main" val="18596053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hyperlink" Target="http://qspace.qu.edu.qa/" TargetMode="External"/><Relationship Id="rId3" Type="http://schemas.openxmlformats.org/officeDocument/2006/relationships/hyperlink" Target="http://dar.bibalex.org/webpages/dar.jsf" TargetMode="External"/><Relationship Id="rId7" Type="http://schemas.openxmlformats.org/officeDocument/2006/relationships/hyperlink" Target="http://eprints.kfupm.edu.sa/" TargetMode="External"/><Relationship Id="rId2" Type="http://schemas.openxmlformats.org/officeDocument/2006/relationships/hyperlink" Target="http://www.opendoar.org/find.php" TargetMode="External"/><Relationship Id="rId1" Type="http://schemas.openxmlformats.org/officeDocument/2006/relationships/slideLayout" Target="../slideLayouts/slideLayout2.xml"/><Relationship Id="rId6" Type="http://schemas.openxmlformats.org/officeDocument/2006/relationships/hyperlink" Target="http://art.menofia.edu.eg/libsite/lib_dep/reposite/index.htm" TargetMode="External"/><Relationship Id="rId5" Type="http://schemas.openxmlformats.org/officeDocument/2006/relationships/hyperlink" Target="http://idr-mdlis.net/" TargetMode="External"/><Relationship Id="rId4" Type="http://schemas.openxmlformats.org/officeDocument/2006/relationships/hyperlink" Target="http://dar.aucegypt.edu:8080/jspui"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048000" y="212735"/>
            <a:ext cx="6096000" cy="6432530"/>
          </a:xfrm>
          <a:prstGeom prst="rect">
            <a:avLst/>
          </a:prstGeom>
        </p:spPr>
        <p:txBody>
          <a:bodyPr>
            <a:spAutoFit/>
          </a:bodyPr>
          <a:lstStyle/>
          <a:p>
            <a:r>
              <a:rPr lang="en-US" dirty="0" smtClean="0">
                <a:effectLst/>
                <a:latin typeface="Times New Roman" panose="02020603050405020304" pitchFamily="18" charset="0"/>
                <a:ea typeface="Times New Roman" panose="02020603050405020304" pitchFamily="18" charset="0"/>
              </a:rPr>
              <a:t>Digital repositories are considered one of the modern digital information institutions on the internet. These digital repositories were created within initiatives of free access to information such as Institutional Digital Repositories which usually follows a university and research or scientific association. Also, these repositories produce some intellectual work of for employees at the scientific institution for free. They give free access to these intellectual works with no restrictions. These institutional digital repositories are regarded cornerstone for scientific and research institutions evaluation as some scientific institutions are preparing some sort of organization in the institutional digital repositories that are affiliated to the universities across the globe.   </a:t>
            </a:r>
          </a:p>
          <a:p>
            <a:r>
              <a:rPr lang="en-US" dirty="0" smtClean="0">
                <a:effectLst/>
                <a:latin typeface="Times New Roman" panose="02020603050405020304" pitchFamily="18" charset="0"/>
                <a:ea typeface="Times New Roman" panose="02020603050405020304" pitchFamily="18" charset="0"/>
              </a:rPr>
              <a:t>How to take advantages of digital repositories on the Internet</a:t>
            </a:r>
          </a:p>
          <a:p>
            <a:r>
              <a:rPr lang="en-US" sz="1600" dirty="0" smtClean="0">
                <a:effectLst/>
                <a:latin typeface="Calibri" panose="020F0502020204030204" pitchFamily="34" charset="0"/>
                <a:ea typeface="Calibri" panose="020F0502020204030204" pitchFamily="34" charset="0"/>
                <a:cs typeface="Arial" panose="020B0604020202020204" pitchFamily="34" charset="0"/>
              </a:rPr>
              <a:t>To benefit from digital repositories, you need to type "Institutional Digital Repositories" in any of search engines such as google, or search in any of the open resources repositories guides such as Open </a:t>
            </a:r>
            <a:r>
              <a:rPr lang="en-US" sz="1600" dirty="0" err="1" smtClean="0">
                <a:effectLst/>
                <a:latin typeface="Calibri" panose="020F0502020204030204" pitchFamily="34" charset="0"/>
                <a:ea typeface="Calibri" panose="020F0502020204030204" pitchFamily="34" charset="0"/>
                <a:cs typeface="Arial" panose="020B0604020202020204" pitchFamily="34" charset="0"/>
              </a:rPr>
              <a:t>Doar</a:t>
            </a:r>
            <a:r>
              <a:rPr lang="en-US" sz="1600" dirty="0" smtClean="0">
                <a:effectLst/>
                <a:latin typeface="Calibri" panose="020F0502020204030204" pitchFamily="34" charset="0"/>
                <a:ea typeface="Calibri" panose="020F0502020204030204" pitchFamily="34" charset="0"/>
                <a:cs typeface="Arial" panose="020B0604020202020204" pitchFamily="34" charset="0"/>
              </a:rPr>
              <a:t>. This catalogue is one of the important catalogues that aim to explain how to access and utilize these digital repositories. It also    limits 2086 digital repositories until 09/10/2011 in the fields of the humanities, social sciences, medicine, physics, botany and zoology, information and computer technology, libraries and information and geophysics. You can access and utilize these catalogues by researching in these repositories through the following </a:t>
            </a:r>
            <a:endParaRPr lang="en-US" dirty="0"/>
          </a:p>
        </p:txBody>
      </p:sp>
    </p:spTree>
    <p:extLst>
      <p:ext uri="{BB962C8B-B14F-4D97-AF65-F5344CB8AC3E}">
        <p14:creationId xmlns:p14="http://schemas.microsoft.com/office/powerpoint/2010/main" val="480391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048000" y="896608"/>
            <a:ext cx="6096000" cy="5064784"/>
          </a:xfrm>
          <a:prstGeom prst="rect">
            <a:avLst/>
          </a:prstGeom>
        </p:spPr>
        <p:txBody>
          <a:bodyPr>
            <a:spAutoFit/>
          </a:bodyPr>
          <a:lstStyle/>
          <a:p>
            <a:r>
              <a:rPr lang="en-US" dirty="0" smtClean="0">
                <a:effectLst/>
                <a:latin typeface="Times New Roman" panose="02020603050405020304" pitchFamily="18" charset="0"/>
                <a:ea typeface="Times New Roman" panose="02020603050405020304" pitchFamily="18" charset="0"/>
              </a:rPr>
              <a:t>link:</a:t>
            </a:r>
          </a:p>
          <a:p>
            <a:pPr rtl="1"/>
            <a:r>
              <a:rPr lang="ar-SA" dirty="0" smtClean="0">
                <a:effectLst/>
                <a:latin typeface="Times New Roman" panose="02020603050405020304" pitchFamily="18" charset="0"/>
                <a:ea typeface="Times New Roman" panose="02020603050405020304" pitchFamily="18" charset="0"/>
              </a:rPr>
              <a:t>: </a:t>
            </a:r>
            <a:r>
              <a:rPr lang="en-US" u="sng" dirty="0" smtClean="0">
                <a:solidFill>
                  <a:srgbClr val="0000FF"/>
                </a:solidFill>
                <a:effectLst/>
                <a:latin typeface="Times New Roman" panose="02020603050405020304" pitchFamily="18" charset="0"/>
                <a:ea typeface="Times New Roman" panose="02020603050405020304" pitchFamily="18" charset="0"/>
                <a:hlinkClick r:id="rId2"/>
              </a:rPr>
              <a:t>http://www.opendoar.org/find.php</a:t>
            </a:r>
            <a:endParaRPr lang="en-US" dirty="0" smtClean="0">
              <a:effectLst/>
              <a:latin typeface="Times New Roman" panose="02020603050405020304" pitchFamily="18" charset="0"/>
              <a:ea typeface="Times New Roman" panose="02020603050405020304" pitchFamily="18" charset="0"/>
            </a:endParaRPr>
          </a:p>
          <a:p>
            <a:r>
              <a:rPr lang="en-US" dirty="0" smtClean="0">
                <a:effectLst/>
                <a:latin typeface="Times New Roman" panose="02020603050405020304" pitchFamily="18" charset="0"/>
                <a:ea typeface="Times New Roman" panose="02020603050405020304" pitchFamily="18" charset="0"/>
              </a:rPr>
              <a:t>Some of the digital repositories in the Arab world:</a:t>
            </a:r>
          </a:p>
          <a:p>
            <a:r>
              <a:rPr lang="en-US" dirty="0" smtClean="0">
                <a:effectLst/>
                <a:latin typeface="Times New Roman" panose="02020603050405020304" pitchFamily="18" charset="0"/>
                <a:ea typeface="Times New Roman" panose="02020603050405020304" pitchFamily="18" charset="0"/>
              </a:rPr>
              <a:t>1. Digital Assets Repository in Alexandria library</a:t>
            </a:r>
          </a:p>
          <a:p>
            <a:r>
              <a:rPr lang="en-US" u="sng" dirty="0" smtClean="0">
                <a:solidFill>
                  <a:srgbClr val="0000FF"/>
                </a:solidFill>
                <a:effectLst/>
                <a:latin typeface="Times New Roman" panose="02020603050405020304" pitchFamily="18" charset="0"/>
                <a:ea typeface="Times New Roman" panose="02020603050405020304" pitchFamily="18" charset="0"/>
                <a:hlinkClick r:id="rId3"/>
              </a:rPr>
              <a:t>http://dar.bibalex.org/webpages/dar.jsf</a:t>
            </a:r>
            <a:endParaRPr lang="en-US" dirty="0" smtClean="0">
              <a:effectLst/>
              <a:latin typeface="Times New Roman" panose="02020603050405020304" pitchFamily="18" charset="0"/>
              <a:ea typeface="Times New Roman" panose="02020603050405020304" pitchFamily="18" charset="0"/>
            </a:endParaRPr>
          </a:p>
          <a:p>
            <a:r>
              <a:rPr lang="en-US" dirty="0" smtClean="0">
                <a:effectLst/>
                <a:latin typeface="Times New Roman" panose="02020603050405020304" pitchFamily="18" charset="0"/>
                <a:ea typeface="Times New Roman" panose="02020603050405020304" pitchFamily="18" charset="0"/>
              </a:rPr>
              <a:t>2. Digital Assets Repository for American University in Cairo</a:t>
            </a:r>
          </a:p>
          <a:p>
            <a:r>
              <a:rPr lang="en-US" u="sng" dirty="0" smtClean="0">
                <a:solidFill>
                  <a:srgbClr val="0000FF"/>
                </a:solidFill>
                <a:effectLst/>
                <a:latin typeface="Times New Roman" panose="02020603050405020304" pitchFamily="18" charset="0"/>
                <a:ea typeface="Times New Roman" panose="02020603050405020304" pitchFamily="18" charset="0"/>
                <a:hlinkClick r:id="rId4"/>
              </a:rPr>
              <a:t>http://dar.aucegypt.edu:8080/jspui</a:t>
            </a:r>
            <a:endParaRPr lang="en-US" dirty="0" smtClean="0">
              <a:effectLst/>
              <a:latin typeface="Times New Roman" panose="02020603050405020304" pitchFamily="18" charset="0"/>
              <a:ea typeface="Times New Roman" panose="02020603050405020304" pitchFamily="18" charset="0"/>
            </a:endParaRPr>
          </a:p>
          <a:p>
            <a:r>
              <a:rPr lang="en-US" dirty="0" smtClean="0">
                <a:effectLst/>
                <a:latin typeface="Times New Roman" panose="02020603050405020304" pitchFamily="18" charset="0"/>
                <a:ea typeface="Times New Roman" panose="02020603050405020304" pitchFamily="18" charset="0"/>
              </a:rPr>
              <a:t>Digital Assets Repository for British University in Cairo</a:t>
            </a:r>
          </a:p>
          <a:p>
            <a:r>
              <a:rPr lang="en-US" dirty="0" smtClean="0">
                <a:effectLst/>
                <a:latin typeface="Times New Roman" panose="02020603050405020304" pitchFamily="18" charset="0"/>
                <a:ea typeface="Times New Roman" panose="02020603050405020304" pitchFamily="18" charset="0"/>
              </a:rPr>
              <a:t>Digital Assets Institutional Repository for department of libraries and information in </a:t>
            </a:r>
            <a:r>
              <a:rPr lang="en-US" dirty="0" err="1" smtClean="0">
                <a:effectLst/>
                <a:latin typeface="Times New Roman" panose="02020603050405020304" pitchFamily="18" charset="0"/>
                <a:ea typeface="Times New Roman" panose="02020603050405020304" pitchFamily="18" charset="0"/>
              </a:rPr>
              <a:t>Almanoufiyah</a:t>
            </a:r>
            <a:r>
              <a:rPr lang="en-US" dirty="0" smtClean="0">
                <a:effectLst/>
                <a:latin typeface="Times New Roman" panose="02020603050405020304" pitchFamily="18" charset="0"/>
                <a:ea typeface="Times New Roman" panose="02020603050405020304" pitchFamily="18" charset="0"/>
              </a:rPr>
              <a:t> University</a:t>
            </a:r>
          </a:p>
          <a:p>
            <a:pPr rtl="1"/>
            <a:r>
              <a:rPr lang="ar-SA" dirty="0" smtClean="0">
                <a:effectLst/>
                <a:latin typeface="Times New Roman" panose="02020603050405020304" pitchFamily="18" charset="0"/>
                <a:ea typeface="Times New Roman" panose="02020603050405020304" pitchFamily="18" charset="0"/>
              </a:rPr>
              <a:t> </a:t>
            </a:r>
            <a:r>
              <a:rPr lang="en-US" u="sng" dirty="0" smtClean="0">
                <a:solidFill>
                  <a:srgbClr val="0000FF"/>
                </a:solidFill>
                <a:effectLst/>
                <a:latin typeface="Times New Roman" panose="02020603050405020304" pitchFamily="18" charset="0"/>
                <a:ea typeface="Times New Roman" panose="02020603050405020304" pitchFamily="18" charset="0"/>
                <a:hlinkClick r:id="rId5"/>
              </a:rPr>
              <a:t>IDR-MDLIS</a:t>
            </a:r>
            <a:endParaRPr lang="en-US" dirty="0" smtClean="0">
              <a:effectLst/>
              <a:latin typeface="Times New Roman" panose="02020603050405020304" pitchFamily="18" charset="0"/>
              <a:ea typeface="Times New Roman" panose="02020603050405020304" pitchFamily="18" charset="0"/>
            </a:endParaRPr>
          </a:p>
          <a:p>
            <a:pPr rtl="1"/>
            <a:r>
              <a:rPr lang="en-US" u="sng" dirty="0" smtClean="0">
                <a:solidFill>
                  <a:srgbClr val="0000FF"/>
                </a:solidFill>
                <a:effectLst/>
                <a:latin typeface="Times New Roman" panose="02020603050405020304" pitchFamily="18" charset="0"/>
                <a:ea typeface="Times New Roman" panose="02020603050405020304" pitchFamily="18" charset="0"/>
                <a:hlinkClick r:id="rId6"/>
              </a:rPr>
              <a:t>http://art.menofia.edu.eg/libsite/lib_dep/reposite/index.htm</a:t>
            </a:r>
            <a:endParaRPr lang="en-US" dirty="0" smtClean="0">
              <a:effectLst/>
              <a:latin typeface="Times New Roman" panose="02020603050405020304" pitchFamily="18" charset="0"/>
              <a:ea typeface="Times New Roman" panose="02020603050405020304" pitchFamily="18" charset="0"/>
            </a:endParaRPr>
          </a:p>
          <a:p>
            <a:r>
              <a:rPr lang="en-US" dirty="0" smtClean="0">
                <a:effectLst/>
                <a:latin typeface="Times New Roman" panose="02020603050405020304" pitchFamily="18" charset="0"/>
                <a:ea typeface="Times New Roman" panose="02020603050405020304" pitchFamily="18" charset="0"/>
              </a:rPr>
              <a:t>Repository of King Fahad University for Petroleum and Minerals  </a:t>
            </a:r>
          </a:p>
          <a:p>
            <a:pPr rtl="1"/>
            <a:r>
              <a:rPr lang="en-US" u="sng" dirty="0" smtClean="0">
                <a:solidFill>
                  <a:srgbClr val="0000FF"/>
                </a:solidFill>
                <a:effectLst/>
                <a:latin typeface="Times New Roman" panose="02020603050405020304" pitchFamily="18" charset="0"/>
                <a:ea typeface="Times New Roman" panose="02020603050405020304" pitchFamily="18" charset="0"/>
                <a:hlinkClick r:id="rId7"/>
              </a:rPr>
              <a:t>http://eprints.kfupm.edu.sa</a:t>
            </a:r>
            <a:endParaRPr lang="en-US" dirty="0" smtClean="0">
              <a:effectLst/>
              <a:latin typeface="Times New Roman" panose="02020603050405020304" pitchFamily="18" charset="0"/>
              <a:ea typeface="Times New Roman" panose="02020603050405020304" pitchFamily="18" charset="0"/>
            </a:endParaRPr>
          </a:p>
          <a:p>
            <a:pPr rtl="1"/>
            <a:r>
              <a:rPr lang="en-US" dirty="0" smtClean="0">
                <a:effectLst/>
                <a:latin typeface="Times New Roman" panose="02020603050405020304" pitchFamily="18" charset="0"/>
                <a:ea typeface="Times New Roman" panose="02020603050405020304" pitchFamily="18" charset="0"/>
              </a:rPr>
              <a:t>Repository of Qatar University</a:t>
            </a:r>
          </a:p>
          <a:p>
            <a:r>
              <a:rPr lang="en-US" u="sng" dirty="0" smtClean="0">
                <a:solidFill>
                  <a:srgbClr val="0000FF"/>
                </a:solidFill>
                <a:effectLst/>
                <a:latin typeface="Times New Roman" panose="02020603050405020304" pitchFamily="18" charset="0"/>
                <a:ea typeface="Times New Roman" panose="02020603050405020304" pitchFamily="18" charset="0"/>
                <a:hlinkClick r:id="rId8"/>
              </a:rPr>
              <a:t>http://qspace.qu.edu.qa</a:t>
            </a:r>
            <a:endParaRPr lang="en-US" dirty="0" smtClean="0">
              <a:effectLst/>
              <a:latin typeface="Times New Roman" panose="02020603050405020304" pitchFamily="18" charset="0"/>
              <a:ea typeface="Times New Roman" panose="02020603050405020304" pitchFamily="18" charset="0"/>
            </a:endParaRPr>
          </a:p>
          <a:p>
            <a:pPr>
              <a:lnSpc>
                <a:spcPct val="107000"/>
              </a:lnSpc>
              <a:spcAft>
                <a:spcPts val="800"/>
              </a:spcAft>
            </a:pPr>
            <a:r>
              <a:rPr lang="en-US" sz="1600" dirty="0" smtClean="0">
                <a:effectLst/>
                <a:latin typeface="Calibri" panose="020F0502020204030204" pitchFamily="34" charset="0"/>
                <a:ea typeface="Calibri" panose="020F0502020204030204" pitchFamily="34" charset="0"/>
                <a:cs typeface="Arial" panose="020B0604020202020204" pitchFamily="34" charset="0"/>
              </a:rPr>
              <a:t> </a:t>
            </a:r>
            <a:endParaRPr lang="en-US" sz="16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423494122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114</Words>
  <Application>Microsoft Office PowerPoint</Application>
  <PresentationFormat>Widescreen</PresentationFormat>
  <Paragraphs>19</Paragraphs>
  <Slides>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Arial</vt:lpstr>
      <vt:lpstr>Calibri</vt:lpstr>
      <vt:lpstr>Calibri Light</vt:lpstr>
      <vt:lpstr>Times New Roman</vt:lpstr>
      <vt:lpstr>Office Theme</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user</cp:lastModifiedBy>
  <cp:revision>1</cp:revision>
  <dcterms:created xsi:type="dcterms:W3CDTF">2015-04-08T10:40:40Z</dcterms:created>
  <dcterms:modified xsi:type="dcterms:W3CDTF">2015-04-08T10:41:10Z</dcterms:modified>
</cp:coreProperties>
</file>