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1" d="100"/>
          <a:sy n="71" d="100"/>
        </p:scale>
        <p:origin x="60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495EE4-C632-4E97-B3DA-01871E557387}"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8D2B8D-1872-4AE2-8713-4C10BB0B0213}" type="slidenum">
              <a:rPr lang="en-US" smtClean="0"/>
              <a:t>‹#›</a:t>
            </a:fld>
            <a:endParaRPr lang="en-US"/>
          </a:p>
        </p:txBody>
      </p:sp>
    </p:spTree>
    <p:extLst>
      <p:ext uri="{BB962C8B-B14F-4D97-AF65-F5344CB8AC3E}">
        <p14:creationId xmlns:p14="http://schemas.microsoft.com/office/powerpoint/2010/main" val="1496415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495EE4-C632-4E97-B3DA-01871E557387}"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8D2B8D-1872-4AE2-8713-4C10BB0B0213}" type="slidenum">
              <a:rPr lang="en-US" smtClean="0"/>
              <a:t>‹#›</a:t>
            </a:fld>
            <a:endParaRPr lang="en-US"/>
          </a:p>
        </p:txBody>
      </p:sp>
    </p:spTree>
    <p:extLst>
      <p:ext uri="{BB962C8B-B14F-4D97-AF65-F5344CB8AC3E}">
        <p14:creationId xmlns:p14="http://schemas.microsoft.com/office/powerpoint/2010/main" val="109015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495EE4-C632-4E97-B3DA-01871E557387}"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8D2B8D-1872-4AE2-8713-4C10BB0B0213}" type="slidenum">
              <a:rPr lang="en-US" smtClean="0"/>
              <a:t>‹#›</a:t>
            </a:fld>
            <a:endParaRPr lang="en-US"/>
          </a:p>
        </p:txBody>
      </p:sp>
    </p:spTree>
    <p:extLst>
      <p:ext uri="{BB962C8B-B14F-4D97-AF65-F5344CB8AC3E}">
        <p14:creationId xmlns:p14="http://schemas.microsoft.com/office/powerpoint/2010/main" val="2483398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495EE4-C632-4E97-B3DA-01871E557387}"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8D2B8D-1872-4AE2-8713-4C10BB0B0213}" type="slidenum">
              <a:rPr lang="en-US" smtClean="0"/>
              <a:t>‹#›</a:t>
            </a:fld>
            <a:endParaRPr lang="en-US"/>
          </a:p>
        </p:txBody>
      </p:sp>
    </p:spTree>
    <p:extLst>
      <p:ext uri="{BB962C8B-B14F-4D97-AF65-F5344CB8AC3E}">
        <p14:creationId xmlns:p14="http://schemas.microsoft.com/office/powerpoint/2010/main" val="4232577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495EE4-C632-4E97-B3DA-01871E557387}"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8D2B8D-1872-4AE2-8713-4C10BB0B0213}" type="slidenum">
              <a:rPr lang="en-US" smtClean="0"/>
              <a:t>‹#›</a:t>
            </a:fld>
            <a:endParaRPr lang="en-US"/>
          </a:p>
        </p:txBody>
      </p:sp>
    </p:spTree>
    <p:extLst>
      <p:ext uri="{BB962C8B-B14F-4D97-AF65-F5344CB8AC3E}">
        <p14:creationId xmlns:p14="http://schemas.microsoft.com/office/powerpoint/2010/main" val="4233741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495EE4-C632-4E97-B3DA-01871E557387}"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8D2B8D-1872-4AE2-8713-4C10BB0B0213}" type="slidenum">
              <a:rPr lang="en-US" smtClean="0"/>
              <a:t>‹#›</a:t>
            </a:fld>
            <a:endParaRPr lang="en-US"/>
          </a:p>
        </p:txBody>
      </p:sp>
    </p:spTree>
    <p:extLst>
      <p:ext uri="{BB962C8B-B14F-4D97-AF65-F5344CB8AC3E}">
        <p14:creationId xmlns:p14="http://schemas.microsoft.com/office/powerpoint/2010/main" val="3396138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495EE4-C632-4E97-B3DA-01871E557387}" type="datetimeFigureOut">
              <a:rPr lang="en-US" smtClean="0"/>
              <a:t>4/8/2015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8D2B8D-1872-4AE2-8713-4C10BB0B0213}" type="slidenum">
              <a:rPr lang="en-US" smtClean="0"/>
              <a:t>‹#›</a:t>
            </a:fld>
            <a:endParaRPr lang="en-US"/>
          </a:p>
        </p:txBody>
      </p:sp>
    </p:spTree>
    <p:extLst>
      <p:ext uri="{BB962C8B-B14F-4D97-AF65-F5344CB8AC3E}">
        <p14:creationId xmlns:p14="http://schemas.microsoft.com/office/powerpoint/2010/main" val="4288271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495EE4-C632-4E97-B3DA-01871E557387}" type="datetimeFigureOut">
              <a:rPr lang="en-US" smtClean="0"/>
              <a:t>4/8/2015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8D2B8D-1872-4AE2-8713-4C10BB0B0213}" type="slidenum">
              <a:rPr lang="en-US" smtClean="0"/>
              <a:t>‹#›</a:t>
            </a:fld>
            <a:endParaRPr lang="en-US"/>
          </a:p>
        </p:txBody>
      </p:sp>
    </p:spTree>
    <p:extLst>
      <p:ext uri="{BB962C8B-B14F-4D97-AF65-F5344CB8AC3E}">
        <p14:creationId xmlns:p14="http://schemas.microsoft.com/office/powerpoint/2010/main" val="4052240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495EE4-C632-4E97-B3DA-01871E557387}" type="datetimeFigureOut">
              <a:rPr lang="en-US" smtClean="0"/>
              <a:t>4/8/2015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8D2B8D-1872-4AE2-8713-4C10BB0B0213}" type="slidenum">
              <a:rPr lang="en-US" smtClean="0"/>
              <a:t>‹#›</a:t>
            </a:fld>
            <a:endParaRPr lang="en-US"/>
          </a:p>
        </p:txBody>
      </p:sp>
    </p:spTree>
    <p:extLst>
      <p:ext uri="{BB962C8B-B14F-4D97-AF65-F5344CB8AC3E}">
        <p14:creationId xmlns:p14="http://schemas.microsoft.com/office/powerpoint/2010/main" val="3302923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495EE4-C632-4E97-B3DA-01871E557387}"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8D2B8D-1872-4AE2-8713-4C10BB0B0213}" type="slidenum">
              <a:rPr lang="en-US" smtClean="0"/>
              <a:t>‹#›</a:t>
            </a:fld>
            <a:endParaRPr lang="en-US"/>
          </a:p>
        </p:txBody>
      </p:sp>
    </p:spTree>
    <p:extLst>
      <p:ext uri="{BB962C8B-B14F-4D97-AF65-F5344CB8AC3E}">
        <p14:creationId xmlns:p14="http://schemas.microsoft.com/office/powerpoint/2010/main" val="181317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495EE4-C632-4E97-B3DA-01871E557387}"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8D2B8D-1872-4AE2-8713-4C10BB0B0213}" type="slidenum">
              <a:rPr lang="en-US" smtClean="0"/>
              <a:t>‹#›</a:t>
            </a:fld>
            <a:endParaRPr lang="en-US"/>
          </a:p>
        </p:txBody>
      </p:sp>
    </p:spTree>
    <p:extLst>
      <p:ext uri="{BB962C8B-B14F-4D97-AF65-F5344CB8AC3E}">
        <p14:creationId xmlns:p14="http://schemas.microsoft.com/office/powerpoint/2010/main" val="3214711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495EE4-C632-4E97-B3DA-01871E557387}" type="datetimeFigureOut">
              <a:rPr lang="en-US" smtClean="0"/>
              <a:t>4/8/2015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8D2B8D-1872-4AE2-8713-4C10BB0B0213}" type="slidenum">
              <a:rPr lang="en-US" smtClean="0"/>
              <a:t>‹#›</a:t>
            </a:fld>
            <a:endParaRPr lang="en-US"/>
          </a:p>
        </p:txBody>
      </p:sp>
    </p:spTree>
    <p:extLst>
      <p:ext uri="{BB962C8B-B14F-4D97-AF65-F5344CB8AC3E}">
        <p14:creationId xmlns:p14="http://schemas.microsoft.com/office/powerpoint/2010/main" val="1872109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7504" y="619369"/>
            <a:ext cx="10421471" cy="6238631"/>
          </a:xfrm>
          <a:prstGeom prst="rect">
            <a:avLst/>
          </a:prstGeom>
        </p:spPr>
        <p:txBody>
          <a:bodyPr wrap="square">
            <a:spAutoFit/>
          </a:bodyPr>
          <a:lstStyle/>
          <a:p>
            <a:pPr marL="342900" lvl="0" indent="-342900" algn="just">
              <a:buSzPts val="1000"/>
              <a:buFont typeface="Symbol" panose="05050102010706020507" pitchFamily="18" charset="2"/>
              <a:buChar char=""/>
              <a:tabLst>
                <a:tab pos="457200" algn="l"/>
              </a:tabLst>
            </a:pPr>
            <a:r>
              <a:rPr lang="en-US" b="1" dirty="0" smtClean="0">
                <a:effectLst/>
                <a:latin typeface="Times New Roman" panose="02020603050405020304" pitchFamily="18" charset="0"/>
                <a:ea typeface="Times New Roman" panose="02020603050405020304" pitchFamily="18" charset="0"/>
              </a:rPr>
              <a:t>Providing information sources in all its different kinds required by libraries and units of the university.</a:t>
            </a:r>
            <a:endParaRPr lang="en-US" sz="2400" dirty="0" smtClean="0">
              <a:effectLst/>
              <a:latin typeface="Times New Roman" panose="02020603050405020304" pitchFamily="18" charset="0"/>
              <a:ea typeface="Times New Roman" panose="02020603050405020304" pitchFamily="18" charset="0"/>
            </a:endParaRPr>
          </a:p>
          <a:p>
            <a:pPr marL="342900" marR="0" lvl="0" indent="-342900" algn="just">
              <a:buSzPts val="1000"/>
              <a:buFont typeface="Symbol" panose="05050102010706020507" pitchFamily="18" charset="2"/>
              <a:buChar char=""/>
              <a:tabLst>
                <a:tab pos="457200" algn="l"/>
              </a:tabLst>
            </a:pPr>
            <a:r>
              <a:rPr lang="en-US" b="1" dirty="0" smtClean="0">
                <a:effectLst/>
                <a:latin typeface="Times New Roman" panose="02020603050405020304" pitchFamily="18" charset="0"/>
                <a:ea typeface="Times New Roman" panose="02020603050405020304" pitchFamily="18" charset="0"/>
              </a:rPr>
              <a:t>Technical treatment and organization of information sources within libraries affiliated to the university through using the best vocational methods which would contribute to make using of this sources accessible and more easier for beneficiaries.</a:t>
            </a:r>
            <a:endParaRPr lang="en-US" sz="2400" dirty="0" smtClean="0">
              <a:effectLst/>
              <a:latin typeface="Times New Roman" panose="02020603050405020304" pitchFamily="18" charset="0"/>
              <a:ea typeface="Times New Roman" panose="02020603050405020304" pitchFamily="18" charset="0"/>
            </a:endParaRPr>
          </a:p>
          <a:p>
            <a:pPr marL="342900" marR="0" lvl="0" indent="-342900" algn="just">
              <a:buSzPts val="1000"/>
              <a:buFont typeface="Symbol" panose="05050102010706020507" pitchFamily="18" charset="2"/>
              <a:buChar char=""/>
              <a:tabLst>
                <a:tab pos="457200" algn="l"/>
              </a:tabLst>
            </a:pPr>
            <a:r>
              <a:rPr lang="en-US" b="1" dirty="0" smtClean="0">
                <a:effectLst/>
                <a:latin typeface="Times New Roman" panose="02020603050405020304" pitchFamily="18" charset="0"/>
                <a:ea typeface="Times New Roman" panose="02020603050405020304" pitchFamily="18" charset="0"/>
              </a:rPr>
              <a:t>Continuous planning and offering information services in all libraries of the affiliated libraries in a way which would be suitable for the beneficiary requirements and the available facilities.</a:t>
            </a:r>
            <a:endParaRPr lang="en-US" sz="2400" dirty="0" smtClean="0">
              <a:effectLst/>
              <a:latin typeface="Times New Roman" panose="02020603050405020304" pitchFamily="18" charset="0"/>
              <a:ea typeface="Times New Roman" panose="02020603050405020304" pitchFamily="18" charset="0"/>
            </a:endParaRPr>
          </a:p>
          <a:p>
            <a:pPr marL="342900" marR="0" lvl="0" indent="-342900" algn="just">
              <a:buSzPts val="1000"/>
              <a:buFont typeface="Symbol" panose="05050102010706020507" pitchFamily="18" charset="2"/>
              <a:buChar char=""/>
              <a:tabLst>
                <a:tab pos="457200" algn="l"/>
              </a:tabLst>
            </a:pPr>
            <a:r>
              <a:rPr lang="en-US" b="1" dirty="0" smtClean="0">
                <a:effectLst/>
                <a:latin typeface="Times New Roman" panose="02020603050405020304" pitchFamily="18" charset="0"/>
                <a:ea typeface="Times New Roman" panose="02020603050405020304" pitchFamily="18" charset="0"/>
              </a:rPr>
              <a:t>Planning for investing the allocated budget for information sources and services and development of its resources.</a:t>
            </a:r>
            <a:endParaRPr lang="en-US" sz="2400" dirty="0" smtClean="0">
              <a:effectLst/>
              <a:latin typeface="Times New Roman" panose="02020603050405020304" pitchFamily="18" charset="0"/>
              <a:ea typeface="Times New Roman" panose="02020603050405020304" pitchFamily="18" charset="0"/>
            </a:endParaRPr>
          </a:p>
          <a:p>
            <a:pPr marL="342900" marR="0" lvl="0" indent="-342900" algn="just">
              <a:buSzPts val="1000"/>
              <a:buFont typeface="Symbol" panose="05050102010706020507" pitchFamily="18" charset="2"/>
              <a:buChar char=""/>
              <a:tabLst>
                <a:tab pos="457200" algn="l"/>
              </a:tabLst>
            </a:pPr>
            <a:r>
              <a:rPr lang="en-US" b="1" dirty="0" smtClean="0">
                <a:effectLst/>
                <a:latin typeface="Times New Roman" panose="02020603050405020304" pitchFamily="18" charset="0"/>
                <a:ea typeface="Times New Roman" panose="02020603050405020304" pitchFamily="18" charset="0"/>
              </a:rPr>
              <a:t>Establishing a digital library for the university and improving, optimizing its services on a continuous basis.</a:t>
            </a:r>
            <a:endParaRPr lang="en-US" sz="2400" dirty="0" smtClean="0">
              <a:effectLst/>
              <a:latin typeface="Times New Roman" panose="02020603050405020304" pitchFamily="18" charset="0"/>
              <a:ea typeface="Times New Roman" panose="02020603050405020304" pitchFamily="18" charset="0"/>
            </a:endParaRPr>
          </a:p>
          <a:p>
            <a:pPr marL="342900" marR="0" lvl="0" indent="-342900" algn="just">
              <a:buSzPts val="1000"/>
              <a:buFont typeface="Symbol" panose="05050102010706020507" pitchFamily="18" charset="2"/>
              <a:buChar char=""/>
              <a:tabLst>
                <a:tab pos="457200" algn="l"/>
              </a:tabLst>
            </a:pPr>
            <a:r>
              <a:rPr lang="en-US" b="1" dirty="0" smtClean="0">
                <a:effectLst/>
                <a:latin typeface="Times New Roman" panose="02020603050405020304" pitchFamily="18" charset="0"/>
                <a:ea typeface="Times New Roman" panose="02020603050405020304" pitchFamily="18" charset="0"/>
              </a:rPr>
              <a:t>Cooperation with other libraries and authorities of mutual concern in away achieve benefit to the university and its different units.</a:t>
            </a:r>
            <a:endParaRPr lang="en-US" sz="2400" dirty="0" smtClean="0">
              <a:effectLst/>
              <a:latin typeface="Times New Roman" panose="02020603050405020304" pitchFamily="18" charset="0"/>
              <a:ea typeface="Times New Roman" panose="02020603050405020304" pitchFamily="18" charset="0"/>
            </a:endParaRPr>
          </a:p>
          <a:p>
            <a:pPr marL="342900" marR="0" lvl="0" indent="-342900" algn="just">
              <a:buSzPts val="1000"/>
              <a:buFont typeface="Symbol" panose="05050102010706020507" pitchFamily="18" charset="2"/>
              <a:buChar char=""/>
              <a:tabLst>
                <a:tab pos="457200" algn="l"/>
              </a:tabLst>
            </a:pPr>
            <a:r>
              <a:rPr lang="en-US" b="1" dirty="0" smtClean="0">
                <a:effectLst/>
                <a:latin typeface="Times New Roman" panose="02020603050405020304" pitchFamily="18" charset="0"/>
                <a:ea typeface="Times New Roman" panose="02020603050405020304" pitchFamily="18" charset="0"/>
              </a:rPr>
              <a:t>Organization of fairs in the field of libraries and information and participation according to the pursued measures.</a:t>
            </a:r>
            <a:endParaRPr lang="en-US" sz="2400" dirty="0" smtClean="0">
              <a:effectLst/>
              <a:latin typeface="Times New Roman" panose="02020603050405020304" pitchFamily="18" charset="0"/>
              <a:ea typeface="Times New Roman" panose="02020603050405020304" pitchFamily="18" charset="0"/>
            </a:endParaRPr>
          </a:p>
          <a:p>
            <a:pPr marL="342900" marR="0" lvl="0" indent="-342900" algn="just">
              <a:buSzPts val="1000"/>
              <a:buFont typeface="Symbol" panose="05050102010706020507" pitchFamily="18" charset="2"/>
              <a:buChar char=""/>
              <a:tabLst>
                <a:tab pos="457200" algn="l"/>
              </a:tabLst>
            </a:pPr>
            <a:r>
              <a:rPr lang="en-US" b="1" dirty="0" smtClean="0">
                <a:effectLst/>
                <a:latin typeface="Times New Roman" panose="02020603050405020304" pitchFamily="18" charset="0"/>
                <a:ea typeface="Times New Roman" panose="02020603050405020304" pitchFamily="18" charset="0"/>
              </a:rPr>
              <a:t>Definition of the scientific production of the university members using proper means.</a:t>
            </a:r>
            <a:endParaRPr lang="en-US" sz="2400" dirty="0" smtClean="0">
              <a:effectLst/>
              <a:latin typeface="Times New Roman" panose="02020603050405020304" pitchFamily="18" charset="0"/>
              <a:ea typeface="Times New Roman" panose="02020603050405020304" pitchFamily="18" charset="0"/>
            </a:endParaRPr>
          </a:p>
          <a:p>
            <a:pPr marL="342900" marR="0" lvl="0" indent="-342900" algn="just">
              <a:buSzPts val="1000"/>
              <a:buFont typeface="Symbol" panose="05050102010706020507" pitchFamily="18" charset="2"/>
              <a:buChar char=""/>
              <a:tabLst>
                <a:tab pos="457200" algn="l"/>
              </a:tabLst>
            </a:pPr>
            <a:r>
              <a:rPr lang="en-US" b="1" dirty="0" smtClean="0">
                <a:effectLst/>
                <a:latin typeface="Times New Roman" panose="02020603050405020304" pitchFamily="18" charset="0"/>
                <a:ea typeface="Times New Roman" panose="02020603050405020304" pitchFamily="18" charset="0"/>
              </a:rPr>
              <a:t>Continuous planning and providing sufficient well qualified manpower in the field of libraries and information according to size and requirements of work and the offered services in the different libraries of university.</a:t>
            </a:r>
            <a:endParaRPr lang="en-US" sz="2400" dirty="0" smtClean="0">
              <a:effectLst/>
              <a:latin typeface="Times New Roman" panose="02020603050405020304" pitchFamily="18" charset="0"/>
              <a:ea typeface="Times New Roman" panose="02020603050405020304" pitchFamily="18" charset="0"/>
            </a:endParaRPr>
          </a:p>
          <a:p>
            <a:pPr marL="342900" marR="0" lvl="0" indent="-342900" algn="just">
              <a:buSzPts val="1000"/>
              <a:buFont typeface="Symbol" panose="05050102010706020507" pitchFamily="18" charset="2"/>
              <a:buChar char=""/>
              <a:tabLst>
                <a:tab pos="457200" algn="l"/>
              </a:tabLst>
            </a:pPr>
            <a:r>
              <a:rPr lang="en-US" b="1" dirty="0" smtClean="0">
                <a:effectLst/>
                <a:latin typeface="Times New Roman" panose="02020603050405020304" pitchFamily="18" charset="0"/>
                <a:ea typeface="Times New Roman" panose="02020603050405020304" pitchFamily="18" charset="0"/>
              </a:rPr>
              <a:t>Preparation of criteria, specifications and measures related to the university libraries and its services in away which ensures the high quality of its services offered through such libraries.</a:t>
            </a:r>
            <a:endParaRPr lang="en-US" sz="2400" dirty="0" smtClean="0">
              <a:effectLst/>
              <a:latin typeface="Times New Roman" panose="02020603050405020304" pitchFamily="18" charset="0"/>
              <a:ea typeface="Times New Roman" panose="02020603050405020304" pitchFamily="18" charset="0"/>
            </a:endParaRPr>
          </a:p>
          <a:p>
            <a:pPr>
              <a:lnSpc>
                <a:spcPct val="107000"/>
              </a:lnSpc>
              <a:spcAft>
                <a:spcPts val="800"/>
              </a:spcAft>
            </a:pPr>
            <a:r>
              <a:rPr lang="en-US" sz="2000" dirty="0" smtClean="0">
                <a:effectLst/>
                <a:latin typeface="Calibri" panose="020F0502020204030204" pitchFamily="34"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254629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231</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Symbol</vt:lpstr>
      <vt:lpstr>Times New Roman</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cp:revision>
  <dcterms:created xsi:type="dcterms:W3CDTF">2015-04-08T13:58:01Z</dcterms:created>
  <dcterms:modified xsi:type="dcterms:W3CDTF">2015-04-08T13:58:25Z</dcterms:modified>
</cp:coreProperties>
</file>