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59" r:id="rId5"/>
    <p:sldId id="258" r:id="rId6"/>
    <p:sldId id="262" r:id="rId7"/>
    <p:sldId id="272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33FF"/>
    <a:srgbClr val="FF9900"/>
    <a:srgbClr val="663300"/>
    <a:srgbClr val="996633"/>
    <a:srgbClr val="CC9900"/>
    <a:srgbClr val="A50021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134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34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96C442F4-ED51-4AD4-92AB-38B4B2F8C4A7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65260C-4EE4-4678-A53E-B9A652858EC3}" type="slidenum">
              <a:rPr lang="ar-SA"/>
              <a:pPr/>
              <a:t>6</a:t>
            </a:fld>
            <a:endParaRPr 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B7C70-1CBC-4C59-A17C-3FDD31A8C38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13406-5694-4D5C-8ABC-504F635F597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CB84F-9E49-46B0-B562-3F540C837D9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91A44BB-4EDC-47A2-A33B-3B797C42149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9AD290-85FB-49E1-B12F-B1C421B5F53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5F07F-EABF-435A-AA4D-6E0D868AFFC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AE93C-80CD-47DC-9FC6-DCD4445EDCB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5BE9B-478B-4914-9FD7-692A95366C2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204ED-2C8C-4143-BA6A-6AF51C534DA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805A-4B9D-4DA3-8EA8-A362E38A596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897CB-36AE-4588-9C03-7EE7FB3CCD8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B98E4-B6AD-4320-AF18-4B6C2521E68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FD97A-F644-409C-84E3-32354DA9C92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AE653CD1-6420-4C8F-A200-A832BF90E89C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5" Type="http://schemas.openxmlformats.org/officeDocument/2006/relationships/image" Target="../media/image12.gif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2ساعة رملية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10000" y="304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85800" y="19050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663300"/>
                </a:solidFill>
              </a:rPr>
              <a:t>ورشة عمل بعنـــــوان:</a:t>
            </a:r>
            <a:endParaRPr lang="en-US" sz="2400" b="1">
              <a:solidFill>
                <a:srgbClr val="663300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143000" y="5410200"/>
            <a:ext cx="2438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 sz="2400" b="1">
                <a:solidFill>
                  <a:srgbClr val="663300"/>
                </a:solidFill>
                <a:cs typeface="SC_SHMOOKH 01" pitchFamily="2" charset="-78"/>
              </a:rPr>
              <a:t>إع</a:t>
            </a:r>
            <a:r>
              <a:rPr lang="ar-SA" sz="2400" b="1">
                <a:solidFill>
                  <a:srgbClr val="663300"/>
                </a:solidFill>
                <a:cs typeface="SC_SHMOOKH 01" pitchFamily="2" charset="-78"/>
              </a:rPr>
              <a:t>ـــــــ</a:t>
            </a:r>
            <a:r>
              <a:rPr lang="ar-AE" sz="2400" b="1">
                <a:solidFill>
                  <a:srgbClr val="663300"/>
                </a:solidFill>
                <a:cs typeface="SC_SHMOOKH 01" pitchFamily="2" charset="-78"/>
              </a:rPr>
              <a:t>داد</a:t>
            </a:r>
            <a:r>
              <a:rPr lang="ar-SA" sz="2400" b="1">
                <a:solidFill>
                  <a:srgbClr val="663300"/>
                </a:solidFill>
                <a:cs typeface="SC_SHMOOKH 01" pitchFamily="2" charset="-78"/>
              </a:rPr>
              <a:t> </a:t>
            </a:r>
            <a:r>
              <a:rPr lang="ar-AE" sz="2400" b="1">
                <a:solidFill>
                  <a:srgbClr val="663300"/>
                </a:solidFill>
                <a:cs typeface="SC_SHMOOKH 01" pitchFamily="2" charset="-78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rgbClr val="663300"/>
                </a:solidFill>
                <a:cs typeface="SC_SHMOOKH 01" pitchFamily="2" charset="-78"/>
              </a:rPr>
              <a:t>**جنــــد المعالـــــي**</a:t>
            </a:r>
            <a:endParaRPr lang="en-US" sz="2400" b="1">
              <a:solidFill>
                <a:srgbClr val="663300"/>
              </a:solidFill>
              <a:cs typeface="SC_SHMOOKH 0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Flyby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Flyby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6" name="Picture 4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676400" y="7620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3200" b="1">
                <a:cs typeface="Jadid05 Normal" pitchFamily="2" charset="-78"/>
              </a:rPr>
              <a:t>2</a:t>
            </a:r>
            <a:r>
              <a:rPr lang="ar-SA" sz="3200" b="1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- ك</a:t>
            </a:r>
            <a:r>
              <a:rPr lang="ar-AE" sz="3200" b="1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وني</a:t>
            </a:r>
            <a:r>
              <a:rPr lang="ar-SA" sz="3200" b="1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 قادرة على قول ”لا“!!</a:t>
            </a:r>
            <a:endParaRPr lang="en-US" sz="3200" b="1">
              <a:cs typeface="Jadid05 Normal" pitchFamily="2" charset="-78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85800" y="2286000"/>
            <a:ext cx="7772400" cy="358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5000"/>
              </a:lnSpc>
            </a:pPr>
            <a:r>
              <a:rPr lang="ar-SA" sz="2800" b="1">
                <a:cs typeface="Jadid05 Normal" pitchFamily="2" charset="-78"/>
              </a:rPr>
              <a:t>الوسائل التي تمكنك من قول ”لا“ دون خسارة الآخرين:</a:t>
            </a:r>
          </a:p>
          <a:p>
            <a:pPr>
              <a:lnSpc>
                <a:spcPct val="15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 b="1">
                <a:cs typeface="Jadid05 Normal" pitchFamily="2" charset="-78"/>
              </a:rPr>
              <a:t> </a:t>
            </a:r>
            <a:r>
              <a:rPr lang="ar-SA" sz="2800">
                <a:cs typeface="Jadid05 Normal" pitchFamily="2" charset="-78"/>
              </a:rPr>
              <a:t>ق</a:t>
            </a:r>
            <a:r>
              <a:rPr lang="ar-AE" sz="2800">
                <a:cs typeface="Jadid05 Normal" pitchFamily="2" charset="-78"/>
              </a:rPr>
              <a:t>ولي</a:t>
            </a:r>
            <a:r>
              <a:rPr lang="ar-SA" sz="2800">
                <a:cs typeface="Jadid05 Normal" pitchFamily="2" charset="-78"/>
              </a:rPr>
              <a:t> ”لا“ بتأدب وبصوت غير مرتفع ولا منفر.</a:t>
            </a:r>
          </a:p>
          <a:p>
            <a:pPr>
              <a:lnSpc>
                <a:spcPct val="15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>
                <a:cs typeface="Jadid05 Normal" pitchFamily="2" charset="-78"/>
              </a:rPr>
              <a:t> </a:t>
            </a:r>
            <a:r>
              <a:rPr lang="ar-SA" sz="2800">
                <a:cs typeface="Jadid05 Normal" pitchFamily="2" charset="-78"/>
              </a:rPr>
              <a:t>ق</a:t>
            </a:r>
            <a:r>
              <a:rPr lang="ar-AE" sz="2800">
                <a:cs typeface="Jadid05 Normal" pitchFamily="2" charset="-78"/>
              </a:rPr>
              <a:t>ولي</a:t>
            </a:r>
            <a:r>
              <a:rPr lang="ar-SA" sz="2800">
                <a:cs typeface="Jadid05 Normal" pitchFamily="2" charset="-78"/>
              </a:rPr>
              <a:t> ”لا“ مع ذكر البدائل.</a:t>
            </a:r>
          </a:p>
          <a:p>
            <a:pPr>
              <a:lnSpc>
                <a:spcPct val="15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>
                <a:cs typeface="Jadid05 Normal" pitchFamily="2" charset="-78"/>
              </a:rPr>
              <a:t> </a:t>
            </a:r>
            <a:r>
              <a:rPr lang="ar-SA" sz="2800">
                <a:cs typeface="Jadid05 Normal" pitchFamily="2" charset="-78"/>
              </a:rPr>
              <a:t>ق</a:t>
            </a:r>
            <a:r>
              <a:rPr lang="ar-AE" sz="2800">
                <a:cs typeface="Jadid05 Normal" pitchFamily="2" charset="-78"/>
              </a:rPr>
              <a:t>ولي</a:t>
            </a:r>
            <a:r>
              <a:rPr lang="ar-SA" sz="2800">
                <a:cs typeface="Jadid05 Normal" pitchFamily="2" charset="-78"/>
              </a:rPr>
              <a:t> ”لا“ بعد ذكر المبررات وأسباب الرفض.</a:t>
            </a:r>
          </a:p>
          <a:p>
            <a:pPr>
              <a:lnSpc>
                <a:spcPct val="135000"/>
              </a:lnSpc>
              <a:buClr>
                <a:srgbClr val="A50021"/>
              </a:buClr>
              <a:buFont typeface="Wingdings" pitchFamily="2" charset="2"/>
              <a:buChar char="§"/>
            </a:pPr>
            <a:endParaRPr lang="en-US" sz="2800">
              <a:cs typeface="Jadid05 Normal" pitchFamily="2" charset="-78"/>
            </a:endParaRPr>
          </a:p>
          <a:p>
            <a:pPr>
              <a:lnSpc>
                <a:spcPct val="135000"/>
              </a:lnSpc>
            </a:pPr>
            <a:endParaRPr lang="en-US"/>
          </a:p>
        </p:txBody>
      </p:sp>
      <p:pic>
        <p:nvPicPr>
          <p:cNvPr id="23561" name="Picture 9" descr="s_shojoon48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28600"/>
            <a:ext cx="1524000" cy="1404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4" name="Picture 4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306638" y="838200"/>
            <a:ext cx="4017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ar-AE" sz="3200" b="1">
                <a:cs typeface="Jadid05 Normal" pitchFamily="2" charset="-78"/>
              </a:rPr>
              <a:t>3- </a:t>
            </a:r>
            <a:r>
              <a:rPr lang="ar-SA" sz="3200" b="1">
                <a:cs typeface="Jadid05 Normal" pitchFamily="2" charset="-78"/>
              </a:rPr>
              <a:t>أتقن</a:t>
            </a:r>
            <a:r>
              <a:rPr lang="ar-AE" sz="3200" b="1">
                <a:cs typeface="Jadid05 Normal" pitchFamily="2" charset="-78"/>
              </a:rPr>
              <a:t>ي</a:t>
            </a:r>
            <a:r>
              <a:rPr lang="ar-SA" sz="3200" b="1">
                <a:cs typeface="Jadid05 Normal" pitchFamily="2" charset="-78"/>
              </a:rPr>
              <a:t> فن الاتصال الهاتفي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1828800"/>
            <a:ext cx="909955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533400" indent="-533400">
              <a:lnSpc>
                <a:spcPct val="125000"/>
              </a:lnSpc>
            </a:pPr>
            <a:r>
              <a:rPr lang="ar-SA" sz="2800" b="1">
                <a:cs typeface="Jadid05 Normal" pitchFamily="2" charset="-78"/>
              </a:rPr>
              <a:t>    توصيات لتحسين فعالية إدارة الهاتف:</a:t>
            </a:r>
          </a:p>
          <a:p>
            <a:pPr marL="533400" indent="-533400">
              <a:lnSpc>
                <a:spcPct val="125000"/>
              </a:lnSpc>
            </a:pPr>
            <a:endParaRPr lang="ar-SA" sz="2800" b="1">
              <a:cs typeface="Jadid05 Normal" pitchFamily="2" charset="-78"/>
            </a:endParaRPr>
          </a:p>
          <a:p>
            <a:pPr marL="533400" indent="-533400">
              <a:lnSpc>
                <a:spcPct val="135000"/>
              </a:lnSpc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>
                <a:cs typeface="Jadid05 Normal" pitchFamily="2" charset="-78"/>
              </a:rPr>
              <a:t>ق</a:t>
            </a:r>
            <a:r>
              <a:rPr lang="ar-AE" sz="2400">
                <a:cs typeface="Jadid05 Normal" pitchFamily="2" charset="-78"/>
              </a:rPr>
              <a:t>ومي</a:t>
            </a:r>
            <a:r>
              <a:rPr lang="ar-SA" sz="2400">
                <a:cs typeface="Jadid05 Normal" pitchFamily="2" charset="-78"/>
              </a:rPr>
              <a:t> بإعداد دليل خاص بأرقام الهواتف التي تتعامل</a:t>
            </a:r>
            <a:r>
              <a:rPr lang="ar-AE" sz="2400">
                <a:cs typeface="Jadid05 Normal" pitchFamily="2" charset="-78"/>
              </a:rPr>
              <a:t>ين</a:t>
            </a:r>
            <a:r>
              <a:rPr lang="ar-SA" sz="2400">
                <a:cs typeface="Jadid05 Normal" pitchFamily="2" charset="-78"/>
              </a:rPr>
              <a:t> معها باستمرار.</a:t>
            </a:r>
          </a:p>
          <a:p>
            <a:pPr marL="533400" indent="-533400">
              <a:lnSpc>
                <a:spcPct val="135000"/>
              </a:lnSpc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>
                <a:cs typeface="Jadid05 Normal" pitchFamily="2" charset="-78"/>
              </a:rPr>
              <a:t>حدد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</a:t>
            </a:r>
            <a:r>
              <a:rPr lang="ar-AE" sz="2400">
                <a:cs typeface="Jadid05 Normal" pitchFamily="2" charset="-78"/>
              </a:rPr>
              <a:t> </a:t>
            </a:r>
            <a:r>
              <a:rPr lang="ar-SA" sz="2400">
                <a:cs typeface="Jadid05 Normal" pitchFamily="2" charset="-78"/>
              </a:rPr>
              <a:t>الهدف من المكالمات الهاتفية، وقدم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أجوبة مختصرة للأسئلة.</a:t>
            </a:r>
          </a:p>
          <a:p>
            <a:pPr marL="533400" indent="-533400">
              <a:lnSpc>
                <a:spcPct val="135000"/>
              </a:lnSpc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>
                <a:cs typeface="Jadid05 Normal" pitchFamily="2" charset="-78"/>
              </a:rPr>
              <a:t>حدد</a:t>
            </a:r>
            <a:r>
              <a:rPr lang="ar-AE" sz="2400">
                <a:cs typeface="Jadid05 Normal" pitchFamily="2" charset="-78"/>
              </a:rPr>
              <a:t>ي </a:t>
            </a:r>
            <a:r>
              <a:rPr lang="ar-SA" sz="2400">
                <a:cs typeface="Jadid05 Normal" pitchFamily="2" charset="-78"/>
              </a:rPr>
              <a:t>زمن المكالمة قبل</a:t>
            </a:r>
            <a:r>
              <a:rPr lang="ar-AE" sz="2400">
                <a:cs typeface="Jadid05 Normal" pitchFamily="2" charset="-78"/>
              </a:rPr>
              <a:t> أ</a:t>
            </a:r>
            <a:r>
              <a:rPr lang="ar-SA" sz="2400">
                <a:cs typeface="Jadid05 Normal" pitchFamily="2" charset="-78"/>
              </a:rPr>
              <a:t>ن تبد</a:t>
            </a:r>
            <a:r>
              <a:rPr lang="ar-AE" sz="2400">
                <a:cs typeface="Jadid05 Normal" pitchFamily="2" charset="-78"/>
              </a:rPr>
              <a:t> ئي</a:t>
            </a:r>
            <a:r>
              <a:rPr lang="ar-SA" sz="2400">
                <a:cs typeface="Jadid05 Normal" pitchFamily="2" charset="-78"/>
              </a:rPr>
              <a:t> بها.</a:t>
            </a:r>
          </a:p>
          <a:p>
            <a:pPr marL="533400" indent="-533400">
              <a:lnSpc>
                <a:spcPct val="135000"/>
              </a:lnSpc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>
                <a:cs typeface="Jadid05 Normal" pitchFamily="2" charset="-78"/>
              </a:rPr>
              <a:t>كلف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أمكِ أو أحد أفراد أسرتكِ بالرد على المكالمات خلال انشغالكِ.</a:t>
            </a:r>
          </a:p>
          <a:p>
            <a:pPr marL="533400" indent="-533400">
              <a:lnSpc>
                <a:spcPct val="135000"/>
              </a:lnSpc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>
                <a:cs typeface="Jadid05 Normal" pitchFamily="2" charset="-78"/>
              </a:rPr>
              <a:t>اجمع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كل الأوراق</a:t>
            </a:r>
            <a:r>
              <a:rPr lang="en-US" sz="2400">
                <a:cs typeface="Jadid05 Normal" pitchFamily="2" charset="-78"/>
              </a:rPr>
              <a:t>  </a:t>
            </a:r>
            <a:r>
              <a:rPr lang="ar-SA" sz="2400">
                <a:cs typeface="Jadid05 Normal" pitchFamily="2" charset="-78"/>
              </a:rPr>
              <a:t>والملفات التي تحتاج</a:t>
            </a:r>
            <a:r>
              <a:rPr lang="ar-AE" sz="2400">
                <a:cs typeface="Jadid05 Normal" pitchFamily="2" charset="-78"/>
              </a:rPr>
              <a:t>ين</a:t>
            </a:r>
            <a:r>
              <a:rPr lang="ar-SA" sz="2400">
                <a:cs typeface="Jadid05 Normal" pitchFamily="2" charset="-78"/>
              </a:rPr>
              <a:t>ها عند المكالمة.</a:t>
            </a:r>
          </a:p>
          <a:p>
            <a:pPr marL="533400" indent="-533400" rtl="0" eaLnBrk="0" hangingPunct="0">
              <a:lnSpc>
                <a:spcPct val="135000"/>
              </a:lnSpc>
            </a:pPr>
            <a:endParaRPr lang="ar-SA" sz="2400">
              <a:cs typeface="Jadid05 Normal" pitchFamily="2" charset="-78"/>
            </a:endParaRPr>
          </a:p>
        </p:txBody>
      </p:sp>
      <p:pic>
        <p:nvPicPr>
          <p:cNvPr id="25610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1" name="phone2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</p:spPr>
      </p:pic>
      <p:pic>
        <p:nvPicPr>
          <p:cNvPr id="25611" name="Picture 11" descr="96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16002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phone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10"/>
                </p:tgtEl>
              </p:cMediaNode>
            </p:audio>
          </p:childTnLst>
        </p:cTn>
      </p:par>
    </p:tnLst>
    <p:bldLst>
      <p:bldP spid="25607" grpId="0"/>
      <p:bldP spid="256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2" name="Picture 4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800">
                <a:solidFill>
                  <a:schemeClr val="tx2"/>
                </a:solidFill>
                <a:cs typeface="Jadid05 Normal" pitchFamily="2" charset="-78"/>
              </a:rPr>
              <a:t>4</a:t>
            </a:r>
            <a:r>
              <a:rPr lang="ar-SA" sz="2800" b="1">
                <a:solidFill>
                  <a:schemeClr val="tx2"/>
                </a:solidFill>
                <a:cs typeface="Jadid05 Normal" pitchFamily="2" charset="-78"/>
              </a:rPr>
              <a:t>- التزم</a:t>
            </a:r>
            <a:r>
              <a:rPr lang="ar-AE" sz="2800" b="1">
                <a:solidFill>
                  <a:schemeClr val="tx2"/>
                </a:solidFill>
                <a:cs typeface="Jadid05 Normal" pitchFamily="2" charset="-78"/>
              </a:rPr>
              <a:t>ي</a:t>
            </a:r>
            <a:r>
              <a:rPr lang="ar-SA" sz="2800" b="1">
                <a:solidFill>
                  <a:schemeClr val="tx2"/>
                </a:solidFill>
                <a:cs typeface="Jadid05 Normal" pitchFamily="2" charset="-78"/>
              </a:rPr>
              <a:t> الإستراتيجيات الذكية</a:t>
            </a:r>
            <a:endParaRPr lang="ar-SA" sz="2800">
              <a:solidFill>
                <a:schemeClr val="tx2"/>
              </a:solidFill>
              <a:cs typeface="Jadid05 Normal" pitchFamily="2" charset="-78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191000" y="1143000"/>
            <a:ext cx="495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>
                <a:cs typeface="Jadid05 Normal" pitchFamily="2" charset="-78"/>
              </a:rPr>
              <a:t>ك</a:t>
            </a:r>
            <a:r>
              <a:rPr lang="ar-AE" sz="2400">
                <a:cs typeface="Jadid05 Normal" pitchFamily="2" charset="-78"/>
              </a:rPr>
              <a:t>وني</a:t>
            </a:r>
            <a:r>
              <a:rPr lang="ar-SA" sz="2400">
                <a:cs typeface="Jadid05 Normal" pitchFamily="2" charset="-78"/>
              </a:rPr>
              <a:t> حازمة</a:t>
            </a:r>
            <a:r>
              <a:rPr lang="ar-AE" sz="2400">
                <a:cs typeface="Jadid05 Normal" pitchFamily="2" charset="-78"/>
              </a:rPr>
              <a:t>.</a:t>
            </a:r>
            <a:endParaRPr lang="ar-SA" sz="2400">
              <a:cs typeface="Jadid05 Normal" pitchFamily="2" charset="-78"/>
            </a:endParaRP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>
                <a:cs typeface="Jadid05 Normal" pitchFamily="2" charset="-78"/>
              </a:rPr>
              <a:t>لا تبد</a:t>
            </a:r>
            <a:r>
              <a:rPr lang="ar-AE" sz="2400">
                <a:cs typeface="Jadid05 Normal" pitchFamily="2" charset="-78"/>
              </a:rPr>
              <a:t>ئي</a:t>
            </a:r>
            <a:r>
              <a:rPr lang="ar-SA" sz="2400">
                <a:cs typeface="Jadid05 Normal" pitchFamily="2" charset="-78"/>
              </a:rPr>
              <a:t> دائماً من الصفر.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>
                <a:cs typeface="Jadid05 Normal" pitchFamily="2" charset="-78"/>
              </a:rPr>
              <a:t>درب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نفسكِ على إنجاز العمل</a:t>
            </a:r>
            <a:r>
              <a:rPr lang="ar-AE" sz="2400">
                <a:cs typeface="Jadid05 Normal" pitchFamily="2" charset="-78"/>
              </a:rPr>
              <a:t>.</a:t>
            </a:r>
            <a:endParaRPr lang="ar-SA" sz="2400">
              <a:cs typeface="Jadid05 Normal" pitchFamily="2" charset="-78"/>
            </a:endParaRP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>
                <a:cs typeface="Jadid05 Normal" pitchFamily="2" charset="-78"/>
              </a:rPr>
              <a:t>كون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علاقات إيجابية مع زميلاتكِ.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>
                <a:cs typeface="Jadid05 Normal" pitchFamily="2" charset="-78"/>
              </a:rPr>
              <a:t>تعرف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على مضيعات وقتكِ وتجنب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ها.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>
                <a:cs typeface="Jadid05 Normal" pitchFamily="2" charset="-78"/>
              </a:rPr>
              <a:t>تعلم</a:t>
            </a:r>
            <a:r>
              <a:rPr lang="ar-AE" sz="2400">
                <a:cs typeface="Jadid05 Normal" pitchFamily="2" charset="-78"/>
              </a:rPr>
              <a:t>ي</a:t>
            </a:r>
            <a:r>
              <a:rPr lang="ar-SA" sz="2400">
                <a:cs typeface="Jadid05 Normal" pitchFamily="2" charset="-78"/>
              </a:rPr>
              <a:t> القراءة السريعة.</a:t>
            </a:r>
            <a:endParaRPr lang="ar-AE" sz="2400">
              <a:cs typeface="Jadid05 Normal" pitchFamily="2" charset="-78"/>
            </a:endParaRP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 startAt="8"/>
            </a:pPr>
            <a:r>
              <a:rPr lang="ar-AE" sz="2400">
                <a:cs typeface="Jadid05 Normal" pitchFamily="2" charset="-78"/>
              </a:rPr>
              <a:t>ضعي التوتر تحت سيطرتك</a:t>
            </a:r>
            <a:r>
              <a:rPr lang="ar-SA" sz="2400">
                <a:cs typeface="Jadid05 Normal" pitchFamily="2" charset="-78"/>
              </a:rPr>
              <a:t>ِ</a:t>
            </a:r>
            <a:r>
              <a:rPr lang="ar-AE" sz="2400">
                <a:cs typeface="Jadid05 Normal" pitchFamily="2" charset="-78"/>
              </a:rPr>
              <a:t>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endParaRPr lang="en-US" sz="2800">
              <a:cs typeface="Jadid05 Normal" pitchFamily="2" charset="-78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505200" y="4343400"/>
            <a:ext cx="533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14400" lvl="1" indent="-457200">
              <a:lnSpc>
                <a:spcPct val="105000"/>
              </a:lnSpc>
              <a:spcBef>
                <a:spcPct val="20000"/>
              </a:spcBef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ك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وني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 متفائ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لة 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وانظر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ي 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 إلى الأخطاء كفرص للتعلم.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.</a:t>
            </a:r>
            <a:endParaRPr lang="ar-SA" sz="2400" b="1">
              <a:solidFill>
                <a:srgbClr val="A50021"/>
              </a:solidFill>
              <a:cs typeface="DecoType Naskh" pitchFamily="2" charset="-78"/>
            </a:endParaRPr>
          </a:p>
          <a:p>
            <a:pPr marL="914400" lvl="1" indent="-457200">
              <a:lnSpc>
                <a:spcPct val="105000"/>
              </a:lnSpc>
              <a:spcBef>
                <a:spcPct val="20000"/>
              </a:spcBef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ارفض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ي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 أن تسمح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ي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 للآخرين بتوتيرك.</a:t>
            </a:r>
          </a:p>
          <a:p>
            <a:pPr marL="914400" lvl="1" indent="-457200">
              <a:lnSpc>
                <a:spcPct val="105000"/>
              </a:lnSpc>
              <a:spcBef>
                <a:spcPct val="20000"/>
              </a:spcBef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ق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ولي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 أشياء إيجابية تعزز الثقة والافتخار بنفسك</a:t>
            </a:r>
          </a:p>
          <a:p>
            <a:pPr marL="914400" lvl="1" indent="-457200">
              <a:lnSpc>
                <a:spcPct val="105000"/>
              </a:lnSpc>
              <a:spcBef>
                <a:spcPct val="20000"/>
              </a:spcBef>
              <a:buClr>
                <a:srgbClr val="663300"/>
              </a:buClr>
              <a:buFont typeface="Wingdings" pitchFamily="2" charset="2"/>
              <a:buChar char="§"/>
            </a:pP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هن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ئي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 نفسك عندما تقوم</a:t>
            </a:r>
            <a:r>
              <a:rPr lang="ar-AE" sz="2400" b="1">
                <a:solidFill>
                  <a:srgbClr val="A50021"/>
                </a:solidFill>
                <a:cs typeface="DecoType Naskh" pitchFamily="2" charset="-78"/>
              </a:rPr>
              <a:t>ين</a:t>
            </a:r>
            <a:r>
              <a:rPr lang="ar-SA" sz="2400" b="1">
                <a:solidFill>
                  <a:srgbClr val="A50021"/>
                </a:solidFill>
                <a:cs typeface="DecoType Naskh" pitchFamily="2" charset="-78"/>
              </a:rPr>
              <a:t> بعمل جيد.</a:t>
            </a:r>
          </a:p>
          <a:p>
            <a:pPr marL="533400" indent="-533400">
              <a:spcBef>
                <a:spcPct val="20000"/>
              </a:spcBef>
              <a:buClr>
                <a:srgbClr val="663300"/>
              </a:buClr>
              <a:buFont typeface="Wingdings" pitchFamily="2" charset="2"/>
              <a:buChar char="§"/>
            </a:pPr>
            <a:endParaRPr lang="en-US" sz="2400" b="1">
              <a:solidFill>
                <a:srgbClr val="A50021"/>
              </a:solidFill>
              <a:cs typeface="DecoType Naskh" pitchFamily="2" charset="-78"/>
            </a:endParaRPr>
          </a:p>
        </p:txBody>
      </p:sp>
      <p:pic>
        <p:nvPicPr>
          <p:cNvPr id="27661" name="Picture 13" descr="s_shojoon10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143000"/>
            <a:ext cx="2133600" cy="162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  <p:bldP spid="27656" grpId="0"/>
      <p:bldP spid="276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64" name="Picture 4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sp>
        <p:nvSpPr>
          <p:cNvPr id="40967" name="WordArt 7"/>
          <p:cNvSpPr>
            <a:spLocks noChangeArrowheads="1" noChangeShapeType="1" noTextEdit="1"/>
          </p:cNvSpPr>
          <p:nvPr/>
        </p:nvSpPr>
        <p:spPr bwMode="auto">
          <a:xfrm>
            <a:off x="1676400" y="2743200"/>
            <a:ext cx="6134100" cy="10048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ar-SA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6633"/>
                </a:solidFill>
                <a:latin typeface="Jadid05 Normal"/>
              </a:rPr>
              <a:t>أسأل الله أن ينفعكم بما تعلمتم</a:t>
            </a:r>
          </a:p>
        </p:txBody>
      </p:sp>
      <p:pic>
        <p:nvPicPr>
          <p:cNvPr id="40968" name="Picture 8" descr="1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038600"/>
            <a:ext cx="2743200" cy="2533650"/>
          </a:xfrm>
          <a:prstGeom prst="rect">
            <a:avLst/>
          </a:prstGeom>
          <a:noFill/>
        </p:spPr>
      </p:pic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-228600" y="381000"/>
            <a:ext cx="9144000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A50021"/>
                </a:solidFill>
                <a:cs typeface="Simple Indust Shaded" pitchFamily="2" charset="-78"/>
              </a:rPr>
              <a:t>      ومضـــة...</a:t>
            </a:r>
          </a:p>
          <a:p>
            <a:pPr algn="ctr">
              <a:spcBef>
                <a:spcPct val="50000"/>
              </a:spcBef>
            </a:pPr>
            <a:r>
              <a:rPr lang="ar-SA" sz="2400">
                <a:latin typeface="MV Boli" pitchFamily="2" charset="0"/>
                <a:cs typeface="Led Italic Font" pitchFamily="2" charset="-78"/>
              </a:rPr>
              <a:t>تذكـــري:  أن المعادلة هي:</a:t>
            </a:r>
            <a:r>
              <a:rPr lang="ar-SA">
                <a:latin typeface="MV Boli" pitchFamily="2" charset="0"/>
                <a:cs typeface="Led Italic Font" pitchFamily="2" charset="-78"/>
              </a:rPr>
              <a:t>  </a:t>
            </a:r>
          </a:p>
          <a:p>
            <a:pPr>
              <a:spcBef>
                <a:spcPct val="50000"/>
              </a:spcBef>
            </a:pPr>
            <a:endParaRPr lang="ar-SA">
              <a:latin typeface="MV Boli" pitchFamily="2" charset="0"/>
              <a:cs typeface="Led Italic Font" pitchFamily="2" charset="-78"/>
            </a:endParaRPr>
          </a:p>
          <a:p>
            <a:pPr>
              <a:spcBef>
                <a:spcPct val="50000"/>
              </a:spcBef>
            </a:pPr>
            <a:r>
              <a:rPr lang="ar-SA">
                <a:latin typeface="MV Boli" pitchFamily="2" charset="0"/>
                <a:cs typeface="Led Italic Font" pitchFamily="2" charset="-78"/>
              </a:rPr>
              <a:t> </a:t>
            </a:r>
            <a:r>
              <a:rPr lang="ar-SA" sz="2000" b="1">
                <a:latin typeface="Tahoma" pitchFamily="34" charset="0"/>
                <a:cs typeface="Tahoma" pitchFamily="34" charset="0"/>
              </a:rPr>
              <a:t>تخطيط جيد للوقت +  إجراءات إيجابية في مواجهة مضيعات الوقت = </a:t>
            </a:r>
          </a:p>
          <a:p>
            <a:pPr algn="ctr">
              <a:spcBef>
                <a:spcPct val="50000"/>
              </a:spcBef>
            </a:pPr>
            <a:r>
              <a:rPr lang="ar-SA" sz="2000" b="1">
                <a:latin typeface="Tahoma" pitchFamily="34" charset="0"/>
                <a:cs typeface="Tahoma" pitchFamily="34" charset="0"/>
              </a:rPr>
              <a:t> إدارة فعّالة للوقت... </a:t>
            </a:r>
            <a:endParaRPr lang="en-US" sz="2000" b="1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0973" name="Picture 13" descr="82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381000"/>
            <a:ext cx="441325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3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700" decel="100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nimBg="1"/>
      <p:bldP spid="40972" grpId="0"/>
      <p:bldP spid="4097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676400" y="1219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ar-AE" sz="3200">
                <a:cs typeface="Jadid05 Normal" pitchFamily="2" charset="-78"/>
              </a:rPr>
              <a:t>أهمية الوقت.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ar-AE" sz="3200">
                <a:cs typeface="Jadid05 Normal" pitchFamily="2" charset="-78"/>
              </a:rPr>
              <a:t>مفهوم إدارة الوقت.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ar-AE" sz="3200">
                <a:cs typeface="Jadid05 Normal" pitchFamily="2" charset="-78"/>
              </a:rPr>
              <a:t>تمرين (1) ،</a:t>
            </a:r>
            <a:r>
              <a:rPr lang="ar-SA" sz="3200">
                <a:cs typeface="Jadid05 Normal" pitchFamily="2" charset="-78"/>
              </a:rPr>
              <a:t>استـــراحة</a:t>
            </a:r>
            <a:endParaRPr lang="ar-AE" sz="3200">
              <a:cs typeface="Jadid05 Normal" pitchFamily="2" charset="-78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ar-AE" sz="3200">
                <a:cs typeface="Jadid05 Normal" pitchFamily="2" charset="-78"/>
              </a:rPr>
              <a:t>لصوص الوقت.</a:t>
            </a:r>
            <a:endParaRPr lang="ar-SA" sz="3200">
              <a:cs typeface="Jadid05 Normal" pitchFamily="2" charset="-78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ar-AE" sz="3200">
                <a:cs typeface="Jadid05 Normal" pitchFamily="2" charset="-78"/>
              </a:rPr>
              <a:t>تمرين (2).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ar-AE" sz="3200">
                <a:cs typeface="Jadid05 Normal" pitchFamily="2" charset="-78"/>
              </a:rPr>
              <a:t>أربع قواعد لإدارة وقتك بفاعلية.</a:t>
            </a:r>
          </a:p>
          <a:p>
            <a:pPr marL="342900" indent="-342900">
              <a:spcBef>
                <a:spcPct val="20000"/>
              </a:spcBef>
            </a:pPr>
            <a:endParaRPr lang="en-US" sz="3200">
              <a:cs typeface="Jadid05 Normal" pitchFamily="2" charset="-78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667000" y="3810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3200" b="1">
                <a:cs typeface="Jadid05 Normal" pitchFamily="2" charset="-78"/>
              </a:rPr>
              <a:t>المحتويات</a:t>
            </a:r>
            <a:endParaRPr lang="en-US" sz="3200" b="1">
              <a:cs typeface="Jadid05 Normal" pitchFamily="2" charset="-78"/>
            </a:endParaRPr>
          </a:p>
        </p:txBody>
      </p:sp>
      <p:pic>
        <p:nvPicPr>
          <p:cNvPr id="3093" name="Picture 21" descr="6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4800600"/>
            <a:ext cx="17145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20" name="Picture 4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986088" y="762000"/>
            <a:ext cx="29035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ar-SA" sz="3200" b="1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مفهوم إدارة الوقت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57200" y="1828800"/>
            <a:ext cx="82296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>
                <a:cs typeface="Times New Roman" pitchFamily="18" charset="0"/>
              </a:rPr>
              <a:t> </a:t>
            </a:r>
            <a:r>
              <a:rPr lang="ar-SA" sz="2800">
                <a:cs typeface="Jadid05 Normal" pitchFamily="2" charset="-78"/>
              </a:rPr>
              <a:t>إدارة  الوقت تعني أولاً إدارة الذات، فهي نوع من  إدارة الفرد نفسه بنفسه.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>
                <a:cs typeface="Jadid05 Normal" pitchFamily="2" charset="-78"/>
              </a:rPr>
              <a:t> إدارة الوقت هي إدارة الأعمال التي نقوم بمباشرتها في حدود الوقت المتاح، يومياً 24 ساعة.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>
                <a:cs typeface="Jadid05 Normal" pitchFamily="2" charset="-78"/>
              </a:rPr>
              <a:t> إدارة الوقت هي محاولة ترويض الوقت وفرض سيطرتنا عليه ،بدلاً من أن يفرض سيطرته علينا.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>
                <a:cs typeface="Jadid05 Normal" pitchFamily="2" charset="-78"/>
              </a:rPr>
              <a:t> إدارة الوقت هي إدارة السلوك والشخصية.</a:t>
            </a:r>
            <a:endParaRPr lang="en-US" sz="2800">
              <a:cs typeface="Jadid05 Normal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ساعة رملية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096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خصائص الوقت</a:t>
            </a:r>
            <a:endParaRPr lang="en-US" sz="3200" b="1">
              <a:effectLst>
                <a:outerShdw blurRad="38100" dist="38100" dir="2700000" algn="tl">
                  <a:srgbClr val="C0C0C0"/>
                </a:outerShdw>
              </a:effectLst>
              <a:cs typeface="Jadid05 Normal" pitchFamily="2" charset="-78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722688" y="2133600"/>
            <a:ext cx="41878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342900" indent="-342900">
              <a:lnSpc>
                <a:spcPct val="135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>
                <a:cs typeface="Jadid05 Normal" pitchFamily="2" charset="-78"/>
              </a:rPr>
              <a:t> </a:t>
            </a:r>
            <a:r>
              <a:rPr lang="ar-SA" sz="2800">
                <a:cs typeface="Jadid05 Normal" pitchFamily="2" charset="-78"/>
              </a:rPr>
              <a:t>سرعة انقضائه.</a:t>
            </a:r>
          </a:p>
          <a:p>
            <a:pPr marL="342900" indent="-342900">
              <a:lnSpc>
                <a:spcPct val="135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>
                <a:cs typeface="Jadid05 Normal" pitchFamily="2" charset="-78"/>
              </a:rPr>
              <a:t> </a:t>
            </a:r>
            <a:r>
              <a:rPr lang="ar-SA" sz="2800">
                <a:cs typeface="Jadid05 Normal" pitchFamily="2" charset="-78"/>
              </a:rPr>
              <a:t>ما مضى منه لا يعود ولا يعوض.</a:t>
            </a:r>
          </a:p>
          <a:p>
            <a:pPr marL="342900" indent="-342900">
              <a:lnSpc>
                <a:spcPct val="135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>
                <a:cs typeface="Jadid05 Normal" pitchFamily="2" charset="-78"/>
              </a:rPr>
              <a:t> </a:t>
            </a:r>
            <a:r>
              <a:rPr lang="ar-SA" sz="2800">
                <a:cs typeface="Jadid05 Normal" pitchFamily="2" charset="-78"/>
              </a:rPr>
              <a:t>أنفس ما يملك الإنسان.</a:t>
            </a:r>
            <a:endParaRPr lang="en-US" sz="2800">
              <a:cs typeface="Jadid05 Normal" pitchFamily="2" charset="-78"/>
            </a:endParaRPr>
          </a:p>
          <a:p>
            <a:pPr marL="342900" indent="-342900" rtl="0" eaLnBrk="0" hangingPunct="0"/>
            <a:endParaRPr lang="en-US" sz="2800">
              <a:cs typeface="Jadid05 Normal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  <p:bldP spid="61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ساعة رملية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5334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أهمية الوقت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083550" cy="507365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  <a:buSzPct val="75000"/>
              <a:buFontTx/>
              <a:buBlip>
                <a:blip r:embed="rId3"/>
              </a:buBlip>
            </a:pPr>
            <a:r>
              <a:rPr lang="ar-AE"/>
              <a:t>” </a:t>
            </a:r>
            <a:r>
              <a:rPr lang="ar-SA" sz="2800">
                <a:cs typeface="Jadid05 Normal" pitchFamily="2" charset="-78"/>
              </a:rPr>
              <a:t>إضاعة الوقت أشد من الموت ، لأن إضاعة الوقت يقطعك عن الله والدار الآخرة، والموت يقطعك عن الدنيا وأهلها“ </a:t>
            </a:r>
            <a:r>
              <a:rPr lang="ar-SA" sz="2800">
                <a:solidFill>
                  <a:srgbClr val="663300"/>
                </a:solidFill>
                <a:cs typeface="Jadid05 Normal" pitchFamily="2" charset="-78"/>
              </a:rPr>
              <a:t>(ابن القيم رحمه الله)</a:t>
            </a:r>
          </a:p>
          <a:p>
            <a:pPr>
              <a:lnSpc>
                <a:spcPct val="110000"/>
              </a:lnSpc>
              <a:buSzPct val="75000"/>
              <a:buFontTx/>
              <a:buBlip>
                <a:blip r:embed="rId3"/>
              </a:buBlip>
            </a:pPr>
            <a:r>
              <a:rPr lang="ar-SA" sz="2800">
                <a:cs typeface="Jadid05 Normal" pitchFamily="2" charset="-78"/>
              </a:rPr>
              <a:t>” ما ندمت على شيء  ندمي على يوم غربت شمسه أنق</a:t>
            </a:r>
            <a:r>
              <a:rPr lang="ar-AE" sz="2800">
                <a:cs typeface="Jadid05 Normal" pitchFamily="2" charset="-78"/>
              </a:rPr>
              <a:t>ص</a:t>
            </a:r>
            <a:r>
              <a:rPr lang="ar-SA" sz="2800">
                <a:cs typeface="Jadid05 Normal" pitchFamily="2" charset="-78"/>
              </a:rPr>
              <a:t> فيه أجلي ، ولم يزد فيه عملي“</a:t>
            </a:r>
            <a:r>
              <a:rPr lang="ar-AE" sz="2800">
                <a:cs typeface="Jadid05 Normal" pitchFamily="2" charset="-78"/>
              </a:rPr>
              <a:t>    </a:t>
            </a:r>
            <a:r>
              <a:rPr lang="ar-SA" sz="2800">
                <a:solidFill>
                  <a:srgbClr val="663300"/>
                </a:solidFill>
                <a:cs typeface="Jadid05 Normal" pitchFamily="2" charset="-78"/>
              </a:rPr>
              <a:t>(ابن مسعود رضي الله عنه)</a:t>
            </a:r>
          </a:p>
          <a:p>
            <a:pPr>
              <a:lnSpc>
                <a:spcPct val="110000"/>
              </a:lnSpc>
              <a:buSzPct val="75000"/>
              <a:buFontTx/>
              <a:buBlip>
                <a:blip r:embed="rId3"/>
              </a:buBlip>
            </a:pPr>
            <a:r>
              <a:rPr lang="ar-SA" sz="2800">
                <a:cs typeface="Jadid05 Normal" pitchFamily="2" charset="-78"/>
              </a:rPr>
              <a:t>”إن الليل والنهار يعملان فيك ، فاعمل فيهما“ </a:t>
            </a:r>
            <a:r>
              <a:rPr lang="ar-AE" sz="2800">
                <a:cs typeface="Jadid05 Normal" pitchFamily="2" charset="-78"/>
              </a:rPr>
              <a:t> </a:t>
            </a:r>
            <a:r>
              <a:rPr lang="ar-SA" sz="2800">
                <a:solidFill>
                  <a:srgbClr val="663300"/>
                </a:solidFill>
                <a:cs typeface="Jadid05 Normal" pitchFamily="2" charset="-78"/>
              </a:rPr>
              <a:t>(عمر بن عبد العزيز رضي الله عنه)</a:t>
            </a:r>
          </a:p>
          <a:p>
            <a:pPr>
              <a:lnSpc>
                <a:spcPct val="110000"/>
              </a:lnSpc>
              <a:buSzPct val="75000"/>
              <a:buFontTx/>
              <a:buBlip>
                <a:blip r:embed="rId3"/>
              </a:buBlip>
            </a:pPr>
            <a:r>
              <a:rPr lang="ar-SA" sz="2800">
                <a:cs typeface="Jadid05 Normal" pitchFamily="2" charset="-78"/>
              </a:rPr>
              <a:t>” يا ابن آدم ، إنما انت أيام مجموعة ، كلما ذهب يوم ذهب بعضك“</a:t>
            </a:r>
            <a:r>
              <a:rPr lang="ar-AE" sz="2800">
                <a:cs typeface="Jadid05 Normal" pitchFamily="2" charset="-78"/>
              </a:rPr>
              <a:t>  </a:t>
            </a:r>
            <a:r>
              <a:rPr lang="ar-SA" sz="2800">
                <a:cs typeface="Jadid05 Normal" pitchFamily="2" charset="-78"/>
              </a:rPr>
              <a:t> </a:t>
            </a:r>
            <a:r>
              <a:rPr lang="ar-SA" sz="2800">
                <a:solidFill>
                  <a:srgbClr val="663300"/>
                </a:solidFill>
                <a:cs typeface="Jadid05 Normal" pitchFamily="2" charset="-78"/>
              </a:rPr>
              <a:t>(حسن البصري)</a:t>
            </a:r>
          </a:p>
          <a:p>
            <a:pPr>
              <a:buSzPct val="75000"/>
              <a:buFontTx/>
              <a:buBlip>
                <a:blip r:embed="rId3"/>
              </a:buBlip>
            </a:pPr>
            <a:endParaRPr lang="en-US" sz="2800">
              <a:solidFill>
                <a:srgbClr val="663300"/>
              </a:solidFill>
              <a:cs typeface="Jadid05 Normal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5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3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40" name="Picture 4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09600" y="19050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ts val="4700"/>
              </a:lnSpc>
            </a:pPr>
            <a:r>
              <a:rPr lang="ar-SA" sz="2400" b="1">
                <a:solidFill>
                  <a:schemeClr val="tx2"/>
                </a:solidFill>
                <a:cs typeface="Bold Italic Art" pitchFamily="2" charset="-78"/>
              </a:rPr>
              <a:t>إسألي نفسكِ هذه الأسئلة عن يومكِ وأمسكِ وغدكِ:</a:t>
            </a:r>
            <a:br>
              <a:rPr lang="ar-SA" sz="2400" b="1">
                <a:solidFill>
                  <a:schemeClr val="tx2"/>
                </a:solidFill>
                <a:cs typeface="Bold Italic Art" pitchFamily="2" charset="-78"/>
              </a:rPr>
            </a:br>
            <a:r>
              <a:rPr lang="ar-SA" sz="2400" b="1">
                <a:solidFill>
                  <a:schemeClr val="tx2"/>
                </a:solidFill>
                <a:cs typeface="Bold Italic Art" pitchFamily="2" charset="-78"/>
              </a:rPr>
              <a:t>أغلقي الأبواب الحديدية على الماضي والمستقبل، وعيشي دقائق يومكِ..</a:t>
            </a:r>
            <a:br>
              <a:rPr lang="ar-SA" sz="2400" b="1">
                <a:solidFill>
                  <a:schemeClr val="tx2"/>
                </a:solidFill>
                <a:cs typeface="Bold Italic Art" pitchFamily="2" charset="-78"/>
              </a:rPr>
            </a:br>
            <a:r>
              <a:rPr lang="ar-SA" sz="2400">
                <a:solidFill>
                  <a:schemeClr val="tx2"/>
                </a:solidFill>
                <a:cs typeface="Bold Italic Art" pitchFamily="2" charset="-78"/>
              </a:rPr>
              <a:t/>
            </a:r>
            <a:br>
              <a:rPr lang="ar-SA" sz="2400">
                <a:solidFill>
                  <a:schemeClr val="tx2"/>
                </a:solidFill>
                <a:cs typeface="Bold Italic Art" pitchFamily="2" charset="-78"/>
              </a:rPr>
            </a:br>
            <a:endParaRPr lang="en-US" sz="2400">
              <a:solidFill>
                <a:schemeClr val="tx2"/>
              </a:solidFill>
              <a:cs typeface="Bold Italic Art" pitchFamily="2" charset="-78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334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3200" b="1">
                <a:solidFill>
                  <a:schemeClr val="tx2"/>
                </a:solidFill>
                <a:cs typeface="Jadid05 Normal" pitchFamily="2" charset="-78"/>
              </a:rPr>
              <a:t>تمرين</a:t>
            </a: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715000" y="320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04800" y="31242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>
                <a:solidFill>
                  <a:srgbClr val="A50021"/>
                </a:solidFill>
                <a:cs typeface="PT Bold Arch" pitchFamily="2" charset="-78"/>
              </a:rPr>
              <a:t>هل أجعل حاضري مريراً بالتطلع إلى الأشياء حدثت في الماضي،  حدثت وانقضت مع مرور الزمن؟!! </a:t>
            </a:r>
            <a:endParaRPr lang="en-US" sz="2400">
              <a:solidFill>
                <a:srgbClr val="A50021"/>
              </a:solidFill>
              <a:cs typeface="PT Bold Arch" pitchFamily="2" charset="-78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04800" y="4114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>
                <a:solidFill>
                  <a:schemeClr val="hlink"/>
                </a:solidFill>
                <a:cs typeface="PT Bold Arch" pitchFamily="2" charset="-78"/>
              </a:rPr>
              <a:t>هل أستيقظ في الصباح ، وقد صممت على استغلال النهار والإفادة  القصوى من الساعات الأربع والعشرين المقبلة؟؟</a:t>
            </a:r>
            <a:endParaRPr lang="en-US" sz="2400">
              <a:solidFill>
                <a:schemeClr val="hlink"/>
              </a:solidFill>
              <a:cs typeface="PT Bold Arch" pitchFamily="2" charset="-78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81000" y="5105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>
                <a:solidFill>
                  <a:srgbClr val="663300"/>
                </a:solidFill>
                <a:cs typeface="PT Bold Arch" pitchFamily="2" charset="-78"/>
              </a:rPr>
              <a:t>هل أستفيد من الحياة إذا عشت دقائق يومي؟؟!!</a:t>
            </a:r>
            <a:endParaRPr lang="en-US" sz="2400">
              <a:solidFill>
                <a:srgbClr val="663300"/>
              </a:solidFill>
              <a:cs typeface="PT Bold Arch" pitchFamily="2" charset="-78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04800" y="57912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>
                <a:solidFill>
                  <a:srgbClr val="006600"/>
                </a:solidFill>
                <a:cs typeface="PT Bold Arch" pitchFamily="2" charset="-78"/>
              </a:rPr>
              <a:t>متى سأبدأ في تنظيم وقتي وحيــــــاتي؟؟!!   الأسبـــــــــــــوع المقبل؟؟؟...في الغــــد....؟؟ ...أم اليــــوم؟؟!!</a:t>
            </a:r>
            <a:endParaRPr lang="en-US" sz="2400">
              <a:solidFill>
                <a:srgbClr val="006600"/>
              </a:solidFill>
              <a:cs typeface="PT Bold Arc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00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80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80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1"/>
      <p:bldP spid="14344" grpId="0"/>
      <p:bldP spid="14352" grpId="0"/>
      <p:bldP spid="14353" grpId="0"/>
      <p:bldP spid="14354" grpId="0"/>
      <p:bldP spid="143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6563" name="Picture 3" descr="ساعة رملية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3200" b="1" u="sng">
                <a:solidFill>
                  <a:schemeClr val="tx2"/>
                </a:solidFill>
                <a:cs typeface="Jadid05 Normal" pitchFamily="2" charset="-78"/>
              </a:rPr>
              <a:t>لصوص الوقت</a:t>
            </a:r>
            <a:endParaRPr lang="ar-SA" sz="3200" u="sng">
              <a:solidFill>
                <a:schemeClr val="tx2"/>
              </a:solidFill>
              <a:cs typeface="Jadid05 Normal" pitchFamily="2" charset="-78"/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04800" y="1447800"/>
            <a:ext cx="8229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المقاطعات والزيارات المفاجئة.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الاتصالات الهاتفية غي</a:t>
            </a:r>
            <a:r>
              <a:rPr lang="ar-AE" sz="2400">
                <a:cs typeface="Jadid05 Normal" pitchFamily="2" charset="-78"/>
              </a:rPr>
              <a:t>ر</a:t>
            </a:r>
            <a:r>
              <a:rPr lang="ar-SA" sz="2400">
                <a:cs typeface="Jadid05 Normal" pitchFamily="2" charset="-78"/>
              </a:rPr>
              <a:t> المنتجة.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الاجتماعات غير الفعالة.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التسويف أو التأجيل بأعذار واهية.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الأهداف غير الواضحة.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المعلومات الضعيفة/ (النقص في المعلومات)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عدم تحديد الأولويات.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عدم القدرة على قول ”لا“.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عدم تخطيط الوقت.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انخفاض الروح المعنوية.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400">
                <a:cs typeface="Jadid05 Normal" pitchFamily="2" charset="-78"/>
              </a:rPr>
              <a:t>- الإصغاء غير الجيد.</a:t>
            </a:r>
            <a:r>
              <a:rPr lang="ar-SA" sz="2400">
                <a:cs typeface="Times New Roman" pitchFamily="18" charset="0"/>
              </a:rPr>
              <a:t>.</a:t>
            </a:r>
            <a:endParaRPr lang="en-US" sz="3200"/>
          </a:p>
        </p:txBody>
      </p:sp>
      <p:pic>
        <p:nvPicPr>
          <p:cNvPr id="66566" name="Picture 6" descr="2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828800"/>
            <a:ext cx="18573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6" name="Picture 4" descr="ساعة رملية">
            <a:hlinkClick r:id="" action="ppaction://hlinkshowjump?jump=firstslide"/>
          </p:cNvPr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AE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أربع </a:t>
            </a:r>
            <a:r>
              <a:rPr lang="ar-SA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قواعد لإدارة وقتك بفاعلية</a:t>
            </a:r>
            <a:endParaRPr lang="ar-SA" sz="4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05 Normal" pitchFamily="2" charset="-78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81000" y="22860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60000"/>
              </a:lnSpc>
              <a:buClr>
                <a:schemeClr val="tx1"/>
              </a:buClr>
              <a:buSzPct val="70000"/>
              <a:buFont typeface="Arial" pitchFamily="34" charset="0"/>
              <a:buBlip>
                <a:blip r:embed="rId3"/>
              </a:buBlip>
            </a:pPr>
            <a:r>
              <a:rPr lang="ar-AE" sz="3200">
                <a:cs typeface="Times New Roman" pitchFamily="18" charset="0"/>
              </a:rPr>
              <a:t>  </a:t>
            </a:r>
            <a:r>
              <a:rPr lang="ar-SA" sz="2800">
                <a:cs typeface="Jadid05 Normal" pitchFamily="2" charset="-78"/>
              </a:rPr>
              <a:t>حدد</a:t>
            </a:r>
            <a:r>
              <a:rPr lang="ar-AE" sz="2800">
                <a:cs typeface="Jadid05 Normal" pitchFamily="2" charset="-78"/>
              </a:rPr>
              <a:t>ي </a:t>
            </a:r>
            <a:r>
              <a:rPr lang="ar-SA" sz="2800">
                <a:cs typeface="Jadid05 Normal" pitchFamily="2" charset="-78"/>
              </a:rPr>
              <a:t> أهدافك وأولوياتك.</a:t>
            </a:r>
          </a:p>
          <a:p>
            <a:pPr>
              <a:lnSpc>
                <a:spcPct val="160000"/>
              </a:lnSpc>
              <a:buClr>
                <a:schemeClr val="tx1"/>
              </a:buClr>
              <a:buSzPct val="75000"/>
              <a:buFont typeface="Arial" pitchFamily="34" charset="0"/>
              <a:buBlip>
                <a:blip r:embed="rId3"/>
              </a:buBlip>
            </a:pPr>
            <a:r>
              <a:rPr lang="ar-AE" sz="2800">
                <a:cs typeface="Jadid05 Normal" pitchFamily="2" charset="-78"/>
              </a:rPr>
              <a:t>  </a:t>
            </a:r>
            <a:r>
              <a:rPr lang="ar-SA" sz="2800">
                <a:cs typeface="Jadid05 Normal" pitchFamily="2" charset="-78"/>
              </a:rPr>
              <a:t>ك</a:t>
            </a:r>
            <a:r>
              <a:rPr lang="ar-AE" sz="2800">
                <a:cs typeface="Jadid05 Normal" pitchFamily="2" charset="-78"/>
              </a:rPr>
              <a:t>وني </a:t>
            </a:r>
            <a:r>
              <a:rPr lang="ar-SA" sz="2800">
                <a:cs typeface="Jadid05 Normal" pitchFamily="2" charset="-78"/>
              </a:rPr>
              <a:t>قادرة على قول ”لا“.</a:t>
            </a:r>
          </a:p>
          <a:p>
            <a:pPr>
              <a:lnSpc>
                <a:spcPct val="160000"/>
              </a:lnSpc>
              <a:buClr>
                <a:schemeClr val="tx1"/>
              </a:buClr>
              <a:buSzPct val="75000"/>
              <a:buFont typeface="Arial" pitchFamily="34" charset="0"/>
              <a:buBlip>
                <a:blip r:embed="rId3"/>
              </a:buBlip>
            </a:pPr>
            <a:r>
              <a:rPr lang="ar-AE" sz="2800">
                <a:cs typeface="Jadid05 Normal" pitchFamily="2" charset="-78"/>
              </a:rPr>
              <a:t>  </a:t>
            </a:r>
            <a:r>
              <a:rPr lang="ar-SA" sz="2800">
                <a:cs typeface="Jadid05 Normal" pitchFamily="2" charset="-78"/>
              </a:rPr>
              <a:t>أتقن</a:t>
            </a:r>
            <a:r>
              <a:rPr lang="ar-AE" sz="2800">
                <a:cs typeface="Jadid05 Normal" pitchFamily="2" charset="-78"/>
              </a:rPr>
              <a:t>ي</a:t>
            </a:r>
            <a:r>
              <a:rPr lang="ar-SA" sz="2800">
                <a:cs typeface="Jadid05 Normal" pitchFamily="2" charset="-78"/>
              </a:rPr>
              <a:t> فن الاتصال الهاتفي.</a:t>
            </a:r>
          </a:p>
          <a:p>
            <a:pPr>
              <a:lnSpc>
                <a:spcPct val="160000"/>
              </a:lnSpc>
              <a:buClr>
                <a:schemeClr val="tx1"/>
              </a:buClr>
              <a:buSzPct val="75000"/>
              <a:buFont typeface="Arial" pitchFamily="34" charset="0"/>
              <a:buBlip>
                <a:blip r:embed="rId3"/>
              </a:buBlip>
            </a:pPr>
            <a:r>
              <a:rPr lang="ar-AE" sz="2800">
                <a:cs typeface="Jadid05 Normal" pitchFamily="2" charset="-78"/>
              </a:rPr>
              <a:t>  </a:t>
            </a:r>
            <a:r>
              <a:rPr lang="ar-SA" sz="2800">
                <a:cs typeface="Jadid05 Normal" pitchFamily="2" charset="-78"/>
              </a:rPr>
              <a:t>التزم</a:t>
            </a:r>
            <a:r>
              <a:rPr lang="ar-AE" sz="2800">
                <a:cs typeface="Jadid05 Normal" pitchFamily="2" charset="-78"/>
              </a:rPr>
              <a:t>ي</a:t>
            </a:r>
            <a:r>
              <a:rPr lang="ar-SA" sz="2800">
                <a:cs typeface="Jadid05 Normal" pitchFamily="2" charset="-78"/>
              </a:rPr>
              <a:t> الاستراتيجيات الذكية.</a:t>
            </a:r>
            <a:endParaRPr lang="en-US" sz="2800">
              <a:cs typeface="Jadid05 Normal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3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4" name="Picture 4" descr="ساعة رملية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AE" sz="3200" b="1" u="sng">
                <a:solidFill>
                  <a:schemeClr val="tx2"/>
                </a:solidFill>
                <a:cs typeface="Jadid05 Normal" pitchFamily="2" charset="-78"/>
              </a:rPr>
              <a:t>1- </a:t>
            </a:r>
            <a:r>
              <a:rPr lang="ar-SA" sz="3200" b="1" u="sng">
                <a:solidFill>
                  <a:schemeClr val="tx2"/>
                </a:solidFill>
                <a:cs typeface="Jadid05 Normal" pitchFamily="2" charset="-78"/>
              </a:rPr>
              <a:t>حدد</a:t>
            </a:r>
            <a:r>
              <a:rPr lang="ar-AE" sz="3200" b="1" u="sng">
                <a:solidFill>
                  <a:schemeClr val="tx2"/>
                </a:solidFill>
                <a:cs typeface="Jadid05 Normal" pitchFamily="2" charset="-78"/>
              </a:rPr>
              <a:t>ي </a:t>
            </a:r>
            <a:r>
              <a:rPr lang="ar-SA" sz="3200" b="1" u="sng">
                <a:solidFill>
                  <a:schemeClr val="tx2"/>
                </a:solidFill>
                <a:cs typeface="Jadid05 Normal" pitchFamily="2" charset="-78"/>
              </a:rPr>
              <a:t> أهدافك</a:t>
            </a:r>
            <a:endParaRPr lang="ar-SA" sz="3200">
              <a:solidFill>
                <a:schemeClr val="tx2"/>
              </a:solidFill>
              <a:cs typeface="Jadid05 Normal" pitchFamily="2" charset="-78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419600" y="1387475"/>
            <a:ext cx="3859213" cy="25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609600" indent="-609600">
              <a:lnSpc>
                <a:spcPct val="115000"/>
              </a:lnSpc>
            </a:pPr>
            <a:r>
              <a:rPr lang="ar-SA" sz="2400">
                <a:cs typeface="Jadid05 Normal" pitchFamily="2" charset="-78"/>
              </a:rPr>
              <a:t>مواصفات الأهداف الذكية: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محددة 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متفق عليها.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واقعية ممكنة التحقيق.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مرتبط إنجازها بزمن.</a:t>
            </a:r>
          </a:p>
          <a:p>
            <a:pPr marL="609600" indent="-609600" rtl="0" eaLnBrk="0" hangingPunct="0"/>
            <a:endParaRPr lang="ar-SA" sz="2400">
              <a:cs typeface="Jadid05 Normal" pitchFamily="2" charset="-78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886200" y="4022725"/>
            <a:ext cx="21605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ar-SA" sz="28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حدد</a:t>
            </a:r>
            <a:r>
              <a:rPr lang="ar-AE" sz="28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ي </a:t>
            </a:r>
            <a:r>
              <a:rPr lang="ar-SA" sz="28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 أولوياتك</a:t>
            </a:r>
            <a:endParaRPr lang="en-US" sz="2800" b="1" u="sng">
              <a:effectLst>
                <a:outerShdw blurRad="38100" dist="38100" dir="2700000" algn="tl">
                  <a:srgbClr val="C0C0C0"/>
                </a:outerShdw>
              </a:effectLst>
              <a:cs typeface="Jadid05 Normal" pitchFamily="2" charset="-78"/>
            </a:endParaRPr>
          </a:p>
          <a:p>
            <a:pPr algn="l" rtl="0" eaLnBrk="0" hangingPunct="0"/>
            <a:endParaRPr lang="en-US" sz="2800"/>
          </a:p>
        </p:txBody>
      </p:sp>
      <p:graphicFrame>
        <p:nvGraphicFramePr>
          <p:cNvPr id="20503" name="Group 23"/>
          <p:cNvGraphicFramePr>
            <a:graphicFrameLocks noGrp="1"/>
          </p:cNvGraphicFramePr>
          <p:nvPr>
            <p:ph sz="half" idx="2"/>
          </p:nvPr>
        </p:nvGraphicFramePr>
        <p:xfrm>
          <a:off x="4038600" y="5181600"/>
          <a:ext cx="1752600" cy="1070610"/>
        </p:xfrm>
        <a:graphic>
          <a:graphicData uri="http://schemas.openxmlformats.org/drawingml/2006/table">
            <a:tbl>
              <a:tblPr rtl="1"/>
              <a:tblGrid>
                <a:gridCol w="817562"/>
                <a:gridCol w="935038"/>
              </a:tblGrid>
              <a:tr h="5524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3810000" y="4724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/>
              <a:t>غير </a:t>
            </a:r>
            <a:r>
              <a:rPr lang="ar-SA" b="1">
                <a:cs typeface="Jadid05 Normal" pitchFamily="2" charset="-78"/>
              </a:rPr>
              <a:t>هام</a:t>
            </a:r>
            <a:endParaRPr lang="en-US">
              <a:cs typeface="Jadid05 Normal" pitchFamily="2" charset="-78"/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800600" y="4724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>
                <a:cs typeface="Jadid05 Normal" pitchFamily="2" charset="-78"/>
              </a:rPr>
              <a:t>هام</a:t>
            </a:r>
            <a:endParaRPr lang="en-US">
              <a:cs typeface="Jadid05 Normal" pitchFamily="2" charset="-78"/>
            </a:endParaRP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5486400" y="5791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>
                <a:cs typeface="Jadid05 Normal" pitchFamily="2" charset="-78"/>
              </a:rPr>
              <a:t>غير عاجل</a:t>
            </a:r>
            <a:endParaRPr lang="en-US">
              <a:cs typeface="Jadid05 Normal" pitchFamily="2" charset="-78"/>
            </a:endParaRP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5867400" y="5257800"/>
            <a:ext cx="898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>
                <a:cs typeface="Jadid05 Normal" pitchFamily="2" charset="-78"/>
              </a:rPr>
              <a:t>عاجل</a:t>
            </a:r>
            <a:endParaRPr lang="en-US">
              <a:cs typeface="Jadid05 Normal" pitchFamily="2" charset="-78"/>
            </a:endParaRPr>
          </a:p>
        </p:txBody>
      </p:sp>
      <p:pic>
        <p:nvPicPr>
          <p:cNvPr id="20513" name="Picture 33" descr="85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96000"/>
            <a:ext cx="2209800" cy="36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8" grpId="0"/>
      <p:bldP spid="20489" grpId="0"/>
      <p:bldP spid="20504" grpId="0"/>
      <p:bldP spid="20505" grpId="0"/>
      <p:bldP spid="20506" grpId="0"/>
      <p:bldP spid="20507" grpId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674</Words>
  <Application>Microsoft Office PowerPoint</Application>
  <PresentationFormat>On-screen Show (4:3)</PresentationFormat>
  <Paragraphs>94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SC_SHMOOKH 01</vt:lpstr>
      <vt:lpstr>Jadid05 Normal</vt:lpstr>
      <vt:lpstr>Times New Roman</vt:lpstr>
      <vt:lpstr>Wingdings</vt:lpstr>
      <vt:lpstr>Bold Italic Art</vt:lpstr>
      <vt:lpstr>PT Bold Arch</vt:lpstr>
      <vt:lpstr>DecoType Naskh</vt:lpstr>
      <vt:lpstr>Simple Indust Shaded</vt:lpstr>
      <vt:lpstr>MV Boli</vt:lpstr>
      <vt:lpstr>Led Italic Font</vt:lpstr>
      <vt:lpstr>Tahoma</vt:lpstr>
      <vt:lpstr>تصميم افتراضي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MSHOME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oem</dc:creator>
  <cp:lastModifiedBy>TOSHIBA</cp:lastModifiedBy>
  <cp:revision>151</cp:revision>
  <dcterms:created xsi:type="dcterms:W3CDTF">2002-10-18T08:17:19Z</dcterms:created>
  <dcterms:modified xsi:type="dcterms:W3CDTF">2012-05-28T21:04:06Z</dcterms:modified>
</cp:coreProperties>
</file>