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92" r:id="rId2"/>
    <p:sldId id="293" r:id="rId3"/>
    <p:sldId id="357" r:id="rId4"/>
    <p:sldId id="256" r:id="rId5"/>
    <p:sldId id="302" r:id="rId6"/>
    <p:sldId id="294" r:id="rId7"/>
    <p:sldId id="308" r:id="rId8"/>
    <p:sldId id="358" r:id="rId9"/>
    <p:sldId id="257" r:id="rId10"/>
    <p:sldId id="309" r:id="rId11"/>
    <p:sldId id="310" r:id="rId12"/>
    <p:sldId id="258" r:id="rId13"/>
    <p:sldId id="259" r:id="rId14"/>
    <p:sldId id="311" r:id="rId15"/>
    <p:sldId id="295" r:id="rId16"/>
    <p:sldId id="312" r:id="rId17"/>
    <p:sldId id="326" r:id="rId18"/>
    <p:sldId id="260" r:id="rId19"/>
    <p:sldId id="261" r:id="rId20"/>
    <p:sldId id="313" r:id="rId21"/>
    <p:sldId id="262" r:id="rId22"/>
    <p:sldId id="296" r:id="rId23"/>
    <p:sldId id="315" r:id="rId24"/>
    <p:sldId id="314" r:id="rId25"/>
    <p:sldId id="263" r:id="rId26"/>
    <p:sldId id="316" r:id="rId27"/>
    <p:sldId id="318" r:id="rId28"/>
    <p:sldId id="317" r:id="rId29"/>
    <p:sldId id="264" r:id="rId30"/>
    <p:sldId id="327" r:id="rId31"/>
    <p:sldId id="297" r:id="rId32"/>
    <p:sldId id="319" r:id="rId33"/>
    <p:sldId id="265" r:id="rId34"/>
    <p:sldId id="320" r:id="rId35"/>
    <p:sldId id="321" r:id="rId36"/>
    <p:sldId id="266" r:id="rId37"/>
    <p:sldId id="322" r:id="rId38"/>
    <p:sldId id="298" r:id="rId39"/>
    <p:sldId id="323" r:id="rId40"/>
    <p:sldId id="267" r:id="rId41"/>
    <p:sldId id="324" r:id="rId42"/>
    <p:sldId id="325" r:id="rId43"/>
    <p:sldId id="268" r:id="rId44"/>
    <p:sldId id="328" r:id="rId45"/>
    <p:sldId id="329" r:id="rId46"/>
    <p:sldId id="330" r:id="rId47"/>
    <p:sldId id="269" r:id="rId48"/>
    <p:sldId id="270" r:id="rId49"/>
    <p:sldId id="335" r:id="rId50"/>
    <p:sldId id="299" r:id="rId51"/>
    <p:sldId id="271" r:id="rId52"/>
    <p:sldId id="336" r:id="rId53"/>
    <p:sldId id="275" r:id="rId54"/>
    <p:sldId id="300" r:id="rId55"/>
    <p:sldId id="304" r:id="rId56"/>
    <p:sldId id="272" r:id="rId57"/>
    <p:sldId id="337" r:id="rId58"/>
    <p:sldId id="338" r:id="rId59"/>
    <p:sldId id="273" r:id="rId60"/>
    <p:sldId id="339" r:id="rId61"/>
    <p:sldId id="305" r:id="rId62"/>
    <p:sldId id="276" r:id="rId63"/>
    <p:sldId id="340" r:id="rId64"/>
    <p:sldId id="277" r:id="rId65"/>
    <p:sldId id="341" r:id="rId66"/>
    <p:sldId id="278" r:id="rId67"/>
    <p:sldId id="342" r:id="rId68"/>
    <p:sldId id="279" r:id="rId69"/>
    <p:sldId id="280" r:id="rId70"/>
    <p:sldId id="343" r:id="rId71"/>
    <p:sldId id="306" r:id="rId72"/>
    <p:sldId id="333" r:id="rId73"/>
    <p:sldId id="282" r:id="rId74"/>
    <p:sldId id="345" r:id="rId75"/>
    <p:sldId id="344" r:id="rId76"/>
    <p:sldId id="283" r:id="rId77"/>
    <p:sldId id="346" r:id="rId78"/>
    <p:sldId id="334" r:id="rId79"/>
    <p:sldId id="274" r:id="rId80"/>
    <p:sldId id="347" r:id="rId81"/>
    <p:sldId id="349" r:id="rId82"/>
    <p:sldId id="350" r:id="rId83"/>
    <p:sldId id="307" r:id="rId84"/>
    <p:sldId id="287" r:id="rId85"/>
    <p:sldId id="352" r:id="rId86"/>
    <p:sldId id="301" r:id="rId87"/>
    <p:sldId id="288" r:id="rId88"/>
    <p:sldId id="353" r:id="rId89"/>
    <p:sldId id="289" r:id="rId90"/>
    <p:sldId id="354" r:id="rId91"/>
    <p:sldId id="355" r:id="rId92"/>
    <p:sldId id="290" r:id="rId93"/>
    <p:sldId id="356" r:id="rId94"/>
    <p:sldId id="291" r:id="rId95"/>
    <p:sldId id="359" r:id="rId96"/>
  </p:sldIdLst>
  <p:sldSz cx="9144000" cy="6858000" type="screen4x3"/>
  <p:notesSz cx="6858000" cy="9144000"/>
  <p:defaultTextStyle>
    <a:defPPr>
      <a:defRPr lang="ar-SA"/>
    </a:defPPr>
    <a:lvl1pPr algn="ctr" rtl="1" fontAlgn="base">
      <a:spcBef>
        <a:spcPct val="0"/>
      </a:spcBef>
      <a:spcAft>
        <a:spcPct val="0"/>
      </a:spcAft>
      <a:defRPr kern="1200">
        <a:solidFill>
          <a:schemeClr val="tx1"/>
        </a:solidFill>
        <a:latin typeface="Verdana" pitchFamily="34" charset="0"/>
        <a:ea typeface="+mn-ea"/>
        <a:cs typeface="Arial" pitchFamily="34" charset="0"/>
      </a:defRPr>
    </a:lvl1pPr>
    <a:lvl2pPr marL="457200" algn="ctr" rtl="1" fontAlgn="base">
      <a:spcBef>
        <a:spcPct val="0"/>
      </a:spcBef>
      <a:spcAft>
        <a:spcPct val="0"/>
      </a:spcAft>
      <a:defRPr kern="1200">
        <a:solidFill>
          <a:schemeClr val="tx1"/>
        </a:solidFill>
        <a:latin typeface="Verdana" pitchFamily="34" charset="0"/>
        <a:ea typeface="+mn-ea"/>
        <a:cs typeface="Arial" pitchFamily="34" charset="0"/>
      </a:defRPr>
    </a:lvl2pPr>
    <a:lvl3pPr marL="914400" algn="ctr" rtl="1" fontAlgn="base">
      <a:spcBef>
        <a:spcPct val="0"/>
      </a:spcBef>
      <a:spcAft>
        <a:spcPct val="0"/>
      </a:spcAft>
      <a:defRPr kern="1200">
        <a:solidFill>
          <a:schemeClr val="tx1"/>
        </a:solidFill>
        <a:latin typeface="Verdana" pitchFamily="34" charset="0"/>
        <a:ea typeface="+mn-ea"/>
        <a:cs typeface="Arial" pitchFamily="34" charset="0"/>
      </a:defRPr>
    </a:lvl3pPr>
    <a:lvl4pPr marL="1371600" algn="ctr" rtl="1" fontAlgn="base">
      <a:spcBef>
        <a:spcPct val="0"/>
      </a:spcBef>
      <a:spcAft>
        <a:spcPct val="0"/>
      </a:spcAft>
      <a:defRPr kern="1200">
        <a:solidFill>
          <a:schemeClr val="tx1"/>
        </a:solidFill>
        <a:latin typeface="Verdana" pitchFamily="34" charset="0"/>
        <a:ea typeface="+mn-ea"/>
        <a:cs typeface="Arial" pitchFamily="34" charset="0"/>
      </a:defRPr>
    </a:lvl4pPr>
    <a:lvl5pPr marL="1828800" algn="ctr" rtl="1" fontAlgn="base">
      <a:spcBef>
        <a:spcPct val="0"/>
      </a:spcBef>
      <a:spcAft>
        <a:spcPct val="0"/>
      </a:spcAft>
      <a:defRPr kern="1200">
        <a:solidFill>
          <a:schemeClr val="tx1"/>
        </a:solidFill>
        <a:latin typeface="Verdana" pitchFamily="34" charset="0"/>
        <a:ea typeface="+mn-ea"/>
        <a:cs typeface="Arial" pitchFamily="34" charset="0"/>
      </a:defRPr>
    </a:lvl5pPr>
    <a:lvl6pPr marL="2286000" algn="r" defTabSz="914400" rtl="1" eaLnBrk="1" latinLnBrk="0" hangingPunct="1">
      <a:defRPr kern="1200">
        <a:solidFill>
          <a:schemeClr val="tx1"/>
        </a:solidFill>
        <a:latin typeface="Verdana" pitchFamily="34" charset="0"/>
        <a:ea typeface="+mn-ea"/>
        <a:cs typeface="Arial" pitchFamily="34" charset="0"/>
      </a:defRPr>
    </a:lvl6pPr>
    <a:lvl7pPr marL="2743200" algn="r" defTabSz="914400" rtl="1" eaLnBrk="1" latinLnBrk="0" hangingPunct="1">
      <a:defRPr kern="1200">
        <a:solidFill>
          <a:schemeClr val="tx1"/>
        </a:solidFill>
        <a:latin typeface="Verdana" pitchFamily="34" charset="0"/>
        <a:ea typeface="+mn-ea"/>
        <a:cs typeface="Arial" pitchFamily="34" charset="0"/>
      </a:defRPr>
    </a:lvl7pPr>
    <a:lvl8pPr marL="3200400" algn="r" defTabSz="914400" rtl="1" eaLnBrk="1" latinLnBrk="0" hangingPunct="1">
      <a:defRPr kern="1200">
        <a:solidFill>
          <a:schemeClr val="tx1"/>
        </a:solidFill>
        <a:latin typeface="Verdana" pitchFamily="34" charset="0"/>
        <a:ea typeface="+mn-ea"/>
        <a:cs typeface="Arial" pitchFamily="34" charset="0"/>
      </a:defRPr>
    </a:lvl8pPr>
    <a:lvl9pPr marL="3657600" algn="r" defTabSz="914400" rtl="1" eaLnBrk="1" latinLnBrk="0" hangingPunct="1">
      <a:defRPr kern="1200">
        <a:solidFill>
          <a:schemeClr val="tx1"/>
        </a:solidFill>
        <a:latin typeface="Verdan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3399FF"/>
    <a:srgbClr val="FFFF00"/>
    <a:srgbClr val="000099"/>
    <a:srgbClr val="996600"/>
    <a:srgbClr val="008000"/>
    <a:srgbClr val="CC99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4380"/>
    <p:restoredTop sz="94581" autoAdjust="0"/>
  </p:normalViewPr>
  <p:slideViewPr>
    <p:cSldViewPr>
      <p:cViewPr varScale="1">
        <p:scale>
          <a:sx n="47" d="100"/>
          <a:sy n="47" d="100"/>
        </p:scale>
        <p:origin x="-917" y="-8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_rels/viewProps.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4716463" y="5345113"/>
            <a:ext cx="4427537" cy="1512887"/>
            <a:chOff x="2971" y="3367"/>
            <a:chExt cx="2789" cy="953"/>
          </a:xfrm>
        </p:grpSpPr>
        <p:sp>
          <p:nvSpPr>
            <p:cNvPr id="614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ar-SA"/>
            </a:p>
          </p:txBody>
        </p:sp>
        <p:sp>
          <p:nvSpPr>
            <p:cNvPr id="614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4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5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6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616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grpSp>
      <p:sp>
        <p:nvSpPr>
          <p:cNvPr id="616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ar-SA"/>
              <a:t>انقر لتحرير نمط العنوان الرئيسي</a:t>
            </a:r>
          </a:p>
        </p:txBody>
      </p:sp>
      <p:sp>
        <p:nvSpPr>
          <p:cNvPr id="616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ar-SA"/>
              <a:t>انقر لتحرير نمط العنوان الثانوي الرئيسي</a:t>
            </a:r>
          </a:p>
        </p:txBody>
      </p:sp>
      <p:sp>
        <p:nvSpPr>
          <p:cNvPr id="6164" name="Rectangle 20"/>
          <p:cNvSpPr>
            <a:spLocks noGrp="1" noChangeArrowheads="1"/>
          </p:cNvSpPr>
          <p:nvPr>
            <p:ph type="dt" sz="quarter" idx="2"/>
          </p:nvPr>
        </p:nvSpPr>
        <p:spPr/>
        <p:txBody>
          <a:bodyPr/>
          <a:lstStyle>
            <a:lvl1pPr>
              <a:defRPr/>
            </a:lvl1pPr>
          </a:lstStyle>
          <a:p>
            <a:endParaRPr lang="en-US"/>
          </a:p>
        </p:txBody>
      </p:sp>
      <p:sp>
        <p:nvSpPr>
          <p:cNvPr id="6165" name="Rectangle 21"/>
          <p:cNvSpPr>
            <a:spLocks noGrp="1" noChangeArrowheads="1"/>
          </p:cNvSpPr>
          <p:nvPr>
            <p:ph type="ftr" sz="quarter" idx="3"/>
          </p:nvPr>
        </p:nvSpPr>
        <p:spPr/>
        <p:txBody>
          <a:bodyPr/>
          <a:lstStyle>
            <a:lvl1pPr>
              <a:defRPr/>
            </a:lvl1pPr>
          </a:lstStyle>
          <a:p>
            <a:endParaRPr lang="en-US"/>
          </a:p>
        </p:txBody>
      </p:sp>
      <p:sp>
        <p:nvSpPr>
          <p:cNvPr id="6166" name="Rectangle 22"/>
          <p:cNvSpPr>
            <a:spLocks noGrp="1" noChangeArrowheads="1"/>
          </p:cNvSpPr>
          <p:nvPr>
            <p:ph type="sldNum" sz="quarter" idx="4"/>
          </p:nvPr>
        </p:nvSpPr>
        <p:spPr/>
        <p:txBody>
          <a:bodyPr/>
          <a:lstStyle>
            <a:lvl1pPr>
              <a:defRPr/>
            </a:lvl1pPr>
          </a:lstStyle>
          <a:p>
            <a:fld id="{B26A6EA5-E853-469B-8DE1-D738FA954EBE}"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FB7ABF-3D81-48DB-97B5-3556FBCA3887}"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65E4ED-FF99-4B1B-92B6-9B366CA436D5}"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1A1FBE9-7DB1-4F72-A8B6-2FD598893ED6}"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BE3D9D-6E9F-48D6-92E9-6CEA76EDCB10}"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F9F9FE-1F1C-4B40-A0C2-A0724BA65F19}"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6DF61E-8F40-491A-B0E0-3490089BCAC2}"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99D89F6-35E8-4592-AD60-19CB36CA349C}"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E79003B-081F-450E-A2E4-A7820F8732BF}"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C95A139-0BDA-46F6-AB98-937E6F7C6AE8}"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0231CBE-BE05-4B28-A0BF-403CC5DCE870}"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7F8058A-FDA9-4A54-B055-5BFBEFD4C67E}"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4716463" y="5345113"/>
            <a:ext cx="4427537" cy="1512887"/>
            <a:chOff x="2971" y="3367"/>
            <a:chExt cx="2789" cy="953"/>
          </a:xfrm>
        </p:grpSpPr>
        <p:sp>
          <p:nvSpPr>
            <p:cNvPr id="5123"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ar-SA"/>
            </a:p>
          </p:txBody>
        </p:sp>
        <p:sp>
          <p:nvSpPr>
            <p:cNvPr id="5124"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25"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26"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27"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28"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29"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0"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1"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2"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3"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4"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5"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6"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sp>
          <p:nvSpPr>
            <p:cNvPr id="5137"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ar-SA"/>
            </a:p>
          </p:txBody>
        </p:sp>
      </p:grpSp>
      <p:sp>
        <p:nvSpPr>
          <p:cNvPr id="5138"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ar-SA" smtClean="0"/>
              <a:t>انقر لتحرير نمط العنوان الرئيسي</a:t>
            </a:r>
          </a:p>
        </p:txBody>
      </p:sp>
      <p:sp>
        <p:nvSpPr>
          <p:cNvPr id="5139"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endParaRPr lang="en-US"/>
          </a:p>
        </p:txBody>
      </p:sp>
      <p:sp>
        <p:nvSpPr>
          <p:cNvPr id="5140"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endParaRPr lang="en-US"/>
          </a:p>
        </p:txBody>
      </p:sp>
      <p:sp>
        <p:nvSpPr>
          <p:cNvPr id="5141"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0">
              <a:defRPr sz="1200">
                <a:effectLst>
                  <a:outerShdw blurRad="38100" dist="38100" dir="2700000" algn="tl">
                    <a:srgbClr val="000000"/>
                  </a:outerShdw>
                </a:effectLst>
              </a:defRPr>
            </a:lvl1pPr>
          </a:lstStyle>
          <a:p>
            <a:fld id="{E82B54B1-AB56-4173-9B4F-BFBD8BA0E49C}" type="slidenum">
              <a:rPr lang="ar-SA"/>
              <a:pPr/>
              <a:t>‹#›</a:t>
            </a:fld>
            <a:endParaRPr lang="en-US"/>
          </a:p>
        </p:txBody>
      </p:sp>
      <p:sp>
        <p:nvSpPr>
          <p:cNvPr id="514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fontAlgn="base">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78.xml"/><Relationship Id="rId5" Type="http://schemas.openxmlformats.org/officeDocument/2006/relationships/slide" Target="slide72.xml"/><Relationship Id="rId4" Type="http://schemas.openxmlformats.org/officeDocument/2006/relationships/slide" Target="slide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1908175" y="-1752600"/>
            <a:ext cx="5545138" cy="8474075"/>
          </a:xfrm>
          <a:prstGeom prst="rect">
            <a:avLst/>
          </a:prstGeom>
          <a:noFill/>
          <a:ln w="9525">
            <a:noFill/>
            <a:miter lim="800000"/>
            <a:headEnd/>
            <a:tailEnd/>
          </a:ln>
          <a:effectLst/>
        </p:spPr>
        <p:txBody>
          <a:bodyPr>
            <a:spAutoFit/>
          </a:bodyPr>
          <a:lstStyle/>
          <a:p>
            <a:pPr algn="l" rtl="0"/>
            <a:r>
              <a:rPr lang="en-US" sz="55000">
                <a:solidFill>
                  <a:srgbClr val="FFFF00"/>
                </a:solidFill>
                <a:effectLst>
                  <a:outerShdw blurRad="38100" dist="38100" dir="2700000" algn="tl">
                    <a:srgbClr val="000000"/>
                  </a:outerShdw>
                </a:effectLst>
                <a:latin typeface="AGA Arabesque" pitchFamily="2" charset="2"/>
              </a:rPr>
              <a:t>P</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765175"/>
            <a:ext cx="9144000" cy="5791200"/>
          </a:xfrm>
        </p:spPr>
        <p:txBody>
          <a:bodyPr/>
          <a:lstStyle/>
          <a:p>
            <a:pPr algn="just"/>
            <a:r>
              <a:rPr lang="ar-SA" b="1"/>
              <a:t>والذي يهمنا هنا دراسة الشخصية، وتحديد معالمها الرئيسة، وتبيان مقوماتها وعناصرها الأساسية التي تصنعها، وتحدد ماهيتها وكيانها وتصبغ كل نشاطاتها ومواقفها، وللشخصية الإسلامية أساس وقواعد يُشاد عليها وجودها، وتُبتنى عليها كل مظاهر تَحقُّقِها وتَجسُّدِها، بحيث تتميز عن غيرها من الشخصيات بما يلي:  </a:t>
            </a:r>
          </a:p>
          <a:p>
            <a:pPr lvl="2" algn="just">
              <a:buFont typeface="Wingdings" pitchFamily="2" charset="2"/>
              <a:buChar char="v"/>
            </a:pPr>
            <a:r>
              <a:rPr lang="ar-SA" sz="3200" b="1">
                <a:solidFill>
                  <a:schemeClr val="tx2"/>
                </a:solidFill>
              </a:rPr>
              <a:t>    </a:t>
            </a:r>
            <a:r>
              <a:rPr lang="ar-SA" sz="3200" b="1">
                <a:solidFill>
                  <a:srgbClr val="FFFF00"/>
                </a:solidFill>
              </a:rPr>
              <a:t>التكوين الذاتي.</a:t>
            </a:r>
          </a:p>
          <a:p>
            <a:pPr lvl="2" algn="just">
              <a:buFont typeface="Wingdings" pitchFamily="2" charset="2"/>
              <a:buChar char="v"/>
            </a:pPr>
            <a:r>
              <a:rPr lang="ar-SA" sz="3200" b="1">
                <a:solidFill>
                  <a:srgbClr val="FFFF00"/>
                </a:solidFill>
              </a:rPr>
              <a:t>    بالدوافع والمحفزات. </a:t>
            </a:r>
          </a:p>
          <a:p>
            <a:pPr lvl="2" algn="just">
              <a:buFont typeface="Wingdings" pitchFamily="2" charset="2"/>
              <a:buChar char="v"/>
            </a:pPr>
            <a:r>
              <a:rPr lang="ar-SA" sz="3200" b="1">
                <a:solidFill>
                  <a:srgbClr val="FFFF00"/>
                </a:solidFill>
              </a:rPr>
              <a:t>    بالاختيار وتقرير المواقف. </a:t>
            </a:r>
          </a:p>
          <a:p>
            <a:pPr lvl="2" algn="just">
              <a:buFont typeface="Wingdings" pitchFamily="2" charset="2"/>
              <a:buChar char="v"/>
            </a:pPr>
            <a:r>
              <a:rPr lang="ar-SA" sz="3200" b="1">
                <a:solidFill>
                  <a:srgbClr val="FFFF00"/>
                </a:solidFill>
              </a:rPr>
              <a:t>    بنوعية السلوك ومقياس العمل، وصدق الله القائل: {صِبْغَةَ اللهِ وَمَنْ أَحْسَنُ مِنَ اللهِ صِبْغَةً وَنَحْنُ لَهُ عَابِدُونَ}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strips(downLeft)">
                                      <p:cBhvr>
                                        <p:cTn id="7" dur="10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 to="" calcmode="lin" valueType="num">
                                      <p:cBhvr>
                                        <p:cTn id="12" dur="1" fill="hold"/>
                                        <p:tgtEl>
                                          <p:spTgt spid="64515">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anim to="" calcmode="lin" valueType="num">
                                      <p:cBhvr>
                                        <p:cTn id="15" dur="1" fill="hold"/>
                                        <p:tgtEl>
                                          <p:spTgt spid="64515">
                                            <p:txEl>
                                              <p:pRg st="2" end="2"/>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64515">
                                            <p:txEl>
                                              <p:pRg st="3" end="3"/>
                                            </p:txEl>
                                          </p:spTgt>
                                        </p:tgtEl>
                                        <p:attrNameLst>
                                          <p:attrName>style.visibility</p:attrName>
                                        </p:attrNameLst>
                                      </p:cBhvr>
                                      <p:to>
                                        <p:strVal val="visible"/>
                                      </p:to>
                                    </p:set>
                                    <p:anim to="" calcmode="lin" valueType="num">
                                      <p:cBhvr>
                                        <p:cTn id="18" dur="1" fill="hold"/>
                                        <p:tgtEl>
                                          <p:spTgt spid="64515">
                                            <p:txEl>
                                              <p:pRg st="3" end="3"/>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64515">
                                            <p:txEl>
                                              <p:pRg st="4" end="4"/>
                                            </p:txEl>
                                          </p:spTgt>
                                        </p:tgtEl>
                                        <p:attrNameLst>
                                          <p:attrName>style.visibility</p:attrName>
                                        </p:attrNameLst>
                                      </p:cBhvr>
                                      <p:to>
                                        <p:strVal val="visible"/>
                                      </p:to>
                                    </p:set>
                                    <p:anim to="" calcmode="lin" valueType="num">
                                      <p:cBhvr>
                                        <p:cTn id="21" dur="1" fill="hold"/>
                                        <p:tgtEl>
                                          <p:spTgt spid="6451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0" y="1922463"/>
            <a:ext cx="9144000" cy="2227262"/>
          </a:xfrm>
        </p:spPr>
        <p:txBody>
          <a:bodyPr/>
          <a:lstStyle/>
          <a:p>
            <a:pPr algn="just">
              <a:buFont typeface="Wingdings" pitchFamily="2" charset="2"/>
              <a:buNone/>
            </a:pPr>
            <a:r>
              <a:rPr lang="ar-SA" sz="3600" b="1">
                <a:solidFill>
                  <a:srgbClr val="FFFF00"/>
                </a:solidFill>
              </a:rPr>
              <a:t>  فالشخصية الإسلامية هي الشخصية المصبوغة بصبغة خاصة، والموسومة بميسم معين؛ هو ميسم الإيمان، وصبغة الإسلام، والالتزام بحدوده.</a:t>
            </a:r>
            <a:endParaRPr 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to="" calcmode="lin" valueType="num">
                                      <p:cBhvr>
                                        <p:cTn id="7" dur="1" fill="hold"/>
                                        <p:tgtEl>
                                          <p:spTgt spid="65539">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ar-SA" b="1"/>
              <a:t>عناصر</a:t>
            </a:r>
            <a:r>
              <a:rPr lang="en-US" b="1"/>
              <a:t> </a:t>
            </a:r>
            <a:r>
              <a:rPr lang="ar-SA" b="1"/>
              <a:t>الشخصية الإسلامية الملتزمة </a:t>
            </a:r>
            <a:endParaRPr lang="en-US" b="1"/>
          </a:p>
        </p:txBody>
      </p:sp>
      <p:sp>
        <p:nvSpPr>
          <p:cNvPr id="8195" name="Rectangle 3"/>
          <p:cNvSpPr>
            <a:spLocks noGrp="1" noChangeArrowheads="1"/>
          </p:cNvSpPr>
          <p:nvPr>
            <p:ph type="body" idx="1"/>
          </p:nvPr>
        </p:nvSpPr>
        <p:spPr>
          <a:xfrm>
            <a:off x="468313" y="1700213"/>
            <a:ext cx="8229600" cy="4530725"/>
          </a:xfrm>
        </p:spPr>
        <p:txBody>
          <a:bodyPr/>
          <a:lstStyle/>
          <a:p>
            <a:pPr marL="609600" indent="-609600">
              <a:lnSpc>
                <a:spcPct val="145000"/>
              </a:lnSpc>
              <a:buSzPct val="105000"/>
              <a:buFont typeface="Wingdings" pitchFamily="2" charset="2"/>
              <a:buAutoNum type="arabicPeriod"/>
            </a:pPr>
            <a:r>
              <a:rPr lang="ar-SA" sz="4000"/>
              <a:t>الفكر الإيماني. </a:t>
            </a:r>
          </a:p>
          <a:p>
            <a:pPr marL="609600" indent="-609600">
              <a:lnSpc>
                <a:spcPct val="145000"/>
              </a:lnSpc>
              <a:buSzPct val="105000"/>
              <a:buFont typeface="Wingdings" pitchFamily="2" charset="2"/>
              <a:buAutoNum type="arabicPeriod"/>
            </a:pPr>
            <a:r>
              <a:rPr lang="ar-SA" sz="4000"/>
              <a:t>العاطفة الإنسانية. </a:t>
            </a:r>
          </a:p>
          <a:p>
            <a:pPr marL="609600" indent="-609600">
              <a:lnSpc>
                <a:spcPct val="145000"/>
              </a:lnSpc>
              <a:buSzPct val="105000"/>
              <a:buFont typeface="Wingdings" pitchFamily="2" charset="2"/>
              <a:buAutoNum type="arabicPeriod"/>
            </a:pPr>
            <a:r>
              <a:rPr lang="ar-SA" sz="4000"/>
              <a:t>الإرادة الملتزمة. </a:t>
            </a:r>
          </a:p>
          <a:p>
            <a:pPr marL="609600" indent="-609600">
              <a:lnSpc>
                <a:spcPct val="145000"/>
              </a:lnSpc>
              <a:buSzPct val="105000"/>
              <a:buFont typeface="Wingdings" pitchFamily="2" charset="2"/>
              <a:buAutoNum type="arabicPeriod"/>
            </a:pPr>
            <a:r>
              <a:rPr lang="ar-SA" sz="4000"/>
              <a:t>المقياس الإيماني للسلوك .</a:t>
            </a:r>
            <a:endParaRPr lang="en-U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iterate type="lt">
                                    <p:tmPct val="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5" presetClass="entr" presetSubtype="0" fill="hold" nodeType="clickEffect">
                                  <p:stCondLst>
                                    <p:cond delay="0"/>
                                  </p:stCondLst>
                                  <p:childTnLst>
                                    <p:set>
                                      <p:cBhvr>
                                        <p:cTn id="16" dur="1" fill="hold">
                                          <p:stCondLst>
                                            <p:cond delay="0"/>
                                          </p:stCondLst>
                                        </p:cTn>
                                        <p:tgtEl>
                                          <p:spTgt spid="8195">
                                            <p:txEl>
                                              <p:pRg st="0" end="0"/>
                                            </p:txEl>
                                          </p:spTgt>
                                        </p:tgtEl>
                                        <p:attrNameLst>
                                          <p:attrName>style.visibility</p:attrName>
                                        </p:attrNameLst>
                                      </p:cBhvr>
                                      <p:to>
                                        <p:strVal val="visible"/>
                                      </p:to>
                                    </p:set>
                                    <p:anim calcmode="lin" valueType="num">
                                      <p:cBhvr>
                                        <p:cTn id="17" dur="10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8195">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819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819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nodeType="clickEffect">
                                  <p:stCondLst>
                                    <p:cond delay="0"/>
                                  </p:stCondLst>
                                  <p:iterate type="lt">
                                    <p:tmPct val="10000"/>
                                  </p:iterate>
                                  <p:childTnLst>
                                    <p:set>
                                      <p:cBhvr>
                                        <p:cTn id="24" dur="1" fill="hold">
                                          <p:stCondLst>
                                            <p:cond delay="0"/>
                                          </p:stCondLst>
                                        </p:cTn>
                                        <p:tgtEl>
                                          <p:spTgt spid="8195">
                                            <p:txEl>
                                              <p:pRg st="1" end="1"/>
                                            </p:txEl>
                                          </p:spTgt>
                                        </p:tgtEl>
                                        <p:attrNameLst>
                                          <p:attrName>style.visibility</p:attrName>
                                        </p:attrNameLst>
                                      </p:cBhvr>
                                      <p:to>
                                        <p:strVal val="visible"/>
                                      </p:to>
                                    </p:set>
                                    <p:animEffect transition="in" filter="fade">
                                      <p:cBhvr>
                                        <p:cTn id="25" dur="1000"/>
                                        <p:tgtEl>
                                          <p:spTgt spid="8195">
                                            <p:txEl>
                                              <p:pRg st="1" end="1"/>
                                            </p:txEl>
                                          </p:spTgt>
                                        </p:tgtEl>
                                      </p:cBhvr>
                                    </p:animEffect>
                                    <p:anim calcmode="lin" valueType="num">
                                      <p:cBhvr>
                                        <p:cTn id="26" dur="1000" fill="hold"/>
                                        <p:tgtEl>
                                          <p:spTgt spid="8195">
                                            <p:txEl>
                                              <p:pRg st="1" end="1"/>
                                            </p:txEl>
                                          </p:spTgt>
                                        </p:tgtEl>
                                        <p:attrNameLst>
                                          <p:attrName>ppt_x</p:attrName>
                                        </p:attrNameLst>
                                      </p:cBhvr>
                                      <p:tavLst>
                                        <p:tav tm="0">
                                          <p:val>
                                            <p:strVal val="#ppt_x-.1"/>
                                          </p:val>
                                        </p:tav>
                                        <p:tav tm="100000">
                                          <p:val>
                                            <p:strVal val="#ppt_x"/>
                                          </p:val>
                                        </p:tav>
                                      </p:tavLst>
                                    </p:anim>
                                    <p:anim calcmode="lin" valueType="num">
                                      <p:cBhvr>
                                        <p:cTn id="27" dur="10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9" presetClass="entr" presetSubtype="0" accel="100000" fill="hold" nodeType="clickEffect">
                                  <p:stCondLst>
                                    <p:cond delay="0"/>
                                  </p:stCondLst>
                                  <p:childTnLst>
                                    <p:set>
                                      <p:cBhvr>
                                        <p:cTn id="31" dur="1" fill="hold">
                                          <p:stCondLst>
                                            <p:cond delay="0"/>
                                          </p:stCondLst>
                                        </p:cTn>
                                        <p:tgtEl>
                                          <p:spTgt spid="8195">
                                            <p:txEl>
                                              <p:pRg st="2" end="2"/>
                                            </p:txEl>
                                          </p:spTgt>
                                        </p:tgtEl>
                                        <p:attrNameLst>
                                          <p:attrName>style.visibility</p:attrName>
                                        </p:attrNameLst>
                                      </p:cBhvr>
                                      <p:to>
                                        <p:strVal val="visible"/>
                                      </p:to>
                                    </p:set>
                                    <p:anim calcmode="lin" valueType="num">
                                      <p:cBhvr>
                                        <p:cTn id="32" dur="500" fill="hold"/>
                                        <p:tgtEl>
                                          <p:spTgt spid="819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3" dur="500" fill="hold"/>
                                        <p:tgtEl>
                                          <p:spTgt spid="819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4" dur="500" fill="hold"/>
                                        <p:tgtEl>
                                          <p:spTgt spid="819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5"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nodeType="clickEffect">
                                  <p:stCondLst>
                                    <p:cond delay="0"/>
                                  </p:stCondLst>
                                  <p:childTnLst>
                                    <p:set>
                                      <p:cBhvr>
                                        <p:cTn id="39" dur="1" fill="hold">
                                          <p:stCondLst>
                                            <p:cond delay="0"/>
                                          </p:stCondLst>
                                        </p:cTn>
                                        <p:tgtEl>
                                          <p:spTgt spid="8195">
                                            <p:txEl>
                                              <p:pRg st="3" end="3"/>
                                            </p:txEl>
                                          </p:spTgt>
                                        </p:tgtEl>
                                        <p:attrNameLst>
                                          <p:attrName>style.visibility</p:attrName>
                                        </p:attrNameLst>
                                      </p:cBhvr>
                                      <p:to>
                                        <p:strVal val="visible"/>
                                      </p:to>
                                    </p:set>
                                    <p:anim calcmode="lin" valueType="num">
                                      <p:cBhvr>
                                        <p:cTn id="40" dur="1000" fill="hold"/>
                                        <p:tgtEl>
                                          <p:spTgt spid="8195">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8195">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819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819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0" y="1052513"/>
            <a:ext cx="9144000" cy="4752975"/>
          </a:xfrm>
        </p:spPr>
        <p:txBody>
          <a:bodyPr/>
          <a:lstStyle/>
          <a:p>
            <a:pPr algn="just"/>
            <a:r>
              <a:rPr lang="ar-SA" sz="3600" b="1"/>
              <a:t> فتلك الركائز الأساسية الأربعة القائمة على أساس الإيمان بالله والارتباط به، هي العناصر التي تتكون بها الشخصية الإسلامية، وتتميز بواسطتها عن الشخصيات الأخرى.</a:t>
            </a:r>
          </a:p>
          <a:p>
            <a:pPr algn="just">
              <a:buFont typeface="Wingdings" pitchFamily="2" charset="2"/>
              <a:buNone/>
            </a:pPr>
            <a:endParaRPr lang="ar-SA" sz="3600" b="1"/>
          </a:p>
          <a:p>
            <a:pPr algn="just"/>
            <a:r>
              <a:rPr lang="ar-SA" sz="3600" b="1"/>
              <a:t> </a:t>
            </a:r>
            <a:r>
              <a:rPr lang="ar-SA" sz="3600" b="1">
                <a:solidFill>
                  <a:srgbClr val="FFFF00"/>
                </a:solidFill>
              </a:rPr>
              <a:t>وهي بدورتها تتفاعل بعضها مع بعض لتكون المخطط الهادف، والحارس اليقظ لتحديد الموقف السلوكي، حينما تتفاعل الدوافع والمحفزات والغرائز الواقفة خلف الشخصية...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12"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0" y="1270000"/>
            <a:ext cx="9144000" cy="4464050"/>
          </a:xfrm>
        </p:spPr>
        <p:txBody>
          <a:bodyPr/>
          <a:lstStyle/>
          <a:p>
            <a:pPr algn="just">
              <a:lnSpc>
                <a:spcPct val="90000"/>
              </a:lnSpc>
            </a:pPr>
            <a:r>
              <a:rPr lang="ar-SA" sz="3600" b="1"/>
              <a:t>وعندها تحتك بمثيراتها ومواضع تؤججها في المحيط والبيئة الإنسانية التي تواجهها الشخصية في الخارج...</a:t>
            </a:r>
          </a:p>
          <a:p>
            <a:pPr algn="just">
              <a:lnSpc>
                <a:spcPct val="90000"/>
              </a:lnSpc>
              <a:buFont typeface="Wingdings" pitchFamily="2" charset="2"/>
              <a:buNone/>
            </a:pPr>
            <a:endParaRPr lang="ar-SA" sz="3600" b="1"/>
          </a:p>
          <a:p>
            <a:pPr algn="just">
              <a:lnSpc>
                <a:spcPct val="90000"/>
              </a:lnSpc>
            </a:pPr>
            <a:r>
              <a:rPr lang="ar-SA" sz="3600" b="1"/>
              <a:t> </a:t>
            </a:r>
            <a:r>
              <a:rPr lang="ar-SA" sz="3600" b="1">
                <a:solidFill>
                  <a:srgbClr val="FFFF00"/>
                </a:solidFill>
              </a:rPr>
              <a:t>فيكون موقع الشخصية على هذا الاعتبار موقع القائد، والمسيطر الذي يوجه حركة الذات- بكل ما فيها من نوازع واتجاهات وغرائز- الوجهة التي تختارها الشخصية، وترغب في الظهور بها في العالم الخارجي حسب طبيعتها وماهيتها. </a:t>
            </a:r>
          </a:p>
          <a:p>
            <a:pPr algn="just">
              <a:lnSpc>
                <a:spcPct val="90000"/>
              </a:lnSpc>
              <a:buFont typeface="Wingdings" pitchFamily="2" charset="2"/>
              <a:buNone/>
            </a:pPr>
            <a:endParaRPr 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Effect transition="in" filter="randombar(horizontal)">
                                      <p:cBhvr>
                                        <p:cTn id="7" dur="500"/>
                                        <p:tgtEl>
                                          <p:spTgt spid="665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6562">
                                            <p:txEl>
                                              <p:pRg st="2" end="2"/>
                                            </p:txEl>
                                          </p:spTgt>
                                        </p:tgtEl>
                                        <p:attrNameLst>
                                          <p:attrName>style.visibility</p:attrName>
                                        </p:attrNameLst>
                                      </p:cBhvr>
                                      <p:to>
                                        <p:strVal val="visible"/>
                                      </p:to>
                                    </p:set>
                                    <p:animEffect transition="in" filter="randombar(horizontal)">
                                      <p:cBhvr>
                                        <p:cTn id="12" dur="500"/>
                                        <p:tgtEl>
                                          <p:spTgt spid="665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457200" y="1412875"/>
            <a:ext cx="8435975" cy="4392613"/>
          </a:xfrm>
        </p:spPr>
        <p:txBody>
          <a:bodyPr/>
          <a:lstStyle/>
          <a:p>
            <a:pPr algn="just">
              <a:buFont typeface="Wingdings" pitchFamily="2" charset="2"/>
              <a:buNone/>
            </a:pPr>
            <a:r>
              <a:rPr lang="ar-SA" sz="4000" b="1"/>
              <a:t>   وتتخذ الأفكار مركز التوجيه وتحديد الهوية لبقية العناصر: </a:t>
            </a:r>
            <a:r>
              <a:rPr lang="ar-SA" sz="4000" b="1">
                <a:solidFill>
                  <a:srgbClr val="FFFF00"/>
                </a:solidFill>
              </a:rPr>
              <a:t>العاطفة، والإرادة، والمقياس السلوكي،</a:t>
            </a:r>
            <a:r>
              <a:rPr lang="ar-SA" sz="4000" b="1"/>
              <a:t> فإن كانت طبيعة الأفكار إيمانية، تقوم على أساس الإيمان بالله، فإنها ستنسحب بصبغتها الإيمانية على عناصر الشخصية، وتحدد كل مساراتها واتجاهاتها لتنطبع هذه الصبغة الشخصية على السلوك والمواقف. </a:t>
            </a:r>
          </a:p>
          <a:p>
            <a:pPr algn="just">
              <a:buFont typeface="Wingdings" pitchFamily="2" charset="2"/>
              <a:buNone/>
            </a:pP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p:cTn id="7" dur="500" fill="hold"/>
                                        <p:tgtEl>
                                          <p:spTgt spid="4813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813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813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a:xfrm>
            <a:off x="179388" y="1052513"/>
            <a:ext cx="8820150" cy="4105275"/>
          </a:xfrm>
        </p:spPr>
        <p:txBody>
          <a:bodyPr/>
          <a:lstStyle/>
          <a:p>
            <a:pPr algn="just">
              <a:buFont typeface="Wingdings" pitchFamily="2" charset="2"/>
              <a:buNone/>
            </a:pPr>
            <a:r>
              <a:rPr lang="ar-SA" sz="3600" b="1"/>
              <a:t>   أما إن كانت عناصر الشخصية غير إسلامية تقوم على مفهوم الشرك والإلحاد، أو العلمانية والانفصالية التي تباعد بين الإيمان والحياة، فإن هذه الشخصية ستكون شخصية جاهلية تصطبغ كل عناصرها </a:t>
            </a:r>
            <a:r>
              <a:rPr lang="ar-SA" sz="3600" b="1">
                <a:solidFill>
                  <a:srgbClr val="FFFF00"/>
                </a:solidFill>
              </a:rPr>
              <a:t>-</a:t>
            </a:r>
            <a:r>
              <a:rPr lang="ar-SA" sz="3600" b="1"/>
              <a:t> </a:t>
            </a:r>
            <a:r>
              <a:rPr lang="ar-SA" sz="3600" b="1">
                <a:solidFill>
                  <a:srgbClr val="FFFF00"/>
                </a:solidFill>
              </a:rPr>
              <a:t>من عاطفة، وإرادة، ومقياس سلوكي-</a:t>
            </a:r>
            <a:r>
              <a:rPr lang="ar-SA" sz="3600" b="1"/>
              <a:t> بهذه الصبغة الجاهلية التي تميزها عن الشخصية الإسلامية بدرجة تظهر فيها آثار الشخصية واضحة، متجسدة في السلوك والتعامل.</a:t>
            </a:r>
          </a:p>
          <a:p>
            <a:pPr algn="just">
              <a:buFont typeface="Wingdings" pitchFamily="2" charset="2"/>
              <a:buNone/>
            </a:pPr>
            <a:r>
              <a:rPr lang="ar-SA" sz="3600" b="1"/>
              <a:t>   </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68610">
                                            <p:txEl>
                                              <p:pRg st="0" end="0"/>
                                            </p:txEl>
                                          </p:spTgt>
                                        </p:tgtEl>
                                        <p:attrNameLst>
                                          <p:attrName>style.visibility</p:attrName>
                                        </p:attrNameLst>
                                      </p:cBhvr>
                                      <p:to>
                                        <p:strVal val="visible"/>
                                      </p:to>
                                    </p:set>
                                    <p:anim calcmode="lin" valueType="num">
                                      <p:cBhvr>
                                        <p:cTn id="7" dur="500" fill="hold"/>
                                        <p:tgtEl>
                                          <p:spTgt spid="68610">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8610">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8610">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86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8610">
                                            <p:txEl>
                                              <p:pRg st="1" end="1"/>
                                            </p:txEl>
                                          </p:spTgt>
                                        </p:tgtEl>
                                        <p:attrNameLst>
                                          <p:attrName>style.visibility</p:attrName>
                                        </p:attrNameLst>
                                      </p:cBhvr>
                                      <p:to>
                                        <p:strVal val="visible"/>
                                      </p:to>
                                    </p:set>
                                    <p:anim calcmode="lin" valueType="num">
                                      <p:cBhvr>
                                        <p:cTn id="15" dur="500" fill="hold"/>
                                        <p:tgtEl>
                                          <p:spTgt spid="68610">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8610">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8610">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861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xfrm>
            <a:off x="217488" y="1268413"/>
            <a:ext cx="8675687" cy="3313112"/>
          </a:xfrm>
        </p:spPr>
        <p:txBody>
          <a:bodyPr/>
          <a:lstStyle/>
          <a:p>
            <a:pPr algn="just">
              <a:buFont typeface="Wingdings" pitchFamily="2" charset="2"/>
              <a:buNone/>
            </a:pPr>
            <a:r>
              <a:rPr lang="ar-SA" sz="3600" b="1">
                <a:solidFill>
                  <a:srgbClr val="FFFF00"/>
                </a:solidFill>
              </a:rPr>
              <a:t>   بحيث نشاهد الفرق واضحًا متميزًا بين الشخصية الإسلامية وتلك الشخصية الجاهلية؛ سواءً في العناصر الأساسية </a:t>
            </a:r>
            <a:r>
              <a:rPr lang="ar-SA" sz="3600" b="1">
                <a:solidFill>
                  <a:srgbClr val="0000FF"/>
                </a:solidFill>
              </a:rPr>
              <a:t>(الفكر والعاطفة والإرادة والمقياس العملي للسلوك)</a:t>
            </a:r>
            <a:r>
              <a:rPr lang="ar-SA" sz="3600" b="1">
                <a:solidFill>
                  <a:srgbClr val="FFFF00"/>
                </a:solidFill>
              </a:rPr>
              <a:t>، أو في المظهر الخارجي للشخصية، الذي يرسمه ويعبر عنه السلوك والتعامل الإنساني.</a:t>
            </a:r>
            <a:r>
              <a:rPr lang="ar-SA" sz="3600" b="1"/>
              <a:t> </a:t>
            </a:r>
            <a:endParaRPr lang="en-US" sz="3600" b="1"/>
          </a:p>
          <a:p>
            <a:pPr algn="just"/>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83970">
                                            <p:txEl>
                                              <p:pRg st="0" end="0"/>
                                            </p:txEl>
                                          </p:spTgt>
                                        </p:tgtEl>
                                        <p:attrNameLst>
                                          <p:attrName>style.visibility</p:attrName>
                                        </p:attrNameLst>
                                      </p:cBhvr>
                                      <p:to>
                                        <p:strVal val="visible"/>
                                      </p:to>
                                    </p:set>
                                    <p:anim calcmode="lin" valueType="num">
                                      <p:cBhvr>
                                        <p:cTn id="7" dur="500" fill="hold"/>
                                        <p:tgtEl>
                                          <p:spTgt spid="83970">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83970">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83970">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8397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ar-SA" sz="4800" b="1"/>
              <a:t>عناصر الشخصية الإسلامية</a:t>
            </a:r>
            <a:r>
              <a:rPr lang="en-US" sz="4800" b="1"/>
              <a:t> </a:t>
            </a:r>
          </a:p>
        </p:txBody>
      </p:sp>
      <p:sp>
        <p:nvSpPr>
          <p:cNvPr id="10243" name="Rectangle 3"/>
          <p:cNvSpPr>
            <a:spLocks noGrp="1" noChangeArrowheads="1"/>
          </p:cNvSpPr>
          <p:nvPr>
            <p:ph type="body" idx="1"/>
          </p:nvPr>
        </p:nvSpPr>
        <p:spPr>
          <a:xfrm>
            <a:off x="195263" y="1989138"/>
            <a:ext cx="8697912" cy="4530725"/>
          </a:xfrm>
        </p:spPr>
        <p:txBody>
          <a:bodyPr/>
          <a:lstStyle/>
          <a:p>
            <a:pPr marL="609600" indent="-609600">
              <a:buSzPct val="105000"/>
              <a:buFont typeface="Wingdings" pitchFamily="2" charset="2"/>
              <a:buAutoNum type="arabicPeriod"/>
            </a:pPr>
            <a:r>
              <a:rPr lang="ar-SA" sz="4400"/>
              <a:t>الفكر: </a:t>
            </a:r>
            <a:r>
              <a:rPr lang="ar-SA" b="1">
                <a:solidFill>
                  <a:srgbClr val="FFFF99"/>
                </a:solidFill>
              </a:rPr>
              <a:t>طريقة التفكير (منهج التفكير) ،  العقيدة ، الثقافة.</a:t>
            </a:r>
            <a:endParaRPr lang="en-US" b="1">
              <a:solidFill>
                <a:srgbClr val="FFFF99"/>
              </a:solidFill>
            </a:endParaRPr>
          </a:p>
          <a:p>
            <a:pPr marL="609600" indent="-609600">
              <a:buSzPct val="105000"/>
              <a:buFont typeface="Wingdings" pitchFamily="2" charset="2"/>
              <a:buAutoNum type="arabicPeriod"/>
            </a:pPr>
            <a:r>
              <a:rPr lang="ar-SA" sz="4400"/>
              <a:t>العاطفة.</a:t>
            </a:r>
          </a:p>
          <a:p>
            <a:pPr marL="609600" indent="-609600">
              <a:buSzPct val="105000"/>
              <a:buFont typeface="Wingdings" pitchFamily="2" charset="2"/>
              <a:buAutoNum type="arabicPeriod"/>
            </a:pPr>
            <a:r>
              <a:rPr lang="ar-SA" sz="4400"/>
              <a:t>الإرادة الملتزمة.</a:t>
            </a:r>
          </a:p>
          <a:p>
            <a:pPr marL="609600" indent="-609600">
              <a:buSzPct val="105000"/>
              <a:buFont typeface="Wingdings" pitchFamily="2" charset="2"/>
              <a:buAutoNum type="arabicPeriod"/>
            </a:pPr>
            <a:r>
              <a:rPr lang="ar-SA" sz="4400"/>
              <a:t>المقياس الإيماني للسلوك</a:t>
            </a:r>
            <a:r>
              <a:rPr lang="en-US" sz="44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1"/>
                                          </p:val>
                                        </p:tav>
                                        <p:tav tm="100000">
                                          <p:val>
                                            <p:strVal val="#ppt_x"/>
                                          </p:val>
                                        </p:tav>
                                      </p:tavLst>
                                    </p:anim>
                                    <p:anim calcmode="lin" valueType="num">
                                      <p:cBhvr>
                                        <p:cTn id="9" dur="10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nodeType="clickEffect">
                                  <p:stCondLst>
                                    <p:cond delay="0"/>
                                  </p:stCondLst>
                                  <p:childTnLst>
                                    <p:set>
                                      <p:cBhvr>
                                        <p:cTn id="13" dur="1" fill="hold">
                                          <p:stCondLst>
                                            <p:cond delay="0"/>
                                          </p:stCondLst>
                                        </p:cTn>
                                        <p:tgtEl>
                                          <p:spTgt spid="10243">
                                            <p:txEl>
                                              <p:pRg st="0" end="0"/>
                                            </p:txEl>
                                          </p:spTgt>
                                        </p:tgtEl>
                                        <p:attrNameLst>
                                          <p:attrName>style.visibility</p:attrName>
                                        </p:attrNameLst>
                                      </p:cBhvr>
                                      <p:to>
                                        <p:strVal val="visible"/>
                                      </p:to>
                                    </p:set>
                                    <p:anim calcmode="lin" valueType="num">
                                      <p:cBhvr>
                                        <p:cTn id="14" dur="1000" fill="hold"/>
                                        <p:tgtEl>
                                          <p:spTgt spid="10243">
                                            <p:txEl>
                                              <p:pRg st="0" end="0"/>
                                            </p:txEl>
                                          </p:spTgt>
                                        </p:tgtEl>
                                        <p:attrNameLst>
                                          <p:attrName>ppt_w</p:attrName>
                                        </p:attrNameLst>
                                      </p:cBhvr>
                                      <p:tavLst>
                                        <p:tav tm="0">
                                          <p:val>
                                            <p:strVal val="#ppt_w*0.05"/>
                                          </p:val>
                                        </p:tav>
                                        <p:tav tm="100000">
                                          <p:val>
                                            <p:strVal val="#ppt_w"/>
                                          </p:val>
                                        </p:tav>
                                      </p:tavLst>
                                    </p:anim>
                                    <p:anim calcmode="lin" valueType="num">
                                      <p:cBhvr>
                                        <p:cTn id="15" dur="1000" fill="hold"/>
                                        <p:tgtEl>
                                          <p:spTgt spid="10243">
                                            <p:txEl>
                                              <p:pRg st="0" end="0"/>
                                            </p:txEl>
                                          </p:spTgt>
                                        </p:tgtEl>
                                        <p:attrNameLst>
                                          <p:attrName>ppt_h</p:attrName>
                                        </p:attrNameLst>
                                      </p:cBhvr>
                                      <p:tavLst>
                                        <p:tav tm="0">
                                          <p:val>
                                            <p:strVal val="#ppt_h"/>
                                          </p:val>
                                        </p:tav>
                                        <p:tav tm="100000">
                                          <p:val>
                                            <p:strVal val="#ppt_h"/>
                                          </p:val>
                                        </p:tav>
                                      </p:tavLst>
                                    </p:anim>
                                    <p:anim calcmode="lin" valueType="num">
                                      <p:cBhvr>
                                        <p:cTn id="16" dur="1000" fill="hold"/>
                                        <p:tgtEl>
                                          <p:spTgt spid="10243">
                                            <p:txEl>
                                              <p:pRg st="0" end="0"/>
                                            </p:txEl>
                                          </p:spTgt>
                                        </p:tgtEl>
                                        <p:attrNameLst>
                                          <p:attrName>ppt_x</p:attrName>
                                        </p:attrNameLst>
                                      </p:cBhvr>
                                      <p:tavLst>
                                        <p:tav tm="0">
                                          <p:val>
                                            <p:strVal val="#ppt_x-.2"/>
                                          </p:val>
                                        </p:tav>
                                        <p:tav tm="100000">
                                          <p:val>
                                            <p:strVal val="#ppt_x"/>
                                          </p:val>
                                        </p:tav>
                                      </p:tavLst>
                                    </p:anim>
                                    <p:anim calcmode="lin" valueType="num">
                                      <p:cBhvr>
                                        <p:cTn id="17" dur="1000" fill="hold"/>
                                        <p:tgtEl>
                                          <p:spTgt spid="10243">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1024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iterate type="lt">
                                    <p:tmPct val="0"/>
                                  </p:iterate>
                                  <p:childTnLst>
                                    <p:set>
                                      <p:cBhvr>
                                        <p:cTn id="22" dur="1" fill="hold">
                                          <p:stCondLst>
                                            <p:cond delay="0"/>
                                          </p:stCondLst>
                                        </p:cTn>
                                        <p:tgtEl>
                                          <p:spTgt spid="10243">
                                            <p:txEl>
                                              <p:pRg st="1" end="1"/>
                                            </p:txEl>
                                          </p:spTgt>
                                        </p:tgtEl>
                                        <p:attrNameLst>
                                          <p:attrName>style.visibility</p:attrName>
                                        </p:attrNameLst>
                                      </p:cBhvr>
                                      <p:to>
                                        <p:strVal val="visible"/>
                                      </p:to>
                                    </p:set>
                                    <p:anim calcmode="lin" valueType="num">
                                      <p:cBhvr>
                                        <p:cTn id="23"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24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024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024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10243">
                                            <p:txEl>
                                              <p:pRg st="2" end="2"/>
                                            </p:txEl>
                                          </p:spTgt>
                                        </p:tgtEl>
                                        <p:attrNameLst>
                                          <p:attrName>style.visibility</p:attrName>
                                        </p:attrNameLst>
                                      </p:cBhvr>
                                      <p:to>
                                        <p:strVal val="visible"/>
                                      </p:to>
                                    </p:set>
                                    <p:animEffect transition="in" filter="fade">
                                      <p:cBhvr>
                                        <p:cTn id="31" dur="1000"/>
                                        <p:tgtEl>
                                          <p:spTgt spid="10243">
                                            <p:txEl>
                                              <p:pRg st="2" end="2"/>
                                            </p:txEl>
                                          </p:spTgt>
                                        </p:tgtEl>
                                      </p:cBhvr>
                                    </p:animEffect>
                                    <p:anim calcmode="lin" valueType="num">
                                      <p:cBhvr>
                                        <p:cTn id="32"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024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024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10243">
                                            <p:txEl>
                                              <p:pRg st="3" end="3"/>
                                            </p:txEl>
                                          </p:spTgt>
                                        </p:tgtEl>
                                        <p:attrNameLst>
                                          <p:attrName>style.visibility</p:attrName>
                                        </p:attrNameLst>
                                      </p:cBhvr>
                                      <p:to>
                                        <p:strVal val="visible"/>
                                      </p:to>
                                    </p:set>
                                    <p:animEffect transition="in" filter="fade">
                                      <p:cBhvr>
                                        <p:cTn id="39" dur="1000"/>
                                        <p:tgtEl>
                                          <p:spTgt spid="10243">
                                            <p:txEl>
                                              <p:pRg st="3" end="3"/>
                                            </p:txEl>
                                          </p:spTgt>
                                        </p:tgtEl>
                                      </p:cBhvr>
                                    </p:animEffect>
                                    <p:anim calcmode="lin" valueType="num">
                                      <p:cBhvr>
                                        <p:cTn id="40"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1024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6988"/>
            <a:ext cx="8229600" cy="1139826"/>
          </a:xfrm>
        </p:spPr>
        <p:txBody>
          <a:bodyPr/>
          <a:lstStyle/>
          <a:p>
            <a:r>
              <a:rPr lang="ar-SA" b="1"/>
              <a:t>1. الفكر</a:t>
            </a:r>
            <a:r>
              <a:rPr lang="en-US"/>
              <a:t> </a:t>
            </a:r>
          </a:p>
        </p:txBody>
      </p:sp>
      <p:sp>
        <p:nvSpPr>
          <p:cNvPr id="11267" name="Rectangle 3"/>
          <p:cNvSpPr>
            <a:spLocks noGrp="1" noChangeArrowheads="1"/>
          </p:cNvSpPr>
          <p:nvPr>
            <p:ph type="body" idx="1"/>
          </p:nvPr>
        </p:nvSpPr>
        <p:spPr>
          <a:xfrm>
            <a:off x="0" y="1052513"/>
            <a:ext cx="9180513" cy="5805487"/>
          </a:xfrm>
        </p:spPr>
        <p:txBody>
          <a:bodyPr/>
          <a:lstStyle/>
          <a:p>
            <a:pPr marL="609600" indent="-609600" algn="just">
              <a:lnSpc>
                <a:spcPct val="90000"/>
              </a:lnSpc>
            </a:pPr>
            <a:r>
              <a:rPr lang="ar-SA" sz="3600" b="1"/>
              <a:t> يحتل الفكر موقع القاعدة والمصدر الذي تتفرع عنه وتنمو عليه كل عناصر الشخصية الأخرى؛ لذلك فإن الأفكار تشكل الهيكل الرئيس في بناء الشخصية، والمحور الأساس الذي تدور عليه وتتجه معه كل المقومات الأخرى. </a:t>
            </a:r>
          </a:p>
          <a:p>
            <a:pPr marL="609600" indent="-609600" algn="just">
              <a:lnSpc>
                <a:spcPct val="90000"/>
              </a:lnSpc>
            </a:pPr>
            <a:r>
              <a:rPr lang="ar-SA" sz="3600" b="1"/>
              <a:t>   </a:t>
            </a:r>
            <a:r>
              <a:rPr lang="ar-SA" sz="3600" b="1">
                <a:solidFill>
                  <a:srgbClr val="FFFF00"/>
                </a:solidFill>
              </a:rPr>
              <a:t>ويتميز الفكر الذي تتكون به الشخصية الإسلامية عن غيره من الأفكار المقومة للشخصيات المتعددة الأخرى بعناصره الأساسية الثلاثة:</a:t>
            </a:r>
          </a:p>
          <a:p>
            <a:pPr marL="990600" lvl="1" indent="-533400" algn="just">
              <a:lnSpc>
                <a:spcPct val="90000"/>
              </a:lnSpc>
              <a:buFontTx/>
              <a:buAutoNum type="arabic1Minus"/>
            </a:pPr>
            <a:r>
              <a:rPr lang="ar-SA" sz="3200" b="1">
                <a:solidFill>
                  <a:srgbClr val="FFFF99"/>
                </a:solidFill>
              </a:rPr>
              <a:t>طريقة التفكير (منهج التفكير). </a:t>
            </a:r>
          </a:p>
          <a:p>
            <a:pPr marL="990600" lvl="1" indent="-533400" algn="just">
              <a:lnSpc>
                <a:spcPct val="90000"/>
              </a:lnSpc>
              <a:buFontTx/>
              <a:buAutoNum type="arabic1Minus"/>
            </a:pPr>
            <a:r>
              <a:rPr lang="ar-SA" sz="3200" b="1">
                <a:solidFill>
                  <a:srgbClr val="FFFF99"/>
                </a:solidFill>
              </a:rPr>
              <a:t> العقيدة.</a:t>
            </a:r>
          </a:p>
          <a:p>
            <a:pPr marL="990600" lvl="1" indent="-533400" algn="just">
              <a:lnSpc>
                <a:spcPct val="90000"/>
              </a:lnSpc>
              <a:buFontTx/>
              <a:buAutoNum type="arabic1Minus"/>
            </a:pPr>
            <a:r>
              <a:rPr lang="ar-SA" sz="3200" b="1">
                <a:solidFill>
                  <a:srgbClr val="FFFF99"/>
                </a:solidFill>
              </a:rPr>
              <a:t> الثقافة.</a:t>
            </a:r>
            <a:endParaRPr lang="en-US" sz="3200" b="1">
              <a:solidFill>
                <a:srgbClr val="FFFF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100"/>
                                        <p:tgtEl>
                                          <p:spTgt spid="11266"/>
                                        </p:tgtEl>
                                      </p:cBhvr>
                                    </p:animEffect>
                                    <p:anim calcmode="lin" valueType="num">
                                      <p:cBhvr>
                                        <p:cTn id="8" dur="400" fill="hold"/>
                                        <p:tgtEl>
                                          <p:spTgt spid="11266"/>
                                        </p:tgtEl>
                                        <p:attrNameLst>
                                          <p:attrName>ppt_x</p:attrName>
                                        </p:attrNameLst>
                                      </p:cBhvr>
                                      <p:tavLst>
                                        <p:tav tm="0">
                                          <p:val>
                                            <p:strVal val="#ppt_x"/>
                                          </p:val>
                                        </p:tav>
                                        <p:tav tm="100000">
                                          <p:val>
                                            <p:strVal val="#ppt_x"/>
                                          </p:val>
                                        </p:tav>
                                      </p:tavLst>
                                    </p:anim>
                                    <p:anim calcmode="lin" valueType="num">
                                      <p:cBhvr>
                                        <p:cTn id="9" dur="400" fill="hold"/>
                                        <p:tgtEl>
                                          <p:spTgt spid="11266"/>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126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126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nodeType="clickEffect">
                                  <p:stCondLst>
                                    <p:cond delay="0"/>
                                  </p:stCondLst>
                                  <p:childTnLst>
                                    <p:set>
                                      <p:cBhvr>
                                        <p:cTn id="15" dur="1" fill="hold">
                                          <p:stCondLst>
                                            <p:cond delay="0"/>
                                          </p:stCondLst>
                                        </p:cTn>
                                        <p:tgtEl>
                                          <p:spTgt spid="11267">
                                            <p:txEl>
                                              <p:pRg st="0" end="0"/>
                                            </p:txEl>
                                          </p:spTgt>
                                        </p:tgtEl>
                                        <p:attrNameLst>
                                          <p:attrName>style.visibility</p:attrName>
                                        </p:attrNameLst>
                                      </p:cBhvr>
                                      <p:to>
                                        <p:strVal val="visible"/>
                                      </p:to>
                                    </p:set>
                                    <p:anim calcmode="lin" valueType="num">
                                      <p:cBhvr>
                                        <p:cTn id="16"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11267">
                                            <p:txEl>
                                              <p:pRg st="0" end="0"/>
                                            </p:txEl>
                                          </p:spTgt>
                                        </p:tgtEl>
                                        <p:attrNameLst>
                                          <p:attrName>ppt_h</p:attrName>
                                        </p:attrNameLst>
                                      </p:cBhvr>
                                      <p:tavLst>
                                        <p:tav tm="0">
                                          <p:val>
                                            <p:fltVal val="0"/>
                                          </p:val>
                                        </p:tav>
                                        <p:tav tm="100000">
                                          <p:val>
                                            <p:strVal val="#ppt_h"/>
                                          </p:val>
                                        </p:tav>
                                      </p:tavLst>
                                    </p:anim>
                                    <p:animEffect transition="in" filter="fade">
                                      <p:cBhvr>
                                        <p:cTn id="18" dur="500"/>
                                        <p:tgtEl>
                                          <p:spTgt spid="1126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1267">
                                            <p:txEl>
                                              <p:pRg st="1" end="1"/>
                                            </p:txEl>
                                          </p:spTgt>
                                        </p:tgtEl>
                                        <p:attrNameLst>
                                          <p:attrName>style.visibility</p:attrName>
                                        </p:attrNameLst>
                                      </p:cBhvr>
                                      <p:to>
                                        <p:strVal val="visible"/>
                                      </p:to>
                                    </p:set>
                                    <p:animEffect transition="in" filter="wipe(down)">
                                      <p:cBhvr>
                                        <p:cTn id="23" dur="500"/>
                                        <p:tgtEl>
                                          <p:spTgt spid="1126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1267">
                                            <p:txEl>
                                              <p:pRg st="2" end="2"/>
                                            </p:txEl>
                                          </p:spTgt>
                                        </p:tgtEl>
                                        <p:attrNameLst>
                                          <p:attrName>style.visibility</p:attrName>
                                        </p:attrNameLst>
                                      </p:cBhvr>
                                      <p:to>
                                        <p:strVal val="visible"/>
                                      </p:to>
                                    </p:set>
                                    <p:animEffect transition="in" filter="wipe(down)">
                                      <p:cBhvr>
                                        <p:cTn id="28" dur="500"/>
                                        <p:tgtEl>
                                          <p:spTgt spid="1126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1267">
                                            <p:txEl>
                                              <p:pRg st="3" end="3"/>
                                            </p:txEl>
                                          </p:spTgt>
                                        </p:tgtEl>
                                        <p:attrNameLst>
                                          <p:attrName>style.visibility</p:attrName>
                                        </p:attrNameLst>
                                      </p:cBhvr>
                                      <p:to>
                                        <p:strVal val="visible"/>
                                      </p:to>
                                    </p:set>
                                    <p:animEffect transition="in" filter="wipe(down)">
                                      <p:cBhvr>
                                        <p:cTn id="33" dur="500"/>
                                        <p:tgtEl>
                                          <p:spTgt spid="11267">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1267">
                                            <p:txEl>
                                              <p:pRg st="4" end="4"/>
                                            </p:txEl>
                                          </p:spTgt>
                                        </p:tgtEl>
                                        <p:attrNameLst>
                                          <p:attrName>style.visibility</p:attrName>
                                        </p:attrNameLst>
                                      </p:cBhvr>
                                      <p:to>
                                        <p:strVal val="visible"/>
                                      </p:to>
                                    </p:set>
                                    <p:animEffect transition="in" filter="wipe(down)">
                                      <p:cBhvr>
                                        <p:cTn id="38"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WordArt 5"/>
          <p:cNvSpPr>
            <a:spLocks noChangeArrowheads="1" noChangeShapeType="1" noTextEdit="1"/>
          </p:cNvSpPr>
          <p:nvPr/>
        </p:nvSpPr>
        <p:spPr bwMode="auto">
          <a:xfrm>
            <a:off x="838200" y="2209800"/>
            <a:ext cx="7696200" cy="1600200"/>
          </a:xfrm>
          <a:prstGeom prst="rect">
            <a:avLst/>
          </a:prstGeom>
        </p:spPr>
        <p:txBody>
          <a:bodyPr wrap="none" fromWordArt="1">
            <a:prstTxWarp prst="textPlain">
              <a:avLst>
                <a:gd name="adj" fmla="val 50000"/>
              </a:avLst>
            </a:prstTxWarp>
          </a:bodyPr>
          <a:lstStyle/>
          <a:p>
            <a:r>
              <a:rPr lang="ar-SA" sz="3600" b="1"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الشخصية الإسلامية... الناجحة إداريًّا</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6988"/>
            <a:ext cx="8229600" cy="1139826"/>
          </a:xfrm>
        </p:spPr>
        <p:txBody>
          <a:bodyPr/>
          <a:lstStyle/>
          <a:p>
            <a:r>
              <a:rPr lang="ar-SA" b="1"/>
              <a:t>أ. طريقة التفكير</a:t>
            </a:r>
            <a:endParaRPr lang="en-US"/>
          </a:p>
        </p:txBody>
      </p:sp>
      <p:sp>
        <p:nvSpPr>
          <p:cNvPr id="70659" name="Rectangle 3"/>
          <p:cNvSpPr>
            <a:spLocks noGrp="1" noChangeArrowheads="1"/>
          </p:cNvSpPr>
          <p:nvPr>
            <p:ph type="body" idx="1"/>
          </p:nvPr>
        </p:nvSpPr>
        <p:spPr>
          <a:xfrm>
            <a:off x="107950" y="936625"/>
            <a:ext cx="9144000" cy="5516563"/>
          </a:xfrm>
        </p:spPr>
        <p:txBody>
          <a:bodyPr/>
          <a:lstStyle/>
          <a:p>
            <a:pPr algn="just"/>
            <a:r>
              <a:rPr lang="ar-SA" sz="3600" b="1"/>
              <a:t> </a:t>
            </a:r>
            <a:r>
              <a:rPr lang="ar-SA" sz="3600" b="1">
                <a:solidFill>
                  <a:srgbClr val="FFFF00"/>
                </a:solidFill>
              </a:rPr>
              <a:t>إن طريقة التفكير هي:</a:t>
            </a:r>
            <a:r>
              <a:rPr lang="ar-SA" sz="3600" b="1"/>
              <a:t> </a:t>
            </a:r>
          </a:p>
          <a:p>
            <a:pPr algn="just">
              <a:buFont typeface="Wingdings" pitchFamily="2" charset="2"/>
              <a:buNone/>
            </a:pPr>
            <a:r>
              <a:rPr lang="ar-SA" sz="3600" b="1"/>
              <a:t>  المنهج والأسلوب الذي يمارس الفكر نشاطاته وجهوده وفق خطته، فإن كان المنهج أو طريقة التفكير مادية- تقوم على أساس الحس والتجربة فقط- كان التفكير ماديًّا تجريبيًّا، لا يستطيع أن يوصِّل إلى اكتشاف الإيمان، واستنتاج فلسفة للقيم الخلقية والروحية في الحياة؛ لأن تلك الحقائق ليست من الأمور التي تستطيع التجارب والمختبرات أن تكشفها أو تتوصل إليها.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0"/>
                                  </p:iterate>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ppt_x"/>
                                          </p:val>
                                        </p:tav>
                                        <p:tav tm="100000">
                                          <p:val>
                                            <p:strVal val="#ppt_x"/>
                                          </p:val>
                                        </p:tav>
                                      </p:tavLst>
                                    </p:anim>
                                    <p:anim calcmode="lin" valueType="num">
                                      <p:cBhvr additive="base">
                                        <p:cTn id="8" dur="500" fill="hold"/>
                                        <p:tgtEl>
                                          <p:spTgt spid="706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 calcmode="lin" valueType="num">
                                      <p:cBhvr additive="base">
                                        <p:cTn id="13" dur="30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0659">
                                            <p:txEl>
                                              <p:pRg st="1" end="1"/>
                                            </p:txEl>
                                          </p:spTgt>
                                        </p:tgtEl>
                                        <p:attrNameLst>
                                          <p:attrName>style.visibility</p:attrName>
                                        </p:attrNameLst>
                                      </p:cBhvr>
                                      <p:to>
                                        <p:strVal val="visible"/>
                                      </p:to>
                                    </p:set>
                                    <p:anim calcmode="lin" valueType="num">
                                      <p:cBhvr additive="base">
                                        <p:cTn id="19" dur="3000" fill="hold"/>
                                        <p:tgtEl>
                                          <p:spTgt spid="70659">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706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6988"/>
            <a:ext cx="8229600" cy="1139826"/>
          </a:xfrm>
        </p:spPr>
        <p:txBody>
          <a:bodyPr/>
          <a:lstStyle/>
          <a:p>
            <a:r>
              <a:rPr lang="ar-SA" b="1"/>
              <a:t>أ. طريقة التفكير</a:t>
            </a:r>
            <a:endParaRPr lang="en-US"/>
          </a:p>
        </p:txBody>
      </p:sp>
      <p:sp>
        <p:nvSpPr>
          <p:cNvPr id="12291" name="Rectangle 3"/>
          <p:cNvSpPr>
            <a:spLocks noGrp="1" noChangeArrowheads="1"/>
          </p:cNvSpPr>
          <p:nvPr>
            <p:ph type="body" idx="1"/>
          </p:nvPr>
        </p:nvSpPr>
        <p:spPr>
          <a:xfrm>
            <a:off x="0" y="1484313"/>
            <a:ext cx="9144000" cy="4537075"/>
          </a:xfrm>
        </p:spPr>
        <p:txBody>
          <a:bodyPr/>
          <a:lstStyle/>
          <a:p>
            <a:pPr algn="just"/>
            <a:r>
              <a:rPr lang="ar-SA" sz="3600" b="1"/>
              <a:t>لذلك فإن المنهج الذي يحصُر نفسه بحدود التجارب المادية- </a:t>
            </a:r>
            <a:r>
              <a:rPr lang="ar-SA" sz="3600" b="1">
                <a:solidFill>
                  <a:srgbClr val="FFFF00"/>
                </a:solidFill>
              </a:rPr>
              <a:t>في الفهم وتحصيل المعارف واعتناق العقائد</a:t>
            </a:r>
            <a:r>
              <a:rPr lang="ar-SA" sz="3600" b="1"/>
              <a:t> - يتناقض بصورة أساسية مع المنهج الإسلامي الذي يقوم على أساس الإيمان بالتفكير العقلي المجرد، كأسلوب علمي للبحث عن الإيمان، وكمنهج رائد في طريقة المعرفة الإلهية. </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3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188913" y="1339850"/>
            <a:ext cx="8991600" cy="3960813"/>
          </a:xfrm>
        </p:spPr>
        <p:txBody>
          <a:bodyPr/>
          <a:lstStyle/>
          <a:p>
            <a:pPr algn="just">
              <a:lnSpc>
                <a:spcPct val="90000"/>
              </a:lnSpc>
            </a:pPr>
            <a:r>
              <a:rPr lang="ar-SA" sz="4000" b="1"/>
              <a:t>إلا أن التفكير الإسلامي- مع إيمانه بهذا المنهج واعتماده عليه- لا يغفل أهمية استخدام التجربة، ويهمل الطريقة التجريبية في تحصيل المعارف وانتزاع المفاهيم التي تُغني الفكر بالمعلومات والمقدمات الموصلة إلى الإيمان والتصديق برسالة الأنبياء. </a:t>
            </a:r>
          </a:p>
          <a:p>
            <a:pPr algn="just">
              <a:lnSpc>
                <a:spcPct val="90000"/>
              </a:lnSpc>
              <a:buFont typeface="Wingdings" pitchFamily="2" charset="2"/>
              <a:buNone/>
            </a:pPr>
            <a:endParaRPr lang="en-US" sz="4000" b="1"/>
          </a:p>
        </p:txBody>
      </p:sp>
      <p:sp>
        <p:nvSpPr>
          <p:cNvPr id="49156" name="Rectangle 4"/>
          <p:cNvSpPr>
            <a:spLocks noGrp="1" noChangeArrowheads="1"/>
          </p:cNvSpPr>
          <p:nvPr>
            <p:ph type="title"/>
          </p:nvPr>
        </p:nvSpPr>
        <p:spPr>
          <a:xfrm>
            <a:off x="457200" y="-171450"/>
            <a:ext cx="8229600" cy="1139825"/>
          </a:xfrm>
          <a:noFill/>
          <a:ln/>
        </p:spPr>
        <p:txBody>
          <a:bodyPr/>
          <a:lstStyle/>
          <a:p>
            <a:r>
              <a:rPr lang="ar-SA" b="1"/>
              <a:t>أ. طريقة التفكير</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800" decel="100000"/>
                                        <p:tgtEl>
                                          <p:spTgt spid="49155">
                                            <p:txEl>
                                              <p:pRg st="0" end="0"/>
                                            </p:txEl>
                                          </p:spTgt>
                                        </p:tgtEl>
                                      </p:cBhvr>
                                    </p:animEffect>
                                    <p:anim calcmode="lin" valueType="num">
                                      <p:cBhvr>
                                        <p:cTn id="8" dur="800" decel="100000" fill="hold"/>
                                        <p:tgtEl>
                                          <p:spTgt spid="4915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915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915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15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155">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a:xfrm>
            <a:off x="188913" y="1249363"/>
            <a:ext cx="8991600" cy="5203825"/>
          </a:xfrm>
        </p:spPr>
        <p:txBody>
          <a:bodyPr/>
          <a:lstStyle/>
          <a:p>
            <a:pPr algn="just">
              <a:lnSpc>
                <a:spcPct val="90000"/>
              </a:lnSpc>
            </a:pPr>
            <a:r>
              <a:rPr lang="ar-SA" sz="4000" b="1">
                <a:solidFill>
                  <a:srgbClr val="FFFF00"/>
                </a:solidFill>
              </a:rPr>
              <a:t>فالطريقة العقلية في التفكير- وحدها- تستطيع أن تدرك وجود القيم الروحية والأخلاقية؛ وهي وحدها تستطيع أن توصل الفكر إلى الإيمان بالله، وتعمل على تحرير الإنسان من سيطرة الحياة المادية، بحيث تصبح المكاسب المادية- من مال وثروة وجاه ومُتَع ولذَّات- أشياء ثانوية في الحياة، لا ترتبط بها الشخصية الإسلامية إلا بقدر ما تحتاج إليه في تدبير شئون الحياة، وِفق طريقة شريفة نظيفة موصلة إلى الغايات الروحية السامية.</a:t>
            </a:r>
          </a:p>
          <a:p>
            <a:pPr algn="just">
              <a:lnSpc>
                <a:spcPct val="90000"/>
              </a:lnSpc>
              <a:buFont typeface="Wingdings" pitchFamily="2" charset="2"/>
              <a:buNone/>
            </a:pPr>
            <a:endParaRPr lang="en-US" sz="4000" b="1"/>
          </a:p>
        </p:txBody>
      </p:sp>
      <p:sp>
        <p:nvSpPr>
          <p:cNvPr id="72707" name="Rectangle 3"/>
          <p:cNvSpPr>
            <a:spLocks noGrp="1" noChangeArrowheads="1"/>
          </p:cNvSpPr>
          <p:nvPr>
            <p:ph type="title"/>
          </p:nvPr>
        </p:nvSpPr>
        <p:spPr>
          <a:xfrm>
            <a:off x="457200" y="-171450"/>
            <a:ext cx="8229600" cy="1139825"/>
          </a:xfrm>
          <a:noFill/>
          <a:ln/>
        </p:spPr>
        <p:txBody>
          <a:bodyPr/>
          <a:lstStyle/>
          <a:p>
            <a:r>
              <a:rPr lang="ar-SA" b="1"/>
              <a:t>أ. طريقة التفكير</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2706">
                                            <p:txEl>
                                              <p:pRg st="0" end="0"/>
                                            </p:txEl>
                                          </p:spTgt>
                                        </p:tgtEl>
                                        <p:attrNameLst>
                                          <p:attrName>style.visibility</p:attrName>
                                        </p:attrNameLst>
                                      </p:cBhvr>
                                      <p:to>
                                        <p:strVal val="visible"/>
                                      </p:to>
                                    </p:set>
                                    <p:animEffect transition="in" filter="fade">
                                      <p:cBhvr>
                                        <p:cTn id="7" dur="800" decel="100000"/>
                                        <p:tgtEl>
                                          <p:spTgt spid="72706">
                                            <p:txEl>
                                              <p:pRg st="0" end="0"/>
                                            </p:txEl>
                                          </p:spTgt>
                                        </p:tgtEl>
                                      </p:cBhvr>
                                    </p:animEffect>
                                    <p:anim calcmode="lin" valueType="num">
                                      <p:cBhvr>
                                        <p:cTn id="8" dur="800" decel="100000" fill="hold"/>
                                        <p:tgtEl>
                                          <p:spTgt spid="72706">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2706">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2706">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2706">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2706">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1"/>
          </p:nvPr>
        </p:nvSpPr>
        <p:spPr>
          <a:xfrm>
            <a:off x="228600" y="1844675"/>
            <a:ext cx="8763000" cy="3024188"/>
          </a:xfrm>
        </p:spPr>
        <p:txBody>
          <a:bodyPr/>
          <a:lstStyle/>
          <a:p>
            <a:pPr algn="just">
              <a:buFont typeface="Wingdings" pitchFamily="2" charset="2"/>
              <a:buNone/>
            </a:pPr>
            <a:r>
              <a:rPr lang="ar-SA" sz="4000" b="1">
                <a:solidFill>
                  <a:srgbClr val="FFFF00"/>
                </a:solidFill>
              </a:rPr>
              <a:t>   ويسهم منهج التفكير في بناء الشخصية وإقامة أهم دعائمها، وبدون هذا المنهج يُصاب الفكر الإيماني ومكتسباته الفكرية بفوضى وضياع يؤديان إلى ذوبان الشخصية وازدواجها .</a:t>
            </a:r>
            <a:endParaRPr lang="en-US" sz="4000" b="1">
              <a:solidFill>
                <a:srgbClr val="FFFF00"/>
              </a:solidFill>
            </a:endParaRPr>
          </a:p>
        </p:txBody>
      </p:sp>
      <p:sp>
        <p:nvSpPr>
          <p:cNvPr id="71683" name="Rectangle 3"/>
          <p:cNvSpPr>
            <a:spLocks noGrp="1" noChangeArrowheads="1"/>
          </p:cNvSpPr>
          <p:nvPr>
            <p:ph type="title"/>
          </p:nvPr>
        </p:nvSpPr>
        <p:spPr>
          <a:xfrm>
            <a:off x="457200" y="-26988"/>
            <a:ext cx="8229600" cy="1139826"/>
          </a:xfrm>
          <a:noFill/>
          <a:ln/>
        </p:spPr>
        <p:txBody>
          <a:bodyPr/>
          <a:lstStyle/>
          <a:p>
            <a:r>
              <a:rPr lang="ar-SA" b="1"/>
              <a:t>أ. طريقة التفكير</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1682">
                                            <p:txEl>
                                              <p:pRg st="0" end="0"/>
                                            </p:txEl>
                                          </p:spTgt>
                                        </p:tgtEl>
                                        <p:attrNameLst>
                                          <p:attrName>style.visibility</p:attrName>
                                        </p:attrNameLst>
                                      </p:cBhvr>
                                      <p:to>
                                        <p:strVal val="visible"/>
                                      </p:to>
                                    </p:set>
                                    <p:animEffect transition="in" filter="fade">
                                      <p:cBhvr>
                                        <p:cTn id="7" dur="800" decel="100000"/>
                                        <p:tgtEl>
                                          <p:spTgt spid="71682">
                                            <p:txEl>
                                              <p:pRg st="0" end="0"/>
                                            </p:txEl>
                                          </p:spTgt>
                                        </p:tgtEl>
                                      </p:cBhvr>
                                    </p:animEffect>
                                    <p:anim calcmode="lin" valueType="num">
                                      <p:cBhvr>
                                        <p:cTn id="8" dur="800" decel="100000" fill="hold"/>
                                        <p:tgtEl>
                                          <p:spTgt spid="7168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168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168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68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682">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4288"/>
            <a:ext cx="8229600" cy="1139826"/>
          </a:xfrm>
        </p:spPr>
        <p:txBody>
          <a:bodyPr/>
          <a:lstStyle/>
          <a:p>
            <a:r>
              <a:rPr lang="ar-SA" b="1"/>
              <a:t>ب. العقيدة</a:t>
            </a:r>
            <a:endParaRPr lang="en-US" b="1"/>
          </a:p>
        </p:txBody>
      </p:sp>
      <p:sp>
        <p:nvSpPr>
          <p:cNvPr id="13315" name="Rectangle 3"/>
          <p:cNvSpPr>
            <a:spLocks noGrp="1" noChangeArrowheads="1"/>
          </p:cNvSpPr>
          <p:nvPr>
            <p:ph type="body" idx="1"/>
          </p:nvPr>
        </p:nvSpPr>
        <p:spPr>
          <a:xfrm>
            <a:off x="36513" y="1628775"/>
            <a:ext cx="9144000" cy="3600450"/>
          </a:xfrm>
        </p:spPr>
        <p:txBody>
          <a:bodyPr/>
          <a:lstStyle/>
          <a:p>
            <a:pPr algn="just"/>
            <a:r>
              <a:rPr lang="ar-SA" sz="4000" b="1"/>
              <a:t> تسهم إسهامًا فاعلاً في بناء الشخصية؛ لأنها تشكل النظرة التفسيرية للحياة والوجود وللعالم الخارجي، فتُسلَك كأساس لتصور الإنسان للمواقف والسلوك والعلاقات، وكمنطق للتقويم وإصدار الأحكام على الأشياء وفهمها. </a:t>
            </a:r>
          </a:p>
          <a:p>
            <a:pPr algn="just">
              <a:buFont typeface="Wingdings" pitchFamily="2" charset="2"/>
              <a:buNone/>
            </a:pPr>
            <a:endParaRPr lang="en-US" sz="4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strVal val="#ppt_w*0.05"/>
                                          </p:val>
                                        </p:tav>
                                        <p:tav tm="100000">
                                          <p:val>
                                            <p:strVal val="#ppt_w"/>
                                          </p:val>
                                        </p:tav>
                                      </p:tavLst>
                                    </p:anim>
                                    <p:anim calcmode="lin" valueType="num">
                                      <p:cBhvr>
                                        <p:cTn id="8" dur="500" fill="hold"/>
                                        <p:tgtEl>
                                          <p:spTgt spid="13314"/>
                                        </p:tgtEl>
                                        <p:attrNameLst>
                                          <p:attrName>ppt_h</p:attrName>
                                        </p:attrNameLst>
                                      </p:cBhvr>
                                      <p:tavLst>
                                        <p:tav tm="0">
                                          <p:val>
                                            <p:strVal val="#ppt_h"/>
                                          </p:val>
                                        </p:tav>
                                        <p:tav tm="100000">
                                          <p:val>
                                            <p:strVal val="#ppt_h"/>
                                          </p:val>
                                        </p:tav>
                                      </p:tavLst>
                                    </p:anim>
                                    <p:anim calcmode="lin" valueType="num">
                                      <p:cBhvr>
                                        <p:cTn id="9" dur="500" fill="hold"/>
                                        <p:tgtEl>
                                          <p:spTgt spid="13314"/>
                                        </p:tgtEl>
                                        <p:attrNameLst>
                                          <p:attrName>ppt_x</p:attrName>
                                        </p:attrNameLst>
                                      </p:cBhvr>
                                      <p:tavLst>
                                        <p:tav tm="0">
                                          <p:val>
                                            <p:strVal val="#ppt_x-.2"/>
                                          </p:val>
                                        </p:tav>
                                        <p:tav tm="100000">
                                          <p:val>
                                            <p:strVal val="#ppt_x"/>
                                          </p:val>
                                        </p:tav>
                                      </p:tavLst>
                                    </p:anim>
                                    <p:anim calcmode="lin" valueType="num">
                                      <p:cBhvr>
                                        <p:cTn id="10" dur="500" fill="hold"/>
                                        <p:tgtEl>
                                          <p:spTgt spid="13314"/>
                                        </p:tgtEl>
                                        <p:attrNameLst>
                                          <p:attrName>ppt_y</p:attrName>
                                        </p:attrNameLst>
                                      </p:cBhvr>
                                      <p:tavLst>
                                        <p:tav tm="0">
                                          <p:val>
                                            <p:strVal val="#ppt_y"/>
                                          </p:val>
                                        </p:tav>
                                        <p:tav tm="100000">
                                          <p:val>
                                            <p:strVal val="#ppt_y"/>
                                          </p:val>
                                        </p:tav>
                                      </p:tavLst>
                                    </p:anim>
                                    <p:animEffect transition="in" filter="fade">
                                      <p:cBhvr>
                                        <p:cTn id="11" dur="500"/>
                                        <p:tgtEl>
                                          <p:spTgt spid="13314"/>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nodeType="clickEffect">
                                  <p:stCondLst>
                                    <p:cond delay="0"/>
                                  </p:stCondLst>
                                  <p:childTnLst>
                                    <p:set>
                                      <p:cBhvr>
                                        <p:cTn id="15" dur="1" fill="hold">
                                          <p:stCondLst>
                                            <p:cond delay="0"/>
                                          </p:stCondLst>
                                        </p:cTn>
                                        <p:tgtEl>
                                          <p:spTgt spid="13315">
                                            <p:txEl>
                                              <p:pRg st="0" end="0"/>
                                            </p:txEl>
                                          </p:spTgt>
                                        </p:tgtEl>
                                        <p:attrNameLst>
                                          <p:attrName>style.visibility</p:attrName>
                                        </p:attrNameLst>
                                      </p:cBhvr>
                                      <p:to>
                                        <p:strVal val="visible"/>
                                      </p:to>
                                    </p:set>
                                    <p:animEffect transition="in" filter="fade">
                                      <p:cBhvr>
                                        <p:cTn id="16" dur="1000"/>
                                        <p:tgtEl>
                                          <p:spTgt spid="13315">
                                            <p:txEl>
                                              <p:pRg st="0" end="0"/>
                                            </p:txEl>
                                          </p:spTgt>
                                        </p:tgtEl>
                                      </p:cBhvr>
                                    </p:animEffect>
                                    <p:anim calcmode="lin" valueType="num">
                                      <p:cBhvr>
                                        <p:cTn id="17"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13315">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1331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14288"/>
            <a:ext cx="8229600" cy="1139826"/>
          </a:xfrm>
        </p:spPr>
        <p:txBody>
          <a:bodyPr/>
          <a:lstStyle/>
          <a:p>
            <a:r>
              <a:rPr lang="ar-SA" b="1"/>
              <a:t>ب. العقيدة</a:t>
            </a:r>
            <a:endParaRPr lang="en-US" b="1"/>
          </a:p>
        </p:txBody>
      </p:sp>
      <p:sp>
        <p:nvSpPr>
          <p:cNvPr id="73731" name="Rectangle 3"/>
          <p:cNvSpPr>
            <a:spLocks noGrp="1" noChangeArrowheads="1"/>
          </p:cNvSpPr>
          <p:nvPr>
            <p:ph type="body" idx="1"/>
          </p:nvPr>
        </p:nvSpPr>
        <p:spPr>
          <a:xfrm>
            <a:off x="36513" y="1198563"/>
            <a:ext cx="9144000" cy="4175125"/>
          </a:xfrm>
        </p:spPr>
        <p:txBody>
          <a:bodyPr/>
          <a:lstStyle/>
          <a:p>
            <a:pPr algn="just">
              <a:lnSpc>
                <a:spcPct val="90000"/>
              </a:lnSpc>
            </a:pPr>
            <a:r>
              <a:rPr lang="ar-SA" sz="4000" b="1"/>
              <a:t>وليس في عالم المعتقدات عقيدة كعقيدة التوحيد- الإيمان بالله وإفراده بالعبادة وحده - من حيث سعتها وشمولها، وانطباقها على كل موقف وسلوك إنساني؛ حتى لتُسلَك هذه العقيدة (الإيمان بالله وما يتفرع عنه) </a:t>
            </a:r>
            <a:r>
              <a:rPr lang="ar-SA" sz="4000" b="1">
                <a:solidFill>
                  <a:srgbClr val="FFFF00"/>
                </a:solidFill>
              </a:rPr>
              <a:t>كرائد</a:t>
            </a:r>
            <a:r>
              <a:rPr lang="ar-SA" sz="4000" b="1"/>
              <a:t> يخطط للإنسان طريق السَّير، </a:t>
            </a:r>
            <a:r>
              <a:rPr lang="ar-SA" sz="4000" b="1">
                <a:solidFill>
                  <a:srgbClr val="FFFF00"/>
                </a:solidFill>
              </a:rPr>
              <a:t>وقائد</a:t>
            </a:r>
            <a:r>
              <a:rPr lang="ar-SA" sz="4000" b="1"/>
              <a:t> يتقدم المسيرة، </a:t>
            </a:r>
            <a:r>
              <a:rPr lang="ar-SA" sz="4000" b="1">
                <a:solidFill>
                  <a:srgbClr val="FFFF00"/>
                </a:solidFill>
              </a:rPr>
              <a:t>ومحورٍ</a:t>
            </a:r>
            <a:r>
              <a:rPr lang="ar-SA" sz="4000" b="1"/>
              <a:t> تدور عليه كل نشاطات الإنسان.. </a:t>
            </a:r>
            <a:endParaRPr lang="en-US" sz="4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 calcmode="lin" valueType="num">
                                      <p:cBhvr>
                                        <p:cTn id="7" dur="1000" fill="hold"/>
                                        <p:tgtEl>
                                          <p:spTgt spid="7373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7373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737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14288"/>
            <a:ext cx="8229600" cy="1139826"/>
          </a:xfrm>
        </p:spPr>
        <p:txBody>
          <a:bodyPr/>
          <a:lstStyle/>
          <a:p>
            <a:r>
              <a:rPr lang="ar-SA" b="1"/>
              <a:t>ب. العقيدة</a:t>
            </a:r>
            <a:endParaRPr lang="en-US" b="1"/>
          </a:p>
        </p:txBody>
      </p:sp>
      <p:sp>
        <p:nvSpPr>
          <p:cNvPr id="75779" name="Rectangle 3"/>
          <p:cNvSpPr>
            <a:spLocks noGrp="1" noChangeArrowheads="1"/>
          </p:cNvSpPr>
          <p:nvPr>
            <p:ph type="body" idx="1"/>
          </p:nvPr>
        </p:nvSpPr>
        <p:spPr>
          <a:xfrm>
            <a:off x="36513" y="1052513"/>
            <a:ext cx="9144000" cy="5040312"/>
          </a:xfrm>
        </p:spPr>
        <p:txBody>
          <a:bodyPr/>
          <a:lstStyle/>
          <a:p>
            <a:pPr algn="just">
              <a:lnSpc>
                <a:spcPct val="90000"/>
              </a:lnSpc>
            </a:pPr>
            <a:r>
              <a:rPr lang="ar-SA" sz="3600" b="1"/>
              <a:t>فالإنسان المسلم يُقوِّم كل أعماله وتصرفاته ومواقفه وعلاقاته على أساس:</a:t>
            </a:r>
          </a:p>
          <a:p>
            <a:pPr algn="just">
              <a:lnSpc>
                <a:spcPct val="90000"/>
              </a:lnSpc>
              <a:buFont typeface="Wingdings" pitchFamily="2" charset="2"/>
              <a:buNone/>
            </a:pPr>
            <a:endParaRPr lang="ar-SA" sz="3600" b="1"/>
          </a:p>
          <a:p>
            <a:pPr lvl="2" algn="just">
              <a:lnSpc>
                <a:spcPct val="90000"/>
              </a:lnSpc>
            </a:pPr>
            <a:r>
              <a:rPr lang="ar-SA" sz="2800" b="1"/>
              <a:t> </a:t>
            </a:r>
            <a:r>
              <a:rPr lang="ar-SA" sz="3200" b="1">
                <a:solidFill>
                  <a:srgbClr val="FFFF00"/>
                </a:solidFill>
              </a:rPr>
              <a:t>الإيمان بالله، والاستجابة لأمره، وحب التقرب منه والتعبد له..</a:t>
            </a:r>
          </a:p>
          <a:p>
            <a:pPr lvl="2" algn="just">
              <a:lnSpc>
                <a:spcPct val="90000"/>
              </a:lnSpc>
            </a:pPr>
            <a:r>
              <a:rPr lang="ar-SA" sz="3200" b="1">
                <a:solidFill>
                  <a:srgbClr val="FFFF00"/>
                </a:solidFill>
              </a:rPr>
              <a:t> وعلى أساس أن عالم الدنيا هو عالم التراب الفاني، وأن الخُلد والنَّعيم والسعادة الأبدية متحقِّقة في عالم الآخرة..</a:t>
            </a:r>
          </a:p>
          <a:p>
            <a:pPr lvl="2" algn="just">
              <a:lnSpc>
                <a:spcPct val="90000"/>
              </a:lnSpc>
            </a:pPr>
            <a:r>
              <a:rPr lang="ar-SA" sz="3200" b="1">
                <a:solidFill>
                  <a:srgbClr val="FFFF00"/>
                </a:solidFill>
              </a:rPr>
              <a:t> وبهذا الطابع الإيماني تنطبع كل نشاطات الإنسان المسلم، فيكون هذا الطابع هو المميز لشخصيته، والعلامة البارزة لمجتمعه وحياته.</a:t>
            </a:r>
          </a:p>
          <a:p>
            <a:pPr algn="just">
              <a:lnSpc>
                <a:spcPct val="90000"/>
              </a:lnSpc>
              <a:buFont typeface="Wingdings" pitchFamily="2" charset="2"/>
              <a:buNone/>
            </a:pPr>
            <a:endParaRPr lang="en-US"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p:cTn id="7" dur="1000" fill="hold"/>
                                        <p:tgtEl>
                                          <p:spTgt spid="7577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7577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7577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75779">
                                            <p:txEl>
                                              <p:pRg st="2" end="2"/>
                                            </p:txEl>
                                          </p:spTgt>
                                        </p:tgtEl>
                                        <p:attrNameLst>
                                          <p:attrName>style.visibility</p:attrName>
                                        </p:attrNameLst>
                                      </p:cBhvr>
                                      <p:to>
                                        <p:strVal val="visible"/>
                                      </p:to>
                                    </p:set>
                                    <p:anim calcmode="lin" valueType="num">
                                      <p:cBhvr>
                                        <p:cTn id="14" dur="1000" fill="hold"/>
                                        <p:tgtEl>
                                          <p:spTgt spid="75779">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7577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577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75779">
                                            <p:txEl>
                                              <p:pRg st="3" end="3"/>
                                            </p:txEl>
                                          </p:spTgt>
                                        </p:tgtEl>
                                        <p:attrNameLst>
                                          <p:attrName>style.visibility</p:attrName>
                                        </p:attrNameLst>
                                      </p:cBhvr>
                                      <p:to>
                                        <p:strVal val="visible"/>
                                      </p:to>
                                    </p:set>
                                    <p:anim calcmode="lin" valueType="num">
                                      <p:cBhvr>
                                        <p:cTn id="21" dur="1000" fill="hold"/>
                                        <p:tgtEl>
                                          <p:spTgt spid="75779">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7577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577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75779">
                                            <p:txEl>
                                              <p:pRg st="4" end="4"/>
                                            </p:txEl>
                                          </p:spTgt>
                                        </p:tgtEl>
                                        <p:attrNameLst>
                                          <p:attrName>style.visibility</p:attrName>
                                        </p:attrNameLst>
                                      </p:cBhvr>
                                      <p:to>
                                        <p:strVal val="visible"/>
                                      </p:to>
                                    </p:set>
                                    <p:anim calcmode="lin" valueType="num">
                                      <p:cBhvr>
                                        <p:cTn id="28" dur="1000" fill="hold"/>
                                        <p:tgtEl>
                                          <p:spTgt spid="75779">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7577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757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14288"/>
            <a:ext cx="8229600" cy="1139826"/>
          </a:xfrm>
        </p:spPr>
        <p:txBody>
          <a:bodyPr/>
          <a:lstStyle/>
          <a:p>
            <a:r>
              <a:rPr lang="ar-SA" b="1"/>
              <a:t>ب. العقيدة</a:t>
            </a:r>
            <a:endParaRPr lang="en-US" b="1"/>
          </a:p>
        </p:txBody>
      </p:sp>
      <p:sp>
        <p:nvSpPr>
          <p:cNvPr id="74755" name="Rectangle 3"/>
          <p:cNvSpPr>
            <a:spLocks noGrp="1" noChangeArrowheads="1"/>
          </p:cNvSpPr>
          <p:nvPr>
            <p:ph type="body" idx="1"/>
          </p:nvPr>
        </p:nvSpPr>
        <p:spPr>
          <a:xfrm>
            <a:off x="36513" y="2205038"/>
            <a:ext cx="9144000" cy="2592387"/>
          </a:xfrm>
        </p:spPr>
        <p:txBody>
          <a:bodyPr/>
          <a:lstStyle/>
          <a:p>
            <a:pPr algn="just"/>
            <a:r>
              <a:rPr lang="ar-SA" sz="4000" b="1">
                <a:solidFill>
                  <a:srgbClr val="FFFF00"/>
                </a:solidFill>
              </a:rPr>
              <a:t>وتمثل العقيدة أساس تصور الفرد للموقف والعلاقة والسلوك والتقويم للآخرين في كل مناحي الحياة، وخاصةً الفرد الإداري في المؤسسة.</a:t>
            </a:r>
            <a:endParaRPr lang="en-US" sz="4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p:cTn id="7" dur="500" fill="hold"/>
                                        <p:tgtEl>
                                          <p:spTgt spid="7475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475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4755">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747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6988"/>
            <a:ext cx="8229600" cy="1139826"/>
          </a:xfrm>
        </p:spPr>
        <p:txBody>
          <a:bodyPr/>
          <a:lstStyle/>
          <a:p>
            <a:r>
              <a:rPr lang="ar-SA" b="1"/>
              <a:t>جـ. الثقافة</a:t>
            </a:r>
            <a:endParaRPr lang="en-US"/>
          </a:p>
        </p:txBody>
      </p:sp>
      <p:sp>
        <p:nvSpPr>
          <p:cNvPr id="14339" name="Rectangle 3"/>
          <p:cNvSpPr>
            <a:spLocks noGrp="1" noChangeArrowheads="1"/>
          </p:cNvSpPr>
          <p:nvPr>
            <p:ph type="body" idx="1"/>
          </p:nvPr>
        </p:nvSpPr>
        <p:spPr>
          <a:xfrm>
            <a:off x="396875" y="1557338"/>
            <a:ext cx="8496300" cy="4392612"/>
          </a:xfrm>
        </p:spPr>
        <p:txBody>
          <a:bodyPr/>
          <a:lstStyle/>
          <a:p>
            <a:pPr algn="just">
              <a:lnSpc>
                <a:spcPct val="85000"/>
              </a:lnSpc>
            </a:pPr>
            <a:r>
              <a:rPr lang="ar-SA" sz="3600" b="1"/>
              <a:t> تشكل الركن الثالث في بناء الجانب الفكري في الشخصية، والثقافة ليست مجموعة المعارف التي يكتسبها الإنسان ويحتفظ بها بطريقة معزولة عن الحياة، بعيدةً عن الممارسة؛ </a:t>
            </a:r>
            <a:r>
              <a:rPr lang="ar-SA" sz="3600" b="1">
                <a:solidFill>
                  <a:srgbClr val="FFFF00"/>
                </a:solidFill>
              </a:rPr>
              <a:t>وإنما الثقافة هي المعرفة التي تؤثر في اتجاه السلوك وتوجُّه حياة الإنسان.</a:t>
            </a:r>
            <a:r>
              <a:rPr lang="ar-SA" sz="3600" b="1"/>
              <a:t> </a:t>
            </a:r>
          </a:p>
          <a:p>
            <a:pPr algn="just">
              <a:lnSpc>
                <a:spcPct val="85000"/>
              </a:lnSpc>
            </a:pPr>
            <a:r>
              <a:rPr lang="ar-SA" sz="3600" b="1"/>
              <a:t> والإنسان المثقَّف هو الإنسان المهذب؛ </a:t>
            </a:r>
            <a:r>
              <a:rPr lang="ar-SA" sz="3600" b="1">
                <a:solidFill>
                  <a:srgbClr val="0066FF"/>
                </a:solidFill>
              </a:rPr>
              <a:t>أي الإنسان الذي شذَّبت وهذَّبت المعارف -التي اكتسبها- كل سلوكه، وخلصته من الشوائب والانحرافات.</a:t>
            </a:r>
          </a:p>
          <a:p>
            <a:pPr algn="just">
              <a:lnSpc>
                <a:spcPct val="85000"/>
              </a:lnSpc>
              <a:buFont typeface="Wingdings" pitchFamily="2" charset="2"/>
              <a:buNone/>
            </a:pPr>
            <a:endParaRPr 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0"/>
                                  </p:iterate>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 calcmode="lin" valueType="num">
                                      <p:cBhvr>
                                        <p:cTn id="9" dur="500" fill="hold"/>
                                        <p:tgtEl>
                                          <p:spTgt spid="14338"/>
                                        </p:tgtEl>
                                        <p:attrNameLst>
                                          <p:attrName>style.rotation</p:attrName>
                                        </p:attrNameLst>
                                      </p:cBhvr>
                                      <p:tavLst>
                                        <p:tav tm="0">
                                          <p:val>
                                            <p:fltVal val="360"/>
                                          </p:val>
                                        </p:tav>
                                        <p:tav tm="100000">
                                          <p:val>
                                            <p:fltVal val="0"/>
                                          </p:val>
                                        </p:tav>
                                      </p:tavLst>
                                    </p:anim>
                                    <p:animEffect transition="in" filter="fade">
                                      <p:cBhvr>
                                        <p:cTn id="10" dur="500"/>
                                        <p:tgtEl>
                                          <p:spTgt spid="14338"/>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 calcmode="lin" valueType="num">
                                      <p:cBhvr>
                                        <p:cTn id="15" dur="500" decel="50000" fill="hold">
                                          <p:stCondLst>
                                            <p:cond delay="0"/>
                                          </p:stCondLst>
                                        </p:cTn>
                                        <p:tgtEl>
                                          <p:spTgt spid="14339">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14339">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14339">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14339">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14339">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14339">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14339">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1433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14339">
                                            <p:txEl>
                                              <p:pRg st="1" end="1"/>
                                            </p:txEl>
                                          </p:spTgt>
                                        </p:tgtEl>
                                        <p:attrNameLst>
                                          <p:attrName>style.visibility</p:attrName>
                                        </p:attrNameLst>
                                      </p:cBhvr>
                                      <p:to>
                                        <p:strVal val="visible"/>
                                      </p:to>
                                    </p:set>
                                    <p:anim calcmode="lin" valueType="num">
                                      <p:cBhvr>
                                        <p:cTn id="27" dur="1000" fill="hold"/>
                                        <p:tgtEl>
                                          <p:spTgt spid="14339">
                                            <p:txEl>
                                              <p:pRg st="1" end="1"/>
                                            </p:txEl>
                                          </p:spTgt>
                                        </p:tgtEl>
                                        <p:attrNameLst>
                                          <p:attrName>ppt_w</p:attrName>
                                        </p:attrNameLst>
                                      </p:cBhvr>
                                      <p:tavLst>
                                        <p:tav tm="0">
                                          <p:val>
                                            <p:strVal val="#ppt_w*0.70"/>
                                          </p:val>
                                        </p:tav>
                                        <p:tav tm="100000">
                                          <p:val>
                                            <p:strVal val="#ppt_w"/>
                                          </p:val>
                                        </p:tav>
                                      </p:tavLst>
                                    </p:anim>
                                    <p:anim calcmode="lin" valueType="num">
                                      <p:cBhvr>
                                        <p:cTn id="28" dur="1000" fill="hold"/>
                                        <p:tgtEl>
                                          <p:spTgt spid="14339">
                                            <p:txEl>
                                              <p:pRg st="1" end="1"/>
                                            </p:txEl>
                                          </p:spTgt>
                                        </p:tgtEl>
                                        <p:attrNameLst>
                                          <p:attrName>ppt_h</p:attrName>
                                        </p:attrNameLst>
                                      </p:cBhvr>
                                      <p:tavLst>
                                        <p:tav tm="0">
                                          <p:val>
                                            <p:strVal val="#ppt_h"/>
                                          </p:val>
                                        </p:tav>
                                        <p:tav tm="100000">
                                          <p:val>
                                            <p:strVal val="#ppt_h"/>
                                          </p:val>
                                        </p:tav>
                                      </p:tavLst>
                                    </p:anim>
                                    <p:animEffect transition="in" filter="fade">
                                      <p:cBhvr>
                                        <p:cTn id="29" dur="10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Oval 4"/>
          <p:cNvSpPr>
            <a:spLocks noChangeArrowheads="1"/>
          </p:cNvSpPr>
          <p:nvPr/>
        </p:nvSpPr>
        <p:spPr bwMode="auto">
          <a:xfrm>
            <a:off x="7380288" y="115888"/>
            <a:ext cx="1584325" cy="1584325"/>
          </a:xfrm>
          <a:prstGeom prst="ellipse">
            <a:avLst/>
          </a:prstGeom>
          <a:solidFill>
            <a:srgbClr val="0066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4400" b="1"/>
              <a:t>المحاور</a:t>
            </a:r>
            <a:endParaRPr lang="en-US" sz="4400" b="1"/>
          </a:p>
        </p:txBody>
      </p:sp>
      <p:sp>
        <p:nvSpPr>
          <p:cNvPr id="118789" name="AutoShape 5">
            <a:hlinkClick r:id="rId2" action="ppaction://hlinksldjump"/>
          </p:cNvPr>
          <p:cNvSpPr>
            <a:spLocks noChangeArrowheads="1"/>
          </p:cNvSpPr>
          <p:nvPr/>
        </p:nvSpPr>
        <p:spPr bwMode="auto">
          <a:xfrm>
            <a:off x="1331913" y="1125538"/>
            <a:ext cx="5256212" cy="935037"/>
          </a:xfrm>
          <a:prstGeom prst="roundRect">
            <a:avLst>
              <a:gd name="adj" fmla="val 27167"/>
            </a:avLst>
          </a:prstGeom>
          <a:solidFill>
            <a:srgbClr val="FFFF00"/>
          </a:solidFill>
          <a:ln w="9525">
            <a:noFill/>
            <a:round/>
            <a:headEnd/>
            <a:tailEnd/>
          </a:ln>
          <a:effectLst>
            <a:outerShdw dist="35921" dir="2700000" algn="ctr" rotWithShape="0">
              <a:srgbClr val="000099"/>
            </a:outerShdw>
          </a:effectLst>
        </p:spPr>
        <p:txBody>
          <a:bodyPr wrap="none" anchor="ctr"/>
          <a:lstStyle/>
          <a:p>
            <a:r>
              <a:rPr lang="ar-SA" sz="4400" b="1">
                <a:solidFill>
                  <a:srgbClr val="996600"/>
                </a:solidFill>
              </a:rPr>
              <a:t>مقدمة</a:t>
            </a:r>
            <a:endParaRPr lang="en-US" sz="4400" b="1">
              <a:solidFill>
                <a:srgbClr val="996600"/>
              </a:solidFill>
            </a:endParaRPr>
          </a:p>
        </p:txBody>
      </p:sp>
      <p:sp>
        <p:nvSpPr>
          <p:cNvPr id="118790" name="AutoShape 6">
            <a:hlinkClick r:id="rId3" action="ppaction://hlinksldjump"/>
          </p:cNvPr>
          <p:cNvSpPr>
            <a:spLocks noChangeArrowheads="1"/>
          </p:cNvSpPr>
          <p:nvPr/>
        </p:nvSpPr>
        <p:spPr bwMode="auto">
          <a:xfrm>
            <a:off x="1331913" y="2206625"/>
            <a:ext cx="5256212" cy="935038"/>
          </a:xfrm>
          <a:prstGeom prst="roundRect">
            <a:avLst>
              <a:gd name="adj" fmla="val 27167"/>
            </a:avLst>
          </a:prstGeom>
          <a:solidFill>
            <a:srgbClr val="FFFF00"/>
          </a:solidFill>
          <a:ln w="9525">
            <a:noFill/>
            <a:round/>
            <a:headEnd/>
            <a:tailEnd/>
          </a:ln>
          <a:effectLst>
            <a:outerShdw dist="35921" dir="2700000" algn="ctr" rotWithShape="0">
              <a:srgbClr val="000099"/>
            </a:outerShdw>
          </a:effectLst>
        </p:spPr>
        <p:txBody>
          <a:bodyPr wrap="none" anchor="ctr"/>
          <a:lstStyle/>
          <a:p>
            <a:r>
              <a:rPr lang="ar-SA" sz="3600" b="1">
                <a:solidFill>
                  <a:srgbClr val="996600"/>
                </a:solidFill>
              </a:rPr>
              <a:t>عناصر الشخصية الإسلامية</a:t>
            </a:r>
            <a:endParaRPr lang="en-US" sz="3600" b="1">
              <a:solidFill>
                <a:srgbClr val="996600"/>
              </a:solidFill>
            </a:endParaRPr>
          </a:p>
        </p:txBody>
      </p:sp>
      <p:sp>
        <p:nvSpPr>
          <p:cNvPr id="118792" name="AutoShape 8">
            <a:hlinkClick r:id="rId4" action="ppaction://hlinksldjump"/>
          </p:cNvPr>
          <p:cNvSpPr>
            <a:spLocks noChangeArrowheads="1"/>
          </p:cNvSpPr>
          <p:nvPr/>
        </p:nvSpPr>
        <p:spPr bwMode="auto">
          <a:xfrm>
            <a:off x="1331913" y="3286125"/>
            <a:ext cx="5256212" cy="935038"/>
          </a:xfrm>
          <a:prstGeom prst="roundRect">
            <a:avLst>
              <a:gd name="adj" fmla="val 27167"/>
            </a:avLst>
          </a:prstGeom>
          <a:solidFill>
            <a:srgbClr val="FFFF00"/>
          </a:solidFill>
          <a:ln w="9525">
            <a:noFill/>
            <a:round/>
            <a:headEnd/>
            <a:tailEnd/>
          </a:ln>
          <a:effectLst>
            <a:outerShdw dist="35921" dir="2700000" algn="ctr" rotWithShape="0">
              <a:srgbClr val="000099"/>
            </a:outerShdw>
          </a:effectLst>
        </p:spPr>
        <p:txBody>
          <a:bodyPr wrap="none" anchor="ctr"/>
          <a:lstStyle/>
          <a:p>
            <a:r>
              <a:rPr lang="ar-SA" sz="3600" b="1">
                <a:solidFill>
                  <a:srgbClr val="996600"/>
                </a:solidFill>
              </a:rPr>
              <a:t>مزايا الشخصية الإسلامية </a:t>
            </a:r>
            <a:endParaRPr lang="en-US" sz="3600" b="1">
              <a:solidFill>
                <a:srgbClr val="996600"/>
              </a:solidFill>
            </a:endParaRPr>
          </a:p>
        </p:txBody>
      </p:sp>
      <p:sp>
        <p:nvSpPr>
          <p:cNvPr id="118793" name="AutoShape 9">
            <a:hlinkClick r:id="rId5" action="ppaction://hlinksldjump"/>
          </p:cNvPr>
          <p:cNvSpPr>
            <a:spLocks noChangeArrowheads="1"/>
          </p:cNvSpPr>
          <p:nvPr/>
        </p:nvSpPr>
        <p:spPr bwMode="auto">
          <a:xfrm>
            <a:off x="1331913" y="4365625"/>
            <a:ext cx="5256212" cy="935038"/>
          </a:xfrm>
          <a:prstGeom prst="roundRect">
            <a:avLst>
              <a:gd name="adj" fmla="val 27167"/>
            </a:avLst>
          </a:prstGeom>
          <a:solidFill>
            <a:srgbClr val="FFFF00"/>
          </a:solidFill>
          <a:ln w="9525">
            <a:noFill/>
            <a:round/>
            <a:headEnd/>
            <a:tailEnd/>
          </a:ln>
          <a:effectLst>
            <a:outerShdw dist="35921" dir="2700000" algn="ctr" rotWithShape="0">
              <a:srgbClr val="000099"/>
            </a:outerShdw>
          </a:effectLst>
        </p:spPr>
        <p:txBody>
          <a:bodyPr wrap="none" anchor="ctr"/>
          <a:lstStyle/>
          <a:p>
            <a:r>
              <a:rPr lang="ar-SA" sz="3600" b="1">
                <a:solidFill>
                  <a:srgbClr val="996600"/>
                </a:solidFill>
              </a:rPr>
              <a:t>السلوك ودوره في تنمية الشخصية</a:t>
            </a:r>
            <a:endParaRPr lang="en-US" sz="3600" b="1">
              <a:solidFill>
                <a:srgbClr val="996600"/>
              </a:solidFill>
            </a:endParaRPr>
          </a:p>
        </p:txBody>
      </p:sp>
      <p:sp>
        <p:nvSpPr>
          <p:cNvPr id="118794" name="AutoShape 10">
            <a:hlinkClick r:id="rId6" action="ppaction://hlinksldjump"/>
          </p:cNvPr>
          <p:cNvSpPr>
            <a:spLocks noChangeArrowheads="1"/>
          </p:cNvSpPr>
          <p:nvPr/>
        </p:nvSpPr>
        <p:spPr bwMode="auto">
          <a:xfrm>
            <a:off x="1331913" y="5446713"/>
            <a:ext cx="5256212" cy="935037"/>
          </a:xfrm>
          <a:prstGeom prst="roundRect">
            <a:avLst>
              <a:gd name="adj" fmla="val 27167"/>
            </a:avLst>
          </a:prstGeom>
          <a:solidFill>
            <a:srgbClr val="FFFF00"/>
          </a:solidFill>
          <a:ln w="9525">
            <a:noFill/>
            <a:round/>
            <a:headEnd/>
            <a:tailEnd/>
          </a:ln>
          <a:effectLst>
            <a:outerShdw dist="35921" dir="2700000" algn="ctr" rotWithShape="0">
              <a:srgbClr val="000099"/>
            </a:outerShdw>
          </a:effectLst>
        </p:spPr>
        <p:txBody>
          <a:bodyPr wrap="none" anchor="ctr"/>
          <a:lstStyle/>
          <a:p>
            <a:r>
              <a:rPr lang="ar-SA" sz="5400" b="1">
                <a:solidFill>
                  <a:srgbClr val="996600"/>
                </a:solidFill>
              </a:rPr>
              <a:t>الخلاصة</a:t>
            </a:r>
            <a:endParaRPr lang="en-US" sz="5400" b="1">
              <a:solidFill>
                <a:srgbClr val="9966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6988"/>
            <a:ext cx="8229600" cy="1139826"/>
          </a:xfrm>
        </p:spPr>
        <p:txBody>
          <a:bodyPr/>
          <a:lstStyle/>
          <a:p>
            <a:r>
              <a:rPr lang="ar-SA" b="1"/>
              <a:t>جـ. الثقافة</a:t>
            </a:r>
            <a:endParaRPr lang="en-US"/>
          </a:p>
        </p:txBody>
      </p:sp>
      <p:sp>
        <p:nvSpPr>
          <p:cNvPr id="84995" name="Rectangle 3"/>
          <p:cNvSpPr>
            <a:spLocks noGrp="1" noChangeArrowheads="1"/>
          </p:cNvSpPr>
          <p:nvPr>
            <p:ph type="body" idx="1"/>
          </p:nvPr>
        </p:nvSpPr>
        <p:spPr>
          <a:xfrm>
            <a:off x="250825" y="1628775"/>
            <a:ext cx="8639175" cy="4105275"/>
          </a:xfrm>
        </p:spPr>
        <p:txBody>
          <a:bodyPr/>
          <a:lstStyle/>
          <a:p>
            <a:pPr algn="just">
              <a:lnSpc>
                <a:spcPct val="85000"/>
              </a:lnSpc>
            </a:pPr>
            <a:r>
              <a:rPr lang="ar-SA" sz="4000" b="1"/>
              <a:t> لذلك يُسمَّى الإنسان الذي يحمل الأفكار والمعلومات- وهو شاذ منحرف في أفكاره وسلوكه- </a:t>
            </a:r>
            <a:r>
              <a:rPr lang="ar-SA" sz="4000" b="1">
                <a:solidFill>
                  <a:srgbClr val="FFFF00"/>
                </a:solidFill>
              </a:rPr>
              <a:t>"إنسانًا متعلمًا"</a:t>
            </a:r>
            <a:r>
              <a:rPr lang="ar-SA" sz="4000" b="1"/>
              <a:t>، وليس مثقفًا...</a:t>
            </a:r>
          </a:p>
          <a:p>
            <a:pPr algn="just">
              <a:lnSpc>
                <a:spcPct val="85000"/>
              </a:lnSpc>
              <a:buFont typeface="Wingdings" pitchFamily="2" charset="2"/>
              <a:buNone/>
            </a:pPr>
            <a:r>
              <a:rPr lang="ar-SA" sz="4000" b="1"/>
              <a:t>   </a:t>
            </a:r>
          </a:p>
          <a:p>
            <a:pPr algn="just">
              <a:lnSpc>
                <a:spcPct val="85000"/>
              </a:lnSpc>
              <a:buFont typeface="Wingdings" pitchFamily="2" charset="2"/>
              <a:buNone/>
            </a:pPr>
            <a:r>
              <a:rPr lang="ar-SA" sz="4000" b="1">
                <a:solidFill>
                  <a:srgbClr val="FFFF00"/>
                </a:solidFill>
              </a:rPr>
              <a:t>   فالمثقف هو:</a:t>
            </a:r>
          </a:p>
          <a:p>
            <a:pPr algn="just">
              <a:lnSpc>
                <a:spcPct val="85000"/>
              </a:lnSpc>
              <a:buFont typeface="Wingdings" pitchFamily="2" charset="2"/>
              <a:buNone/>
            </a:pPr>
            <a:r>
              <a:rPr lang="ar-SA" sz="4000" b="1">
                <a:solidFill>
                  <a:srgbClr val="FFFF00"/>
                </a:solidFill>
              </a:rPr>
              <a:t> الإنسان الذي يحمل الفكر السليم، ويسلك على أساسه السلوك السويّ.</a:t>
            </a:r>
          </a:p>
          <a:p>
            <a:pPr algn="just">
              <a:lnSpc>
                <a:spcPct val="85000"/>
              </a:lnSpc>
              <a:buFont typeface="Wingdings" pitchFamily="2" charset="2"/>
              <a:buNone/>
            </a:pPr>
            <a:endParaRPr lang="en-US" sz="4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down)">
                                      <p:cBhvr>
                                        <p:cTn id="7" dur="500"/>
                                        <p:tgtEl>
                                          <p:spTgt spid="849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down)">
                                      <p:cBhvr>
                                        <p:cTn id="12" dur="500"/>
                                        <p:tgtEl>
                                          <p:spTgt spid="849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 to="" calcmode="lin" valueType="num">
                                      <p:cBhvr>
                                        <p:cTn id="17" dur="1" fill="hold"/>
                                        <p:tgtEl>
                                          <p:spTgt spid="84995">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 to="" calcmode="lin" valueType="num">
                                      <p:cBhvr>
                                        <p:cTn id="22" dur="1" fill="hold"/>
                                        <p:tgtEl>
                                          <p:spTgt spid="8499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250825" y="1270000"/>
            <a:ext cx="8712200" cy="4535488"/>
          </a:xfrm>
        </p:spPr>
        <p:txBody>
          <a:bodyPr/>
          <a:lstStyle/>
          <a:p>
            <a:pPr algn="just">
              <a:lnSpc>
                <a:spcPct val="85000"/>
              </a:lnSpc>
            </a:pPr>
            <a:r>
              <a:rPr lang="ar-SA" sz="3600" b="1"/>
              <a:t> </a:t>
            </a:r>
            <a:r>
              <a:rPr lang="ar-SA" sz="3600" b="1">
                <a:solidFill>
                  <a:srgbClr val="FFFF00"/>
                </a:solidFill>
              </a:rPr>
              <a:t>وعلى هذا الاعتبار يكون الإنسان المثقف هو..</a:t>
            </a:r>
          </a:p>
          <a:p>
            <a:pPr lvl="1" algn="just">
              <a:lnSpc>
                <a:spcPct val="85000"/>
              </a:lnSpc>
              <a:buFont typeface="Wingdings" pitchFamily="2" charset="2"/>
              <a:buChar char="ü"/>
            </a:pPr>
            <a:r>
              <a:rPr lang="ar-SA" sz="3200" b="1"/>
              <a:t>الإنسان السوي السلوك..</a:t>
            </a:r>
          </a:p>
          <a:p>
            <a:pPr lvl="1" algn="just">
              <a:lnSpc>
                <a:spcPct val="85000"/>
              </a:lnSpc>
              <a:buFont typeface="Wingdings" pitchFamily="2" charset="2"/>
              <a:buChar char="ü"/>
            </a:pPr>
            <a:r>
              <a:rPr lang="ar-SA" sz="3200" b="1"/>
              <a:t>والمستقيم الاتجاه..</a:t>
            </a:r>
          </a:p>
          <a:p>
            <a:pPr lvl="1" algn="just">
              <a:lnSpc>
                <a:spcPct val="85000"/>
              </a:lnSpc>
              <a:buFont typeface="Wingdings" pitchFamily="2" charset="2"/>
              <a:buChar char="ü"/>
            </a:pPr>
            <a:r>
              <a:rPr lang="ar-SA" sz="3200" b="1"/>
              <a:t>وليس هو الإنسان الذي يكتنز مجموعةً من المعارف دون أن تغير سلوكه أو تؤثر في حياته؛</a:t>
            </a:r>
          </a:p>
          <a:p>
            <a:pPr algn="just">
              <a:lnSpc>
                <a:spcPct val="85000"/>
              </a:lnSpc>
              <a:buFont typeface="Wingdings" pitchFamily="2" charset="2"/>
              <a:buNone/>
            </a:pPr>
            <a:endParaRPr lang="ar-SA" sz="3600" b="1"/>
          </a:p>
          <a:p>
            <a:pPr algn="just">
              <a:lnSpc>
                <a:spcPct val="85000"/>
              </a:lnSpc>
              <a:buFont typeface="Wingdings" pitchFamily="2" charset="2"/>
              <a:buNone/>
            </a:pPr>
            <a:r>
              <a:rPr lang="ar-SA" sz="3600" b="1">
                <a:solidFill>
                  <a:srgbClr val="0000FF"/>
                </a:solidFill>
              </a:rPr>
              <a:t>وبذا يكون للثقافة أثرٌ بالغ الأهمية على الشخصية، وعلى اتجاهها في الحياة.</a:t>
            </a:r>
          </a:p>
          <a:p>
            <a:pPr algn="just">
              <a:lnSpc>
                <a:spcPct val="85000"/>
              </a:lnSpc>
              <a:buFont typeface="Wingdings" pitchFamily="2" charset="2"/>
              <a:buNone/>
            </a:pPr>
            <a:endParaRPr lang="en-US" sz="3600" b="1">
              <a:solidFill>
                <a:srgbClr val="0000FF"/>
              </a:solidFill>
            </a:endParaRPr>
          </a:p>
        </p:txBody>
      </p:sp>
      <p:sp>
        <p:nvSpPr>
          <p:cNvPr id="50180" name="Rectangle 4"/>
          <p:cNvSpPr>
            <a:spLocks noGrp="1" noChangeArrowheads="1"/>
          </p:cNvSpPr>
          <p:nvPr>
            <p:ph type="title"/>
          </p:nvPr>
        </p:nvSpPr>
        <p:spPr>
          <a:xfrm>
            <a:off x="457200" y="-26988"/>
            <a:ext cx="8229600" cy="1139826"/>
          </a:xfrm>
          <a:noFill/>
          <a:ln/>
        </p:spPr>
        <p:txBody>
          <a:bodyPr/>
          <a:lstStyle/>
          <a:p>
            <a:r>
              <a:rPr lang="ar-SA" b="1"/>
              <a:t>جـ. الثقافة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p:cTn id="7" dur="500" fill="hold"/>
                                        <p:tgtEl>
                                          <p:spTgt spid="50179">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0179">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0179">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0179">
                                            <p:txEl>
                                              <p:pRg st="0" end="0"/>
                                            </p:txEl>
                                          </p:spTgt>
                                        </p:tgtEl>
                                        <p:attrNameLst>
                                          <p:attrName>ppt_y</p:attrName>
                                        </p:attrNameLst>
                                      </p:cBhvr>
                                      <p:tavLst>
                                        <p:tav tm="0">
                                          <p:val>
                                            <p:strVal val="#ppt_y"/>
                                          </p:val>
                                        </p:tav>
                                        <p:tav tm="100000">
                                          <p:val>
                                            <p:strVal val="#ppt_y"/>
                                          </p:val>
                                        </p:tav>
                                      </p:tavLst>
                                    </p:anim>
                                  </p:childTnLst>
                                </p:cTn>
                              </p:par>
                              <p:par>
                                <p:cTn id="11" presetID="39" presetClass="entr" presetSubtype="0" accel="100000" fill="hold" grpId="0" nodeType="withEffect">
                                  <p:stCondLst>
                                    <p:cond delay="0"/>
                                  </p:stCondLst>
                                  <p:childTnLst>
                                    <p:set>
                                      <p:cBhvr>
                                        <p:cTn id="12" dur="1" fill="hold">
                                          <p:stCondLst>
                                            <p:cond delay="0"/>
                                          </p:stCondLst>
                                        </p:cTn>
                                        <p:tgtEl>
                                          <p:spTgt spid="50179">
                                            <p:txEl>
                                              <p:pRg st="1" end="1"/>
                                            </p:txEl>
                                          </p:spTgt>
                                        </p:tgtEl>
                                        <p:attrNameLst>
                                          <p:attrName>style.visibility</p:attrName>
                                        </p:attrNameLst>
                                      </p:cBhvr>
                                      <p:to>
                                        <p:strVal val="visible"/>
                                      </p:to>
                                    </p:set>
                                    <p:anim calcmode="lin" valueType="num">
                                      <p:cBhvr>
                                        <p:cTn id="13" dur="500" fill="hold"/>
                                        <p:tgtEl>
                                          <p:spTgt spid="50179">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50179">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50179">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50179">
                                            <p:txEl>
                                              <p:pRg st="1" end="1"/>
                                            </p:txEl>
                                          </p:spTgt>
                                        </p:tgtEl>
                                        <p:attrNameLst>
                                          <p:attrName>ppt_y</p:attrName>
                                        </p:attrNameLst>
                                      </p:cBhvr>
                                      <p:tavLst>
                                        <p:tav tm="0">
                                          <p:val>
                                            <p:strVal val="#ppt_y"/>
                                          </p:val>
                                        </p:tav>
                                        <p:tav tm="100000">
                                          <p:val>
                                            <p:strVal val="#ppt_y"/>
                                          </p:val>
                                        </p:tav>
                                      </p:tavLst>
                                    </p:anim>
                                  </p:childTnLst>
                                </p:cTn>
                              </p:par>
                              <p:par>
                                <p:cTn id="17" presetID="39" presetClass="entr" presetSubtype="0" accel="100000" fill="hold" grpId="0" nodeType="with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p:cTn id="19" dur="500" fill="hold"/>
                                        <p:tgtEl>
                                          <p:spTgt spid="50179">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50179">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50179">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50179">
                                            <p:txEl>
                                              <p:pRg st="2" end="2"/>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grpId="0" nodeType="withEffect">
                                  <p:stCondLst>
                                    <p:cond delay="0"/>
                                  </p:stCondLst>
                                  <p:childTnLst>
                                    <p:set>
                                      <p:cBhvr>
                                        <p:cTn id="24" dur="1" fill="hold">
                                          <p:stCondLst>
                                            <p:cond delay="0"/>
                                          </p:stCondLst>
                                        </p:cTn>
                                        <p:tgtEl>
                                          <p:spTgt spid="50179">
                                            <p:txEl>
                                              <p:pRg st="3" end="3"/>
                                            </p:txEl>
                                          </p:spTgt>
                                        </p:tgtEl>
                                        <p:attrNameLst>
                                          <p:attrName>style.visibility</p:attrName>
                                        </p:attrNameLst>
                                      </p:cBhvr>
                                      <p:to>
                                        <p:strVal val="visible"/>
                                      </p:to>
                                    </p:set>
                                    <p:anim calcmode="lin" valueType="num">
                                      <p:cBhvr>
                                        <p:cTn id="25" dur="500" fill="hold"/>
                                        <p:tgtEl>
                                          <p:spTgt spid="50179">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50179">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50179">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9" presetClass="entr" presetSubtype="0" accel="100000" fill="hold" grpId="0" nodeType="clickEffect">
                                  <p:stCondLst>
                                    <p:cond delay="0"/>
                                  </p:stCondLst>
                                  <p:childTnLst>
                                    <p:set>
                                      <p:cBhvr>
                                        <p:cTn id="32" dur="1" fill="hold">
                                          <p:stCondLst>
                                            <p:cond delay="0"/>
                                          </p:stCondLst>
                                        </p:cTn>
                                        <p:tgtEl>
                                          <p:spTgt spid="50179">
                                            <p:txEl>
                                              <p:pRg st="5" end="5"/>
                                            </p:txEl>
                                          </p:spTgt>
                                        </p:tgtEl>
                                        <p:attrNameLst>
                                          <p:attrName>style.visibility</p:attrName>
                                        </p:attrNameLst>
                                      </p:cBhvr>
                                      <p:to>
                                        <p:strVal val="visible"/>
                                      </p:to>
                                    </p:set>
                                    <p:anim calcmode="lin" valueType="num">
                                      <p:cBhvr>
                                        <p:cTn id="33" dur="500" fill="hold"/>
                                        <p:tgtEl>
                                          <p:spTgt spid="50179">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50179">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50179">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501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xfrm>
            <a:off x="323850" y="1270000"/>
            <a:ext cx="8928100" cy="5327650"/>
          </a:xfrm>
        </p:spPr>
        <p:txBody>
          <a:bodyPr/>
          <a:lstStyle/>
          <a:p>
            <a:pPr algn="just">
              <a:lnSpc>
                <a:spcPct val="85000"/>
              </a:lnSpc>
            </a:pPr>
            <a:r>
              <a:rPr lang="ar-SA" sz="3600" b="1">
                <a:solidFill>
                  <a:srgbClr val="FFFF00"/>
                </a:solidFill>
              </a:rPr>
              <a:t> وترتبط الثقافة الإسلامية ارتباطًا وثيقًا بالعقيدة ومنهج التفكير، </a:t>
            </a:r>
            <a:r>
              <a:rPr lang="ar-SA" sz="3600" b="1"/>
              <a:t>فالثقافة وليدة العقيدة والمنهج، ونتاج التحصيل العلمي الملتزم بهذين المحوَرَين؛ لذلك نقول هذه ثقافة إسلامية، وتلك ثقافة مادية غربية، أو مادية شيوعية، أو ثقافة يونانية... إلخ، ويأتي هذا الاختلاف في نوع الثقافة من اختلاف العقيدة والمنهج اللذَيْن يحددان طبيعة الثقافة وقيمتها العلمية في الحياة. </a:t>
            </a:r>
          </a:p>
          <a:p>
            <a:pPr algn="just">
              <a:lnSpc>
                <a:spcPct val="85000"/>
              </a:lnSpc>
              <a:buFont typeface="Wingdings" pitchFamily="2" charset="2"/>
              <a:buNone/>
            </a:pPr>
            <a:endParaRPr lang="ar-SA" sz="3600" b="1"/>
          </a:p>
          <a:p>
            <a:pPr algn="just">
              <a:lnSpc>
                <a:spcPct val="85000"/>
              </a:lnSpc>
            </a:pPr>
            <a:r>
              <a:rPr lang="ar-SA" sz="3600" b="1">
                <a:solidFill>
                  <a:srgbClr val="FFFF00"/>
                </a:solidFill>
              </a:rPr>
              <a:t> والثقافة- من وجهة النظر الإسلامية-</a:t>
            </a:r>
            <a:r>
              <a:rPr lang="ar-SA" sz="3600" b="1">
                <a:solidFill>
                  <a:srgbClr val="0000FF"/>
                </a:solidFill>
              </a:rPr>
              <a:t> هي المعرفة التي تساعد الإنسان على فهم الحياة وكيفية العيش فيها، وبذا تكون الثقافة جوهر الشخصية الإدارية ومادة بنائها.</a:t>
            </a:r>
            <a:endParaRPr lang="en-US" sz="3600" b="1">
              <a:solidFill>
                <a:srgbClr val="0000FF"/>
              </a:solidFill>
            </a:endParaRPr>
          </a:p>
          <a:p>
            <a:pPr algn="just">
              <a:lnSpc>
                <a:spcPct val="90000"/>
              </a:lnSpc>
            </a:pPr>
            <a:endParaRPr lang="en-US" sz="3600" b="1">
              <a:solidFill>
                <a:srgbClr val="0000FF"/>
              </a:solidFill>
            </a:endParaRPr>
          </a:p>
        </p:txBody>
      </p:sp>
      <p:sp>
        <p:nvSpPr>
          <p:cNvPr id="76803" name="Rectangle 3"/>
          <p:cNvSpPr>
            <a:spLocks noGrp="1" noChangeArrowheads="1"/>
          </p:cNvSpPr>
          <p:nvPr>
            <p:ph type="title"/>
          </p:nvPr>
        </p:nvSpPr>
        <p:spPr>
          <a:xfrm>
            <a:off x="457200" y="-26988"/>
            <a:ext cx="8229600" cy="1139826"/>
          </a:xfrm>
          <a:noFill/>
          <a:ln/>
        </p:spPr>
        <p:txBody>
          <a:bodyPr/>
          <a:lstStyle/>
          <a:p>
            <a:r>
              <a:rPr lang="ar-SA" b="1"/>
              <a:t>جـ. الثقافة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anim calcmode="lin" valueType="num">
                                      <p:cBhvr>
                                        <p:cTn id="7" dur="500" fill="hold"/>
                                        <p:tgtEl>
                                          <p:spTgt spid="7680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680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680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68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76802">
                                            <p:txEl>
                                              <p:pRg st="2" end="2"/>
                                            </p:txEl>
                                          </p:spTgt>
                                        </p:tgtEl>
                                        <p:attrNameLst>
                                          <p:attrName>style.visibility</p:attrName>
                                        </p:attrNameLst>
                                      </p:cBhvr>
                                      <p:to>
                                        <p:strVal val="visible"/>
                                      </p:to>
                                    </p:set>
                                    <p:anim calcmode="lin" valueType="num">
                                      <p:cBhvr>
                                        <p:cTn id="15" dur="500" fill="hold"/>
                                        <p:tgtEl>
                                          <p:spTgt spid="7680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7680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7680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7680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00013"/>
            <a:ext cx="8229600" cy="1139826"/>
          </a:xfrm>
        </p:spPr>
        <p:txBody>
          <a:bodyPr/>
          <a:lstStyle/>
          <a:p>
            <a:r>
              <a:rPr lang="ar-SA" b="1"/>
              <a:t>2. العاطفة</a:t>
            </a:r>
            <a:endParaRPr lang="en-US"/>
          </a:p>
        </p:txBody>
      </p:sp>
      <p:sp>
        <p:nvSpPr>
          <p:cNvPr id="15363" name="Rectangle 3"/>
          <p:cNvSpPr>
            <a:spLocks noGrp="1" noChangeArrowheads="1"/>
          </p:cNvSpPr>
          <p:nvPr>
            <p:ph type="body" idx="1"/>
          </p:nvPr>
        </p:nvSpPr>
        <p:spPr>
          <a:xfrm>
            <a:off x="0" y="981075"/>
            <a:ext cx="9144000" cy="5876925"/>
          </a:xfrm>
        </p:spPr>
        <p:txBody>
          <a:bodyPr/>
          <a:lstStyle/>
          <a:p>
            <a:pPr algn="just">
              <a:lnSpc>
                <a:spcPct val="90000"/>
              </a:lnSpc>
            </a:pPr>
            <a:r>
              <a:rPr lang="ar-SA" sz="3600" b="1">
                <a:solidFill>
                  <a:srgbClr val="FFFF00"/>
                </a:solidFill>
              </a:rPr>
              <a:t> العاطفة: </a:t>
            </a:r>
            <a:r>
              <a:rPr lang="ar-SA" sz="3600" b="1"/>
              <a:t>هي الرابطة، أو العلاقة النفسية بين الإنسان من جهة، وبين الله ثم الناس والأشياء التي تحيط بالإنسان من جهة أخرى، فهذا الاتجاه النفسي- اتجاه الحب والكراهية- هو الذي يحدد الموقف النفسي للإنسان نحو نفسه وغيره، وهو الذي يكوِّن نوع الرابطة أو (العاطفة).</a:t>
            </a:r>
          </a:p>
          <a:p>
            <a:pPr algn="just">
              <a:lnSpc>
                <a:spcPct val="90000"/>
              </a:lnSpc>
              <a:buFont typeface="Wingdings" pitchFamily="2" charset="2"/>
              <a:buNone/>
            </a:pPr>
            <a:r>
              <a:rPr lang="ar-SA" sz="3600" b="1"/>
              <a:t> </a:t>
            </a:r>
          </a:p>
          <a:p>
            <a:pPr algn="just">
              <a:lnSpc>
                <a:spcPct val="90000"/>
              </a:lnSpc>
            </a:pPr>
            <a:r>
              <a:rPr lang="ar-SA" sz="3600" b="1">
                <a:solidFill>
                  <a:srgbClr val="FFFF00"/>
                </a:solidFill>
              </a:rPr>
              <a:t> وتتميز:</a:t>
            </a:r>
            <a:r>
              <a:rPr lang="ar-SA" sz="3600" b="1"/>
              <a:t> العواطف الإسلامية بأنها عواطف إنسانية نبيلة، </a:t>
            </a:r>
            <a:r>
              <a:rPr lang="ar-SA" sz="3600" b="1">
                <a:solidFill>
                  <a:srgbClr val="FFFF00"/>
                </a:solidFill>
              </a:rPr>
              <a:t>تتَّسم</a:t>
            </a:r>
            <a:r>
              <a:rPr lang="ar-SA" sz="3600" b="1"/>
              <a:t> بالنَّقاء والسلامة من الانحراف والمَيْل العدواني، </a:t>
            </a:r>
            <a:r>
              <a:rPr lang="ar-SA" sz="3600" b="1">
                <a:solidFill>
                  <a:srgbClr val="FFFF00"/>
                </a:solidFill>
              </a:rPr>
              <a:t>وتنبثق</a:t>
            </a:r>
            <a:r>
              <a:rPr lang="ar-SA" sz="3600" b="1"/>
              <a:t> عن فكرة الإيمان بالله وتوحيده، فالمسلم يرتبط بعاطفة الحب مع الله والناس والعالَم من حوله، على أساس واضح، وحسب مقياس ثابت.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to="" calcmode="lin" valueType="num">
                                      <p:cBhvr>
                                        <p:cTn id="17" dur="1" fill="hold"/>
                                        <p:tgtEl>
                                          <p:spTgt spid="1536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68313" y="-100013"/>
            <a:ext cx="8229600" cy="1139826"/>
          </a:xfrm>
        </p:spPr>
        <p:txBody>
          <a:bodyPr/>
          <a:lstStyle/>
          <a:p>
            <a:r>
              <a:rPr lang="ar-SA" b="1"/>
              <a:t>2. العاطفة</a:t>
            </a:r>
            <a:endParaRPr lang="en-US"/>
          </a:p>
        </p:txBody>
      </p:sp>
      <p:sp>
        <p:nvSpPr>
          <p:cNvPr id="77827" name="Rectangle 3"/>
          <p:cNvSpPr>
            <a:spLocks noGrp="1" noChangeArrowheads="1"/>
          </p:cNvSpPr>
          <p:nvPr>
            <p:ph type="body" idx="1"/>
          </p:nvPr>
        </p:nvSpPr>
        <p:spPr>
          <a:xfrm>
            <a:off x="0" y="765175"/>
            <a:ext cx="9144000" cy="5732463"/>
          </a:xfrm>
        </p:spPr>
        <p:txBody>
          <a:bodyPr/>
          <a:lstStyle/>
          <a:p>
            <a:pPr algn="just"/>
            <a:r>
              <a:rPr lang="ar-SA" b="1">
                <a:solidFill>
                  <a:srgbClr val="FFFF00"/>
                </a:solidFill>
              </a:rPr>
              <a:t>فهو يحب الله،</a:t>
            </a:r>
            <a:r>
              <a:rPr lang="ar-SA" b="1"/>
              <a:t> ويبني على أساس هذا الحب كل عواطفه وميوله النفسية من الحب والكراهية؛ فيحب الخير والجمال، ويحب الناس والأشياء التي يرتبط بها وتتفاعل أحاسيسه ومشاعره معها؛ ويكره الظلم، ويعطف على المظلوم، ويشارك بإحساسه الوجداني الإنسانَ المتعرض للألم؛ ويشاطر الآخرين الفرحَ والسرور..</a:t>
            </a:r>
          </a:p>
          <a:p>
            <a:pPr algn="just">
              <a:buFont typeface="Wingdings" pitchFamily="2" charset="2"/>
              <a:buNone/>
            </a:pPr>
            <a:r>
              <a:rPr lang="ar-SA" b="1"/>
              <a:t>  </a:t>
            </a:r>
          </a:p>
          <a:p>
            <a:pPr algn="just">
              <a:buFont typeface="Wingdings" pitchFamily="2" charset="2"/>
              <a:buNone/>
            </a:pPr>
            <a:r>
              <a:rPr lang="ar-SA" b="1"/>
              <a:t>   </a:t>
            </a:r>
            <a:r>
              <a:rPr lang="ar-SA" b="1">
                <a:solidFill>
                  <a:srgbClr val="FFFF00"/>
                </a:solidFill>
              </a:rPr>
              <a:t>فيتألَّم إذا رأى فقيرًا جائعًا، أو مريضًا يتضوَّر ألمًا، أو إنسانًا ألحَّت عليه المحنة، أو متسافلاً  يمارس رذيلة؛ ويُسَرُّ إذا السرور يملأ قلوب الآخرين، ويفرح إذا رأى غيره يعمل الخير، ويتمتع بالنِّعم، ويمتلئ قلبه سرورًا إذا شاهد شيئًا جميلاً، ويعطف على الحيوان، ويشمله برعايته إذا تعامل معه؛ لأن في كل هذه المواقف ما يحبه الله، أوما يكرهه.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to="" calcmode="lin" valueType="num">
                                      <p:cBhvr>
                                        <p:cTn id="7" dur="1" fill="hold"/>
                                        <p:tgtEl>
                                          <p:spTgt spid="7782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 to="" calcmode="lin" valueType="num">
                                      <p:cBhvr>
                                        <p:cTn id="12" dur="1" fill="hold"/>
                                        <p:tgtEl>
                                          <p:spTgt spid="77827">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 to="" calcmode="lin" valueType="num">
                                      <p:cBhvr>
                                        <p:cTn id="17" dur="1" fill="hold"/>
                                        <p:tgtEl>
                                          <p:spTgt spid="77827">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68313" y="0"/>
            <a:ext cx="8229600" cy="1139825"/>
          </a:xfrm>
        </p:spPr>
        <p:txBody>
          <a:bodyPr/>
          <a:lstStyle/>
          <a:p>
            <a:r>
              <a:rPr lang="ar-SA" b="1"/>
              <a:t>2. العاطفة</a:t>
            </a:r>
            <a:endParaRPr lang="en-US"/>
          </a:p>
        </p:txBody>
      </p:sp>
      <p:sp>
        <p:nvSpPr>
          <p:cNvPr id="78851" name="Rectangle 3"/>
          <p:cNvSpPr>
            <a:spLocks noGrp="1" noChangeArrowheads="1"/>
          </p:cNvSpPr>
          <p:nvPr>
            <p:ph type="body" idx="1"/>
          </p:nvPr>
        </p:nvSpPr>
        <p:spPr>
          <a:xfrm>
            <a:off x="323850" y="1566863"/>
            <a:ext cx="8604250" cy="4383087"/>
          </a:xfrm>
        </p:spPr>
        <p:txBody>
          <a:bodyPr/>
          <a:lstStyle/>
          <a:p>
            <a:pPr algn="just"/>
            <a:r>
              <a:rPr lang="ar-SA" sz="4400" b="1">
                <a:solidFill>
                  <a:srgbClr val="FFFF00"/>
                </a:solidFill>
              </a:rPr>
              <a:t> فالمسلم الملتزم يتعامل مع كل شيء يشاهده أو يحسه بعاطفة إسلامية تقوم على أساس العلاقة بالله؛ فهو يحب ويكره </a:t>
            </a:r>
            <a:r>
              <a:rPr lang="ar-SA" sz="6000" b="1">
                <a:solidFill>
                  <a:srgbClr val="0000FF"/>
                </a:solidFill>
              </a:rPr>
              <a:t>لله</a:t>
            </a:r>
            <a:r>
              <a:rPr lang="ar-SA" sz="4400" b="1">
                <a:solidFill>
                  <a:srgbClr val="FFFF00"/>
                </a:solidFill>
              </a:rPr>
              <a:t>، ويقترب من الآخرين أو يبتعد عنهم على أساس علاقتهم </a:t>
            </a:r>
            <a:r>
              <a:rPr lang="ar-SA" sz="6000" b="1">
                <a:solidFill>
                  <a:srgbClr val="0000FF"/>
                </a:solidFill>
              </a:rPr>
              <a:t>بالله</a:t>
            </a:r>
            <a:r>
              <a:rPr lang="ar-SA" sz="4400" b="1">
                <a:solidFill>
                  <a:srgbClr val="FFFF00"/>
                </a:solidFill>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60363" y="1123950"/>
            <a:ext cx="8604250" cy="5113338"/>
          </a:xfrm>
        </p:spPr>
        <p:txBody>
          <a:bodyPr/>
          <a:lstStyle/>
          <a:p>
            <a:pPr algn="just">
              <a:lnSpc>
                <a:spcPct val="80000"/>
              </a:lnSpc>
            </a:pPr>
            <a:endParaRPr lang="ar-SA" sz="3600" b="1"/>
          </a:p>
          <a:p>
            <a:pPr algn="just">
              <a:lnSpc>
                <a:spcPct val="110000"/>
              </a:lnSpc>
            </a:pPr>
            <a:r>
              <a:rPr lang="ar-SA" sz="3600" b="1">
                <a:solidFill>
                  <a:srgbClr val="FFFF00"/>
                </a:solidFill>
              </a:rPr>
              <a:t> وتتميز</a:t>
            </a:r>
            <a:r>
              <a:rPr lang="ar-SA" sz="3600" b="1"/>
              <a:t> العاطفة الإسلامية أيضًا بأنها عاطفة إنسانية نبيلة، </a:t>
            </a:r>
            <a:r>
              <a:rPr lang="ar-SA" sz="3600" b="1">
                <a:solidFill>
                  <a:srgbClr val="FFFF00"/>
                </a:solidFill>
              </a:rPr>
              <a:t>تقوم</a:t>
            </a:r>
            <a:r>
              <a:rPr lang="ar-SA" sz="3600" b="1"/>
              <a:t> على أساس من رشد العقل واتجاه المعتقد واستقامة الخط واتزان الانفعال..</a:t>
            </a:r>
          </a:p>
          <a:p>
            <a:pPr algn="just">
              <a:lnSpc>
                <a:spcPct val="110000"/>
              </a:lnSpc>
            </a:pPr>
            <a:r>
              <a:rPr lang="ar-SA" sz="3600" b="1"/>
              <a:t> </a:t>
            </a:r>
            <a:r>
              <a:rPr lang="ar-SA" sz="3600" b="1">
                <a:solidFill>
                  <a:srgbClr val="FFFF00"/>
                </a:solidFill>
              </a:rPr>
              <a:t>فالمسلم يحب في الله، ويبغض في الله؛ وهو خصب العاطفة، يقِظ الوجدان، سليم الاتجاه، متَّزن الانفعال؛ وهذا هو المطلوب في الشخصية الإدارية.</a:t>
            </a:r>
          </a:p>
          <a:p>
            <a:pPr algn="just">
              <a:lnSpc>
                <a:spcPct val="110000"/>
              </a:lnSpc>
              <a:buFont typeface="Wingdings" pitchFamily="2" charset="2"/>
              <a:buNone/>
            </a:pPr>
            <a:endParaRPr lang="en-US" sz="3600" b="1">
              <a:solidFill>
                <a:srgbClr val="FFFF00"/>
              </a:solidFill>
            </a:endParaRPr>
          </a:p>
        </p:txBody>
      </p:sp>
      <p:sp>
        <p:nvSpPr>
          <p:cNvPr id="16388" name="Rectangle 4"/>
          <p:cNvSpPr>
            <a:spLocks noGrp="1" noChangeArrowheads="1"/>
          </p:cNvSpPr>
          <p:nvPr>
            <p:ph type="title"/>
          </p:nvPr>
        </p:nvSpPr>
        <p:spPr>
          <a:xfrm>
            <a:off x="468313" y="0"/>
            <a:ext cx="8229600" cy="1139825"/>
          </a:xfrm>
          <a:noFill/>
          <a:ln/>
        </p:spPr>
        <p:txBody>
          <a:bodyPr/>
          <a:lstStyle/>
          <a:p>
            <a:r>
              <a:rPr lang="ar-SA" b="1"/>
              <a:t>2. العاطفة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wipe(down)">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wipe(down)">
                                      <p:cBhvr>
                                        <p:cTn id="12"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xfrm>
            <a:off x="179388" y="620713"/>
            <a:ext cx="8820150" cy="5932487"/>
          </a:xfrm>
        </p:spPr>
        <p:txBody>
          <a:bodyPr/>
          <a:lstStyle/>
          <a:p>
            <a:pPr algn="just">
              <a:lnSpc>
                <a:spcPct val="80000"/>
              </a:lnSpc>
            </a:pPr>
            <a:endParaRPr lang="ar-SA" sz="3600" b="1"/>
          </a:p>
          <a:p>
            <a:pPr algn="just">
              <a:lnSpc>
                <a:spcPct val="110000"/>
              </a:lnSpc>
            </a:pPr>
            <a:r>
              <a:rPr lang="ar-SA" sz="3600" b="1">
                <a:solidFill>
                  <a:srgbClr val="FFFF00"/>
                </a:solidFill>
              </a:rPr>
              <a:t>قد أوضح القرآن الكريم طريقَ العاطفة،</a:t>
            </a:r>
            <a:r>
              <a:rPr lang="ar-SA" sz="3600" b="1"/>
              <a:t> ورسم لها مسار التعبير عن شحناتها النفسية، فقال تعالى: </a:t>
            </a:r>
            <a:r>
              <a:rPr lang="ar-SA" sz="3600" b="1">
                <a:solidFill>
                  <a:srgbClr val="008000"/>
                </a:solidFill>
              </a:rPr>
              <a:t>{ وَمِنَ النَّاسِ مَن يَتَّخِذُ مِن دُونِ اللهِ أَنْدَادًا يُحِبُّونَهُمْ كَحُبِّ اللهِ وَالَّذِينَ آمَنُوا أَشَدُّ حُبًّا للهِ وَلَوْ يَرَى الَّذِينَ ظَلَمُوا إِذْ يَرَوْنَ الْعَذَابَ أَنَّ الْقُوَّةَ للهِ جَمِيعًا وَأَنَّ اللهَ شَدِيدُ الْعَذَابِ}</a:t>
            </a:r>
            <a:r>
              <a:rPr lang="ar-SA" sz="3600" b="1"/>
              <a:t> كما قال تعالى: </a:t>
            </a:r>
            <a:r>
              <a:rPr lang="ar-SA" sz="3600" b="1">
                <a:solidFill>
                  <a:srgbClr val="008000"/>
                </a:solidFill>
              </a:rPr>
              <a:t>{ وَاعْلَمُوا أَنَّ فِيكُمْ رَسُولَ اللهِ لَوْ يُطِيعُكُمْ فِي كَثِيرٍ مِّنَ الأمْرِ لَعَنِتُّمْ وَلَكِنَّ اللهَ حَبَّبَ إِلَيْكُمُ الإيمانَ وَزَيَّنَهُ فِي قُلُوبِكُمْ وَكَرَّهَ إِلَيْكُمُ الْكُفْرَ وَالْفُسُوقَ وَالْعِصْيَانَ أُولَئِكَ هُمُ الرَّاشِدُونَ}</a:t>
            </a:r>
            <a:endParaRPr lang="en-US" sz="3600" b="1">
              <a:solidFill>
                <a:srgbClr val="008000"/>
              </a:solidFill>
            </a:endParaRPr>
          </a:p>
        </p:txBody>
      </p:sp>
      <p:sp>
        <p:nvSpPr>
          <p:cNvPr id="79875" name="Rectangle 3"/>
          <p:cNvSpPr>
            <a:spLocks noGrp="1" noChangeArrowheads="1"/>
          </p:cNvSpPr>
          <p:nvPr>
            <p:ph type="title"/>
          </p:nvPr>
        </p:nvSpPr>
        <p:spPr>
          <a:xfrm>
            <a:off x="468313" y="0"/>
            <a:ext cx="8229600" cy="1139825"/>
          </a:xfrm>
          <a:noFill/>
          <a:ln/>
        </p:spPr>
        <p:txBody>
          <a:bodyPr/>
          <a:lstStyle/>
          <a:p>
            <a:r>
              <a:rPr lang="ar-SA" b="1"/>
              <a:t>2. العاطفة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874">
                                            <p:txEl>
                                              <p:pRg st="1" end="1"/>
                                            </p:txEl>
                                          </p:spTgt>
                                        </p:tgtEl>
                                        <p:attrNameLst>
                                          <p:attrName>style.visibility</p:attrName>
                                        </p:attrNameLst>
                                      </p:cBhvr>
                                      <p:to>
                                        <p:strVal val="visible"/>
                                      </p:to>
                                    </p:set>
                                    <p:animEffect transition="in" filter="wipe(left)">
                                      <p:cBhvr>
                                        <p:cTn id="7" dur="500"/>
                                        <p:tgtEl>
                                          <p:spTgt spid="7987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68313" y="1482725"/>
            <a:ext cx="8456612" cy="4251325"/>
          </a:xfrm>
        </p:spPr>
        <p:txBody>
          <a:bodyPr/>
          <a:lstStyle/>
          <a:p>
            <a:pPr algn="just">
              <a:lnSpc>
                <a:spcPct val="110000"/>
              </a:lnSpc>
            </a:pPr>
            <a:r>
              <a:rPr lang="ar-SA" b="1">
                <a:solidFill>
                  <a:srgbClr val="FFFF00"/>
                </a:solidFill>
                <a:latin typeface="Arial" pitchFamily="34" charset="0"/>
              </a:rPr>
              <a:t> فهاتان الآيتان الكريمتان رسمتا طريق العاطفة الإسلامية،</a:t>
            </a:r>
            <a:r>
              <a:rPr lang="ar-SA" b="1">
                <a:latin typeface="Arial" pitchFamily="34" charset="0"/>
              </a:rPr>
              <a:t> وأكدتا للمسلم أن حبه حب لله؛ وهو حب صادق شديد الإخلاص، يدله على حب الخير واستحسانه، وكراهية الشر والفساد وأهله، كما أن هذا الحب والكره لا يقوم على أساس ميل انفعالي تافه، ولا يصد عن شطط نفسي عائم، بل يتحدد وفق خط واضح، ويلتزم بمقياس دقيق. </a:t>
            </a:r>
          </a:p>
        </p:txBody>
      </p:sp>
      <p:sp>
        <p:nvSpPr>
          <p:cNvPr id="51204" name="Rectangle 4"/>
          <p:cNvSpPr>
            <a:spLocks noGrp="1" noChangeArrowheads="1"/>
          </p:cNvSpPr>
          <p:nvPr>
            <p:ph type="title"/>
          </p:nvPr>
        </p:nvSpPr>
        <p:spPr>
          <a:xfrm>
            <a:off x="468313" y="-49213"/>
            <a:ext cx="8229600" cy="811213"/>
          </a:xfrm>
          <a:noFill/>
          <a:ln/>
        </p:spPr>
        <p:txBody>
          <a:bodyPr/>
          <a:lstStyle/>
          <a:p>
            <a:r>
              <a:rPr lang="ar-SA" b="1"/>
              <a:t>2. العاطفة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5120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1"/>
          </p:nvPr>
        </p:nvSpPr>
        <p:spPr>
          <a:xfrm>
            <a:off x="76200" y="692150"/>
            <a:ext cx="8991600" cy="6019800"/>
          </a:xfrm>
        </p:spPr>
        <p:txBody>
          <a:bodyPr/>
          <a:lstStyle/>
          <a:p>
            <a:pPr algn="just">
              <a:lnSpc>
                <a:spcPct val="110000"/>
              </a:lnSpc>
            </a:pPr>
            <a:r>
              <a:rPr lang="ar-SA" sz="3600" b="1">
                <a:latin typeface="Arial" pitchFamily="34" charset="0"/>
              </a:rPr>
              <a:t>المسلم يحب كل ما أحبه الله، ويبغض كل ما أبغضه الله، من غير أن يخضع هذا الحب والكره لانفعالاته النفسية، أو لاندفاعاته التي لا تستطيع التمييز بين الخير والشر في حالات طغيان الأنانية، أو سيطرة الرضا والغضب، أو رجحان الربح والخسارة الذاتية الضيقة، أو الحسابات الآنية العاجلة. </a:t>
            </a:r>
          </a:p>
          <a:p>
            <a:pPr algn="just">
              <a:lnSpc>
                <a:spcPct val="110000"/>
              </a:lnSpc>
            </a:pPr>
            <a:r>
              <a:rPr lang="ar-SA" sz="3600" b="1">
                <a:solidFill>
                  <a:srgbClr val="FFFF00"/>
                </a:solidFill>
                <a:latin typeface="Arial" pitchFamily="34" charset="0"/>
              </a:rPr>
              <a:t>لذا فإن القرآن ربط عواطف الإنسان المسلم بمسار عقائدي وبقيادة عقلية واعية؛ ليسيرَ بعواطفه على خطِّ العقيدة الواضح، ويسقيها وينمِّيها بحرارة الإيمان وحبًّا لله، فتغدو حيةً واعيةً متدفقة.</a:t>
            </a:r>
            <a:endParaRPr lang="en-US" sz="3600" b="1">
              <a:solidFill>
                <a:srgbClr val="FFFF00"/>
              </a:solidFill>
              <a:latin typeface="Arial" pitchFamily="34" charset="0"/>
            </a:endParaRPr>
          </a:p>
        </p:txBody>
      </p:sp>
      <p:sp>
        <p:nvSpPr>
          <p:cNvPr id="80899" name="Rectangle 3"/>
          <p:cNvSpPr>
            <a:spLocks noGrp="1" noChangeArrowheads="1"/>
          </p:cNvSpPr>
          <p:nvPr>
            <p:ph type="title"/>
          </p:nvPr>
        </p:nvSpPr>
        <p:spPr>
          <a:xfrm>
            <a:off x="468313" y="-49213"/>
            <a:ext cx="8229600" cy="811213"/>
          </a:xfrm>
          <a:noFill/>
          <a:ln/>
        </p:spPr>
        <p:txBody>
          <a:bodyPr/>
          <a:lstStyle/>
          <a:p>
            <a:r>
              <a:rPr lang="ar-SA" b="1"/>
              <a:t>2. العاطفة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0898">
                                            <p:txEl>
                                              <p:pRg st="0" end="0"/>
                                            </p:txEl>
                                          </p:spTgt>
                                        </p:tgtEl>
                                        <p:attrNameLst>
                                          <p:attrName>style.visibility</p:attrName>
                                        </p:attrNameLst>
                                      </p:cBhvr>
                                      <p:to>
                                        <p:strVal val="visible"/>
                                      </p:to>
                                    </p:set>
                                    <p:anim to="" calcmode="lin" valueType="num">
                                      <p:cBhvr>
                                        <p:cTn id="7" dur="1" fill="hold"/>
                                        <p:tgtEl>
                                          <p:spTgt spid="80898">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0898">
                                            <p:txEl>
                                              <p:pRg st="1" end="1"/>
                                            </p:txEl>
                                          </p:spTgt>
                                        </p:tgtEl>
                                        <p:attrNameLst>
                                          <p:attrName>style.visibility</p:attrName>
                                        </p:attrNameLst>
                                      </p:cBhvr>
                                      <p:to>
                                        <p:strVal val="visible"/>
                                      </p:to>
                                    </p:set>
                                    <p:anim to="" calcmode="lin" valueType="num">
                                      <p:cBhvr>
                                        <p:cTn id="12" dur="1" fill="hold"/>
                                        <p:tgtEl>
                                          <p:spTgt spid="80898">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115888"/>
            <a:ext cx="8229600" cy="1139825"/>
          </a:xfrm>
        </p:spPr>
        <p:txBody>
          <a:bodyPr/>
          <a:lstStyle/>
          <a:p>
            <a:r>
              <a:rPr lang="ar-SA" b="1"/>
              <a:t>الشخصية الإسلامية... الناجحة إداريًّا</a:t>
            </a:r>
            <a:r>
              <a:rPr lang="ar-SA"/>
              <a:t> </a:t>
            </a:r>
            <a:endParaRPr lang="en-US"/>
          </a:p>
        </p:txBody>
      </p:sp>
      <p:sp>
        <p:nvSpPr>
          <p:cNvPr id="2053" name="Rectangle 5"/>
          <p:cNvSpPr>
            <a:spLocks noGrp="1" noChangeArrowheads="1"/>
          </p:cNvSpPr>
          <p:nvPr>
            <p:ph type="body" idx="1"/>
          </p:nvPr>
        </p:nvSpPr>
        <p:spPr>
          <a:xfrm>
            <a:off x="98425" y="908050"/>
            <a:ext cx="8893175" cy="5132388"/>
          </a:xfrm>
        </p:spPr>
        <p:txBody>
          <a:bodyPr/>
          <a:lstStyle/>
          <a:p>
            <a:pPr algn="just"/>
            <a:r>
              <a:rPr lang="ar-SA" sz="3600" b="1"/>
              <a:t>تنطلق من العقيدة وتستهدف خيرَي الدنيا والآخرة.</a:t>
            </a:r>
          </a:p>
          <a:p>
            <a:pPr algn="just"/>
            <a:r>
              <a:rPr lang="ar-SA" sz="3600" b="1"/>
              <a:t>الطابع الإيماني يصبغ كل نشاطاتها، وهو العلامة المميزة لها.</a:t>
            </a:r>
            <a:r>
              <a:rPr lang="ar-SA" sz="3600"/>
              <a:t> </a:t>
            </a:r>
          </a:p>
          <a:p>
            <a:pPr>
              <a:buFont typeface="Wingdings" pitchFamily="2" charset="2"/>
              <a:buNone/>
            </a:pPr>
            <a:r>
              <a:rPr lang="ar-SA" sz="3600" b="1"/>
              <a:t>الشخصية</a:t>
            </a:r>
            <a:r>
              <a:rPr lang="en-US" sz="3600" b="1"/>
              <a:t>)</a:t>
            </a:r>
            <a:r>
              <a:rPr lang="ar-SA" sz="3600" b="1"/>
              <a:t> في جميع عناصرها وتنوع مقوماتها</a:t>
            </a:r>
            <a:r>
              <a:rPr lang="en-US" sz="3600" b="1"/>
              <a:t>: (</a:t>
            </a:r>
          </a:p>
          <a:p>
            <a:pPr>
              <a:buFont typeface="Wingdings" pitchFamily="2" charset="2"/>
              <a:buNone/>
            </a:pPr>
            <a:endParaRPr lang="en-US" sz="3600" b="1"/>
          </a:p>
          <a:p>
            <a:pPr lvl="1" algn="just">
              <a:buFont typeface="Wingdings" pitchFamily="2" charset="2"/>
              <a:buChar char="ü"/>
            </a:pPr>
            <a:r>
              <a:rPr lang="en-US" sz="3200" b="1"/>
              <a:t>   </a:t>
            </a:r>
            <a:r>
              <a:rPr lang="ar-SA" sz="3600" b="1">
                <a:solidFill>
                  <a:srgbClr val="FFFF00"/>
                </a:solidFill>
              </a:rPr>
              <a:t>هي اليد التي تَرسم على لوحة الواقع صيغةَ السلوك. </a:t>
            </a:r>
            <a:endParaRPr lang="en-US" sz="3600" b="1">
              <a:solidFill>
                <a:srgbClr val="FFFF00"/>
              </a:solidFill>
            </a:endParaRPr>
          </a:p>
          <a:p>
            <a:pPr lvl="1" algn="just">
              <a:buFont typeface="Wingdings" pitchFamily="2" charset="2"/>
              <a:buChar char="ü"/>
            </a:pPr>
            <a:r>
              <a:rPr lang="en-US" sz="3600" b="1">
                <a:solidFill>
                  <a:srgbClr val="FFFF00"/>
                </a:solidFill>
              </a:rPr>
              <a:t>   </a:t>
            </a:r>
            <a:r>
              <a:rPr lang="ar-SA" sz="3600" b="1">
                <a:solidFill>
                  <a:srgbClr val="FFFF00"/>
                </a:solidFill>
              </a:rPr>
              <a:t>وهي الشخص الذي تظهر صورتُه سلوكًا على مرآة الحياة.</a:t>
            </a:r>
            <a:r>
              <a:rPr lang="ar-SA" sz="3200" b="1"/>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iterate type="lt">
                                    <p:tmPct val="0"/>
                                  </p:iterate>
                                  <p:childTnLst>
                                    <p:set>
                                      <p:cBhvr>
                                        <p:cTn id="6" dur="1" fill="hold">
                                          <p:stCondLst>
                                            <p:cond delay="0"/>
                                          </p:stCondLst>
                                        </p:cTn>
                                        <p:tgtEl>
                                          <p:spTgt spid="2052"/>
                                        </p:tgtEl>
                                        <p:attrNameLst>
                                          <p:attrName>style.visibility</p:attrName>
                                        </p:attrNameLst>
                                      </p:cBhvr>
                                      <p:to>
                                        <p:strVal val="visible"/>
                                      </p:to>
                                    </p:set>
                                    <p:anim calcmode="lin" valueType="num">
                                      <p:cBhvr>
                                        <p:cTn id="7" dur="500" fill="hold"/>
                                        <p:tgtEl>
                                          <p:spTgt spid="2052"/>
                                        </p:tgtEl>
                                        <p:attrNameLst>
                                          <p:attrName>ppt_w</p:attrName>
                                        </p:attrNameLst>
                                      </p:cBhvr>
                                      <p:tavLst>
                                        <p:tav tm="0">
                                          <p:val>
                                            <p:fltVal val="0"/>
                                          </p:val>
                                        </p:tav>
                                        <p:tav tm="100000">
                                          <p:val>
                                            <p:strVal val="#ppt_w"/>
                                          </p:val>
                                        </p:tav>
                                      </p:tavLst>
                                    </p:anim>
                                    <p:anim calcmode="lin" valueType="num">
                                      <p:cBhvr>
                                        <p:cTn id="8" dur="500" fill="hold"/>
                                        <p:tgtEl>
                                          <p:spTgt spid="205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2053">
                                            <p:txEl>
                                              <p:pRg st="0" end="0"/>
                                            </p:txEl>
                                          </p:spTgt>
                                        </p:tgtEl>
                                        <p:attrNameLst>
                                          <p:attrName>style.visibility</p:attrName>
                                        </p:attrNameLst>
                                      </p:cBhvr>
                                      <p:to>
                                        <p:strVal val="visible"/>
                                      </p:to>
                                    </p:set>
                                    <p:animEffect transition="in" filter="wedge">
                                      <p:cBhvr>
                                        <p:cTn id="13" dur="2000"/>
                                        <p:tgtEl>
                                          <p:spTgt spid="205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2053">
                                            <p:txEl>
                                              <p:pRg st="1" end="1"/>
                                            </p:txEl>
                                          </p:spTgt>
                                        </p:tgtEl>
                                        <p:attrNameLst>
                                          <p:attrName>style.visibility</p:attrName>
                                        </p:attrNameLst>
                                      </p:cBhvr>
                                      <p:to>
                                        <p:strVal val="visible"/>
                                      </p:to>
                                    </p:set>
                                    <p:animEffect transition="in" filter="diamond(in)">
                                      <p:cBhvr>
                                        <p:cTn id="18" dur="1000"/>
                                        <p:tgtEl>
                                          <p:spTgt spid="205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2053">
                                            <p:txEl>
                                              <p:pRg st="2" end="2"/>
                                            </p:txEl>
                                          </p:spTgt>
                                        </p:tgtEl>
                                        <p:attrNameLst>
                                          <p:attrName>style.visibility</p:attrName>
                                        </p:attrNameLst>
                                      </p:cBhvr>
                                      <p:to>
                                        <p:strVal val="visible"/>
                                      </p:to>
                                    </p:set>
                                    <p:anim to="" calcmode="lin" valueType="num">
                                      <p:cBhvr>
                                        <p:cTn id="23" dur="1" fill="hold"/>
                                        <p:tgtEl>
                                          <p:spTgt spid="2053">
                                            <p:txEl>
                                              <p:pRg st="2" end="2"/>
                                            </p:txEl>
                                          </p:spTgt>
                                        </p:tgtEl>
                                        <p:attrNameLst>
                                          <p:attrName/>
                                        </p:attrNameLst>
                                      </p:cBhvr>
                                    </p:anim>
                                  </p:childTnLst>
                                </p:cTn>
                              </p:par>
                              <p:par>
                                <p:cTn id="24" presetID="24" presetClass="entr" presetSubtype="0" fill="hold" nodeType="withEffect">
                                  <p:stCondLst>
                                    <p:cond delay="0"/>
                                  </p:stCondLst>
                                  <p:childTnLst>
                                    <p:set>
                                      <p:cBhvr>
                                        <p:cTn id="25" dur="1" fill="hold">
                                          <p:stCondLst>
                                            <p:cond delay="0"/>
                                          </p:stCondLst>
                                        </p:cTn>
                                        <p:tgtEl>
                                          <p:spTgt spid="2053">
                                            <p:txEl>
                                              <p:pRg st="4" end="4"/>
                                            </p:txEl>
                                          </p:spTgt>
                                        </p:tgtEl>
                                        <p:attrNameLst>
                                          <p:attrName>style.visibility</p:attrName>
                                        </p:attrNameLst>
                                      </p:cBhvr>
                                      <p:to>
                                        <p:strVal val="visible"/>
                                      </p:to>
                                    </p:set>
                                    <p:anim to="" calcmode="lin" valueType="num">
                                      <p:cBhvr>
                                        <p:cTn id="26" dur="1" fill="hold"/>
                                        <p:tgtEl>
                                          <p:spTgt spid="2053">
                                            <p:txEl>
                                              <p:pRg st="4" end="4"/>
                                            </p:txEl>
                                          </p:spTgt>
                                        </p:tgtEl>
                                        <p:attrNameLst>
                                          <p:attrName/>
                                        </p:attrNameLst>
                                      </p:cBhvr>
                                    </p:anim>
                                  </p:childTnLst>
                                </p:cTn>
                              </p:par>
                              <p:par>
                                <p:cTn id="27" presetID="24" presetClass="entr" presetSubtype="0" fill="hold" nodeType="withEffect">
                                  <p:stCondLst>
                                    <p:cond delay="0"/>
                                  </p:stCondLst>
                                  <p:childTnLst>
                                    <p:set>
                                      <p:cBhvr>
                                        <p:cTn id="28" dur="1" fill="hold">
                                          <p:stCondLst>
                                            <p:cond delay="0"/>
                                          </p:stCondLst>
                                        </p:cTn>
                                        <p:tgtEl>
                                          <p:spTgt spid="2053">
                                            <p:txEl>
                                              <p:pRg st="5" end="5"/>
                                            </p:txEl>
                                          </p:spTgt>
                                        </p:tgtEl>
                                        <p:attrNameLst>
                                          <p:attrName>style.visibility</p:attrName>
                                        </p:attrNameLst>
                                      </p:cBhvr>
                                      <p:to>
                                        <p:strVal val="visible"/>
                                      </p:to>
                                    </p:set>
                                    <p:anim to="" calcmode="lin" valueType="num">
                                      <p:cBhvr>
                                        <p:cTn id="29" dur="1" fill="hold"/>
                                        <p:tgtEl>
                                          <p:spTgt spid="205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5575"/>
            <a:ext cx="8229600" cy="835025"/>
          </a:xfrm>
        </p:spPr>
        <p:txBody>
          <a:bodyPr/>
          <a:lstStyle/>
          <a:p>
            <a:r>
              <a:rPr lang="ar-SA" b="1"/>
              <a:t>3. الإرادة الملتزمة</a:t>
            </a:r>
            <a:endParaRPr lang="en-US"/>
          </a:p>
        </p:txBody>
      </p:sp>
      <p:sp>
        <p:nvSpPr>
          <p:cNvPr id="17411" name="Rectangle 3"/>
          <p:cNvSpPr>
            <a:spLocks noGrp="1" noChangeArrowheads="1"/>
          </p:cNvSpPr>
          <p:nvPr>
            <p:ph type="body" idx="1"/>
          </p:nvPr>
        </p:nvSpPr>
        <p:spPr>
          <a:xfrm>
            <a:off x="228600" y="1782763"/>
            <a:ext cx="8686800" cy="4383087"/>
          </a:xfrm>
        </p:spPr>
        <p:txBody>
          <a:bodyPr/>
          <a:lstStyle/>
          <a:p>
            <a:pPr algn="just">
              <a:lnSpc>
                <a:spcPct val="80000"/>
              </a:lnSpc>
            </a:pPr>
            <a:r>
              <a:rPr lang="ar-SA" sz="4400" b="1">
                <a:solidFill>
                  <a:srgbClr val="FFFF00"/>
                </a:solidFill>
              </a:rPr>
              <a:t>ويقصد بها:</a:t>
            </a:r>
            <a:r>
              <a:rPr lang="ar-SA" sz="3600" b="1"/>
              <a:t> </a:t>
            </a:r>
          </a:p>
          <a:p>
            <a:pPr algn="just">
              <a:lnSpc>
                <a:spcPct val="80000"/>
              </a:lnSpc>
              <a:buFont typeface="Wingdings" pitchFamily="2" charset="2"/>
              <a:buNone/>
            </a:pPr>
            <a:endParaRPr lang="ar-SA" sz="3600" b="1"/>
          </a:p>
          <a:p>
            <a:pPr lvl="2" algn="just">
              <a:lnSpc>
                <a:spcPct val="80000"/>
              </a:lnSpc>
              <a:buClr>
                <a:schemeClr val="folHlink"/>
              </a:buClr>
              <a:buFont typeface="Wingdings" pitchFamily="2" charset="2"/>
              <a:buChar char="q"/>
            </a:pPr>
            <a:r>
              <a:rPr lang="ar-SA" sz="3600" b="1"/>
              <a:t>  </a:t>
            </a:r>
            <a:r>
              <a:rPr lang="ar-SA" sz="4000" b="1"/>
              <a:t>الإرادة القوية القادرة على الاختيار..</a:t>
            </a:r>
          </a:p>
          <a:p>
            <a:pPr lvl="2" algn="just">
              <a:lnSpc>
                <a:spcPct val="80000"/>
              </a:lnSpc>
              <a:buClr>
                <a:schemeClr val="folHlink"/>
              </a:buClr>
              <a:buFont typeface="Wingdings" pitchFamily="2" charset="2"/>
              <a:buChar char="q"/>
            </a:pPr>
            <a:r>
              <a:rPr lang="ar-SA" sz="4000" b="1"/>
              <a:t>  والمتمكنة من القبول والرفض..</a:t>
            </a:r>
          </a:p>
          <a:p>
            <a:pPr lvl="2" algn="just">
              <a:lnSpc>
                <a:spcPct val="80000"/>
              </a:lnSpc>
              <a:buClr>
                <a:schemeClr val="folHlink"/>
              </a:buClr>
              <a:buFont typeface="Wingdings" pitchFamily="2" charset="2"/>
              <a:buChar char="q"/>
            </a:pPr>
            <a:r>
              <a:rPr lang="ar-SA" sz="4000" b="1"/>
              <a:t>  وِفْق مقاييس وأحكام واضحة نيرة.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to="" calcmode="lin" valueType="num">
                                      <p:cBhvr>
                                        <p:cTn id="7" dur="1" fill="hold"/>
                                        <p:tgtEl>
                                          <p:spTgt spid="174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 to="" calcmode="lin" valueType="num">
                                      <p:cBhvr>
                                        <p:cTn id="12" dur="1" fill="hold"/>
                                        <p:tgtEl>
                                          <p:spTgt spid="1741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 to="" calcmode="lin" valueType="num">
                                      <p:cBhvr>
                                        <p:cTn id="17" dur="1" fill="hold"/>
                                        <p:tgtEl>
                                          <p:spTgt spid="17411">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 to="" calcmode="lin" valueType="num">
                                      <p:cBhvr>
                                        <p:cTn id="22" dur="1" fill="hold"/>
                                        <p:tgtEl>
                                          <p:spTgt spid="17411">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 to="" calcmode="lin" valueType="num">
                                      <p:cBhvr>
                                        <p:cTn id="27" dur="1" fill="hold"/>
                                        <p:tgtEl>
                                          <p:spTgt spid="1741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46050"/>
            <a:ext cx="8229600" cy="835025"/>
          </a:xfrm>
        </p:spPr>
        <p:txBody>
          <a:bodyPr/>
          <a:lstStyle/>
          <a:p>
            <a:r>
              <a:rPr lang="ar-SA" b="1"/>
              <a:t>3. الإرادة الملتزمة</a:t>
            </a:r>
            <a:endParaRPr lang="en-US"/>
          </a:p>
        </p:txBody>
      </p:sp>
      <p:sp>
        <p:nvSpPr>
          <p:cNvPr id="81923" name="Rectangle 3"/>
          <p:cNvSpPr>
            <a:spLocks noGrp="1" noChangeArrowheads="1"/>
          </p:cNvSpPr>
          <p:nvPr>
            <p:ph type="body" idx="1"/>
          </p:nvPr>
        </p:nvSpPr>
        <p:spPr>
          <a:xfrm>
            <a:off x="228600" y="990600"/>
            <a:ext cx="8686800" cy="5791200"/>
          </a:xfrm>
        </p:spPr>
        <p:txBody>
          <a:bodyPr/>
          <a:lstStyle/>
          <a:p>
            <a:pPr algn="just"/>
            <a:r>
              <a:rPr lang="ar-SA" sz="4000" b="1"/>
              <a:t>وبالإرادة:</a:t>
            </a:r>
          </a:p>
          <a:p>
            <a:pPr lvl="1" algn="just">
              <a:buFont typeface="Wingdings" pitchFamily="2" charset="2"/>
              <a:buChar char="ü"/>
            </a:pPr>
            <a:r>
              <a:rPr lang="ar-SA" b="1">
                <a:solidFill>
                  <a:srgbClr val="FFFF00"/>
                </a:solidFill>
              </a:rPr>
              <a:t> </a:t>
            </a:r>
            <a:r>
              <a:rPr lang="ar-SA" sz="3600" b="1">
                <a:solidFill>
                  <a:srgbClr val="FFFF00"/>
                </a:solidFill>
              </a:rPr>
              <a:t>يسيطر المسلم الإداري الملتزم على كل أطراف شخصيته.</a:t>
            </a:r>
          </a:p>
          <a:p>
            <a:pPr lvl="1" algn="just">
              <a:buFont typeface="Wingdings" pitchFamily="2" charset="2"/>
              <a:buChar char="ü"/>
            </a:pPr>
            <a:r>
              <a:rPr lang="ar-SA" sz="3600" b="1">
                <a:solidFill>
                  <a:srgbClr val="FFFF00"/>
                </a:solidFill>
              </a:rPr>
              <a:t> ويقودها وفق منهج حياتي ملتزم. </a:t>
            </a:r>
          </a:p>
          <a:p>
            <a:pPr lvl="1" algn="just">
              <a:buFont typeface="Wingdings" pitchFamily="2" charset="2"/>
              <a:buChar char="ü"/>
            </a:pPr>
            <a:r>
              <a:rPr lang="ar-SA" sz="3600" b="1">
                <a:solidFill>
                  <a:srgbClr val="FFFF00"/>
                </a:solidFill>
              </a:rPr>
              <a:t> يستطيع أن يمتنع عن فعل الحرام. </a:t>
            </a:r>
          </a:p>
          <a:p>
            <a:pPr lvl="1" algn="just">
              <a:buFont typeface="Wingdings" pitchFamily="2" charset="2"/>
              <a:buChar char="ü"/>
            </a:pPr>
            <a:r>
              <a:rPr lang="ar-SA" sz="3600" b="1">
                <a:solidFill>
                  <a:srgbClr val="FFFF00"/>
                </a:solidFill>
              </a:rPr>
              <a:t> يستطيع أن يصبر على المحن ويتحمل الشدائد وعظائم الأمور. </a:t>
            </a:r>
          </a:p>
          <a:p>
            <a:pPr lvl="1" algn="just">
              <a:buFont typeface="Wingdings" pitchFamily="2" charset="2"/>
              <a:buChar char="ü"/>
            </a:pPr>
            <a:r>
              <a:rPr lang="ar-SA" sz="3600" b="1">
                <a:solidFill>
                  <a:srgbClr val="FFFF00"/>
                </a:solidFill>
              </a:rPr>
              <a:t> يستطيع أن يتحمَّل مسئوليته في الحياة.</a:t>
            </a:r>
          </a:p>
          <a:p>
            <a:pPr lvl="1" algn="just">
              <a:buFont typeface="Wingdings" pitchFamily="2" charset="2"/>
              <a:buChar char="ü"/>
            </a:pPr>
            <a:r>
              <a:rPr lang="ar-SA" sz="3600" b="1">
                <a:solidFill>
                  <a:srgbClr val="FFFF00"/>
                </a:solidFill>
              </a:rPr>
              <a:t> ويؤدي واجبه مهما يكن شاقًّا وثقيلاً.</a:t>
            </a:r>
            <a:r>
              <a:rPr lang="ar-SA" sz="3600" b="1" i="1">
                <a:solidFill>
                  <a:srgbClr val="FFFF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to="" calcmode="lin" valueType="num">
                                      <p:cBhvr>
                                        <p:cTn id="7" dur="1" fill="hold"/>
                                        <p:tgtEl>
                                          <p:spTgt spid="8192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 to="" calcmode="lin" valueType="num">
                                      <p:cBhvr>
                                        <p:cTn id="12" dur="1" fill="hold"/>
                                        <p:tgtEl>
                                          <p:spTgt spid="8192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 to="" calcmode="lin" valueType="num">
                                      <p:cBhvr>
                                        <p:cTn id="17" dur="1" fill="hold"/>
                                        <p:tgtEl>
                                          <p:spTgt spid="8192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81923">
                                            <p:txEl>
                                              <p:pRg st="3" end="3"/>
                                            </p:txEl>
                                          </p:spTgt>
                                        </p:tgtEl>
                                        <p:attrNameLst>
                                          <p:attrName>style.visibility</p:attrName>
                                        </p:attrNameLst>
                                      </p:cBhvr>
                                      <p:to>
                                        <p:strVal val="visible"/>
                                      </p:to>
                                    </p:set>
                                    <p:anim to="" calcmode="lin" valueType="num">
                                      <p:cBhvr>
                                        <p:cTn id="22" dur="1" fill="hold"/>
                                        <p:tgtEl>
                                          <p:spTgt spid="8192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81923">
                                            <p:txEl>
                                              <p:pRg st="4" end="4"/>
                                            </p:txEl>
                                          </p:spTgt>
                                        </p:tgtEl>
                                        <p:attrNameLst>
                                          <p:attrName>style.visibility</p:attrName>
                                        </p:attrNameLst>
                                      </p:cBhvr>
                                      <p:to>
                                        <p:strVal val="visible"/>
                                      </p:to>
                                    </p:set>
                                    <p:anim to="" calcmode="lin" valueType="num">
                                      <p:cBhvr>
                                        <p:cTn id="27" dur="1" fill="hold"/>
                                        <p:tgtEl>
                                          <p:spTgt spid="8192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81923">
                                            <p:txEl>
                                              <p:pRg st="5" end="5"/>
                                            </p:txEl>
                                          </p:spTgt>
                                        </p:tgtEl>
                                        <p:attrNameLst>
                                          <p:attrName>style.visibility</p:attrName>
                                        </p:attrNameLst>
                                      </p:cBhvr>
                                      <p:to>
                                        <p:strVal val="visible"/>
                                      </p:to>
                                    </p:set>
                                    <p:anim to="" calcmode="lin" valueType="num">
                                      <p:cBhvr>
                                        <p:cTn id="32" dur="1" fill="hold"/>
                                        <p:tgtEl>
                                          <p:spTgt spid="8192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81923">
                                            <p:txEl>
                                              <p:pRg st="6" end="6"/>
                                            </p:txEl>
                                          </p:spTgt>
                                        </p:tgtEl>
                                        <p:attrNameLst>
                                          <p:attrName>style.visibility</p:attrName>
                                        </p:attrNameLst>
                                      </p:cBhvr>
                                      <p:to>
                                        <p:strVal val="visible"/>
                                      </p:to>
                                    </p:set>
                                    <p:anim to="" calcmode="lin" valueType="num">
                                      <p:cBhvr>
                                        <p:cTn id="37" dur="1" fill="hold"/>
                                        <p:tgtEl>
                                          <p:spTgt spid="8192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146050"/>
            <a:ext cx="8229600" cy="835025"/>
          </a:xfrm>
        </p:spPr>
        <p:txBody>
          <a:bodyPr/>
          <a:lstStyle/>
          <a:p>
            <a:r>
              <a:rPr lang="ar-SA" b="1"/>
              <a:t>3. الإرادة الملتزمة </a:t>
            </a:r>
            <a:endParaRPr lang="en-US"/>
          </a:p>
        </p:txBody>
      </p:sp>
      <p:sp>
        <p:nvSpPr>
          <p:cNvPr id="82947" name="Rectangle 3"/>
          <p:cNvSpPr>
            <a:spLocks noGrp="1" noChangeArrowheads="1"/>
          </p:cNvSpPr>
          <p:nvPr>
            <p:ph type="body" idx="1"/>
          </p:nvPr>
        </p:nvSpPr>
        <p:spPr>
          <a:xfrm>
            <a:off x="228600" y="1639888"/>
            <a:ext cx="8686800" cy="4525962"/>
          </a:xfrm>
        </p:spPr>
        <p:txBody>
          <a:bodyPr/>
          <a:lstStyle/>
          <a:p>
            <a:pPr algn="just">
              <a:lnSpc>
                <a:spcPct val="90000"/>
              </a:lnSpc>
            </a:pPr>
            <a:r>
              <a:rPr lang="ar-SA" sz="4000" b="1">
                <a:solidFill>
                  <a:srgbClr val="FFFF00"/>
                </a:solidFill>
              </a:rPr>
              <a:t> أما الشخصية الفاقدة للإرادة...</a:t>
            </a:r>
          </a:p>
          <a:p>
            <a:pPr lvl="2" algn="just">
              <a:lnSpc>
                <a:spcPct val="90000"/>
              </a:lnSpc>
            </a:pPr>
            <a:r>
              <a:rPr lang="ar-SA" sz="3600" b="1"/>
              <a:t> فشخصية هُلامية...</a:t>
            </a:r>
          </a:p>
          <a:p>
            <a:pPr lvl="2" algn="just">
              <a:lnSpc>
                <a:spcPct val="90000"/>
              </a:lnSpc>
            </a:pPr>
            <a:r>
              <a:rPr lang="ar-SA" sz="3600" b="1"/>
              <a:t> مائعة...</a:t>
            </a:r>
          </a:p>
          <a:p>
            <a:pPr lvl="2" algn="just">
              <a:lnSpc>
                <a:spcPct val="90000"/>
              </a:lnSpc>
            </a:pPr>
            <a:r>
              <a:rPr lang="ar-SA" sz="3600" b="1"/>
              <a:t> قلقة...</a:t>
            </a:r>
          </a:p>
          <a:p>
            <a:pPr lvl="2" algn="just">
              <a:lnSpc>
                <a:spcPct val="90000"/>
              </a:lnSpc>
            </a:pPr>
            <a:r>
              <a:rPr lang="ar-SA" sz="3600" b="1"/>
              <a:t> متأرجحة؛ </a:t>
            </a:r>
          </a:p>
          <a:p>
            <a:pPr lvl="2" algn="just">
              <a:lnSpc>
                <a:spcPct val="90000"/>
              </a:lnSpc>
              <a:buFont typeface="Wingdings" pitchFamily="2" charset="2"/>
              <a:buNone/>
            </a:pPr>
            <a:endParaRPr lang="ar-SA" sz="3600" b="1"/>
          </a:p>
          <a:p>
            <a:pPr lvl="2" algn="just">
              <a:lnSpc>
                <a:spcPct val="90000"/>
              </a:lnSpc>
              <a:buFont typeface="Wingdings" pitchFamily="2" charset="2"/>
              <a:buNone/>
            </a:pPr>
            <a:r>
              <a:rPr lang="ar-SA" sz="3600" b="1"/>
              <a:t> </a:t>
            </a:r>
            <a:r>
              <a:rPr lang="ar-SA" sz="4000" b="1"/>
              <a:t>لأنها لا تمتلك </a:t>
            </a:r>
            <a:r>
              <a:rPr lang="ar-SA" sz="4000" b="1">
                <a:solidFill>
                  <a:srgbClr val="FFFF00"/>
                </a:solidFill>
              </a:rPr>
              <a:t>قوة الإرادة </a:t>
            </a:r>
            <a:r>
              <a:rPr lang="ar-SA" sz="4000" b="1"/>
              <a:t>، </a:t>
            </a:r>
            <a:r>
              <a:rPr lang="ar-SA" sz="4000" b="1">
                <a:solidFill>
                  <a:srgbClr val="FFFFFF"/>
                </a:solidFill>
              </a:rPr>
              <a:t>و </a:t>
            </a:r>
            <a:r>
              <a:rPr lang="ar-SA" sz="4000" b="1">
                <a:solidFill>
                  <a:srgbClr val="FFFF00"/>
                </a:solidFill>
              </a:rPr>
              <a:t>لا وحدة الهدف</a:t>
            </a:r>
            <a:r>
              <a:rPr lang="ar-SA" sz="4000" b="1"/>
              <a:t>.</a:t>
            </a:r>
            <a:r>
              <a:rPr lang="ar-SA" sz="3600" b="1"/>
              <a:t> </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to="" calcmode="lin" valueType="num">
                                      <p:cBhvr>
                                        <p:cTn id="7" dur="1" fill="hold"/>
                                        <p:tgtEl>
                                          <p:spTgt spid="8294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 to="" calcmode="lin" valueType="num">
                                      <p:cBhvr>
                                        <p:cTn id="12" dur="1" fill="hold"/>
                                        <p:tgtEl>
                                          <p:spTgt spid="82947">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82947">
                                            <p:txEl>
                                              <p:pRg st="2" end="2"/>
                                            </p:txEl>
                                          </p:spTgt>
                                        </p:tgtEl>
                                        <p:attrNameLst>
                                          <p:attrName>style.visibility</p:attrName>
                                        </p:attrNameLst>
                                      </p:cBhvr>
                                      <p:to>
                                        <p:strVal val="visible"/>
                                      </p:to>
                                    </p:set>
                                    <p:anim to="" calcmode="lin" valueType="num">
                                      <p:cBhvr>
                                        <p:cTn id="15" dur="1" fill="hold"/>
                                        <p:tgtEl>
                                          <p:spTgt spid="82947">
                                            <p:txEl>
                                              <p:pRg st="2" end="2"/>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82947">
                                            <p:txEl>
                                              <p:pRg st="3" end="3"/>
                                            </p:txEl>
                                          </p:spTgt>
                                        </p:tgtEl>
                                        <p:attrNameLst>
                                          <p:attrName>style.visibility</p:attrName>
                                        </p:attrNameLst>
                                      </p:cBhvr>
                                      <p:to>
                                        <p:strVal val="visible"/>
                                      </p:to>
                                    </p:set>
                                    <p:anim to="" calcmode="lin" valueType="num">
                                      <p:cBhvr>
                                        <p:cTn id="18" dur="1" fill="hold"/>
                                        <p:tgtEl>
                                          <p:spTgt spid="82947">
                                            <p:txEl>
                                              <p:pRg st="3" end="3"/>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82947">
                                            <p:txEl>
                                              <p:pRg st="4" end="4"/>
                                            </p:txEl>
                                          </p:spTgt>
                                        </p:tgtEl>
                                        <p:attrNameLst>
                                          <p:attrName>style.visibility</p:attrName>
                                        </p:attrNameLst>
                                      </p:cBhvr>
                                      <p:to>
                                        <p:strVal val="visible"/>
                                      </p:to>
                                    </p:set>
                                    <p:anim to="" calcmode="lin" valueType="num">
                                      <p:cBhvr>
                                        <p:cTn id="21" dur="1" fill="hold"/>
                                        <p:tgtEl>
                                          <p:spTgt spid="82947">
                                            <p:txEl>
                                              <p:pRg st="4" end="4"/>
                                            </p:txEl>
                                          </p:spTgt>
                                        </p:tgtEl>
                                        <p:attrNameLst>
                                          <p:attrName/>
                                        </p:attrNameLst>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nodeType="clickEffect">
                                  <p:stCondLst>
                                    <p:cond delay="0"/>
                                  </p:stCondLst>
                                  <p:childTnLst>
                                    <p:set>
                                      <p:cBhvr>
                                        <p:cTn id="25" dur="1" fill="hold">
                                          <p:stCondLst>
                                            <p:cond delay="0"/>
                                          </p:stCondLst>
                                        </p:cTn>
                                        <p:tgtEl>
                                          <p:spTgt spid="82947">
                                            <p:txEl>
                                              <p:pRg st="6" end="6"/>
                                            </p:txEl>
                                          </p:spTgt>
                                        </p:tgtEl>
                                        <p:attrNameLst>
                                          <p:attrName>style.visibility</p:attrName>
                                        </p:attrNameLst>
                                      </p:cBhvr>
                                      <p:to>
                                        <p:strVal val="visible"/>
                                      </p:to>
                                    </p:set>
                                    <p:anim to="" calcmode="lin" valueType="num">
                                      <p:cBhvr>
                                        <p:cTn id="26" dur="1" fill="hold"/>
                                        <p:tgtEl>
                                          <p:spTgt spid="82947">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00013"/>
            <a:ext cx="8229600" cy="1139826"/>
          </a:xfrm>
        </p:spPr>
        <p:txBody>
          <a:bodyPr/>
          <a:lstStyle/>
          <a:p>
            <a:r>
              <a:rPr lang="ar-SA" b="1"/>
              <a:t>4. المقياس الإيماني للسلوك</a:t>
            </a:r>
            <a:r>
              <a:rPr lang="en-US"/>
              <a:t> </a:t>
            </a:r>
          </a:p>
        </p:txBody>
      </p:sp>
      <p:sp>
        <p:nvSpPr>
          <p:cNvPr id="18435" name="Rectangle 3"/>
          <p:cNvSpPr>
            <a:spLocks noGrp="1" noChangeArrowheads="1"/>
          </p:cNvSpPr>
          <p:nvPr>
            <p:ph type="body" idx="1"/>
          </p:nvPr>
        </p:nvSpPr>
        <p:spPr>
          <a:xfrm>
            <a:off x="323850" y="1557338"/>
            <a:ext cx="8604250" cy="3671887"/>
          </a:xfrm>
        </p:spPr>
        <p:txBody>
          <a:bodyPr/>
          <a:lstStyle/>
          <a:p>
            <a:pPr algn="just"/>
            <a:r>
              <a:rPr lang="ar-SA" sz="4000" b="1"/>
              <a:t> فالشخصية الإسلامية تمتلك مقياسًا واضحًا للسلوك هو مرضاة الله سبحانه، وفي ذلك رُوي أن رسول الله- صلى الله عليه وسلم- قال: </a:t>
            </a:r>
            <a:r>
              <a:rPr lang="ar-SA" sz="4000" b="1">
                <a:solidFill>
                  <a:srgbClr val="FFFF00"/>
                </a:solidFill>
              </a:rPr>
              <a:t>"إذا هممت بأمر فتدبر عاقبتَه، فإن يَكُ راشدًا فامضه، وإن يَكُ غيًّا فانْتَهِ".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wipe(down)">
                                      <p:cBhvr>
                                        <p:cTn id="7" dur="580">
                                          <p:stCondLst>
                                            <p:cond delay="0"/>
                                          </p:stCondLst>
                                        </p:cTn>
                                        <p:tgtEl>
                                          <p:spTgt spid="18434"/>
                                        </p:tgtEl>
                                      </p:cBhvr>
                                    </p:animEffect>
                                    <p:anim calcmode="lin" valueType="num">
                                      <p:cBhvr>
                                        <p:cTn id="8" dur="1822" tmFilter="0,0; 0.14,0.36; 0.43,0.73; 0.71,0.91; 1.0,1.0">
                                          <p:stCondLst>
                                            <p:cond delay="0"/>
                                          </p:stCondLst>
                                        </p:cTn>
                                        <p:tgtEl>
                                          <p:spTgt spid="1843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43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43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43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434"/>
                                        </p:tgtEl>
                                        <p:attrNameLst>
                                          <p:attrName>ppt_y</p:attrName>
                                        </p:attrNameLst>
                                      </p:cBhvr>
                                      <p:tavLst>
                                        <p:tav tm="0" fmla="#ppt_y-sin(pi*$)/81">
                                          <p:val>
                                            <p:fltVal val="0"/>
                                          </p:val>
                                        </p:tav>
                                        <p:tav tm="100000">
                                          <p:val>
                                            <p:fltVal val="1"/>
                                          </p:val>
                                        </p:tav>
                                      </p:tavLst>
                                    </p:anim>
                                    <p:animScale>
                                      <p:cBhvr>
                                        <p:cTn id="13" dur="26">
                                          <p:stCondLst>
                                            <p:cond delay="650"/>
                                          </p:stCondLst>
                                        </p:cTn>
                                        <p:tgtEl>
                                          <p:spTgt spid="18434"/>
                                        </p:tgtEl>
                                      </p:cBhvr>
                                      <p:to x="100000" y="60000"/>
                                    </p:animScale>
                                    <p:animScale>
                                      <p:cBhvr>
                                        <p:cTn id="14" dur="166" decel="50000">
                                          <p:stCondLst>
                                            <p:cond delay="676"/>
                                          </p:stCondLst>
                                        </p:cTn>
                                        <p:tgtEl>
                                          <p:spTgt spid="18434"/>
                                        </p:tgtEl>
                                      </p:cBhvr>
                                      <p:to x="100000" y="100000"/>
                                    </p:animScale>
                                    <p:animScale>
                                      <p:cBhvr>
                                        <p:cTn id="15" dur="26">
                                          <p:stCondLst>
                                            <p:cond delay="1312"/>
                                          </p:stCondLst>
                                        </p:cTn>
                                        <p:tgtEl>
                                          <p:spTgt spid="18434"/>
                                        </p:tgtEl>
                                      </p:cBhvr>
                                      <p:to x="100000" y="80000"/>
                                    </p:animScale>
                                    <p:animScale>
                                      <p:cBhvr>
                                        <p:cTn id="16" dur="166" decel="50000">
                                          <p:stCondLst>
                                            <p:cond delay="1338"/>
                                          </p:stCondLst>
                                        </p:cTn>
                                        <p:tgtEl>
                                          <p:spTgt spid="18434"/>
                                        </p:tgtEl>
                                      </p:cBhvr>
                                      <p:to x="100000" y="100000"/>
                                    </p:animScale>
                                    <p:animScale>
                                      <p:cBhvr>
                                        <p:cTn id="17" dur="26">
                                          <p:stCondLst>
                                            <p:cond delay="1642"/>
                                          </p:stCondLst>
                                        </p:cTn>
                                        <p:tgtEl>
                                          <p:spTgt spid="18434"/>
                                        </p:tgtEl>
                                      </p:cBhvr>
                                      <p:to x="100000" y="90000"/>
                                    </p:animScale>
                                    <p:animScale>
                                      <p:cBhvr>
                                        <p:cTn id="18" dur="166" decel="50000">
                                          <p:stCondLst>
                                            <p:cond delay="1668"/>
                                          </p:stCondLst>
                                        </p:cTn>
                                        <p:tgtEl>
                                          <p:spTgt spid="18434"/>
                                        </p:tgtEl>
                                      </p:cBhvr>
                                      <p:to x="100000" y="100000"/>
                                    </p:animScale>
                                    <p:animScale>
                                      <p:cBhvr>
                                        <p:cTn id="19" dur="26">
                                          <p:stCondLst>
                                            <p:cond delay="1808"/>
                                          </p:stCondLst>
                                        </p:cTn>
                                        <p:tgtEl>
                                          <p:spTgt spid="18434"/>
                                        </p:tgtEl>
                                      </p:cBhvr>
                                      <p:to x="100000" y="95000"/>
                                    </p:animScale>
                                    <p:animScale>
                                      <p:cBhvr>
                                        <p:cTn id="20" dur="166" decel="50000">
                                          <p:stCondLst>
                                            <p:cond delay="1834"/>
                                          </p:stCondLst>
                                        </p:cTn>
                                        <p:tgtEl>
                                          <p:spTgt spid="1843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18435">
                                            <p:txEl>
                                              <p:pRg st="0" end="0"/>
                                            </p:txEl>
                                          </p:spTgt>
                                        </p:tgtEl>
                                        <p:attrNameLst>
                                          <p:attrName>style.visibility</p:attrName>
                                        </p:attrNameLst>
                                      </p:cBhvr>
                                      <p:to>
                                        <p:strVal val="visible"/>
                                      </p:to>
                                    </p:set>
                                    <p:anim calcmode="lin" valueType="num">
                                      <p:cBhvr>
                                        <p:cTn id="25" dur="1000" fill="hold"/>
                                        <p:tgtEl>
                                          <p:spTgt spid="18435">
                                            <p:txEl>
                                              <p:pRg st="0" end="0"/>
                                            </p:txEl>
                                          </p:spTgt>
                                        </p:tgtEl>
                                        <p:attrNameLst>
                                          <p:attrName>ppt_w</p:attrName>
                                        </p:attrNameLst>
                                      </p:cBhvr>
                                      <p:tavLst>
                                        <p:tav tm="0">
                                          <p:val>
                                            <p:strVal val="#ppt_w*0.70"/>
                                          </p:val>
                                        </p:tav>
                                        <p:tav tm="100000">
                                          <p:val>
                                            <p:strVal val="#ppt_w"/>
                                          </p:val>
                                        </p:tav>
                                      </p:tavLst>
                                    </p:anim>
                                    <p:anim calcmode="lin" valueType="num">
                                      <p:cBhvr>
                                        <p:cTn id="26" dur="1000" fill="hold"/>
                                        <p:tgtEl>
                                          <p:spTgt spid="18435">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100013"/>
            <a:ext cx="8229600" cy="1139826"/>
          </a:xfrm>
        </p:spPr>
        <p:txBody>
          <a:bodyPr/>
          <a:lstStyle/>
          <a:p>
            <a:r>
              <a:rPr lang="ar-SA" b="1"/>
              <a:t>4. المقياس الإيماني للسلوك</a:t>
            </a:r>
            <a:r>
              <a:rPr lang="en-US"/>
              <a:t> </a:t>
            </a:r>
          </a:p>
        </p:txBody>
      </p:sp>
      <p:sp>
        <p:nvSpPr>
          <p:cNvPr id="86019" name="Rectangle 3"/>
          <p:cNvSpPr>
            <a:spLocks noGrp="1" noChangeArrowheads="1"/>
          </p:cNvSpPr>
          <p:nvPr>
            <p:ph type="body" idx="1"/>
          </p:nvPr>
        </p:nvSpPr>
        <p:spPr>
          <a:xfrm>
            <a:off x="323850" y="1484313"/>
            <a:ext cx="8604250" cy="5040312"/>
          </a:xfrm>
        </p:spPr>
        <p:txBody>
          <a:bodyPr/>
          <a:lstStyle/>
          <a:p>
            <a:pPr algn="just"/>
            <a:r>
              <a:rPr lang="ar-SA" sz="4000" b="1"/>
              <a:t>فالمسلم الملتزم لا يسلك سلوكًا عشوائيًّا غير موزون، </a:t>
            </a:r>
            <a:r>
              <a:rPr lang="ar-SA" sz="4000" b="1">
                <a:solidFill>
                  <a:srgbClr val="FFFF00"/>
                </a:solidFill>
              </a:rPr>
              <a:t>بل يضع كل فعل وموقف في ميزان الأعمال قبل أن يُقدم عليه</a:t>
            </a:r>
            <a:r>
              <a:rPr lang="ar-SA" sz="4000" b="1"/>
              <a:t>، فإن وجد عملاً متطابقًا مع مرضاة الله، متَّسقًا مع منهج الحق والخير... أجاز لنفسه الإقدام عليه، والشروع في تنفيذه..</a:t>
            </a:r>
          </a:p>
          <a:p>
            <a:pPr algn="just">
              <a:buFont typeface="Wingdings" pitchFamily="2" charset="2"/>
              <a:buNone/>
            </a:pP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fade">
                                      <p:cBhvr>
                                        <p:cTn id="7" dur="2000"/>
                                        <p:tgtEl>
                                          <p:spTgt spid="860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100013"/>
            <a:ext cx="8229600" cy="1139826"/>
          </a:xfrm>
        </p:spPr>
        <p:txBody>
          <a:bodyPr/>
          <a:lstStyle/>
          <a:p>
            <a:r>
              <a:rPr lang="ar-SA" b="1"/>
              <a:t>4. المقياس الإيماني للسلوك</a:t>
            </a:r>
            <a:r>
              <a:rPr lang="en-US"/>
              <a:t> </a:t>
            </a:r>
          </a:p>
        </p:txBody>
      </p:sp>
      <p:sp>
        <p:nvSpPr>
          <p:cNvPr id="87043" name="Rectangle 3"/>
          <p:cNvSpPr>
            <a:spLocks noGrp="1" noChangeArrowheads="1"/>
          </p:cNvSpPr>
          <p:nvPr>
            <p:ph type="body" idx="1"/>
          </p:nvPr>
        </p:nvSpPr>
        <p:spPr>
          <a:xfrm>
            <a:off x="179388" y="1341438"/>
            <a:ext cx="8820150" cy="5040312"/>
          </a:xfrm>
        </p:spPr>
        <p:txBody>
          <a:bodyPr/>
          <a:lstStyle/>
          <a:p>
            <a:pPr algn="just"/>
            <a:r>
              <a:rPr lang="ar-SA" sz="4000" b="1"/>
              <a:t>أمَّا إن وجده شاذًّا متعارضًا مع هذه المقاييس، بعيدًا عن رضا الله، غير متطابق مع مبادئ الخير، فإنه يعمد إلى إلغائه، ويعلن رفضه والانسحاب منه. </a:t>
            </a:r>
          </a:p>
          <a:p>
            <a:pPr algn="just">
              <a:buFont typeface="Wingdings" pitchFamily="2" charset="2"/>
              <a:buNone/>
            </a:pPr>
            <a:r>
              <a:rPr lang="ar-SA" sz="4000" b="1">
                <a:solidFill>
                  <a:srgbClr val="FFFF00"/>
                </a:solidFill>
              </a:rPr>
              <a:t>  </a:t>
            </a:r>
          </a:p>
          <a:p>
            <a:pPr algn="just">
              <a:buFont typeface="Wingdings" pitchFamily="2" charset="2"/>
              <a:buNone/>
            </a:pPr>
            <a:r>
              <a:rPr lang="ar-SA" sz="4000" b="1">
                <a:solidFill>
                  <a:srgbClr val="FFFF00"/>
                </a:solidFill>
              </a:rPr>
              <a:t>وهذا المقياس الإيماني الدقيق هو مقياس يستهدف حب الخير من أجل أنه خير، وصنع المعروف حبًّا في المعروف؛ </a:t>
            </a:r>
            <a:r>
              <a:rPr lang="ar-SA" sz="4000" b="1">
                <a:solidFill>
                  <a:srgbClr val="FFFFFF"/>
                </a:solidFill>
              </a:rPr>
              <a:t>تقربًا من الله، وبحثًا عن رضاه بعيدًا عن الأنانية والنفعية والمادية.</a:t>
            </a:r>
            <a:endParaRPr lang="en-US" sz="4000" b="1">
              <a:solidFill>
                <a:srgbClr val="FFFFFF"/>
              </a:solidFill>
            </a:endParaRPr>
          </a:p>
        </p:txBody>
      </p:sp>
      <p:sp>
        <p:nvSpPr>
          <p:cNvPr id="87044" name="Oval 4">
            <a:hlinkClick r:id="rId2" action="ppaction://hlinksldjump"/>
          </p:cNvPr>
          <p:cNvSpPr>
            <a:spLocks noChangeArrowheads="1"/>
          </p:cNvSpPr>
          <p:nvPr/>
        </p:nvSpPr>
        <p:spPr bwMode="auto">
          <a:xfrm>
            <a:off x="107950" y="6238875"/>
            <a:ext cx="503238" cy="503238"/>
          </a:xfrm>
          <a:prstGeom prst="ellipse">
            <a:avLst/>
          </a:prstGeom>
          <a:solidFill>
            <a:srgbClr val="FFFF00"/>
          </a:solidFill>
          <a:ln w="9525">
            <a:noFill/>
            <a:round/>
            <a:headEnd/>
            <a:tailEnd/>
          </a:ln>
          <a:effectLst>
            <a:prstShdw prst="shdw17" dist="17961" dir="2700000">
              <a:srgbClr val="FFFF00">
                <a:gamma/>
                <a:shade val="60000"/>
                <a:invGamma/>
              </a:srgbClr>
            </a:prstShdw>
          </a:effectLst>
        </p:spPr>
        <p:txBody>
          <a:bodyPr wrap="none" anchor="ctr"/>
          <a:lstStyle/>
          <a:p>
            <a:endParaRPr lang="en-US">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 to="" calcmode="lin" valueType="num">
                                      <p:cBhvr>
                                        <p:cTn id="7" dur="1" fill="hold"/>
                                        <p:tgtEl>
                                          <p:spTgt spid="8704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 to="" calcmode="lin" valueType="num">
                                      <p:cBhvr>
                                        <p:cTn id="12" dur="1" fill="hold"/>
                                        <p:tgtEl>
                                          <p:spTgt spid="8704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87043">
                                            <p:txEl>
                                              <p:pRg st="2" end="2"/>
                                            </p:txEl>
                                          </p:spTgt>
                                        </p:tgtEl>
                                        <p:attrNameLst>
                                          <p:attrName>style.visibility</p:attrName>
                                        </p:attrNameLst>
                                      </p:cBhvr>
                                      <p:to>
                                        <p:strVal val="visible"/>
                                      </p:to>
                                    </p:set>
                                    <p:anim to="" calcmode="lin" valueType="num">
                                      <p:cBhvr>
                                        <p:cTn id="17" dur="1" fill="hold"/>
                                        <p:tgtEl>
                                          <p:spTgt spid="8704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WordArt 5"/>
          <p:cNvSpPr>
            <a:spLocks noChangeArrowheads="1" noChangeShapeType="1" noTextEdit="1"/>
          </p:cNvSpPr>
          <p:nvPr/>
        </p:nvSpPr>
        <p:spPr bwMode="auto">
          <a:xfrm>
            <a:off x="684213" y="333375"/>
            <a:ext cx="7488237" cy="4319588"/>
          </a:xfrm>
          <a:prstGeom prst="rect">
            <a:avLst/>
          </a:prstGeom>
        </p:spPr>
        <p:txBody>
          <a:bodyPr wrap="none" fromWordArt="1">
            <a:prstTxWarp prst="textTriangle">
              <a:avLst>
                <a:gd name="adj" fmla="val 66741"/>
              </a:avLst>
            </a:prstTxWarp>
            <a:scene3d>
              <a:camera prst="legacyObliqueTopLeft"/>
              <a:lightRig rig="legacyNormal3" dir="r"/>
            </a:scene3d>
            <a:sp3d extrusionH="201600" prstMaterial="legacyMatte">
              <a:extrusionClr>
                <a:srgbClr val="0066CC"/>
              </a:extrusionClr>
            </a:sp3d>
          </a:bodyPr>
          <a:lstStyle/>
          <a:p>
            <a:r>
              <a:rPr lang="ar-SA" sz="3600" b="1" kern="10">
                <a:ln w="9525">
                  <a:round/>
                  <a:headEnd/>
                  <a:tailEnd/>
                </a:ln>
                <a:gradFill rotWithShape="0">
                  <a:gsLst>
                    <a:gs pos="0">
                      <a:srgbClr val="FFFFCC"/>
                    </a:gs>
                    <a:gs pos="100000">
                      <a:srgbClr val="FF9999"/>
                    </a:gs>
                  </a:gsLst>
                  <a:lin ang="5400000" scaled="1"/>
                </a:gradFill>
                <a:latin typeface="Times New Roman"/>
                <a:cs typeface="Times New Roman"/>
              </a:rPr>
              <a:t>مزايا الشخصية الإسلامية الناجحة إداريًّا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188" y="115888"/>
            <a:ext cx="7772400" cy="1139825"/>
          </a:xfrm>
        </p:spPr>
        <p:txBody>
          <a:bodyPr/>
          <a:lstStyle/>
          <a:p>
            <a:r>
              <a:rPr lang="ar-SA" b="1"/>
              <a:t>مزايا الشخصية الإسلامية الناجحة إداريًّا</a:t>
            </a:r>
            <a:r>
              <a:rPr lang="ar-SA"/>
              <a:t> </a:t>
            </a:r>
            <a:endParaRPr lang="en-US"/>
          </a:p>
        </p:txBody>
      </p:sp>
      <p:sp>
        <p:nvSpPr>
          <p:cNvPr id="19459" name="Rectangle 3"/>
          <p:cNvSpPr>
            <a:spLocks noGrp="1" noChangeArrowheads="1"/>
          </p:cNvSpPr>
          <p:nvPr>
            <p:ph type="body" idx="1"/>
          </p:nvPr>
        </p:nvSpPr>
        <p:spPr>
          <a:xfrm>
            <a:off x="215900" y="1268413"/>
            <a:ext cx="7885113" cy="5257800"/>
          </a:xfrm>
        </p:spPr>
        <p:txBody>
          <a:bodyPr/>
          <a:lstStyle/>
          <a:p>
            <a:pPr marL="609600" indent="-609600">
              <a:lnSpc>
                <a:spcPct val="130000"/>
              </a:lnSpc>
              <a:buSzPct val="105000"/>
              <a:buFont typeface="Wingdings" pitchFamily="2" charset="2"/>
              <a:buAutoNum type="arabicPeriod"/>
            </a:pPr>
            <a:r>
              <a:rPr lang="ar-SA" b="1">
                <a:solidFill>
                  <a:srgbClr val="FFFF00"/>
                </a:solidFill>
              </a:rPr>
              <a:t>الاتجاه العقلي. </a:t>
            </a:r>
          </a:p>
          <a:p>
            <a:pPr marL="609600" indent="-609600">
              <a:lnSpc>
                <a:spcPct val="130000"/>
              </a:lnSpc>
              <a:buSzPct val="105000"/>
              <a:buFont typeface="Wingdings" pitchFamily="2" charset="2"/>
              <a:buAutoNum type="arabicPeriod"/>
            </a:pPr>
            <a:r>
              <a:rPr lang="ar-SA" b="1">
                <a:solidFill>
                  <a:srgbClr val="FFFF00"/>
                </a:solidFill>
              </a:rPr>
              <a:t> الإيجابية.</a:t>
            </a:r>
          </a:p>
          <a:p>
            <a:pPr marL="609600" indent="-609600">
              <a:lnSpc>
                <a:spcPct val="130000"/>
              </a:lnSpc>
              <a:buSzPct val="105000"/>
              <a:buFont typeface="Wingdings" pitchFamily="2" charset="2"/>
              <a:buAutoNum type="arabicPeriod"/>
            </a:pPr>
            <a:r>
              <a:rPr lang="ar-SA" b="1">
                <a:solidFill>
                  <a:srgbClr val="FFFF00"/>
                </a:solidFill>
              </a:rPr>
              <a:t> الالتزام.</a:t>
            </a:r>
          </a:p>
          <a:p>
            <a:pPr marL="609600" indent="-609600">
              <a:lnSpc>
                <a:spcPct val="130000"/>
              </a:lnSpc>
              <a:buSzPct val="105000"/>
              <a:buFont typeface="Wingdings" pitchFamily="2" charset="2"/>
              <a:buAutoNum type="arabicPeriod"/>
            </a:pPr>
            <a:r>
              <a:rPr lang="ar-SA" b="1">
                <a:solidFill>
                  <a:srgbClr val="FFFF00"/>
                </a:solidFill>
              </a:rPr>
              <a:t> التوجه المستمر نحو الكمال. </a:t>
            </a:r>
          </a:p>
          <a:p>
            <a:pPr marL="609600" indent="-609600">
              <a:lnSpc>
                <a:spcPct val="130000"/>
              </a:lnSpc>
              <a:buSzPct val="105000"/>
              <a:buFont typeface="Wingdings" pitchFamily="2" charset="2"/>
              <a:buAutoNum type="arabicPeriod"/>
            </a:pPr>
            <a:r>
              <a:rPr lang="ar-SA" b="1">
                <a:solidFill>
                  <a:srgbClr val="FFFF00"/>
                </a:solidFill>
              </a:rPr>
              <a:t> الاتزان.</a:t>
            </a:r>
          </a:p>
          <a:p>
            <a:pPr marL="609600" indent="-609600">
              <a:lnSpc>
                <a:spcPct val="130000"/>
              </a:lnSpc>
              <a:buSzPct val="105000"/>
              <a:buFont typeface="Wingdings" pitchFamily="2" charset="2"/>
              <a:buAutoNum type="arabicPeriod"/>
            </a:pPr>
            <a:r>
              <a:rPr lang="ar-SA" b="1">
                <a:solidFill>
                  <a:srgbClr val="FFFF00"/>
                </a:solidFill>
              </a:rPr>
              <a:t> الإحساس الإنساني (يقظة الضمير والحس الوجداني). </a:t>
            </a:r>
          </a:p>
          <a:p>
            <a:pPr marL="609600" indent="-609600">
              <a:lnSpc>
                <a:spcPct val="130000"/>
              </a:lnSpc>
              <a:buSzPct val="105000"/>
              <a:buFont typeface="Wingdings" pitchFamily="2" charset="2"/>
              <a:buAutoNum type="arabicPeriod"/>
            </a:pPr>
            <a:r>
              <a:rPr lang="ar-SA" b="1">
                <a:solidFill>
                  <a:srgbClr val="FFFF00"/>
                </a:solidFill>
              </a:rPr>
              <a:t> النزعة القيادية.</a:t>
            </a:r>
            <a:endParaRPr lang="en-US"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0"/>
                                  </p:iterate>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2000" fill="hold"/>
                                        <p:tgtEl>
                                          <p:spTgt spid="19458"/>
                                        </p:tgtEl>
                                        <p:attrNameLst>
                                          <p:attrName>ppt_x</p:attrName>
                                        </p:attrNameLst>
                                      </p:cBhvr>
                                      <p:tavLst>
                                        <p:tav tm="0">
                                          <p:val>
                                            <p:strVal val="#ppt_x"/>
                                          </p:val>
                                        </p:tav>
                                        <p:tav tm="100000">
                                          <p:val>
                                            <p:strVal val="#ppt_x"/>
                                          </p:val>
                                        </p:tav>
                                      </p:tavLst>
                                    </p:anim>
                                    <p:anim calcmode="lin" valueType="num">
                                      <p:cBhvr additive="base">
                                        <p:cTn id="8" dur="20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2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19459">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12" fill="hold" grpId="0" nodeType="with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 calcmode="lin" valueType="num">
                                      <p:cBhvr additive="base">
                                        <p:cTn id="17" dur="20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19459">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stCondLst>
                                    <p:cond delay="0"/>
                                  </p:stCondLst>
                                  <p:childTnLst>
                                    <p:set>
                                      <p:cBhvr>
                                        <p:cTn id="20" dur="1" fill="hold">
                                          <p:stCondLst>
                                            <p:cond delay="0"/>
                                          </p:stCondLst>
                                        </p:cTn>
                                        <p:tgtEl>
                                          <p:spTgt spid="19459">
                                            <p:txEl>
                                              <p:pRg st="2" end="2"/>
                                            </p:txEl>
                                          </p:spTgt>
                                        </p:tgtEl>
                                        <p:attrNameLst>
                                          <p:attrName>style.visibility</p:attrName>
                                        </p:attrNameLst>
                                      </p:cBhvr>
                                      <p:to>
                                        <p:strVal val="visible"/>
                                      </p:to>
                                    </p:set>
                                    <p:anim calcmode="lin" valueType="num">
                                      <p:cBhvr additive="base">
                                        <p:cTn id="21" dur="2000" fill="hold"/>
                                        <p:tgtEl>
                                          <p:spTgt spid="19459">
                                            <p:txEl>
                                              <p:pRg st="2" end="2"/>
                                            </p:txEl>
                                          </p:spTgt>
                                        </p:tgtEl>
                                        <p:attrNameLst>
                                          <p:attrName>ppt_x</p:attrName>
                                        </p:attrNameLst>
                                      </p:cBhvr>
                                      <p:tavLst>
                                        <p:tav tm="0">
                                          <p:val>
                                            <p:strVal val="1+#ppt_w/2"/>
                                          </p:val>
                                        </p:tav>
                                        <p:tav tm="100000">
                                          <p:val>
                                            <p:strVal val="#ppt_x"/>
                                          </p:val>
                                        </p:tav>
                                      </p:tavLst>
                                    </p:anim>
                                    <p:anim calcmode="lin" valueType="num">
                                      <p:cBhvr additive="base">
                                        <p:cTn id="22" dur="2000" fill="hold"/>
                                        <p:tgtEl>
                                          <p:spTgt spid="19459">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3" fill="hold" grpId="0" nodeType="with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2000" fill="hold"/>
                                        <p:tgtEl>
                                          <p:spTgt spid="19459">
                                            <p:txEl>
                                              <p:pRg st="3" end="3"/>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19459">
                                            <p:txEl>
                                              <p:pRg st="3" end="3"/>
                                            </p:txEl>
                                          </p:spTgt>
                                        </p:tgtEl>
                                        <p:attrNameLst>
                                          <p:attrName>ppt_y</p:attrName>
                                        </p:attrNameLst>
                                      </p:cBhvr>
                                      <p:tavLst>
                                        <p:tav tm="0">
                                          <p:val>
                                            <p:strVal val="0-#ppt_h/2"/>
                                          </p:val>
                                        </p:tav>
                                        <p:tav tm="100000">
                                          <p:val>
                                            <p:strVal val="#ppt_y"/>
                                          </p:val>
                                        </p:tav>
                                      </p:tavLst>
                                    </p:anim>
                                  </p:childTnLst>
                                </p:cTn>
                              </p:par>
                              <p:par>
                                <p:cTn id="27" presetID="2" presetClass="entr" presetSubtype="9" fill="hold" grpId="0" nodeType="withEffect">
                                  <p:stCondLst>
                                    <p:cond delay="0"/>
                                  </p:stCondLst>
                                  <p:childTnLst>
                                    <p:set>
                                      <p:cBhvr>
                                        <p:cTn id="28" dur="1" fill="hold">
                                          <p:stCondLst>
                                            <p:cond delay="0"/>
                                          </p:stCondLst>
                                        </p:cTn>
                                        <p:tgtEl>
                                          <p:spTgt spid="19459">
                                            <p:txEl>
                                              <p:pRg st="4" end="4"/>
                                            </p:txEl>
                                          </p:spTgt>
                                        </p:tgtEl>
                                        <p:attrNameLst>
                                          <p:attrName>style.visibility</p:attrName>
                                        </p:attrNameLst>
                                      </p:cBhvr>
                                      <p:to>
                                        <p:strVal val="visible"/>
                                      </p:to>
                                    </p:set>
                                    <p:anim calcmode="lin" valueType="num">
                                      <p:cBhvr additive="base">
                                        <p:cTn id="29" dur="20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30" dur="2000" fill="hold"/>
                                        <p:tgtEl>
                                          <p:spTgt spid="19459">
                                            <p:txEl>
                                              <p:pRg st="4" end="4"/>
                                            </p:txEl>
                                          </p:spTgt>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19459">
                                            <p:txEl>
                                              <p:pRg st="5" end="5"/>
                                            </p:txEl>
                                          </p:spTgt>
                                        </p:tgtEl>
                                        <p:attrNameLst>
                                          <p:attrName>style.visibility</p:attrName>
                                        </p:attrNameLst>
                                      </p:cBhvr>
                                      <p:to>
                                        <p:strVal val="visible"/>
                                      </p:to>
                                    </p:set>
                                    <p:anim calcmode="lin" valueType="num">
                                      <p:cBhvr additive="base">
                                        <p:cTn id="33" dur="20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19459">
                                            <p:txEl>
                                              <p:pRg st="5" end="5"/>
                                            </p:txEl>
                                          </p:spTgt>
                                        </p:tgtEl>
                                        <p:attrNameLst>
                                          <p:attrName>ppt_y</p:attrName>
                                        </p:attrNameLst>
                                      </p:cBhvr>
                                      <p:tavLst>
                                        <p:tav tm="0">
                                          <p:val>
                                            <p:strVal val="0-#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 calcmode="lin" valueType="num">
                                      <p:cBhvr additive="base">
                                        <p:cTn id="37" dur="2000" fill="hold"/>
                                        <p:tgtEl>
                                          <p:spTgt spid="19459">
                                            <p:txEl>
                                              <p:pRg st="6" end="6"/>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1945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0"/>
            <a:ext cx="8229600" cy="1139825"/>
          </a:xfrm>
        </p:spPr>
        <p:txBody>
          <a:bodyPr/>
          <a:lstStyle/>
          <a:p>
            <a:r>
              <a:rPr lang="ar-SA" b="1"/>
              <a:t>1. الاتجاه العقلي</a:t>
            </a:r>
            <a:endParaRPr lang="en-US"/>
          </a:p>
        </p:txBody>
      </p:sp>
      <p:sp>
        <p:nvSpPr>
          <p:cNvPr id="20483" name="Rectangle 3"/>
          <p:cNvSpPr>
            <a:spLocks noGrp="1" noChangeArrowheads="1"/>
          </p:cNvSpPr>
          <p:nvPr>
            <p:ph type="body" idx="1"/>
          </p:nvPr>
        </p:nvSpPr>
        <p:spPr>
          <a:xfrm>
            <a:off x="611188" y="1916113"/>
            <a:ext cx="8243887" cy="3384550"/>
          </a:xfrm>
        </p:spPr>
        <p:txBody>
          <a:bodyPr/>
          <a:lstStyle/>
          <a:p>
            <a:pPr algn="just"/>
            <a:r>
              <a:rPr lang="ar-SA" sz="3600" b="1"/>
              <a:t> </a:t>
            </a:r>
            <a:r>
              <a:rPr lang="ar-SA" sz="3600" b="1">
                <a:solidFill>
                  <a:srgbClr val="FFFF00"/>
                </a:solidFill>
              </a:rPr>
              <a:t>تتميز الشخصية الإسلامية الإدارية بأنها شخصية عقلية؛</a:t>
            </a:r>
            <a:r>
              <a:rPr lang="ar-SA" sz="3600" b="1"/>
              <a:t> أي يسيطر العقل فيها على كل تصرفات الفرد وبواعثه ودوافعه وعواطفه وغرائزه وطريقة تفكيره... فللعقل مقام القيادة والتوجيه في الشخصية الإسلامية؛ إذ يظهر أثره واضحًا في مجال السلوك والعلوم والمعارف... إلخ.</a:t>
            </a:r>
          </a:p>
          <a:p>
            <a:pPr algn="just">
              <a:buFont typeface="Wingdings" pitchFamily="2" charset="2"/>
              <a:buNone/>
            </a:pP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ppt_w</p:attrName>
                                        </p:attrNameLst>
                                      </p:cBhvr>
                                      <p:tavLst>
                                        <p:tav tm="0">
                                          <p:val>
                                            <p:strVal val="#ppt_w*0.70"/>
                                          </p:val>
                                        </p:tav>
                                        <p:tav tm="100000">
                                          <p:val>
                                            <p:strVal val="#ppt_w"/>
                                          </p:val>
                                        </p:tav>
                                      </p:tavLst>
                                    </p:anim>
                                    <p:anim calcmode="lin" valueType="num">
                                      <p:cBhvr>
                                        <p:cTn id="8" dur="1000" fill="hold"/>
                                        <p:tgtEl>
                                          <p:spTgt spid="20482"/>
                                        </p:tgtEl>
                                        <p:attrNameLst>
                                          <p:attrName>ppt_h</p:attrName>
                                        </p:attrNameLst>
                                      </p:cBhvr>
                                      <p:tavLst>
                                        <p:tav tm="0">
                                          <p:val>
                                            <p:strVal val="#ppt_h"/>
                                          </p:val>
                                        </p:tav>
                                        <p:tav tm="100000">
                                          <p:val>
                                            <p:strVal val="#ppt_h"/>
                                          </p:val>
                                        </p:tav>
                                      </p:tavLst>
                                    </p:anim>
                                    <p:animEffect transition="in" filter="fade">
                                      <p:cBhvr>
                                        <p:cTn id="9" dur="1000"/>
                                        <p:tgtEl>
                                          <p:spTgt spid="20482"/>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nodeType="clickEffect">
                                  <p:stCondLst>
                                    <p:cond delay="0"/>
                                  </p:stCondLst>
                                  <p:childTnLst>
                                    <p:set>
                                      <p:cBhvr>
                                        <p:cTn id="13" dur="1" fill="hold">
                                          <p:stCondLst>
                                            <p:cond delay="0"/>
                                          </p:stCondLst>
                                        </p:cTn>
                                        <p:tgtEl>
                                          <p:spTgt spid="20483">
                                            <p:txEl>
                                              <p:pRg st="0" end="0"/>
                                            </p:txEl>
                                          </p:spTgt>
                                        </p:tgtEl>
                                        <p:attrNameLst>
                                          <p:attrName>style.visibility</p:attrName>
                                        </p:attrNameLst>
                                      </p:cBhvr>
                                      <p:to>
                                        <p:strVal val="visible"/>
                                      </p:to>
                                    </p:set>
                                    <p:animEffect transition="in" filter="fade">
                                      <p:cBhvr>
                                        <p:cTn id="14" dur="800" decel="100000"/>
                                        <p:tgtEl>
                                          <p:spTgt spid="20483">
                                            <p:txEl>
                                              <p:pRg st="0" end="0"/>
                                            </p:txEl>
                                          </p:spTgt>
                                        </p:tgtEl>
                                      </p:cBhvr>
                                    </p:animEffect>
                                    <p:anim calcmode="lin" valueType="num">
                                      <p:cBhvr>
                                        <p:cTn id="15" dur="800" decel="100000" fill="hold"/>
                                        <p:tgtEl>
                                          <p:spTgt spid="20483">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0483">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0483">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0483">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048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8313" y="0"/>
            <a:ext cx="8229600" cy="1139825"/>
          </a:xfrm>
        </p:spPr>
        <p:txBody>
          <a:bodyPr/>
          <a:lstStyle/>
          <a:p>
            <a:r>
              <a:rPr lang="ar-SA" b="1"/>
              <a:t>1. الاتجاه العقلي</a:t>
            </a:r>
            <a:endParaRPr lang="en-US"/>
          </a:p>
        </p:txBody>
      </p:sp>
      <p:sp>
        <p:nvSpPr>
          <p:cNvPr id="95235" name="Rectangle 3"/>
          <p:cNvSpPr>
            <a:spLocks noGrp="1" noChangeArrowheads="1"/>
          </p:cNvSpPr>
          <p:nvPr>
            <p:ph type="body" idx="1"/>
          </p:nvPr>
        </p:nvSpPr>
        <p:spPr>
          <a:xfrm>
            <a:off x="395288" y="1701800"/>
            <a:ext cx="8459787" cy="3240088"/>
          </a:xfrm>
        </p:spPr>
        <p:txBody>
          <a:bodyPr/>
          <a:lstStyle/>
          <a:p>
            <a:pPr algn="just"/>
            <a:r>
              <a:rPr lang="ar-SA" sz="3600" b="1"/>
              <a:t>فسلوك المسلم لا يخضع للاندفاع الغريزي التائه، ولا للميل الأناني والهوى الشخصي الذي تضيع فيه قيم الحق والعدل، وتتلاشى أمامه قواعد الأخلاق... بل يدور السلوك عنده- في امتداد أبعاده، واختلاف مظاهره- حول مركز العقل، ويتحرك على ضوء إشارته وهدي صوته.   </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5234"/>
                                        </p:tgtEl>
                                        <p:attrNameLst>
                                          <p:attrName>style.visibility</p:attrName>
                                        </p:attrNameLst>
                                      </p:cBhvr>
                                      <p:to>
                                        <p:strVal val="visible"/>
                                      </p:to>
                                    </p:set>
                                    <p:anim calcmode="lin" valueType="num">
                                      <p:cBhvr>
                                        <p:cTn id="7" dur="1000" fill="hold"/>
                                        <p:tgtEl>
                                          <p:spTgt spid="95234"/>
                                        </p:tgtEl>
                                        <p:attrNameLst>
                                          <p:attrName>ppt_w</p:attrName>
                                        </p:attrNameLst>
                                      </p:cBhvr>
                                      <p:tavLst>
                                        <p:tav tm="0">
                                          <p:val>
                                            <p:strVal val="#ppt_w*0.70"/>
                                          </p:val>
                                        </p:tav>
                                        <p:tav tm="100000">
                                          <p:val>
                                            <p:strVal val="#ppt_w"/>
                                          </p:val>
                                        </p:tav>
                                      </p:tavLst>
                                    </p:anim>
                                    <p:anim calcmode="lin" valueType="num">
                                      <p:cBhvr>
                                        <p:cTn id="8" dur="1000" fill="hold"/>
                                        <p:tgtEl>
                                          <p:spTgt spid="95234"/>
                                        </p:tgtEl>
                                        <p:attrNameLst>
                                          <p:attrName>ppt_h</p:attrName>
                                        </p:attrNameLst>
                                      </p:cBhvr>
                                      <p:tavLst>
                                        <p:tav tm="0">
                                          <p:val>
                                            <p:strVal val="#ppt_h"/>
                                          </p:val>
                                        </p:tav>
                                        <p:tav tm="100000">
                                          <p:val>
                                            <p:strVal val="#ppt_h"/>
                                          </p:val>
                                        </p:tav>
                                      </p:tavLst>
                                    </p:anim>
                                    <p:animEffect transition="in" filter="fade">
                                      <p:cBhvr>
                                        <p:cTn id="9" dur="1000"/>
                                        <p:tgtEl>
                                          <p:spTgt spid="95234"/>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nodeType="clickEffect">
                                  <p:stCondLst>
                                    <p:cond delay="0"/>
                                  </p:stCondLst>
                                  <p:childTnLst>
                                    <p:set>
                                      <p:cBhvr>
                                        <p:cTn id="13" dur="1" fill="hold">
                                          <p:stCondLst>
                                            <p:cond delay="0"/>
                                          </p:stCondLst>
                                        </p:cTn>
                                        <p:tgtEl>
                                          <p:spTgt spid="95235">
                                            <p:txEl>
                                              <p:pRg st="0" end="0"/>
                                            </p:txEl>
                                          </p:spTgt>
                                        </p:tgtEl>
                                        <p:attrNameLst>
                                          <p:attrName>style.visibility</p:attrName>
                                        </p:attrNameLst>
                                      </p:cBhvr>
                                      <p:to>
                                        <p:strVal val="visible"/>
                                      </p:to>
                                    </p:set>
                                    <p:animEffect transition="in" filter="fade">
                                      <p:cBhvr>
                                        <p:cTn id="14" dur="800" decel="100000"/>
                                        <p:tgtEl>
                                          <p:spTgt spid="95235">
                                            <p:txEl>
                                              <p:pRg st="0" end="0"/>
                                            </p:txEl>
                                          </p:spTgt>
                                        </p:tgtEl>
                                      </p:cBhvr>
                                    </p:animEffect>
                                    <p:anim calcmode="lin" valueType="num">
                                      <p:cBhvr>
                                        <p:cTn id="15" dur="800" decel="100000" fill="hold"/>
                                        <p:tgtEl>
                                          <p:spTgt spid="95235">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95235">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95235">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95235">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95235">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115888"/>
            <a:ext cx="8229600" cy="1139825"/>
          </a:xfrm>
        </p:spPr>
        <p:txBody>
          <a:bodyPr/>
          <a:lstStyle/>
          <a:p>
            <a:r>
              <a:rPr lang="ar-SA" b="1"/>
              <a:t>الشخصية الإسلامية... الناجحة إداريًّا</a:t>
            </a:r>
            <a:r>
              <a:rPr lang="ar-SA"/>
              <a:t> </a:t>
            </a:r>
            <a:endParaRPr lang="en-US"/>
          </a:p>
        </p:txBody>
      </p:sp>
      <p:sp>
        <p:nvSpPr>
          <p:cNvPr id="55299" name="Rectangle 3"/>
          <p:cNvSpPr>
            <a:spLocks noGrp="1" noChangeArrowheads="1"/>
          </p:cNvSpPr>
          <p:nvPr>
            <p:ph type="body" idx="1"/>
          </p:nvPr>
        </p:nvSpPr>
        <p:spPr>
          <a:xfrm>
            <a:off x="0" y="1268413"/>
            <a:ext cx="8893175" cy="5589587"/>
          </a:xfrm>
        </p:spPr>
        <p:txBody>
          <a:bodyPr/>
          <a:lstStyle/>
          <a:p>
            <a:r>
              <a:rPr lang="ar-SA" b="1"/>
              <a:t>وتتميز الشخصية الإسلامية في هذا الصدد بسمات إنسانية معينة، تختلف كل الاختلاف عن سمات الشخصية غير الإسلامية؛ </a:t>
            </a:r>
            <a:endParaRPr lang="en-US" b="1"/>
          </a:p>
          <a:p>
            <a:pPr>
              <a:buFont typeface="Wingdings" pitchFamily="2" charset="2"/>
              <a:buNone/>
            </a:pPr>
            <a:r>
              <a:rPr lang="ar-SA" b="1"/>
              <a:t>                    </a:t>
            </a:r>
          </a:p>
          <a:p>
            <a:pPr>
              <a:buFont typeface="Wingdings" pitchFamily="2" charset="2"/>
              <a:buNone/>
            </a:pPr>
            <a:r>
              <a:rPr lang="ar-SA" b="1"/>
              <a:t>                                 </a:t>
            </a:r>
            <a:endParaRPr lang="en-US" b="1">
              <a:solidFill>
                <a:srgbClr val="FFFF00"/>
              </a:solidFill>
            </a:endParaRPr>
          </a:p>
          <a:p>
            <a:pPr>
              <a:buFont typeface="Wingdings" pitchFamily="2" charset="2"/>
              <a:buNone/>
            </a:pPr>
            <a:endParaRPr lang="ar-SA" b="1"/>
          </a:p>
          <a:p>
            <a:pPr algn="just"/>
            <a:r>
              <a:rPr lang="ar-SA" b="1"/>
              <a:t>لأنها تختلف عنها في </a:t>
            </a:r>
            <a:r>
              <a:rPr lang="ar-SA" b="1">
                <a:solidFill>
                  <a:srgbClr val="FFFF00"/>
                </a:solidFill>
              </a:rPr>
              <a:t>الدوافع والمحفزات والتكوين الذاتي ونوعية السلوك ومقياس العمل والاختيار...</a:t>
            </a:r>
            <a:endParaRPr lang="ar-SA" b="1"/>
          </a:p>
          <a:p>
            <a:pPr algn="just"/>
            <a:r>
              <a:rPr lang="ar-SA" b="1"/>
              <a:t> فضلاً عن تقرير المواقف والغايات والأهداف؛ </a:t>
            </a:r>
            <a:r>
              <a:rPr lang="ar-SA" b="1">
                <a:solidFill>
                  <a:srgbClr val="FFFF00"/>
                </a:solidFill>
              </a:rPr>
              <a:t>وهو ما ينتج عنه اختلاف في طبيعة السلوك، ونوعية المواقف والممارسات الحياتية.</a:t>
            </a:r>
          </a:p>
        </p:txBody>
      </p:sp>
      <p:sp>
        <p:nvSpPr>
          <p:cNvPr id="55300" name="WordArt 4"/>
          <p:cNvSpPr>
            <a:spLocks noChangeArrowheads="1" noChangeShapeType="1" noTextEdit="1"/>
          </p:cNvSpPr>
          <p:nvPr/>
        </p:nvSpPr>
        <p:spPr bwMode="auto">
          <a:xfrm>
            <a:off x="3124200" y="2667000"/>
            <a:ext cx="2957513" cy="1143000"/>
          </a:xfrm>
          <a:prstGeom prst="rect">
            <a:avLst/>
          </a:prstGeom>
        </p:spPr>
        <p:txBody>
          <a:bodyPr wrap="none" fromWordArt="1">
            <a:prstTxWarp prst="textPlain">
              <a:avLst>
                <a:gd name="adj" fmla="val 50000"/>
              </a:avLst>
            </a:prstTxWarp>
          </a:bodyPr>
          <a:lstStyle/>
          <a:p>
            <a:r>
              <a:rPr lang="ar-SA" sz="3600" b="1"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لماذا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edge">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5300"/>
                                        </p:tgtEl>
                                        <p:attrNameLst>
                                          <p:attrName>style.visibility</p:attrName>
                                        </p:attrNameLst>
                                      </p:cBhvr>
                                      <p:to>
                                        <p:strVal val="visible"/>
                                      </p:to>
                                    </p:set>
                                    <p:anim calcmode="lin" valueType="num">
                                      <p:cBhvr additive="base">
                                        <p:cTn id="12" dur="500" fill="hold"/>
                                        <p:tgtEl>
                                          <p:spTgt spid="55300"/>
                                        </p:tgtEl>
                                        <p:attrNameLst>
                                          <p:attrName>ppt_x</p:attrName>
                                        </p:attrNameLst>
                                      </p:cBhvr>
                                      <p:tavLst>
                                        <p:tav tm="0">
                                          <p:val>
                                            <p:strVal val="0-#ppt_w/2"/>
                                          </p:val>
                                        </p:tav>
                                        <p:tav tm="100000">
                                          <p:val>
                                            <p:strVal val="#ppt_x"/>
                                          </p:val>
                                        </p:tav>
                                      </p:tavLst>
                                    </p:anim>
                                    <p:anim calcmode="lin" valueType="num">
                                      <p:cBhvr additive="base">
                                        <p:cTn id="13" dur="500" fill="hold"/>
                                        <p:tgtEl>
                                          <p:spTgt spid="5530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55299">
                                            <p:txEl>
                                              <p:pRg st="4" end="4"/>
                                            </p:txEl>
                                          </p:spTgt>
                                        </p:tgtEl>
                                        <p:attrNameLst>
                                          <p:attrName>style.visibility</p:attrName>
                                        </p:attrNameLst>
                                      </p:cBhvr>
                                      <p:to>
                                        <p:strVal val="visible"/>
                                      </p:to>
                                    </p:set>
                                    <p:anim to="" calcmode="lin" valueType="num">
                                      <p:cBhvr>
                                        <p:cTn id="18" dur="1" fill="hold"/>
                                        <p:tgtEl>
                                          <p:spTgt spid="55299">
                                            <p:txEl>
                                              <p:pRg st="4" end="4"/>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55299">
                                            <p:txEl>
                                              <p:pRg st="5" end="5"/>
                                            </p:txEl>
                                          </p:spTgt>
                                        </p:tgtEl>
                                        <p:attrNameLst>
                                          <p:attrName>style.visibility</p:attrName>
                                        </p:attrNameLst>
                                      </p:cBhvr>
                                      <p:to>
                                        <p:strVal val="visible"/>
                                      </p:to>
                                    </p:set>
                                    <p:anim to="" calcmode="lin" valueType="num">
                                      <p:cBhvr>
                                        <p:cTn id="23" dur="1" fill="hold"/>
                                        <p:tgtEl>
                                          <p:spTgt spid="55299">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uiExpand="1" build="allAtOnce" autoUpdateAnimBg="0"/>
      <p:bldP spid="55300"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107950" y="1268413"/>
            <a:ext cx="8893175" cy="5157787"/>
          </a:xfrm>
        </p:spPr>
        <p:txBody>
          <a:bodyPr/>
          <a:lstStyle/>
          <a:p>
            <a:pPr algn="just">
              <a:lnSpc>
                <a:spcPct val="90000"/>
              </a:lnSpc>
            </a:pPr>
            <a:r>
              <a:rPr lang="ar-SA" b="1">
                <a:solidFill>
                  <a:srgbClr val="FFFF00"/>
                </a:solidFill>
              </a:rPr>
              <a:t>وقد ورد في الحديث:"لما خلق الله العقل استنطقه، ثم قال له: أقبل، فأقبل، ثم قال له: أدبر، فأدبر، ثم قال: وعزتي وجلالي، ما خلقت خلقًا هو أحب إليَّ منك، ولا أكملته إلا فيمن أحب، أما إني إياك آمر، وإياك أنهى وإياك أعاقب، وإياك أثيب".</a:t>
            </a:r>
          </a:p>
          <a:p>
            <a:pPr algn="just">
              <a:lnSpc>
                <a:spcPct val="90000"/>
              </a:lnSpc>
              <a:buFont typeface="Wingdings" pitchFamily="2" charset="2"/>
              <a:buNone/>
            </a:pPr>
            <a:endParaRPr lang="ar-SA" b="1">
              <a:solidFill>
                <a:srgbClr val="FFFF00"/>
              </a:solidFill>
            </a:endParaRPr>
          </a:p>
          <a:p>
            <a:pPr algn="just">
              <a:lnSpc>
                <a:spcPct val="90000"/>
              </a:lnSpc>
            </a:pPr>
            <a:r>
              <a:rPr lang="ar-SA" b="1"/>
              <a:t> </a:t>
            </a:r>
            <a:r>
              <a:rPr lang="ar-SA" b="1">
                <a:solidFill>
                  <a:srgbClr val="FFFF00"/>
                </a:solidFill>
              </a:rPr>
              <a:t>وكما يظهر دور العقل واضحًا:</a:t>
            </a:r>
            <a:r>
              <a:rPr lang="ar-SA" b="1"/>
              <a:t> في مجال السلوك والمواقف الإنسانية، يتجلى دوره كذلك واضحًا في مجال العلوم والمعارف، ومناهج البحث والتحصيل العلمي في حياة المسلمين؛ فنظرة المسلم إلى الأشياء، وفهمه وتفسيره لها، ليس فهمًا ماديًّا صرفًا، ولا تفسيرًا حسيًّا متحجرًا، بل يجري هذا الفكر والتفسير بطريقة واعية، تتجاوز حدود الحس والتجربة، وتوسع آفاق المعرفة والثقافة.</a:t>
            </a:r>
            <a:endParaRPr lang="en-US" b="1"/>
          </a:p>
        </p:txBody>
      </p:sp>
      <p:sp>
        <p:nvSpPr>
          <p:cNvPr id="52228" name="Rectangle 4"/>
          <p:cNvSpPr>
            <a:spLocks noGrp="1" noChangeArrowheads="1"/>
          </p:cNvSpPr>
          <p:nvPr>
            <p:ph type="title"/>
          </p:nvPr>
        </p:nvSpPr>
        <p:spPr>
          <a:xfrm>
            <a:off x="468313" y="0"/>
            <a:ext cx="8229600" cy="1139825"/>
          </a:xfrm>
          <a:noFill/>
          <a:ln/>
        </p:spPr>
        <p:txBody>
          <a:bodyPr/>
          <a:lstStyle/>
          <a:p>
            <a:r>
              <a:rPr lang="ar-SA" b="1"/>
              <a:t>1. الاتجاه العقلي</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to="" calcmode="lin" valueType="num">
                                      <p:cBhvr>
                                        <p:cTn id="7" dur="1" fill="hold"/>
                                        <p:tgtEl>
                                          <p:spTgt spid="5222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2227">
                                            <p:txEl>
                                              <p:pRg st="2" end="2"/>
                                            </p:txEl>
                                          </p:spTgt>
                                        </p:tgtEl>
                                        <p:attrNameLst>
                                          <p:attrName>style.visibility</p:attrName>
                                        </p:attrNameLst>
                                      </p:cBhvr>
                                      <p:to>
                                        <p:strVal val="visible"/>
                                      </p:to>
                                    </p:set>
                                    <p:anim to="" calcmode="lin" valueType="num">
                                      <p:cBhvr>
                                        <p:cTn id="12" dur="1" fill="hold"/>
                                        <p:tgtEl>
                                          <p:spTgt spid="52227">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743200" y="152400"/>
            <a:ext cx="3810000" cy="533400"/>
          </a:xfrm>
        </p:spPr>
        <p:txBody>
          <a:bodyPr/>
          <a:lstStyle/>
          <a:p>
            <a:r>
              <a:rPr lang="ar-SA" b="1"/>
              <a:t>2. الإيجابية</a:t>
            </a:r>
            <a:endParaRPr lang="en-US"/>
          </a:p>
        </p:txBody>
      </p:sp>
      <p:sp>
        <p:nvSpPr>
          <p:cNvPr id="21507" name="Rectangle 3"/>
          <p:cNvSpPr>
            <a:spLocks noGrp="1" noChangeArrowheads="1"/>
          </p:cNvSpPr>
          <p:nvPr>
            <p:ph type="body" idx="1"/>
          </p:nvPr>
        </p:nvSpPr>
        <p:spPr>
          <a:xfrm>
            <a:off x="512763" y="1295400"/>
            <a:ext cx="8020050" cy="4797425"/>
          </a:xfrm>
        </p:spPr>
        <p:txBody>
          <a:bodyPr/>
          <a:lstStyle/>
          <a:p>
            <a:pPr algn="just">
              <a:lnSpc>
                <a:spcPct val="80000"/>
              </a:lnSpc>
            </a:pPr>
            <a:r>
              <a:rPr lang="ar-SA" sz="3600" b="1">
                <a:solidFill>
                  <a:srgbClr val="FFFF00"/>
                </a:solidFill>
              </a:rPr>
              <a:t> </a:t>
            </a:r>
            <a:r>
              <a:rPr lang="ar-SA" sz="4000" b="1">
                <a:solidFill>
                  <a:srgbClr val="FFFF00"/>
                </a:solidFill>
              </a:rPr>
              <a:t>المسلم الإداري الملتزم إنسان إيجابي يعيش:</a:t>
            </a:r>
          </a:p>
          <a:p>
            <a:pPr algn="just">
              <a:lnSpc>
                <a:spcPct val="80000"/>
              </a:lnSpc>
              <a:buFont typeface="Wingdings" pitchFamily="2" charset="2"/>
              <a:buNone/>
            </a:pPr>
            <a:endParaRPr lang="ar-SA" sz="3600" b="1">
              <a:solidFill>
                <a:srgbClr val="FFFF00"/>
              </a:solidFill>
            </a:endParaRPr>
          </a:p>
          <a:p>
            <a:pPr lvl="2" algn="just">
              <a:lnSpc>
                <a:spcPct val="80000"/>
              </a:lnSpc>
              <a:buFont typeface="Wingdings" pitchFamily="2" charset="2"/>
              <a:buChar char="ü"/>
            </a:pPr>
            <a:r>
              <a:rPr lang="ar-SA" sz="3600" b="1"/>
              <a:t> في حركة فكرية ونفسية وجسدية بنَّاءة</a:t>
            </a:r>
          </a:p>
          <a:p>
            <a:pPr lvl="2" algn="just">
              <a:lnSpc>
                <a:spcPct val="80000"/>
              </a:lnSpc>
              <a:buFont typeface="Wingdings" pitchFamily="2" charset="2"/>
              <a:buChar char="ü"/>
            </a:pPr>
            <a:r>
              <a:rPr lang="ar-SA" sz="3600" b="1"/>
              <a:t> بعيدًا عن السلوك التخريبي الهدام</a:t>
            </a:r>
          </a:p>
          <a:p>
            <a:pPr lvl="2" algn="just">
              <a:lnSpc>
                <a:spcPct val="80000"/>
              </a:lnSpc>
              <a:buFont typeface="Wingdings" pitchFamily="2" charset="2"/>
              <a:buChar char="ü"/>
            </a:pPr>
            <a:r>
              <a:rPr lang="ar-SA" sz="3600" b="1"/>
              <a:t> رافضًا التحجر والجمود</a:t>
            </a:r>
          </a:p>
          <a:p>
            <a:pPr lvl="2" algn="just">
              <a:lnSpc>
                <a:spcPct val="80000"/>
              </a:lnSpc>
              <a:buFont typeface="Wingdings" pitchFamily="2" charset="2"/>
              <a:buChar char="ü"/>
            </a:pPr>
            <a:r>
              <a:rPr lang="ar-SA" sz="3600" b="1">
                <a:solidFill>
                  <a:srgbClr val="FFFF99"/>
                </a:solidFill>
              </a:rPr>
              <a:t> ولا يرضى بالسلوك الانهزامي الذي يتهرب من نشاطات الحياة أو يبتعد عن مواجهة الصعاب.</a:t>
            </a:r>
          </a:p>
          <a:p>
            <a:pPr algn="just">
              <a:lnSpc>
                <a:spcPct val="80000"/>
              </a:lnSpc>
              <a:buFont typeface="Wingdings" pitchFamily="2" charset="2"/>
              <a:buNone/>
            </a:pPr>
            <a:r>
              <a:rPr lang="ar-SA" sz="3600" b="1">
                <a:solidFill>
                  <a:srgbClr val="FFFF00"/>
                </a:solidFill>
              </a:rPr>
              <a:t>   </a:t>
            </a:r>
          </a:p>
          <a:p>
            <a:pPr algn="just">
              <a:lnSpc>
                <a:spcPct val="80000"/>
              </a:lnSpc>
              <a:buFont typeface="Wingdings" pitchFamily="2" charset="2"/>
              <a:buNone/>
            </a:pPr>
            <a:r>
              <a:rPr lang="ar-SA" sz="3600" b="1">
                <a:solidFill>
                  <a:srgbClr val="FFFF00"/>
                </a:solidFill>
              </a:rPr>
              <a:t>    </a:t>
            </a:r>
            <a:r>
              <a:rPr lang="ar-SA" sz="3600" b="1"/>
              <a:t> </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150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150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150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nodeType="clickEffect">
                                  <p:stCondLst>
                                    <p:cond delay="0"/>
                                  </p:stCondLst>
                                  <p:childTnLst>
                                    <p:set>
                                      <p:cBhvr>
                                        <p:cTn id="14" dur="1" fill="hold">
                                          <p:stCondLst>
                                            <p:cond delay="0"/>
                                          </p:stCondLst>
                                        </p:cTn>
                                        <p:tgtEl>
                                          <p:spTgt spid="21507">
                                            <p:txEl>
                                              <p:pRg st="0" end="0"/>
                                            </p:txEl>
                                          </p:spTgt>
                                        </p:tgtEl>
                                        <p:attrNameLst>
                                          <p:attrName>style.visibility</p:attrName>
                                        </p:attrNameLst>
                                      </p:cBhvr>
                                      <p:to>
                                        <p:strVal val="visible"/>
                                      </p:to>
                                    </p:set>
                                    <p:animEffect transition="in" filter="fade">
                                      <p:cBhvr>
                                        <p:cTn id="15" dur="500"/>
                                        <p:tgtEl>
                                          <p:spTgt spid="21507">
                                            <p:txEl>
                                              <p:pRg st="0" end="0"/>
                                            </p:txEl>
                                          </p:spTgt>
                                        </p:tgtEl>
                                      </p:cBhvr>
                                    </p:animEffect>
                                    <p:anim calcmode="lin" valueType="num">
                                      <p:cBhvr>
                                        <p:cTn id="16" dur="500" fill="hold"/>
                                        <p:tgtEl>
                                          <p:spTgt spid="21507">
                                            <p:txEl>
                                              <p:pRg st="0" end="0"/>
                                            </p:txEl>
                                          </p:spTgt>
                                        </p:tgtEl>
                                        <p:attrNameLst>
                                          <p:attrName>ppt_x</p:attrName>
                                        </p:attrNameLst>
                                      </p:cBhvr>
                                      <p:tavLst>
                                        <p:tav tm="0">
                                          <p:val>
                                            <p:strVal val="#ppt_x-.1"/>
                                          </p:val>
                                        </p:tav>
                                        <p:tav tm="100000">
                                          <p:val>
                                            <p:strVal val="#ppt_x"/>
                                          </p:val>
                                        </p:tav>
                                      </p:tavLst>
                                    </p:anim>
                                    <p:anim calcmode="lin" valueType="num">
                                      <p:cBhvr>
                                        <p:cTn id="17"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fade">
                                      <p:cBhvr>
                                        <p:cTn id="22" dur="500"/>
                                        <p:tgtEl>
                                          <p:spTgt spid="21507">
                                            <p:txEl>
                                              <p:pRg st="2" end="2"/>
                                            </p:txEl>
                                          </p:spTgt>
                                        </p:tgtEl>
                                      </p:cBhvr>
                                    </p:animEffect>
                                    <p:anim calcmode="lin" valueType="num">
                                      <p:cBhvr>
                                        <p:cTn id="23" dur="500" fill="hold"/>
                                        <p:tgtEl>
                                          <p:spTgt spid="21507">
                                            <p:txEl>
                                              <p:pRg st="2" end="2"/>
                                            </p:txEl>
                                          </p:spTgt>
                                        </p:tgtEl>
                                        <p:attrNameLst>
                                          <p:attrName>ppt_x</p:attrName>
                                        </p:attrNameLst>
                                      </p:cBhvr>
                                      <p:tavLst>
                                        <p:tav tm="0">
                                          <p:val>
                                            <p:strVal val="#ppt_x-.1"/>
                                          </p:val>
                                        </p:tav>
                                        <p:tav tm="100000">
                                          <p:val>
                                            <p:strVal val="#ppt_x"/>
                                          </p:val>
                                        </p:tav>
                                      </p:tavLst>
                                    </p:anim>
                                    <p:anim calcmode="lin" valueType="num">
                                      <p:cBhvr>
                                        <p:cTn id="24"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nodeType="clickEffect">
                                  <p:stCondLst>
                                    <p:cond delay="0"/>
                                  </p:stCondLst>
                                  <p:childTnLst>
                                    <p:set>
                                      <p:cBhvr>
                                        <p:cTn id="28" dur="1" fill="hold">
                                          <p:stCondLst>
                                            <p:cond delay="0"/>
                                          </p:stCondLst>
                                        </p:cTn>
                                        <p:tgtEl>
                                          <p:spTgt spid="21507">
                                            <p:txEl>
                                              <p:pRg st="3" end="3"/>
                                            </p:txEl>
                                          </p:spTgt>
                                        </p:tgtEl>
                                        <p:attrNameLst>
                                          <p:attrName>style.visibility</p:attrName>
                                        </p:attrNameLst>
                                      </p:cBhvr>
                                      <p:to>
                                        <p:strVal val="visible"/>
                                      </p:to>
                                    </p:set>
                                    <p:animEffect transition="in" filter="fade">
                                      <p:cBhvr>
                                        <p:cTn id="29" dur="500"/>
                                        <p:tgtEl>
                                          <p:spTgt spid="21507">
                                            <p:txEl>
                                              <p:pRg st="3" end="3"/>
                                            </p:txEl>
                                          </p:spTgt>
                                        </p:tgtEl>
                                      </p:cBhvr>
                                    </p:animEffect>
                                    <p:anim calcmode="lin" valueType="num">
                                      <p:cBhvr>
                                        <p:cTn id="30" dur="500" fill="hold"/>
                                        <p:tgtEl>
                                          <p:spTgt spid="21507">
                                            <p:txEl>
                                              <p:pRg st="3" end="3"/>
                                            </p:txEl>
                                          </p:spTgt>
                                        </p:tgtEl>
                                        <p:attrNameLst>
                                          <p:attrName>ppt_x</p:attrName>
                                        </p:attrNameLst>
                                      </p:cBhvr>
                                      <p:tavLst>
                                        <p:tav tm="0">
                                          <p:val>
                                            <p:strVal val="#ppt_x-.1"/>
                                          </p:val>
                                        </p:tav>
                                        <p:tav tm="100000">
                                          <p:val>
                                            <p:strVal val="#ppt_x"/>
                                          </p:val>
                                        </p:tav>
                                      </p:tavLst>
                                    </p:anim>
                                    <p:anim calcmode="lin" valueType="num">
                                      <p:cBhvr>
                                        <p:cTn id="31" dur="5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0" presetClass="entr" presetSubtype="0" fill="hold" nodeType="clickEffect">
                                  <p:stCondLst>
                                    <p:cond delay="0"/>
                                  </p:stCondLst>
                                  <p:childTnLst>
                                    <p:set>
                                      <p:cBhvr>
                                        <p:cTn id="35" dur="1" fill="hold">
                                          <p:stCondLst>
                                            <p:cond delay="0"/>
                                          </p:stCondLst>
                                        </p:cTn>
                                        <p:tgtEl>
                                          <p:spTgt spid="21507">
                                            <p:txEl>
                                              <p:pRg st="4" end="4"/>
                                            </p:txEl>
                                          </p:spTgt>
                                        </p:tgtEl>
                                        <p:attrNameLst>
                                          <p:attrName>style.visibility</p:attrName>
                                        </p:attrNameLst>
                                      </p:cBhvr>
                                      <p:to>
                                        <p:strVal val="visible"/>
                                      </p:to>
                                    </p:set>
                                    <p:animEffect transition="in" filter="fade">
                                      <p:cBhvr>
                                        <p:cTn id="36" dur="500"/>
                                        <p:tgtEl>
                                          <p:spTgt spid="21507">
                                            <p:txEl>
                                              <p:pRg st="4" end="4"/>
                                            </p:txEl>
                                          </p:spTgt>
                                        </p:tgtEl>
                                      </p:cBhvr>
                                    </p:animEffect>
                                    <p:anim calcmode="lin" valueType="num">
                                      <p:cBhvr>
                                        <p:cTn id="37" dur="500" fill="hold"/>
                                        <p:tgtEl>
                                          <p:spTgt spid="21507">
                                            <p:txEl>
                                              <p:pRg st="4" end="4"/>
                                            </p:txEl>
                                          </p:spTgt>
                                        </p:tgtEl>
                                        <p:attrNameLst>
                                          <p:attrName>ppt_x</p:attrName>
                                        </p:attrNameLst>
                                      </p:cBhvr>
                                      <p:tavLst>
                                        <p:tav tm="0">
                                          <p:val>
                                            <p:strVal val="#ppt_x-.1"/>
                                          </p:val>
                                        </p:tav>
                                        <p:tav tm="100000">
                                          <p:val>
                                            <p:strVal val="#ppt_x"/>
                                          </p:val>
                                        </p:tav>
                                      </p:tavLst>
                                    </p:anim>
                                    <p:anim calcmode="lin" valueType="num">
                                      <p:cBhvr>
                                        <p:cTn id="38" dur="500" fill="hold"/>
                                        <p:tgtEl>
                                          <p:spTgt spid="215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0" presetClass="entr" presetSubtype="0" fill="hold" nodeType="clickEffect">
                                  <p:stCondLst>
                                    <p:cond delay="0"/>
                                  </p:stCondLst>
                                  <p:childTnLst>
                                    <p:set>
                                      <p:cBhvr>
                                        <p:cTn id="42" dur="1" fill="hold">
                                          <p:stCondLst>
                                            <p:cond delay="0"/>
                                          </p:stCondLst>
                                        </p:cTn>
                                        <p:tgtEl>
                                          <p:spTgt spid="21507">
                                            <p:txEl>
                                              <p:pRg st="5" end="5"/>
                                            </p:txEl>
                                          </p:spTgt>
                                        </p:tgtEl>
                                        <p:attrNameLst>
                                          <p:attrName>style.visibility</p:attrName>
                                        </p:attrNameLst>
                                      </p:cBhvr>
                                      <p:to>
                                        <p:strVal val="visible"/>
                                      </p:to>
                                    </p:set>
                                    <p:animEffect transition="in" filter="fade">
                                      <p:cBhvr>
                                        <p:cTn id="43" dur="500"/>
                                        <p:tgtEl>
                                          <p:spTgt spid="21507">
                                            <p:txEl>
                                              <p:pRg st="5" end="5"/>
                                            </p:txEl>
                                          </p:spTgt>
                                        </p:tgtEl>
                                      </p:cBhvr>
                                    </p:animEffect>
                                    <p:anim calcmode="lin" valueType="num">
                                      <p:cBhvr>
                                        <p:cTn id="44" dur="500" fill="hold"/>
                                        <p:tgtEl>
                                          <p:spTgt spid="21507">
                                            <p:txEl>
                                              <p:pRg st="5" end="5"/>
                                            </p:txEl>
                                          </p:spTgt>
                                        </p:tgtEl>
                                        <p:attrNameLst>
                                          <p:attrName>ppt_x</p:attrName>
                                        </p:attrNameLst>
                                      </p:cBhvr>
                                      <p:tavLst>
                                        <p:tav tm="0">
                                          <p:val>
                                            <p:strVal val="#ppt_x-.1"/>
                                          </p:val>
                                        </p:tav>
                                        <p:tav tm="100000">
                                          <p:val>
                                            <p:strVal val="#ppt_x"/>
                                          </p:val>
                                        </p:tav>
                                      </p:tavLst>
                                    </p:anim>
                                    <p:anim calcmode="lin" valueType="num">
                                      <p:cBhvr>
                                        <p:cTn id="45" dur="500" fill="hold"/>
                                        <p:tgtEl>
                                          <p:spTgt spid="215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0" presetClass="entr" presetSubtype="0" fill="hold" nodeType="clickEffect">
                                  <p:stCondLst>
                                    <p:cond delay="0"/>
                                  </p:stCondLst>
                                  <p:childTnLst>
                                    <p:set>
                                      <p:cBhvr>
                                        <p:cTn id="49" dur="1" fill="hold">
                                          <p:stCondLst>
                                            <p:cond delay="0"/>
                                          </p:stCondLst>
                                        </p:cTn>
                                        <p:tgtEl>
                                          <p:spTgt spid="21507">
                                            <p:txEl>
                                              <p:pRg st="6" end="6"/>
                                            </p:txEl>
                                          </p:spTgt>
                                        </p:tgtEl>
                                        <p:attrNameLst>
                                          <p:attrName>style.visibility</p:attrName>
                                        </p:attrNameLst>
                                      </p:cBhvr>
                                      <p:to>
                                        <p:strVal val="visible"/>
                                      </p:to>
                                    </p:set>
                                    <p:animEffect transition="in" filter="fade">
                                      <p:cBhvr>
                                        <p:cTn id="50" dur="500"/>
                                        <p:tgtEl>
                                          <p:spTgt spid="21507">
                                            <p:txEl>
                                              <p:pRg st="6" end="6"/>
                                            </p:txEl>
                                          </p:spTgt>
                                        </p:tgtEl>
                                      </p:cBhvr>
                                    </p:animEffect>
                                    <p:anim calcmode="lin" valueType="num">
                                      <p:cBhvr>
                                        <p:cTn id="51" dur="500" fill="hold"/>
                                        <p:tgtEl>
                                          <p:spTgt spid="21507">
                                            <p:txEl>
                                              <p:pRg st="6" end="6"/>
                                            </p:txEl>
                                          </p:spTgt>
                                        </p:tgtEl>
                                        <p:attrNameLst>
                                          <p:attrName>ppt_x</p:attrName>
                                        </p:attrNameLst>
                                      </p:cBhvr>
                                      <p:tavLst>
                                        <p:tav tm="0">
                                          <p:val>
                                            <p:strVal val="#ppt_x-.1"/>
                                          </p:val>
                                        </p:tav>
                                        <p:tav tm="100000">
                                          <p:val>
                                            <p:strVal val="#ppt_x"/>
                                          </p:val>
                                        </p:tav>
                                      </p:tavLst>
                                    </p:anim>
                                    <p:anim calcmode="lin" valueType="num">
                                      <p:cBhvr>
                                        <p:cTn id="52" dur="500" fill="hold"/>
                                        <p:tgtEl>
                                          <p:spTgt spid="215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0" presetClass="entr" presetSubtype="0" fill="hold" nodeType="clickEffect">
                                  <p:stCondLst>
                                    <p:cond delay="0"/>
                                  </p:stCondLst>
                                  <p:childTnLst>
                                    <p:set>
                                      <p:cBhvr>
                                        <p:cTn id="56" dur="1" fill="hold">
                                          <p:stCondLst>
                                            <p:cond delay="0"/>
                                          </p:stCondLst>
                                        </p:cTn>
                                        <p:tgtEl>
                                          <p:spTgt spid="21507">
                                            <p:txEl>
                                              <p:pRg st="7" end="7"/>
                                            </p:txEl>
                                          </p:spTgt>
                                        </p:tgtEl>
                                        <p:attrNameLst>
                                          <p:attrName>style.visibility</p:attrName>
                                        </p:attrNameLst>
                                      </p:cBhvr>
                                      <p:to>
                                        <p:strVal val="visible"/>
                                      </p:to>
                                    </p:set>
                                    <p:animEffect transition="in" filter="fade">
                                      <p:cBhvr>
                                        <p:cTn id="57" dur="500"/>
                                        <p:tgtEl>
                                          <p:spTgt spid="21507">
                                            <p:txEl>
                                              <p:pRg st="7" end="7"/>
                                            </p:txEl>
                                          </p:spTgt>
                                        </p:tgtEl>
                                      </p:cBhvr>
                                    </p:animEffect>
                                    <p:anim calcmode="lin" valueType="num">
                                      <p:cBhvr>
                                        <p:cTn id="58" dur="500" fill="hold"/>
                                        <p:tgtEl>
                                          <p:spTgt spid="21507">
                                            <p:txEl>
                                              <p:pRg st="7" end="7"/>
                                            </p:txEl>
                                          </p:spTgt>
                                        </p:tgtEl>
                                        <p:attrNameLst>
                                          <p:attrName>ppt_x</p:attrName>
                                        </p:attrNameLst>
                                      </p:cBhvr>
                                      <p:tavLst>
                                        <p:tav tm="0">
                                          <p:val>
                                            <p:strVal val="#ppt_x-.1"/>
                                          </p:val>
                                        </p:tav>
                                        <p:tav tm="100000">
                                          <p:val>
                                            <p:strVal val="#ppt_x"/>
                                          </p:val>
                                        </p:tav>
                                      </p:tavLst>
                                    </p:anim>
                                    <p:anim calcmode="lin" valueType="num">
                                      <p:cBhvr>
                                        <p:cTn id="59" dur="500" fill="hold"/>
                                        <p:tgtEl>
                                          <p:spTgt spid="2150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743200" y="152400"/>
            <a:ext cx="3810000" cy="533400"/>
          </a:xfrm>
        </p:spPr>
        <p:txBody>
          <a:bodyPr/>
          <a:lstStyle/>
          <a:p>
            <a:r>
              <a:rPr lang="ar-SA" b="1"/>
              <a:t>2. الإيجابية</a:t>
            </a:r>
            <a:endParaRPr lang="en-US"/>
          </a:p>
        </p:txBody>
      </p:sp>
      <p:sp>
        <p:nvSpPr>
          <p:cNvPr id="96259" name="Rectangle 3"/>
          <p:cNvSpPr>
            <a:spLocks noGrp="1" noChangeArrowheads="1"/>
          </p:cNvSpPr>
          <p:nvPr>
            <p:ph type="body" idx="1"/>
          </p:nvPr>
        </p:nvSpPr>
        <p:spPr>
          <a:xfrm>
            <a:off x="228600" y="1125538"/>
            <a:ext cx="8763000" cy="4824412"/>
          </a:xfrm>
        </p:spPr>
        <p:txBody>
          <a:bodyPr/>
          <a:lstStyle/>
          <a:p>
            <a:pPr algn="just">
              <a:lnSpc>
                <a:spcPct val="80000"/>
              </a:lnSpc>
            </a:pPr>
            <a:r>
              <a:rPr lang="ar-SA" sz="3600" b="1">
                <a:solidFill>
                  <a:srgbClr val="FFFF00"/>
                </a:solidFill>
              </a:rPr>
              <a:t>لأن الإسلام يبني في المسلم الروح الإيجابية التي تؤهله للعطاء, وتنمي فيه القدرة على الإنتاج  والإبداع :</a:t>
            </a:r>
          </a:p>
          <a:p>
            <a:pPr algn="just">
              <a:lnSpc>
                <a:spcPct val="80000"/>
              </a:lnSpc>
              <a:buFont typeface="Wingdings" pitchFamily="2" charset="2"/>
              <a:buNone/>
            </a:pPr>
            <a:r>
              <a:rPr lang="ar-SA" sz="3600" b="1">
                <a:solidFill>
                  <a:srgbClr val="FFFF00"/>
                </a:solidFill>
              </a:rPr>
              <a:t> </a:t>
            </a:r>
            <a:r>
              <a:rPr lang="ar-SA" sz="3600" b="1"/>
              <a:t>   </a:t>
            </a:r>
            <a:r>
              <a:rPr lang="ar-SA" sz="3600" b="1" i="1">
                <a:solidFill>
                  <a:srgbClr val="CC0000"/>
                </a:solidFill>
              </a:rPr>
              <a:t>بما يفتح له من آفاق التفكير والممارسة، وبما يزوده به من بناء ذاتي، ودافع حركي، ليعده إعدادًا إنسانيًّا ناضجًا لممارسة الحياة بالطريقة التي يرسمها، ويخطط أبعادها الإسلام؛ لأن الحياة في نظر الإسلام عمل وبناء وعطاء وتنافس في الخيرات.</a:t>
            </a:r>
          </a:p>
          <a:p>
            <a:pPr algn="just">
              <a:lnSpc>
                <a:spcPct val="80000"/>
              </a:lnSpc>
              <a:buFont typeface="Wingdings" pitchFamily="2" charset="2"/>
              <a:buNone/>
            </a:pPr>
            <a:r>
              <a:rPr lang="ar-SA" sz="3600" b="1"/>
              <a:t>   قال تعالى: { وَلِكُلٍّ وِجْهَةٌ هُوَ مُوَلِّيهَا فَاسْتَبِقُوا الْخَيْرَاتِ}</a:t>
            </a:r>
          </a:p>
          <a:p>
            <a:pPr algn="just">
              <a:lnSpc>
                <a:spcPct val="80000"/>
              </a:lnSpc>
              <a:buFont typeface="Wingdings" pitchFamily="2" charset="2"/>
              <a:buNone/>
            </a:pPr>
            <a:r>
              <a:rPr lang="ar-SA" sz="3600" b="1"/>
              <a:t> </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p:cTn id="7" dur="500" fill="hold"/>
                                        <p:tgtEl>
                                          <p:spTgt spid="96258"/>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6258"/>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6258"/>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6258"/>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nodeType="clickEffect">
                                  <p:stCondLst>
                                    <p:cond delay="0"/>
                                  </p:stCondLst>
                                  <p:childTnLst>
                                    <p:set>
                                      <p:cBhvr>
                                        <p:cTn id="14" dur="1" fill="hold">
                                          <p:stCondLst>
                                            <p:cond delay="0"/>
                                          </p:stCondLst>
                                        </p:cTn>
                                        <p:tgtEl>
                                          <p:spTgt spid="96259">
                                            <p:txEl>
                                              <p:pRg st="0" end="0"/>
                                            </p:txEl>
                                          </p:spTgt>
                                        </p:tgtEl>
                                        <p:attrNameLst>
                                          <p:attrName>style.visibility</p:attrName>
                                        </p:attrNameLst>
                                      </p:cBhvr>
                                      <p:to>
                                        <p:strVal val="visible"/>
                                      </p:to>
                                    </p:set>
                                    <p:animEffect transition="in" filter="fade">
                                      <p:cBhvr>
                                        <p:cTn id="15" dur="500"/>
                                        <p:tgtEl>
                                          <p:spTgt spid="96259">
                                            <p:txEl>
                                              <p:pRg st="0" end="0"/>
                                            </p:txEl>
                                          </p:spTgt>
                                        </p:tgtEl>
                                      </p:cBhvr>
                                    </p:animEffect>
                                    <p:anim calcmode="lin" valueType="num">
                                      <p:cBhvr>
                                        <p:cTn id="16" dur="500" fill="hold"/>
                                        <p:tgtEl>
                                          <p:spTgt spid="96259">
                                            <p:txEl>
                                              <p:pRg st="0" end="0"/>
                                            </p:txEl>
                                          </p:spTgt>
                                        </p:tgtEl>
                                        <p:attrNameLst>
                                          <p:attrName>ppt_x</p:attrName>
                                        </p:attrNameLst>
                                      </p:cBhvr>
                                      <p:tavLst>
                                        <p:tav tm="0">
                                          <p:val>
                                            <p:strVal val="#ppt_x-.1"/>
                                          </p:val>
                                        </p:tav>
                                        <p:tav tm="100000">
                                          <p:val>
                                            <p:strVal val="#ppt_x"/>
                                          </p:val>
                                        </p:tav>
                                      </p:tavLst>
                                    </p:anim>
                                    <p:anim calcmode="lin" valueType="num">
                                      <p:cBhvr>
                                        <p:cTn id="17" dur="500" fill="hold"/>
                                        <p:tgtEl>
                                          <p:spTgt spid="962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nodeType="clickEffect">
                                  <p:stCondLst>
                                    <p:cond delay="0"/>
                                  </p:stCondLst>
                                  <p:childTnLst>
                                    <p:set>
                                      <p:cBhvr>
                                        <p:cTn id="21" dur="1" fill="hold">
                                          <p:stCondLst>
                                            <p:cond delay="0"/>
                                          </p:stCondLst>
                                        </p:cTn>
                                        <p:tgtEl>
                                          <p:spTgt spid="96259">
                                            <p:txEl>
                                              <p:pRg st="1" end="1"/>
                                            </p:txEl>
                                          </p:spTgt>
                                        </p:tgtEl>
                                        <p:attrNameLst>
                                          <p:attrName>style.visibility</p:attrName>
                                        </p:attrNameLst>
                                      </p:cBhvr>
                                      <p:to>
                                        <p:strVal val="visible"/>
                                      </p:to>
                                    </p:set>
                                    <p:animEffect transition="in" filter="fade">
                                      <p:cBhvr>
                                        <p:cTn id="22" dur="500"/>
                                        <p:tgtEl>
                                          <p:spTgt spid="96259">
                                            <p:txEl>
                                              <p:pRg st="1" end="1"/>
                                            </p:txEl>
                                          </p:spTgt>
                                        </p:tgtEl>
                                      </p:cBhvr>
                                    </p:animEffect>
                                    <p:anim calcmode="lin" valueType="num">
                                      <p:cBhvr>
                                        <p:cTn id="23" dur="500" fill="hold"/>
                                        <p:tgtEl>
                                          <p:spTgt spid="96259">
                                            <p:txEl>
                                              <p:pRg st="1" end="1"/>
                                            </p:txEl>
                                          </p:spTgt>
                                        </p:tgtEl>
                                        <p:attrNameLst>
                                          <p:attrName>ppt_x</p:attrName>
                                        </p:attrNameLst>
                                      </p:cBhvr>
                                      <p:tavLst>
                                        <p:tav tm="0">
                                          <p:val>
                                            <p:strVal val="#ppt_x-.1"/>
                                          </p:val>
                                        </p:tav>
                                        <p:tav tm="100000">
                                          <p:val>
                                            <p:strVal val="#ppt_x"/>
                                          </p:val>
                                        </p:tav>
                                      </p:tavLst>
                                    </p:anim>
                                    <p:anim calcmode="lin" valueType="num">
                                      <p:cBhvr>
                                        <p:cTn id="24" dur="500" fill="hold"/>
                                        <p:tgtEl>
                                          <p:spTgt spid="962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250825" y="1125538"/>
            <a:ext cx="8893175" cy="5472112"/>
          </a:xfrm>
        </p:spPr>
        <p:txBody>
          <a:bodyPr/>
          <a:lstStyle/>
          <a:p>
            <a:pPr algn="just"/>
            <a:r>
              <a:rPr lang="ar-SA" sz="3600" b="1"/>
              <a:t>فقد دأب الإسلام على جعل الحياة كلها مجالاً مباحًا للإنسان يمارس فيها نشاطه، ويستثمر فيها طاقته وجهوده، عدا ما حرم عليه من أشياء ضارة، أو ممارسات هدامة.</a:t>
            </a:r>
          </a:p>
          <a:p>
            <a:pPr algn="just"/>
            <a:r>
              <a:rPr lang="ar-SA" sz="3600" b="1"/>
              <a:t> </a:t>
            </a:r>
            <a:r>
              <a:rPr lang="ar-SA" sz="3600" b="1">
                <a:solidFill>
                  <a:srgbClr val="FFFF00"/>
                </a:solidFill>
              </a:rPr>
              <a:t>فالمسلم أينما توجه يجد المجال الرحب، والمتسع الذي يستوعب كل جهوده وطاقاته ونشاطه، دون أن يجد الزواجر السلبية، أو يواجه النواهي التي تقتل قابليته وطاقاته، أو تشل وعيه وإرادته، وبذا يبقى طاقة حية، وقوة بناءة، تسهم في تجسيد مضامين الخير، وتشارك في العطاء والعمل.</a:t>
            </a:r>
          </a:p>
        </p:txBody>
      </p:sp>
      <p:sp>
        <p:nvSpPr>
          <p:cNvPr id="25604" name="Rectangle 4"/>
          <p:cNvSpPr>
            <a:spLocks noGrp="1" noChangeArrowheads="1"/>
          </p:cNvSpPr>
          <p:nvPr>
            <p:ph type="title"/>
          </p:nvPr>
        </p:nvSpPr>
        <p:spPr>
          <a:xfrm>
            <a:off x="468313" y="0"/>
            <a:ext cx="8229600" cy="1139825"/>
          </a:xfrm>
          <a:noFill/>
          <a:ln/>
        </p:spPr>
        <p:txBody>
          <a:bodyPr/>
          <a:lstStyle/>
          <a:p>
            <a:r>
              <a:rPr lang="ar-SA" b="1"/>
              <a:t>2. الإيجابية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1000" fill="hold"/>
                                        <p:tgtEl>
                                          <p:spTgt spid="2560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56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560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25603">
                                            <p:txEl>
                                              <p:pRg st="1" end="1"/>
                                            </p:txEl>
                                          </p:spTgt>
                                        </p:tgtEl>
                                        <p:attrNameLst>
                                          <p:attrName>style.visibility</p:attrName>
                                        </p:attrNameLst>
                                      </p:cBhvr>
                                      <p:to>
                                        <p:strVal val="visible"/>
                                      </p:to>
                                    </p:set>
                                    <p:anim calcmode="lin" valueType="num">
                                      <p:cBhvr>
                                        <p:cTn id="14" dur="1000" fill="hold"/>
                                        <p:tgtEl>
                                          <p:spTgt spid="2560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2560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AutoShape 6"/>
          <p:cNvSpPr>
            <a:spLocks noChangeArrowheads="1"/>
          </p:cNvSpPr>
          <p:nvPr/>
        </p:nvSpPr>
        <p:spPr bwMode="auto">
          <a:xfrm>
            <a:off x="0" y="1066800"/>
            <a:ext cx="9067800" cy="5562600"/>
          </a:xfrm>
          <a:prstGeom prst="verticalScroll">
            <a:avLst>
              <a:gd name="adj" fmla="val 12500"/>
            </a:avLst>
          </a:prstGeom>
          <a:solidFill>
            <a:schemeClr val="accent1"/>
          </a:solidFill>
          <a:ln w="9525">
            <a:solidFill>
              <a:schemeClr val="tx1"/>
            </a:solidFill>
            <a:round/>
            <a:headEnd/>
            <a:tailEnd/>
          </a:ln>
          <a:effectLst/>
        </p:spPr>
        <p:txBody>
          <a:bodyPr wrap="none" anchor="ctr"/>
          <a:lstStyle/>
          <a:p>
            <a:endParaRPr lang="ar-SA"/>
          </a:p>
        </p:txBody>
      </p:sp>
      <p:sp>
        <p:nvSpPr>
          <p:cNvPr id="53251" name="Rectangle 3"/>
          <p:cNvSpPr>
            <a:spLocks noGrp="1" noChangeArrowheads="1"/>
          </p:cNvSpPr>
          <p:nvPr>
            <p:ph type="body" idx="1"/>
          </p:nvPr>
        </p:nvSpPr>
        <p:spPr>
          <a:xfrm>
            <a:off x="838200" y="1893888"/>
            <a:ext cx="7620000" cy="4278312"/>
          </a:xfrm>
        </p:spPr>
        <p:txBody>
          <a:bodyPr/>
          <a:lstStyle/>
          <a:p>
            <a:pPr algn="just">
              <a:lnSpc>
                <a:spcPct val="80000"/>
              </a:lnSpc>
            </a:pPr>
            <a:r>
              <a:rPr lang="ar-SA" sz="2800" b="1">
                <a:solidFill>
                  <a:srgbClr val="FFFF00"/>
                </a:solidFill>
              </a:rPr>
              <a:t>وصدق أمير المؤمنين "علي بن أبي طالب"- كرم الله وجهه- وهو يصف هذه الشخصية بقوله:</a:t>
            </a:r>
            <a:r>
              <a:rPr lang="ar-SA" sz="2800" b="1"/>
              <a:t> "فمن علامة أحدهم: أنك ترى له قوة في دين، وحزمًا في لين، وإيمانًا في يقين، وحرصًا في علم، وعلمًا في حلم، وقصدًا في غنى، وخشوعًا في عبادة، وتجملاً في فاقة، وصبرًا في شدة، وطلبًا في حلال، ونشاطًا في هدى، وتحرجًا عن طمع، يعمل الأعمال الصالحة وهو على وجل، يمسي وهمه الشكر، ويصبح وهمه الذكر، يبيت حذرًا ويصبح فرحًا؛ حذرًا لما حذر من الغفلة، فرحًا بما أصاب من الفضل والرحمة، إن استصعبت عليه نفسه فيما تكره لم يعطها سؤلها فيما تحب، قرة عينه فيما لا يزول، وزهادته فيما لا يبقى، يمزج الحلم بالعلم، والقول بالعمل، تراه قريبًا أمله، قليلاً زللـه، خاشعًا قلبه، قانعة نفسه، منزورًا أكله، سهلاً أمره، حريزًا دينه، ميتة شهوته، مكظومًا غيظه،</a:t>
            </a:r>
            <a:endParaRPr lang="en-US" sz="2800" b="1"/>
          </a:p>
        </p:txBody>
      </p:sp>
      <p:sp>
        <p:nvSpPr>
          <p:cNvPr id="53253" name="Rectangle 5"/>
          <p:cNvSpPr>
            <a:spLocks noGrp="1" noChangeArrowheads="1"/>
          </p:cNvSpPr>
          <p:nvPr>
            <p:ph type="title"/>
          </p:nvPr>
        </p:nvSpPr>
        <p:spPr>
          <a:xfrm>
            <a:off x="468313" y="0"/>
            <a:ext cx="8229600" cy="1139825"/>
          </a:xfrm>
          <a:noFill/>
          <a:ln/>
        </p:spPr>
        <p:txBody>
          <a:bodyPr/>
          <a:lstStyle/>
          <a:p>
            <a:r>
              <a:rPr lang="ar-SA" b="1"/>
              <a:t>2. الإيجابية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p:cTn id="7" dur="1000" fill="hold"/>
                                        <p:tgtEl>
                                          <p:spTgt spid="532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32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0" y="1066800"/>
            <a:ext cx="9067800" cy="5562600"/>
          </a:xfrm>
          <a:prstGeom prst="verticalScroll">
            <a:avLst>
              <a:gd name="adj" fmla="val 12500"/>
            </a:avLst>
          </a:prstGeom>
          <a:solidFill>
            <a:schemeClr val="accent1"/>
          </a:solidFill>
          <a:ln w="9525">
            <a:solidFill>
              <a:schemeClr val="tx1"/>
            </a:solidFill>
            <a:round/>
            <a:headEnd/>
            <a:tailEnd/>
          </a:ln>
          <a:effectLst/>
        </p:spPr>
        <p:txBody>
          <a:bodyPr wrap="none" anchor="ctr"/>
          <a:lstStyle/>
          <a:p>
            <a:endParaRPr lang="ar-SA"/>
          </a:p>
        </p:txBody>
      </p:sp>
      <p:sp>
        <p:nvSpPr>
          <p:cNvPr id="57348" name="Rectangle 4"/>
          <p:cNvSpPr>
            <a:spLocks noGrp="1" noChangeArrowheads="1"/>
          </p:cNvSpPr>
          <p:nvPr>
            <p:ph type="title"/>
          </p:nvPr>
        </p:nvSpPr>
        <p:spPr>
          <a:xfrm>
            <a:off x="468313" y="0"/>
            <a:ext cx="8229600" cy="1139825"/>
          </a:xfrm>
          <a:noFill/>
          <a:ln/>
        </p:spPr>
        <p:txBody>
          <a:bodyPr/>
          <a:lstStyle/>
          <a:p>
            <a:r>
              <a:rPr lang="ar-SA" b="1"/>
              <a:t>2. الإيجابية</a:t>
            </a:r>
            <a:endParaRPr lang="en-US" b="1"/>
          </a:p>
        </p:txBody>
      </p:sp>
      <p:sp>
        <p:nvSpPr>
          <p:cNvPr id="57351" name="Rectangle 7"/>
          <p:cNvSpPr>
            <a:spLocks noGrp="1" noChangeArrowheads="1"/>
          </p:cNvSpPr>
          <p:nvPr>
            <p:ph type="body" idx="1"/>
          </p:nvPr>
        </p:nvSpPr>
        <p:spPr>
          <a:xfrm>
            <a:off x="990600" y="1936750"/>
            <a:ext cx="7543800" cy="4464050"/>
          </a:xfrm>
          <a:noFill/>
          <a:ln/>
        </p:spPr>
        <p:txBody>
          <a:bodyPr/>
          <a:lstStyle/>
          <a:p>
            <a:pPr algn="just">
              <a:lnSpc>
                <a:spcPct val="80000"/>
              </a:lnSpc>
              <a:buFont typeface="Wingdings" pitchFamily="2" charset="2"/>
              <a:buNone/>
            </a:pPr>
            <a:r>
              <a:rPr lang="ar-SA" sz="2800" b="1"/>
              <a:t>     الخير منه مأمول، والشر منه مأمون، إن كان في الغافلين، كتب في الذاكرين، وإن كان في الذاكرين لم يكتب من الغافلين، يعفو عمن ظلمه، ويعطي من حرمه، ويصل من قطعه، بعيدًا فحشه، لينًا قوله، غائبًا منكره، حاضرًا معروفه، مقبلاً خيره، مدبرًا شره، في الزلازل وقور، وفي المكاره صبور، وفي الرخاء شكور، لا يحيف على من يبغض، ولا يأثم فيمن يحب حب الألقاب، ولا يضار بالجار، ولا يشمت بالمصائب ولا يدخل في الباطل، ولا يخرج من الحق، إن صمت لم يغمه صمته، وإن ضحك لم يعل صوته، وإن بُغي عليه صبر، حتى يكون الله هو الذي ينتقم له، نفسه منه في عناء، والناس منه في راحة، أتعب نفسه لآخرته، وأراح الناس من نفسه، بُعْده عمن تباعد عنه زهد ونزاهة، ودونه ممن دنا منه لين ورحمة، ليس تباعد بكبر وعظمة، ولا دنوه بمكر وخديعة" (نهج البلاغة)</a:t>
            </a:r>
            <a:endParaRPr lang="en-US" sz="2800" b="1"/>
          </a:p>
          <a:p>
            <a:pPr algn="just">
              <a:lnSpc>
                <a:spcPct val="80000"/>
              </a:lnSpc>
            </a:pP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73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1" grpId="0" build="p" autoUpdateAnimBg="0" advAuto="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100013"/>
            <a:ext cx="8229600" cy="1139826"/>
          </a:xfrm>
        </p:spPr>
        <p:txBody>
          <a:bodyPr/>
          <a:lstStyle/>
          <a:p>
            <a:r>
              <a:rPr lang="ar-SA" b="1"/>
              <a:t>3. الالتزام</a:t>
            </a:r>
            <a:endParaRPr lang="en-US" b="1"/>
          </a:p>
        </p:txBody>
      </p:sp>
      <p:sp>
        <p:nvSpPr>
          <p:cNvPr id="22531" name="Rectangle 3"/>
          <p:cNvSpPr>
            <a:spLocks noGrp="1" noChangeArrowheads="1"/>
          </p:cNvSpPr>
          <p:nvPr>
            <p:ph type="body" idx="1"/>
          </p:nvPr>
        </p:nvSpPr>
        <p:spPr>
          <a:xfrm>
            <a:off x="0" y="865188"/>
            <a:ext cx="9251950" cy="5732462"/>
          </a:xfrm>
        </p:spPr>
        <p:txBody>
          <a:bodyPr/>
          <a:lstStyle/>
          <a:p>
            <a:pPr algn="just"/>
            <a:r>
              <a:rPr lang="ar-SA" sz="3500" b="1"/>
              <a:t>يبني الإسلام شخصية المسلم على أساس وحدة فكرية وسلوكية وعاطفية متماسكة، بحيث تقوم هذه الشخصية على أساس من التنسيق والتوافق الفكري والعاطفي والسلوكي الملتزم، الذي لا يعرف التناقض ولا الشذوذ؛ لينسحب هذا الالتزام على كل مواقف الإنسان وأنماط سلوكه ونشاطه، الفردي والاجتماعي، فالأديب المسلم والمفكر والفنان والمثقف والعالم... إلخ</a:t>
            </a:r>
          </a:p>
          <a:p>
            <a:pPr algn="just">
              <a:buFont typeface="Wingdings" pitchFamily="2" charset="2"/>
              <a:buNone/>
            </a:pPr>
            <a:r>
              <a:rPr lang="ar-SA" sz="3500" b="1"/>
              <a:t>   </a:t>
            </a:r>
            <a:r>
              <a:rPr lang="ar-SA" sz="3500" b="1">
                <a:solidFill>
                  <a:srgbClr val="FFFF00"/>
                </a:solidFill>
              </a:rPr>
              <a:t>كل واحد منهم يخضع ممارسته ونشاطاته لقواعد الإسلام وقِيَمِه، ويسهم في بناء الحضارة الإسلامية بتوافق وانسجام تام مع الخط الحضاري الإيماني العام، تمامًا كما يفعل رجل المال والاقتصاد، والعامل المنتج، والسياسي القائد... إلخ.</a:t>
            </a:r>
            <a:r>
              <a:rPr lang="ar-SA" sz="3500" b="1"/>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anim calcmode="lin" valueType="num">
                                      <p:cBhvr>
                                        <p:cTn id="8" dur="2000" fill="hold"/>
                                        <p:tgtEl>
                                          <p:spTgt spid="22530"/>
                                        </p:tgtEl>
                                        <p:attrNameLst>
                                          <p:attrName>ppt_w</p:attrName>
                                        </p:attrNameLst>
                                      </p:cBhvr>
                                      <p:tavLst>
                                        <p:tav tm="0" fmla="#ppt_w*sin(2.5*pi*$)">
                                          <p:val>
                                            <p:fltVal val="0"/>
                                          </p:val>
                                        </p:tav>
                                        <p:tav tm="100000">
                                          <p:val>
                                            <p:fltVal val="1"/>
                                          </p:val>
                                        </p:tav>
                                      </p:tavLst>
                                    </p:anim>
                                    <p:anim calcmode="lin" valueType="num">
                                      <p:cBhvr>
                                        <p:cTn id="9" dur="2000" fill="hold"/>
                                        <p:tgtEl>
                                          <p:spTgt spid="2253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fade">
                                      <p:cBhvr>
                                        <p:cTn id="14" dur="800" decel="100000"/>
                                        <p:tgtEl>
                                          <p:spTgt spid="22531">
                                            <p:txEl>
                                              <p:pRg st="0" end="0"/>
                                            </p:txEl>
                                          </p:spTgt>
                                        </p:tgtEl>
                                      </p:cBhvr>
                                    </p:animEffect>
                                    <p:anim calcmode="lin" valueType="num">
                                      <p:cBhvr>
                                        <p:cTn id="15" dur="800" decel="100000" fill="hold"/>
                                        <p:tgtEl>
                                          <p:spTgt spid="22531">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2531">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2531">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2531">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253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nodeType="clickEffect">
                                  <p:stCondLst>
                                    <p:cond delay="0"/>
                                  </p:stCondLst>
                                  <p:childTnLst>
                                    <p:set>
                                      <p:cBhvr>
                                        <p:cTn id="23" dur="1" fill="hold">
                                          <p:stCondLst>
                                            <p:cond delay="0"/>
                                          </p:stCondLst>
                                        </p:cTn>
                                        <p:tgtEl>
                                          <p:spTgt spid="22531">
                                            <p:txEl>
                                              <p:pRg st="1" end="1"/>
                                            </p:txEl>
                                          </p:spTgt>
                                        </p:tgtEl>
                                        <p:attrNameLst>
                                          <p:attrName>style.visibility</p:attrName>
                                        </p:attrNameLst>
                                      </p:cBhvr>
                                      <p:to>
                                        <p:strVal val="visible"/>
                                      </p:to>
                                    </p:set>
                                    <p:animEffect transition="in" filter="fade">
                                      <p:cBhvr>
                                        <p:cTn id="24" dur="800" decel="100000"/>
                                        <p:tgtEl>
                                          <p:spTgt spid="22531">
                                            <p:txEl>
                                              <p:pRg st="1" end="1"/>
                                            </p:txEl>
                                          </p:spTgt>
                                        </p:tgtEl>
                                      </p:cBhvr>
                                    </p:animEffect>
                                    <p:anim calcmode="lin" valueType="num">
                                      <p:cBhvr>
                                        <p:cTn id="25" dur="800" decel="100000" fill="hold"/>
                                        <p:tgtEl>
                                          <p:spTgt spid="22531">
                                            <p:txEl>
                                              <p:pRg st="1" end="1"/>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22531">
                                            <p:txEl>
                                              <p:pRg st="1" end="1"/>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22531">
                                            <p:txEl>
                                              <p:pRg st="1" end="1"/>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22531">
                                            <p:txEl>
                                              <p:pRg st="1" end="1"/>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2253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68313" y="0"/>
            <a:ext cx="8229600" cy="1139825"/>
          </a:xfrm>
        </p:spPr>
        <p:txBody>
          <a:bodyPr/>
          <a:lstStyle/>
          <a:p>
            <a:r>
              <a:rPr lang="ar-SA" b="1"/>
              <a:t>3. الالتزام</a:t>
            </a:r>
            <a:endParaRPr lang="en-US" b="1"/>
          </a:p>
        </p:txBody>
      </p:sp>
      <p:sp>
        <p:nvSpPr>
          <p:cNvPr id="97283" name="Rectangle 3"/>
          <p:cNvSpPr>
            <a:spLocks noGrp="1" noChangeArrowheads="1"/>
          </p:cNvSpPr>
          <p:nvPr>
            <p:ph type="body" idx="1"/>
          </p:nvPr>
        </p:nvSpPr>
        <p:spPr>
          <a:xfrm>
            <a:off x="250825" y="1485900"/>
            <a:ext cx="8748713" cy="3167063"/>
          </a:xfrm>
        </p:spPr>
        <p:txBody>
          <a:bodyPr/>
          <a:lstStyle/>
          <a:p>
            <a:pPr algn="just"/>
            <a:r>
              <a:rPr lang="ar-SA" sz="3600" b="1"/>
              <a:t>فكل واحد من هؤلاء يخضع سلوكه لمقاييس وقيم وموازين ثابتة لديه، بحيث تأتي كلها وفق الخط الإسلامي الواضح، تمامًا كما ينسحب هذا الالتزام على الممارسة اليومية في العبادات والأخلاق والعلاقات الفردية المتعددة... إلخ. </a:t>
            </a:r>
          </a:p>
          <a:p>
            <a:pPr algn="just">
              <a:buFont typeface="Wingdings" pitchFamily="2" charset="2"/>
              <a:buNone/>
            </a:pP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p:cTn id="7" dur="500" decel="50000" fill="hold">
                                          <p:stCondLst>
                                            <p:cond delay="0"/>
                                          </p:stCondLst>
                                        </p:cTn>
                                        <p:tgtEl>
                                          <p:spTgt spid="9728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728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728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9728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728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728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728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72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68313" y="0"/>
            <a:ext cx="8229600" cy="1139825"/>
          </a:xfrm>
        </p:spPr>
        <p:txBody>
          <a:bodyPr/>
          <a:lstStyle/>
          <a:p>
            <a:r>
              <a:rPr lang="ar-SA" b="1"/>
              <a:t>3. الالتزام</a:t>
            </a:r>
            <a:endParaRPr lang="en-US" b="1"/>
          </a:p>
        </p:txBody>
      </p:sp>
      <p:sp>
        <p:nvSpPr>
          <p:cNvPr id="98307" name="Rectangle 3"/>
          <p:cNvSpPr>
            <a:spLocks noGrp="1" noChangeArrowheads="1"/>
          </p:cNvSpPr>
          <p:nvPr>
            <p:ph type="body" idx="1"/>
          </p:nvPr>
        </p:nvSpPr>
        <p:spPr>
          <a:xfrm>
            <a:off x="179388" y="1125538"/>
            <a:ext cx="8748712" cy="4895850"/>
          </a:xfrm>
        </p:spPr>
        <p:txBody>
          <a:bodyPr/>
          <a:lstStyle/>
          <a:p>
            <a:pPr algn="just"/>
            <a:r>
              <a:rPr lang="ar-SA" sz="3600" b="1">
                <a:solidFill>
                  <a:srgbClr val="FFFF00"/>
                </a:solidFill>
              </a:rPr>
              <a:t>وهكذا، فإن الشخصية الإسلامية الإدارية الملتزمة تفرز دومًا وحدة سلوكية وفكرية وعاطفية متماسكة متكاملة، دونما ثغرة أو تناقض أو انحراف، بحيث تنكشف هذه الجهود الفردية ضمن إطار التنظيم الاجتماعي العام لتشييد الهيكل الحضاري وصنع صيغة التاريخ وصور الحياة،</a:t>
            </a:r>
            <a:r>
              <a:rPr lang="ar-SA" sz="3600" b="1"/>
              <a:t> فالكل يعمل ويؤدي دوره ضمن خارطة بناء اجتماعي وعقائدي متكاملة متناسقة، كما تنسق عاملات النحل جهودها لبناء خليتها وفق شكل هندسي متكامل.</a:t>
            </a:r>
            <a:r>
              <a:rPr lang="en-US" sz="3600" b="1"/>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p:cTn id="7" dur="500" fill="hold"/>
                                        <p:tgtEl>
                                          <p:spTgt spid="9830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830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830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52400"/>
            <a:ext cx="8229600" cy="731838"/>
          </a:xfrm>
        </p:spPr>
        <p:txBody>
          <a:bodyPr/>
          <a:lstStyle/>
          <a:p>
            <a:r>
              <a:rPr lang="ar-SA" b="1"/>
              <a:t>4. التوجه المستمر نحو الكمال</a:t>
            </a:r>
            <a:endParaRPr lang="en-US" b="1"/>
          </a:p>
        </p:txBody>
      </p:sp>
      <p:sp>
        <p:nvSpPr>
          <p:cNvPr id="23555" name="Rectangle 3"/>
          <p:cNvSpPr>
            <a:spLocks noGrp="1" noChangeArrowheads="1"/>
          </p:cNvSpPr>
          <p:nvPr>
            <p:ph type="body" idx="1"/>
          </p:nvPr>
        </p:nvSpPr>
        <p:spPr>
          <a:xfrm>
            <a:off x="179388" y="1536700"/>
            <a:ext cx="8748712" cy="4124325"/>
          </a:xfrm>
        </p:spPr>
        <p:txBody>
          <a:bodyPr/>
          <a:lstStyle/>
          <a:p>
            <a:pPr algn="just"/>
            <a:r>
              <a:rPr lang="ar-SA" sz="3600" b="1"/>
              <a:t> </a:t>
            </a:r>
            <a:r>
              <a:rPr lang="ar-SA" sz="3600" b="1">
                <a:solidFill>
                  <a:srgbClr val="FFFF00"/>
                </a:solidFill>
              </a:rPr>
              <a:t>للشخصية الإسلامية مثل أعلى</a:t>
            </a:r>
            <a:r>
              <a:rPr lang="ar-SA" sz="3600" b="1"/>
              <a:t>، وقيم عليا رائدة في الحياة، تتمثل في تصور الإنسان المسلم لقيم الخير والكمال البشري الذي تحقق مجسدًا في القوة الفذة الرسول- صلى الله عليه وسلم- وصحابته الكرام. </a:t>
            </a:r>
          </a:p>
          <a:p>
            <a:pPr algn="just">
              <a:buFont typeface="Wingdings" pitchFamily="2" charset="2"/>
              <a:buNone/>
            </a:pPr>
            <a:r>
              <a:rPr lang="ar-SA" sz="3600" b="1"/>
              <a:t>  </a:t>
            </a:r>
          </a:p>
          <a:p>
            <a:pPr algn="just">
              <a:buFont typeface="Wingdings" pitchFamily="2" charset="2"/>
              <a:buNone/>
            </a:pPr>
            <a:r>
              <a:rPr lang="ar-SA" sz="3600" b="1"/>
              <a:t>  قال تعالى: { </a:t>
            </a:r>
            <a:r>
              <a:rPr lang="ar-SA" sz="3600" b="1">
                <a:solidFill>
                  <a:srgbClr val="008000"/>
                </a:solidFill>
              </a:rPr>
              <a:t>لَقَدْ كَانَ لَكُمْ فِي رَسُولِ اللهِ أُسْوَةٌ حَسَنَةٌ لِّمَنْ كَانَ يَرْجُو اللهَ وَالْيَوْمَ الآَخِرَ وَذَكَرَ اللهَ كَثِيرًا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500" decel="50000" fill="hold">
                                          <p:stCondLst>
                                            <p:cond delay="0"/>
                                          </p:stCondLst>
                                        </p:cTn>
                                        <p:tgtEl>
                                          <p:spTgt spid="2355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355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3554"/>
                                        </p:tgtEl>
                                        <p:attrNameLst>
                                          <p:attrName>ppt_w</p:attrName>
                                        </p:attrNameLst>
                                      </p:cBhvr>
                                      <p:tavLst>
                                        <p:tav tm="0">
                                          <p:val>
                                            <p:strVal val="#ppt_w*.05"/>
                                          </p:val>
                                        </p:tav>
                                        <p:tav tm="100000">
                                          <p:val>
                                            <p:strVal val="#ppt_w"/>
                                          </p:val>
                                        </p:tav>
                                      </p:tavLst>
                                    </p:anim>
                                    <p:anim calcmode="lin" valueType="num">
                                      <p:cBhvr>
                                        <p:cTn id="10" dur="1000" fill="hold"/>
                                        <p:tgtEl>
                                          <p:spTgt spid="2355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355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355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355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3554"/>
                                        </p:tgtEl>
                                      </p:cBhvr>
                                    </p:animEffect>
                                  </p:childTnLst>
                                </p:cTn>
                              </p:par>
                            </p:childTnLst>
                          </p:cTn>
                        </p:par>
                      </p:childTnLst>
                    </p:cTn>
                  </p:par>
                  <p:par>
                    <p:cTn id="15" fill="hold">
                      <p:stCondLst>
                        <p:cond delay="indefinite"/>
                      </p:stCondLst>
                      <p:childTnLst>
                        <p:par>
                          <p:cTn id="16" fill="hold">
                            <p:stCondLst>
                              <p:cond delay="0"/>
                            </p:stCondLst>
                            <p:childTnLst>
                              <p:par>
                                <p:cTn id="17" presetID="58" presetClass="entr" presetSubtype="0" accel="100000" fill="hold" nodeType="clickEffect">
                                  <p:stCondLst>
                                    <p:cond delay="0"/>
                                  </p:stCondLst>
                                  <p:childTnLst>
                                    <p:set>
                                      <p:cBhvr>
                                        <p:cTn id="18" dur="1" fill="hold">
                                          <p:stCondLst>
                                            <p:cond delay="0"/>
                                          </p:stCondLst>
                                        </p:cTn>
                                        <p:tgtEl>
                                          <p:spTgt spid="23555">
                                            <p:txEl>
                                              <p:pRg st="0" end="0"/>
                                            </p:txEl>
                                          </p:spTgt>
                                        </p:tgtEl>
                                        <p:attrNameLst>
                                          <p:attrName>style.visibility</p:attrName>
                                        </p:attrNameLst>
                                      </p:cBhvr>
                                      <p:to>
                                        <p:strVal val="visible"/>
                                      </p:to>
                                    </p:set>
                                    <p:anim calcmode="lin" valueType="num">
                                      <p:cBhvr>
                                        <p:cTn id="19" dur="500" fill="hold"/>
                                        <p:tgtEl>
                                          <p:spTgt spid="23555">
                                            <p:txEl>
                                              <p:pRg st="0" end="0"/>
                                            </p:txEl>
                                          </p:spTgt>
                                        </p:tgtEl>
                                        <p:attrNameLst>
                                          <p:attrName>ppt_w</p:attrName>
                                        </p:attrNameLst>
                                      </p:cBhvr>
                                      <p:tavLst>
                                        <p:tav tm="0">
                                          <p:val>
                                            <p:strVal val="#ppt_w*2.5"/>
                                          </p:val>
                                        </p:tav>
                                        <p:tav tm="100000">
                                          <p:val>
                                            <p:strVal val="#ppt_w"/>
                                          </p:val>
                                        </p:tav>
                                      </p:tavLst>
                                    </p:anim>
                                    <p:anim calcmode="lin" valueType="num">
                                      <p:cBhvr>
                                        <p:cTn id="20" dur="500" fill="hold"/>
                                        <p:tgtEl>
                                          <p:spTgt spid="23555">
                                            <p:txEl>
                                              <p:pRg st="0" end="0"/>
                                            </p:txEl>
                                          </p:spTgt>
                                        </p:tgtEl>
                                        <p:attrNameLst>
                                          <p:attrName>ppt_h</p:attrName>
                                        </p:attrNameLst>
                                      </p:cBhvr>
                                      <p:tavLst>
                                        <p:tav tm="0">
                                          <p:val>
                                            <p:strVal val="#ppt_h*0.01"/>
                                          </p:val>
                                        </p:tav>
                                        <p:tav tm="100000">
                                          <p:val>
                                            <p:strVal val="#ppt_h"/>
                                          </p:val>
                                        </p:tav>
                                      </p:tavLst>
                                    </p:anim>
                                    <p:anim calcmode="lin" valueType="num">
                                      <p:cBhvr>
                                        <p:cTn id="21"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23555">
                                            <p:txEl>
                                              <p:pRg st="0" end="0"/>
                                            </p:txEl>
                                          </p:spTgt>
                                        </p:tgtEl>
                                        <p:attrNameLst>
                                          <p:attrName>ppt_y</p:attrName>
                                        </p:attrNameLst>
                                      </p:cBhvr>
                                      <p:tavLst>
                                        <p:tav tm="0">
                                          <p:val>
                                            <p:strVal val="#ppt_h+1"/>
                                          </p:val>
                                        </p:tav>
                                        <p:tav tm="100000">
                                          <p:val>
                                            <p:strVal val="#ppt_y"/>
                                          </p:val>
                                        </p:tav>
                                      </p:tavLst>
                                    </p:anim>
                                    <p:animEffect transition="in" filter="fade">
                                      <p:cBhvr>
                                        <p:cTn id="23" dur="500"/>
                                        <p:tgtEl>
                                          <p:spTgt spid="2355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5" presetClass="entr" presetSubtype="0" fill="hold" nodeType="clickEffect">
                                  <p:stCondLst>
                                    <p:cond delay="0"/>
                                  </p:stCondLst>
                                  <p:childTnLst>
                                    <p:set>
                                      <p:cBhvr>
                                        <p:cTn id="27" dur="1" fill="hold">
                                          <p:stCondLst>
                                            <p:cond delay="0"/>
                                          </p:stCondLst>
                                        </p:cTn>
                                        <p:tgtEl>
                                          <p:spTgt spid="23555">
                                            <p:txEl>
                                              <p:pRg st="1" end="1"/>
                                            </p:txEl>
                                          </p:spTgt>
                                        </p:tgtEl>
                                        <p:attrNameLst>
                                          <p:attrName>style.visibility</p:attrName>
                                        </p:attrNameLst>
                                      </p:cBhvr>
                                      <p:to>
                                        <p:strVal val="visible"/>
                                      </p:to>
                                    </p:set>
                                    <p:anim calcmode="lin" valueType="num">
                                      <p:cBhvr>
                                        <p:cTn id="28" dur="500" decel="50000" fill="hold">
                                          <p:stCondLst>
                                            <p:cond delay="0"/>
                                          </p:stCondLst>
                                        </p:cTn>
                                        <p:tgtEl>
                                          <p:spTgt spid="23555">
                                            <p:txEl>
                                              <p:pRg st="1" end="1"/>
                                            </p:txEl>
                                          </p:spTgt>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23555">
                                            <p:txEl>
                                              <p:pRg st="1" end="1"/>
                                            </p:txEl>
                                          </p:spTgt>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23555">
                                            <p:txEl>
                                              <p:pRg st="1" end="1"/>
                                            </p:txEl>
                                          </p:spTgt>
                                        </p:tgtEl>
                                        <p:attrNameLst>
                                          <p:attrName>ppt_w</p:attrName>
                                        </p:attrNameLst>
                                      </p:cBhvr>
                                      <p:tavLst>
                                        <p:tav tm="0">
                                          <p:val>
                                            <p:strVal val="#ppt_w*.05"/>
                                          </p:val>
                                        </p:tav>
                                        <p:tav tm="100000">
                                          <p:val>
                                            <p:strVal val="#ppt_w"/>
                                          </p:val>
                                        </p:tav>
                                      </p:tavLst>
                                    </p:anim>
                                    <p:anim calcmode="lin" valueType="num">
                                      <p:cBhvr>
                                        <p:cTn id="31" dur="1000" fill="hold"/>
                                        <p:tgtEl>
                                          <p:spTgt spid="23555">
                                            <p:txEl>
                                              <p:pRg st="1" end="1"/>
                                            </p:txEl>
                                          </p:spTgt>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23555">
                                            <p:txEl>
                                              <p:pRg st="1" end="1"/>
                                            </p:txEl>
                                          </p:spTgt>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23555">
                                            <p:txEl>
                                              <p:pRg st="1" end="1"/>
                                            </p:txEl>
                                          </p:spTgt>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23555">
                                            <p:txEl>
                                              <p:pRg st="1" end="1"/>
                                            </p:txEl>
                                          </p:spTgt>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23555">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5" presetClass="entr" presetSubtype="0" fill="hold" nodeType="clickEffect">
                                  <p:stCondLst>
                                    <p:cond delay="0"/>
                                  </p:stCondLst>
                                  <p:childTnLst>
                                    <p:set>
                                      <p:cBhvr>
                                        <p:cTn id="39" dur="1" fill="hold">
                                          <p:stCondLst>
                                            <p:cond delay="0"/>
                                          </p:stCondLst>
                                        </p:cTn>
                                        <p:tgtEl>
                                          <p:spTgt spid="23555">
                                            <p:txEl>
                                              <p:pRg st="2" end="2"/>
                                            </p:txEl>
                                          </p:spTgt>
                                        </p:tgtEl>
                                        <p:attrNameLst>
                                          <p:attrName>style.visibility</p:attrName>
                                        </p:attrNameLst>
                                      </p:cBhvr>
                                      <p:to>
                                        <p:strVal val="visible"/>
                                      </p:to>
                                    </p:set>
                                    <p:anim calcmode="lin" valueType="num">
                                      <p:cBhvr>
                                        <p:cTn id="40" dur="500" decel="50000" fill="hold">
                                          <p:stCondLst>
                                            <p:cond delay="0"/>
                                          </p:stCondLst>
                                        </p:cTn>
                                        <p:tgtEl>
                                          <p:spTgt spid="23555">
                                            <p:txEl>
                                              <p:pRg st="2" end="2"/>
                                            </p:txEl>
                                          </p:spTgt>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23555">
                                            <p:txEl>
                                              <p:pRg st="2" end="2"/>
                                            </p:txEl>
                                          </p:spTgt>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23555">
                                            <p:txEl>
                                              <p:pRg st="2" end="2"/>
                                            </p:txEl>
                                          </p:spTgt>
                                        </p:tgtEl>
                                        <p:attrNameLst>
                                          <p:attrName>ppt_w</p:attrName>
                                        </p:attrNameLst>
                                      </p:cBhvr>
                                      <p:tavLst>
                                        <p:tav tm="0">
                                          <p:val>
                                            <p:strVal val="#ppt_w*.05"/>
                                          </p:val>
                                        </p:tav>
                                        <p:tav tm="100000">
                                          <p:val>
                                            <p:strVal val="#ppt_w"/>
                                          </p:val>
                                        </p:tav>
                                      </p:tavLst>
                                    </p:anim>
                                    <p:anim calcmode="lin" valueType="num">
                                      <p:cBhvr>
                                        <p:cTn id="43" dur="1000" fill="hold"/>
                                        <p:tgtEl>
                                          <p:spTgt spid="23555">
                                            <p:txEl>
                                              <p:pRg st="2" end="2"/>
                                            </p:txEl>
                                          </p:spTgt>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23555">
                                            <p:txEl>
                                              <p:pRg st="2" end="2"/>
                                            </p:txEl>
                                          </p:spTgt>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23555">
                                            <p:txEl>
                                              <p:pRg st="2" end="2"/>
                                            </p:txEl>
                                          </p:spTgt>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23555">
                                            <p:txEl>
                                              <p:pRg st="2" end="2"/>
                                            </p:txEl>
                                          </p:spTgt>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2355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nodeType="clickEffect">
                                  <p:stCondLst>
                                    <p:cond delay="0"/>
                                  </p:stCondLst>
                                  <p:childTnLst>
                                    <p:set>
                                      <p:cBhvr>
                                        <p:cTn id="51" dur="1" fill="hold">
                                          <p:stCondLst>
                                            <p:cond delay="0"/>
                                          </p:stCondLst>
                                        </p:cTn>
                                        <p:tgtEl>
                                          <p:spTgt spid="23555">
                                            <p:txEl>
                                              <p:charRg st="330" end="330"/>
                                            </p:txEl>
                                          </p:spTgt>
                                        </p:tgtEl>
                                        <p:attrNameLst>
                                          <p:attrName>style.visibility</p:attrName>
                                        </p:attrNameLst>
                                      </p:cBhvr>
                                      <p:to>
                                        <p:strVal val="visible"/>
                                      </p:to>
                                    </p:set>
                                    <p:anim calcmode="lin" valueType="num">
                                      <p:cBhvr>
                                        <p:cTn id="52" dur="500" fill="hold"/>
                                        <p:tgtEl>
                                          <p:spTgt spid="23555">
                                            <p:txEl>
                                              <p:charRg st="330" end="330"/>
                                            </p:txEl>
                                          </p:spTgt>
                                        </p:tgtEl>
                                        <p:attrNameLst>
                                          <p:attrName>ppt_w</p:attrName>
                                        </p:attrNameLst>
                                      </p:cBhvr>
                                      <p:tavLst>
                                        <p:tav tm="0">
                                          <p:val>
                                            <p:strVal val="#ppt_w*2.5"/>
                                          </p:val>
                                        </p:tav>
                                        <p:tav tm="100000">
                                          <p:val>
                                            <p:strVal val="#ppt_w"/>
                                          </p:val>
                                        </p:tav>
                                      </p:tavLst>
                                    </p:anim>
                                    <p:anim calcmode="lin" valueType="num">
                                      <p:cBhvr>
                                        <p:cTn id="53" dur="500" fill="hold"/>
                                        <p:tgtEl>
                                          <p:spTgt spid="23555">
                                            <p:txEl>
                                              <p:charRg st="330" end="330"/>
                                            </p:txEl>
                                          </p:spTgt>
                                        </p:tgtEl>
                                        <p:attrNameLst>
                                          <p:attrName>ppt_h</p:attrName>
                                        </p:attrNameLst>
                                      </p:cBhvr>
                                      <p:tavLst>
                                        <p:tav tm="0">
                                          <p:val>
                                            <p:strVal val="#ppt_h*0.01"/>
                                          </p:val>
                                        </p:tav>
                                        <p:tav tm="100000">
                                          <p:val>
                                            <p:strVal val="#ppt_h"/>
                                          </p:val>
                                        </p:tav>
                                      </p:tavLst>
                                    </p:anim>
                                    <p:anim calcmode="lin" valueType="num">
                                      <p:cBhvr>
                                        <p:cTn id="54" dur="500" fill="hold"/>
                                        <p:tgtEl>
                                          <p:spTgt spid="23555">
                                            <p:txEl>
                                              <p:charRg st="330" end="330"/>
                                            </p:txEl>
                                          </p:spTgt>
                                        </p:tgtEl>
                                        <p:attrNameLst>
                                          <p:attrName>ppt_x</p:attrName>
                                        </p:attrNameLst>
                                      </p:cBhvr>
                                      <p:tavLst>
                                        <p:tav tm="0">
                                          <p:val>
                                            <p:strVal val="#ppt_x"/>
                                          </p:val>
                                        </p:tav>
                                        <p:tav tm="100000">
                                          <p:val>
                                            <p:strVal val="#ppt_x"/>
                                          </p:val>
                                        </p:tav>
                                      </p:tavLst>
                                    </p:anim>
                                    <p:anim calcmode="lin" valueType="num">
                                      <p:cBhvr>
                                        <p:cTn id="55" dur="500" fill="hold"/>
                                        <p:tgtEl>
                                          <p:spTgt spid="23555">
                                            <p:txEl>
                                              <p:charRg st="330" end="330"/>
                                            </p:txEl>
                                          </p:spTgt>
                                        </p:tgtEl>
                                        <p:attrNameLst>
                                          <p:attrName>ppt_y</p:attrName>
                                        </p:attrNameLst>
                                      </p:cBhvr>
                                      <p:tavLst>
                                        <p:tav tm="0">
                                          <p:val>
                                            <p:strVal val="#ppt_h+1"/>
                                          </p:val>
                                        </p:tav>
                                        <p:tav tm="100000">
                                          <p:val>
                                            <p:strVal val="#ppt_y"/>
                                          </p:val>
                                        </p:tav>
                                      </p:tavLst>
                                    </p:anim>
                                    <p:animEffect transition="in" filter="fade">
                                      <p:cBhvr>
                                        <p:cTn id="56" dur="500"/>
                                        <p:tgtEl>
                                          <p:spTgt spid="23555">
                                            <p:txEl>
                                              <p:charRg st="330" end="33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0" y="1184275"/>
            <a:ext cx="9109075" cy="5368925"/>
          </a:xfrm>
        </p:spPr>
        <p:txBody>
          <a:bodyPr/>
          <a:lstStyle/>
          <a:p>
            <a:pPr algn="just">
              <a:lnSpc>
                <a:spcPct val="90000"/>
              </a:lnSpc>
            </a:pPr>
            <a:r>
              <a:rPr lang="ar-SA" sz="3600" b="1">
                <a:solidFill>
                  <a:srgbClr val="FFFF00"/>
                </a:solidFill>
              </a:rPr>
              <a:t>تنطلق</a:t>
            </a:r>
            <a:r>
              <a:rPr lang="ar-SA" sz="3600" b="1"/>
              <a:t> الشخصية الإدارية الإسلامية الناجحة من </a:t>
            </a:r>
            <a:r>
              <a:rPr lang="ar-SA" sz="4400" b="1">
                <a:solidFill>
                  <a:srgbClr val="FFFF00"/>
                </a:solidFill>
              </a:rPr>
              <a:t>العقيدة</a:t>
            </a:r>
            <a:r>
              <a:rPr lang="ar-SA" sz="3600" b="1">
                <a:solidFill>
                  <a:schemeClr val="tx2"/>
                </a:solidFill>
              </a:rPr>
              <a:t> </a:t>
            </a:r>
            <a:r>
              <a:rPr lang="ar-SA" sz="3600" b="1"/>
              <a:t>.</a:t>
            </a:r>
            <a:endParaRPr lang="en-US" sz="3600" b="1"/>
          </a:p>
          <a:p>
            <a:pPr algn="just">
              <a:lnSpc>
                <a:spcPct val="90000"/>
              </a:lnSpc>
            </a:pPr>
            <a:r>
              <a:rPr lang="ar-SA" sz="3600" b="1">
                <a:solidFill>
                  <a:srgbClr val="FFFF00"/>
                </a:solidFill>
              </a:rPr>
              <a:t>وتتقوم بمقومات:</a:t>
            </a:r>
          </a:p>
          <a:p>
            <a:pPr lvl="2" algn="just">
              <a:lnSpc>
                <a:spcPct val="90000"/>
              </a:lnSpc>
            </a:pPr>
            <a:r>
              <a:rPr lang="ar-SA" sz="2800" b="1"/>
              <a:t> </a:t>
            </a:r>
            <a:r>
              <a:rPr lang="ar-SA" sz="2800" b="1">
                <a:solidFill>
                  <a:srgbClr val="FFFF99"/>
                </a:solidFill>
              </a:rPr>
              <a:t>الفكر الإيماني</a:t>
            </a:r>
          </a:p>
          <a:p>
            <a:pPr lvl="2" algn="just">
              <a:lnSpc>
                <a:spcPct val="90000"/>
              </a:lnSpc>
            </a:pPr>
            <a:r>
              <a:rPr lang="ar-SA" sz="2800" b="1">
                <a:solidFill>
                  <a:srgbClr val="FFFF99"/>
                </a:solidFill>
              </a:rPr>
              <a:t> والعاطفة الإنسانية </a:t>
            </a:r>
          </a:p>
          <a:p>
            <a:pPr lvl="2" algn="just">
              <a:lnSpc>
                <a:spcPct val="90000"/>
              </a:lnSpc>
            </a:pPr>
            <a:r>
              <a:rPr lang="ar-SA" sz="2800" b="1">
                <a:solidFill>
                  <a:srgbClr val="FFFF99"/>
                </a:solidFill>
              </a:rPr>
              <a:t> والإرادة الملتزمة </a:t>
            </a:r>
          </a:p>
          <a:p>
            <a:pPr lvl="2" algn="just">
              <a:lnSpc>
                <a:spcPct val="90000"/>
              </a:lnSpc>
            </a:pPr>
            <a:r>
              <a:rPr lang="ar-SA" sz="2800" b="1">
                <a:solidFill>
                  <a:srgbClr val="FFFF99"/>
                </a:solidFill>
              </a:rPr>
              <a:t> والمقياس الإيماني للسلوك. </a:t>
            </a:r>
            <a:endParaRPr lang="en-US" sz="2800" b="1">
              <a:solidFill>
                <a:srgbClr val="FFFF99"/>
              </a:solidFill>
            </a:endParaRPr>
          </a:p>
          <a:p>
            <a:pPr algn="just">
              <a:lnSpc>
                <a:spcPct val="90000"/>
              </a:lnSpc>
            </a:pPr>
            <a:r>
              <a:rPr lang="ar-SA" sz="3600" b="1">
                <a:solidFill>
                  <a:srgbClr val="FFFF00"/>
                </a:solidFill>
              </a:rPr>
              <a:t>كما تفرز</a:t>
            </a:r>
            <a:r>
              <a:rPr lang="ar-SA" sz="3600" b="1"/>
              <a:t>- دومًا- وحدة سلوكية وفكرية وعاطفية متماسكة متكاملة، ضمن إطار التنظيم الاجتماعي العام، الذي يستهدف تشييد الهيكل الحضاري وصوغ التاريخ وصنع الحياة.</a:t>
            </a:r>
          </a:p>
          <a:p>
            <a:pPr algn="just">
              <a:lnSpc>
                <a:spcPct val="90000"/>
              </a:lnSpc>
              <a:buFont typeface="Wingdings" pitchFamily="2" charset="2"/>
              <a:buNone/>
            </a:pPr>
            <a:endParaRPr lang="ar-SA" sz="3600" b="1"/>
          </a:p>
        </p:txBody>
      </p:sp>
      <p:sp>
        <p:nvSpPr>
          <p:cNvPr id="47108" name="Rectangle 4"/>
          <p:cNvSpPr>
            <a:spLocks noGrp="1" noChangeArrowheads="1"/>
          </p:cNvSpPr>
          <p:nvPr>
            <p:ph type="title"/>
          </p:nvPr>
        </p:nvSpPr>
        <p:spPr>
          <a:xfrm>
            <a:off x="457200" y="115888"/>
            <a:ext cx="8229600" cy="1139825"/>
          </a:xfrm>
          <a:noFill/>
          <a:ln/>
        </p:spPr>
        <p:txBody>
          <a:bodyPr/>
          <a:lstStyle/>
          <a:p>
            <a:r>
              <a:rPr lang="ar-SA" b="1"/>
              <a:t>الشخصية الإسلامية... الناجحة إداريًّا</a:t>
            </a:r>
            <a:r>
              <a:rPr lang="ar-SA"/>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1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71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71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710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710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152400"/>
            <a:ext cx="8229600" cy="731838"/>
          </a:xfrm>
        </p:spPr>
        <p:txBody>
          <a:bodyPr/>
          <a:lstStyle/>
          <a:p>
            <a:r>
              <a:rPr lang="ar-SA" b="1"/>
              <a:t>4. التوجه المستمر نحو الكمال</a:t>
            </a:r>
            <a:endParaRPr lang="en-US" b="1"/>
          </a:p>
        </p:txBody>
      </p:sp>
      <p:sp>
        <p:nvSpPr>
          <p:cNvPr id="99331" name="Rectangle 3"/>
          <p:cNvSpPr>
            <a:spLocks noGrp="1" noChangeArrowheads="1"/>
          </p:cNvSpPr>
          <p:nvPr>
            <p:ph type="body" idx="1"/>
          </p:nvPr>
        </p:nvSpPr>
        <p:spPr>
          <a:xfrm>
            <a:off x="179388" y="836613"/>
            <a:ext cx="8820150" cy="5516562"/>
          </a:xfrm>
        </p:spPr>
        <p:txBody>
          <a:bodyPr/>
          <a:lstStyle/>
          <a:p>
            <a:pPr algn="just"/>
            <a:r>
              <a:rPr lang="ar-SA" sz="3600" b="1">
                <a:solidFill>
                  <a:srgbClr val="FFFF00"/>
                </a:solidFill>
              </a:rPr>
              <a:t>فالشخصية الإسلامية:</a:t>
            </a:r>
          </a:p>
          <a:p>
            <a:pPr algn="just">
              <a:buFont typeface="Wingdings" pitchFamily="2" charset="2"/>
              <a:buNone/>
            </a:pPr>
            <a:r>
              <a:rPr lang="ar-SA" sz="3600" b="1"/>
              <a:t>     * تنزع دومًا إلى الوصول إلى هذا المثل الإنساني الأعلى.</a:t>
            </a:r>
          </a:p>
          <a:p>
            <a:pPr algn="just">
              <a:buFont typeface="Wingdings" pitchFamily="2" charset="2"/>
              <a:buNone/>
            </a:pPr>
            <a:r>
              <a:rPr lang="ar-SA" sz="3600" b="1"/>
              <a:t>     * </a:t>
            </a:r>
            <a:r>
              <a:rPr lang="ar-SA" sz="3600" b="1">
                <a:solidFill>
                  <a:srgbClr val="0066FF"/>
                </a:solidFill>
              </a:rPr>
              <a:t>وتبرمج مسيرتها، وتصحح مواقفها على ضوء هذا المقياس.</a:t>
            </a:r>
          </a:p>
          <a:p>
            <a:pPr algn="just">
              <a:buFont typeface="Wingdings" pitchFamily="2" charset="2"/>
              <a:buNone/>
            </a:pPr>
            <a:r>
              <a:rPr lang="ar-SA" sz="3600" b="1"/>
              <a:t>     * وهي تجد قبل هذا المثل الإنساني الحي، فكرة الكمال الإلهي المتسامي.</a:t>
            </a:r>
          </a:p>
          <a:p>
            <a:pPr algn="just">
              <a:buFont typeface="Wingdings" pitchFamily="2" charset="2"/>
              <a:buNone/>
            </a:pPr>
            <a:r>
              <a:rPr lang="ar-SA" sz="3600" b="1"/>
              <a:t>     * </a:t>
            </a:r>
            <a:r>
              <a:rPr lang="ar-SA" sz="3600" b="1">
                <a:solidFill>
                  <a:srgbClr val="0066FF"/>
                </a:solidFill>
              </a:rPr>
              <a:t>وتعرف صفات الخالق العظيم، المتصف بالخير والكمال المطلق، من </a:t>
            </a:r>
            <a:r>
              <a:rPr lang="ar-SA" sz="3600" b="1">
                <a:solidFill>
                  <a:srgbClr val="FFFF00"/>
                </a:solidFill>
              </a:rPr>
              <a:t>العدل والرحمة والصدق والكرم والحلم والعلم والشفقة والسلام</a:t>
            </a:r>
            <a:r>
              <a:rPr lang="ar-SA" sz="3600" b="1">
                <a:solidFill>
                  <a:srgbClr val="0066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 to="" calcmode="lin" valueType="num">
                                      <p:cBhvr>
                                        <p:cTn id="7" dur="1" fill="hold"/>
                                        <p:tgtEl>
                                          <p:spTgt spid="9933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 to="" calcmode="lin" valueType="num">
                                      <p:cBhvr>
                                        <p:cTn id="12" dur="1" fill="hold"/>
                                        <p:tgtEl>
                                          <p:spTgt spid="99331">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99331">
                                            <p:txEl>
                                              <p:pRg st="2" end="2"/>
                                            </p:txEl>
                                          </p:spTgt>
                                        </p:tgtEl>
                                        <p:attrNameLst>
                                          <p:attrName>style.visibility</p:attrName>
                                        </p:attrNameLst>
                                      </p:cBhvr>
                                      <p:to>
                                        <p:strVal val="visible"/>
                                      </p:to>
                                    </p:set>
                                    <p:anim to="" calcmode="lin" valueType="num">
                                      <p:cBhvr>
                                        <p:cTn id="15" dur="1" fill="hold"/>
                                        <p:tgtEl>
                                          <p:spTgt spid="99331">
                                            <p:txEl>
                                              <p:pRg st="2" end="2"/>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99331">
                                            <p:txEl>
                                              <p:pRg st="3" end="3"/>
                                            </p:txEl>
                                          </p:spTgt>
                                        </p:tgtEl>
                                        <p:attrNameLst>
                                          <p:attrName>style.visibility</p:attrName>
                                        </p:attrNameLst>
                                      </p:cBhvr>
                                      <p:to>
                                        <p:strVal val="visible"/>
                                      </p:to>
                                    </p:set>
                                    <p:anim to="" calcmode="lin" valueType="num">
                                      <p:cBhvr>
                                        <p:cTn id="18" dur="1" fill="hold"/>
                                        <p:tgtEl>
                                          <p:spTgt spid="99331">
                                            <p:txEl>
                                              <p:pRg st="3" end="3"/>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99331">
                                            <p:txEl>
                                              <p:pRg st="4" end="4"/>
                                            </p:txEl>
                                          </p:spTgt>
                                        </p:tgtEl>
                                        <p:attrNameLst>
                                          <p:attrName>style.visibility</p:attrName>
                                        </p:attrNameLst>
                                      </p:cBhvr>
                                      <p:to>
                                        <p:strVal val="visible"/>
                                      </p:to>
                                    </p:set>
                                    <p:anim to="" calcmode="lin" valueType="num">
                                      <p:cBhvr>
                                        <p:cTn id="21" dur="1" fill="hold"/>
                                        <p:tgtEl>
                                          <p:spTgt spid="9933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152400"/>
            <a:ext cx="8229600" cy="731838"/>
          </a:xfrm>
        </p:spPr>
        <p:txBody>
          <a:bodyPr/>
          <a:lstStyle/>
          <a:p>
            <a:r>
              <a:rPr lang="ar-SA" b="1"/>
              <a:t>4. التوجه المستمر نحو الكمال</a:t>
            </a:r>
            <a:endParaRPr lang="en-US" b="1"/>
          </a:p>
        </p:txBody>
      </p:sp>
      <p:sp>
        <p:nvSpPr>
          <p:cNvPr id="58371" name="Rectangle 3"/>
          <p:cNvSpPr>
            <a:spLocks noGrp="1" noChangeArrowheads="1"/>
          </p:cNvSpPr>
          <p:nvPr>
            <p:ph type="body" idx="1"/>
          </p:nvPr>
        </p:nvSpPr>
        <p:spPr>
          <a:xfrm>
            <a:off x="152400" y="1900238"/>
            <a:ext cx="8839200" cy="2392362"/>
          </a:xfrm>
        </p:spPr>
        <p:txBody>
          <a:bodyPr/>
          <a:lstStyle/>
          <a:p>
            <a:pPr algn="just"/>
            <a:r>
              <a:rPr lang="ar-SA" sz="3600" b="1"/>
              <a:t>فتكون تلك الصفات محبوبة لدى المسلم؛ </a:t>
            </a:r>
            <a:r>
              <a:rPr lang="ar-SA" sz="3600" b="1">
                <a:solidFill>
                  <a:srgbClr val="FFFF00"/>
                </a:solidFill>
              </a:rPr>
              <a:t>لأنها صفات معبوده، فهو دومًا يتجه نحوها، وينزع إلى الاتصاف بما يلائم إنسانيته من معانيها؛ أملاً في تحقيق مرضاة الله، وسعيًا وراء الكمال الذي يوصله إلى النعيم والفردوس.</a:t>
            </a:r>
            <a:endParaRPr 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0"/>
            <a:ext cx="8229600" cy="1139825"/>
          </a:xfrm>
        </p:spPr>
        <p:txBody>
          <a:bodyPr/>
          <a:lstStyle/>
          <a:p>
            <a:r>
              <a:rPr lang="ar-SA" b="1"/>
              <a:t>5. الاتزان</a:t>
            </a:r>
            <a:endParaRPr lang="en-US"/>
          </a:p>
        </p:txBody>
      </p:sp>
      <p:sp>
        <p:nvSpPr>
          <p:cNvPr id="26627" name="Rectangle 3"/>
          <p:cNvSpPr>
            <a:spLocks noGrp="1" noChangeArrowheads="1"/>
          </p:cNvSpPr>
          <p:nvPr>
            <p:ph type="body" idx="1"/>
          </p:nvPr>
        </p:nvSpPr>
        <p:spPr>
          <a:xfrm>
            <a:off x="468313" y="1270000"/>
            <a:ext cx="8388350" cy="4679950"/>
          </a:xfrm>
        </p:spPr>
        <p:txBody>
          <a:bodyPr/>
          <a:lstStyle/>
          <a:p>
            <a:pPr algn="just"/>
            <a:r>
              <a:rPr lang="ar-SA" sz="3600" b="1">
                <a:solidFill>
                  <a:srgbClr val="FFFF00"/>
                </a:solidFill>
              </a:rPr>
              <a:t> من مميزات الشخصية الإسلامية</a:t>
            </a:r>
            <a:r>
              <a:rPr lang="ar-SA" sz="3600" b="1"/>
              <a:t> أنها شخصية متزنة لا يطغى عليها التفكير المادي، ولا الانحراف الفكري المتأتي من سيولة العقل، وامتداده اللامعقول، كما لا يطغى جانب من الميول والنوازع على بقية قوى الإنسان ودوافعه. </a:t>
            </a:r>
          </a:p>
          <a:p>
            <a:pPr algn="just"/>
            <a:r>
              <a:rPr lang="ar-SA" sz="3600" b="1">
                <a:solidFill>
                  <a:srgbClr val="FFFF00"/>
                </a:solidFill>
              </a:rPr>
              <a:t>فالمسلم يطلب الدنيا ويسعى للآخرة، ويستمتع بلذات الحياة ويستعد لعالم الجزاء، ويعمل ويفكر وينتج، بحيث يملأ كل جوانب الحياة عطاءً ونشاطًا.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strips(downLeft)">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9"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strips(upLeft)">
                                      <p:cBhvr>
                                        <p:cTn id="12" dur="500"/>
                                        <p:tgtEl>
                                          <p:spTgt spid="2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7" dur="500"/>
                                        <p:tgtEl>
                                          <p:spTgt spid="2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9" fill="hold" grpId="0" nodeType="clickEffect">
                                  <p:stCondLst>
                                    <p:cond delay="0"/>
                                  </p:stCondLst>
                                  <p:childTnLst>
                                    <p:set>
                                      <p:cBhvr>
                                        <p:cTn id="21" dur="1" fill="hold">
                                          <p:stCondLst>
                                            <p:cond delay="0"/>
                                          </p:stCondLst>
                                        </p:cTn>
                                        <p:tgtEl>
                                          <p:spTgt spid="26627">
                                            <p:txEl>
                                              <p:charRg st="343" end="343"/>
                                            </p:txEl>
                                          </p:spTgt>
                                        </p:tgtEl>
                                        <p:attrNameLst>
                                          <p:attrName>style.visibility</p:attrName>
                                        </p:attrNameLst>
                                      </p:cBhvr>
                                      <p:to>
                                        <p:strVal val="visible"/>
                                      </p:to>
                                    </p:set>
                                    <p:animEffect transition="in" filter="strips(upLeft)">
                                      <p:cBhvr>
                                        <p:cTn id="22" dur="500"/>
                                        <p:tgtEl>
                                          <p:spTgt spid="26627">
                                            <p:txEl>
                                              <p:charRg st="343" end="34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68313" y="0"/>
            <a:ext cx="8229600" cy="1139825"/>
          </a:xfrm>
        </p:spPr>
        <p:txBody>
          <a:bodyPr/>
          <a:lstStyle/>
          <a:p>
            <a:r>
              <a:rPr lang="ar-SA" b="1"/>
              <a:t>5. الاتزان</a:t>
            </a:r>
            <a:endParaRPr lang="en-US"/>
          </a:p>
        </p:txBody>
      </p:sp>
      <p:sp>
        <p:nvSpPr>
          <p:cNvPr id="100355" name="Rectangle 3"/>
          <p:cNvSpPr>
            <a:spLocks noGrp="1" noChangeArrowheads="1"/>
          </p:cNvSpPr>
          <p:nvPr>
            <p:ph type="body" idx="1"/>
          </p:nvPr>
        </p:nvSpPr>
        <p:spPr>
          <a:xfrm>
            <a:off x="0" y="1125538"/>
            <a:ext cx="9144000" cy="5732462"/>
          </a:xfrm>
        </p:spPr>
        <p:txBody>
          <a:bodyPr/>
          <a:lstStyle/>
          <a:p>
            <a:pPr algn="just"/>
            <a:r>
              <a:rPr lang="ar-SA" sz="3600" b="1">
                <a:solidFill>
                  <a:srgbClr val="FFFF00"/>
                </a:solidFill>
              </a:rPr>
              <a:t>هو حينما يمارس ذلك ضمن مفهوم روحي، وتفكير إيجابي، لا يفصل بين الدنيا والآخرة، بل يوحد بينهما، ويربط بين أبعادهما، كما يربط بين السبب ونتيجته, مستلهمًا تلك الروح من وحي القرآن وتوجيهه</a:t>
            </a:r>
            <a:r>
              <a:rPr lang="ar-SA" sz="3600" b="1"/>
              <a:t>: </a:t>
            </a:r>
            <a:r>
              <a:rPr lang="ar-SA" sz="3600" b="1">
                <a:solidFill>
                  <a:srgbClr val="008000"/>
                </a:solidFill>
              </a:rPr>
              <a:t>{وَابْتَغِ فِيمَا آتَاكَ اللهُ الدَّارَ الآَخِرَةَ وَلاَ تَنسَ نَصِيبَكَ مِنَ الدُّنْيَا وَأَحْسِنْ كَمَا أَحْسَنَ اللهُ إِلَيْكَ وَلاَ تَبْغِ الْفَسَادَ فِي الأَرْضِ إِنَّ اللهَ لاَ يُحِبُّ الْمُفْسِدِينَ}</a:t>
            </a:r>
          </a:p>
          <a:p>
            <a:pPr algn="just"/>
            <a:r>
              <a:rPr lang="ar-SA" sz="3600" b="1"/>
              <a:t> فهو دومًا شخصية متزنة، يشبع كل جانب، ويعطي كل شيء حقه، لا يفرط في شيء ولا يتعدى الحد المعقول في استعمال أي شيء.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to="" calcmode="lin" valueType="num">
                                      <p:cBhvr>
                                        <p:cTn id="7" dur="1" fill="hold"/>
                                        <p:tgtEl>
                                          <p:spTgt spid="10035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 to="" calcmode="lin" valueType="num">
                                      <p:cBhvr>
                                        <p:cTn id="12" dur="1" fill="hold"/>
                                        <p:tgtEl>
                                          <p:spTgt spid="100355">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50825" y="1273175"/>
            <a:ext cx="8712200" cy="4819650"/>
          </a:xfrm>
        </p:spPr>
        <p:txBody>
          <a:bodyPr/>
          <a:lstStyle/>
          <a:p>
            <a:pPr algn="just"/>
            <a:r>
              <a:rPr lang="ar-SA" sz="3600" b="1"/>
              <a:t>إذا </a:t>
            </a:r>
            <a:r>
              <a:rPr lang="ar-SA" sz="3600" b="1">
                <a:solidFill>
                  <a:srgbClr val="FFFF00"/>
                </a:solidFill>
              </a:rPr>
              <a:t>أحب</a:t>
            </a:r>
            <a:r>
              <a:rPr lang="ar-SA" sz="3600" b="1"/>
              <a:t> أحد كان معتدلاً، وإذا </a:t>
            </a:r>
            <a:r>
              <a:rPr lang="ar-SA" sz="3600" b="1">
                <a:solidFill>
                  <a:srgbClr val="FFFF00"/>
                </a:solidFill>
              </a:rPr>
              <a:t>أبغض </a:t>
            </a:r>
            <a:r>
              <a:rPr lang="ar-SA" sz="3600" b="1"/>
              <a:t>أو </a:t>
            </a:r>
            <a:r>
              <a:rPr lang="ar-SA" sz="3600" b="1">
                <a:solidFill>
                  <a:srgbClr val="FFFF00"/>
                </a:solidFill>
              </a:rPr>
              <a:t>غضب</a:t>
            </a:r>
            <a:r>
              <a:rPr lang="ar-SA" sz="3600" b="1"/>
              <a:t> أو </a:t>
            </a:r>
            <a:r>
              <a:rPr lang="ar-SA" sz="3600" b="1">
                <a:solidFill>
                  <a:srgbClr val="FFFF00"/>
                </a:solidFill>
              </a:rPr>
              <a:t>عاقب </a:t>
            </a:r>
            <a:r>
              <a:rPr lang="ar-SA" sz="3600" b="1"/>
              <a:t>كان معتدلاً، وإذا </a:t>
            </a:r>
            <a:r>
              <a:rPr lang="ar-SA" sz="3600" b="1">
                <a:solidFill>
                  <a:srgbClr val="FFFF00"/>
                </a:solidFill>
              </a:rPr>
              <a:t>أكل</a:t>
            </a:r>
            <a:r>
              <a:rPr lang="ar-SA" sz="3600" b="1"/>
              <a:t> أو </a:t>
            </a:r>
            <a:r>
              <a:rPr lang="ar-SA" sz="3600" b="1">
                <a:solidFill>
                  <a:srgbClr val="FFFF00"/>
                </a:solidFill>
              </a:rPr>
              <a:t>شرب</a:t>
            </a:r>
            <a:r>
              <a:rPr lang="ar-SA" sz="3600" b="1"/>
              <a:t> أو </a:t>
            </a:r>
            <a:r>
              <a:rPr lang="ar-SA" sz="3600" b="1">
                <a:solidFill>
                  <a:srgbClr val="FFFF00"/>
                </a:solidFill>
              </a:rPr>
              <a:t>أنفق</a:t>
            </a:r>
            <a:r>
              <a:rPr lang="ar-SA" sz="3600" b="1"/>
              <a:t> كان معتدلاً. قال تعالى: </a:t>
            </a:r>
            <a:r>
              <a:rPr lang="ar-SA" sz="3600" b="1">
                <a:solidFill>
                  <a:srgbClr val="008000"/>
                </a:solidFill>
              </a:rPr>
              <a:t>{وَإِنْ عَاقَبْتُمْ فَعَاقِبُوا بِمِثْلِ مَا عُوقِبْتُمْ بِهِ وَلَئِنْ صَبَرْتُمْ لَهُوَ خَيْرٌ لِّلصَّابِرينَ}</a:t>
            </a:r>
            <a:r>
              <a:rPr lang="ar-SA" sz="3600" b="1"/>
              <a:t> وقال سبحانه: </a:t>
            </a:r>
            <a:r>
              <a:rPr lang="ar-SA" sz="3600" b="1">
                <a:solidFill>
                  <a:srgbClr val="008000"/>
                </a:solidFill>
              </a:rPr>
              <a:t>{وَالَّذِينَ إِذَا أَنْفَقُوا لَمْ يُسْرِفُوا وَلَمْ يَقْتُرُوا وَكَانَ بَيْنَ ذَلِكَ قَوَامًا}</a:t>
            </a:r>
            <a:r>
              <a:rPr lang="ar-SA" sz="3600" b="1"/>
              <a:t> وقال تعالى: </a:t>
            </a:r>
            <a:r>
              <a:rPr lang="ar-SA" sz="3600" b="1">
                <a:solidFill>
                  <a:srgbClr val="008000"/>
                </a:solidFill>
              </a:rPr>
              <a:t>{يَا بَنِي آدَمَ خُذُوا زِينَتَكُمْ عِنْدَ كُلِّ مَسْجِدٍ وكُلُوا وَاشْرَبُوا وَلاَ تُسْرِفُوا إِنَّهُ لاَ يُحِبُّ الْمُسْرِفِينَ} .</a:t>
            </a:r>
          </a:p>
        </p:txBody>
      </p:sp>
      <p:sp>
        <p:nvSpPr>
          <p:cNvPr id="27652" name="Rectangle 4"/>
          <p:cNvSpPr>
            <a:spLocks noGrp="1" noChangeArrowheads="1"/>
          </p:cNvSpPr>
          <p:nvPr>
            <p:ph type="title"/>
          </p:nvPr>
        </p:nvSpPr>
        <p:spPr>
          <a:xfrm>
            <a:off x="468313" y="0"/>
            <a:ext cx="8229600" cy="1139825"/>
          </a:xfrm>
          <a:noFill/>
          <a:ln/>
        </p:spPr>
        <p:txBody>
          <a:bodyPr/>
          <a:lstStyle/>
          <a:p>
            <a:r>
              <a:rPr lang="ar-SA" b="1"/>
              <a:t>5. الاتزان</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to="" calcmode="lin" valueType="num">
                                      <p:cBhvr>
                                        <p:cTn id="7" dur="1" fill="hold"/>
                                        <p:tgtEl>
                                          <p:spTgt spid="2765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36513" y="914400"/>
            <a:ext cx="9144000" cy="5943600"/>
          </a:xfrm>
        </p:spPr>
        <p:txBody>
          <a:bodyPr/>
          <a:lstStyle/>
          <a:p>
            <a:pPr algn="just">
              <a:lnSpc>
                <a:spcPct val="80000"/>
              </a:lnSpc>
            </a:pPr>
            <a:r>
              <a:rPr lang="ar-SA" sz="3600" b="1">
                <a:solidFill>
                  <a:srgbClr val="FFFF00"/>
                </a:solidFill>
              </a:rPr>
              <a:t>فالمسلم الإداري</a:t>
            </a:r>
            <a:r>
              <a:rPr lang="ar-SA" sz="3600" b="1"/>
              <a:t> حينما يأكل ويشرب ويتزوج، ويحب ويكره، ويغضب ويعاقب، ويتكلم ويتعب وينام، وينفق ويتعبد ويزهد، ويستمتع بالملذات، ويتعامل مع الآخرين... إلخ؛ </a:t>
            </a:r>
            <a:r>
              <a:rPr lang="ar-SA" sz="3600" b="1">
                <a:solidFill>
                  <a:srgbClr val="FFFF00"/>
                </a:solidFill>
              </a:rPr>
              <a:t>إنما يمارس هذه الأفعال جميعًا</a:t>
            </a:r>
            <a:r>
              <a:rPr lang="ar-SA" sz="3600" b="1"/>
              <a:t> وفق منطق الاعتدال والاتزان الذي يسيطر على نظام الحياة، ويتحكم في مسيرة الوجود من غير إسراف ولا إفراط أو تفريط..</a:t>
            </a:r>
          </a:p>
          <a:p>
            <a:pPr algn="just">
              <a:lnSpc>
                <a:spcPct val="80000"/>
              </a:lnSpc>
              <a:buFont typeface="Wingdings" pitchFamily="2" charset="2"/>
              <a:buNone/>
            </a:pPr>
            <a:r>
              <a:rPr lang="ar-SA" sz="3600" b="1"/>
              <a:t> </a:t>
            </a:r>
          </a:p>
          <a:p>
            <a:pPr algn="just">
              <a:lnSpc>
                <a:spcPct val="80000"/>
              </a:lnSpc>
            </a:pPr>
            <a:r>
              <a:rPr lang="ar-SA" sz="3600" b="1">
                <a:solidFill>
                  <a:srgbClr val="FFFF00"/>
                </a:solidFill>
              </a:rPr>
              <a:t>انطلاقًا</a:t>
            </a:r>
            <a:r>
              <a:rPr lang="ar-SA" sz="3600" b="1"/>
              <a:t> من الإيمان بأن الاعتدال هو منطق الوجود؛ وهو قانون الحياة التي انتظمت أبعادها ومسيرتها على أساسه، وأن الخروج على هذا القانون الكوني العام يعرض الشخصية للاهتزاز والاضطراب، ويقود وجود الإنسان بكامل أبعاده الجسمية والروحية والنفسية إلى الانهيار والشذوذ.</a:t>
            </a:r>
            <a:endParaRPr lang="en-US" sz="3600" b="1"/>
          </a:p>
        </p:txBody>
      </p:sp>
      <p:sp>
        <p:nvSpPr>
          <p:cNvPr id="101379" name="Rectangle 3"/>
          <p:cNvSpPr>
            <a:spLocks noGrp="1" noChangeArrowheads="1"/>
          </p:cNvSpPr>
          <p:nvPr>
            <p:ph type="title"/>
          </p:nvPr>
        </p:nvSpPr>
        <p:spPr>
          <a:xfrm>
            <a:off x="468313" y="0"/>
            <a:ext cx="8229600" cy="1139825"/>
          </a:xfrm>
          <a:noFill/>
          <a:ln/>
        </p:spPr>
        <p:txBody>
          <a:bodyPr/>
          <a:lstStyle/>
          <a:p>
            <a:r>
              <a:rPr lang="ar-SA" b="1"/>
              <a:t>5. الاتزان</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 to="" calcmode="lin" valueType="num">
                                      <p:cBhvr>
                                        <p:cTn id="7" dur="1" fill="hold"/>
                                        <p:tgtEl>
                                          <p:spTgt spid="101378">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01378">
                                            <p:txEl>
                                              <p:pRg st="2" end="2"/>
                                            </p:txEl>
                                          </p:spTgt>
                                        </p:tgtEl>
                                        <p:attrNameLst>
                                          <p:attrName>style.visibility</p:attrName>
                                        </p:attrNameLst>
                                      </p:cBhvr>
                                      <p:to>
                                        <p:strVal val="visible"/>
                                      </p:to>
                                    </p:set>
                                    <p:anim to="" calcmode="lin" valueType="num">
                                      <p:cBhvr>
                                        <p:cTn id="12" dur="1" fill="hold"/>
                                        <p:tgtEl>
                                          <p:spTgt spid="101378">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26988"/>
            <a:ext cx="9144000" cy="1139826"/>
          </a:xfrm>
        </p:spPr>
        <p:txBody>
          <a:bodyPr/>
          <a:lstStyle/>
          <a:p>
            <a:r>
              <a:rPr lang="ar-SA" sz="4000" b="1"/>
              <a:t>6. الإحساس الذاتي: يقظة الضمير والحس الوجداني</a:t>
            </a:r>
            <a:endParaRPr lang="en-US" sz="4000"/>
          </a:p>
        </p:txBody>
      </p:sp>
      <p:sp>
        <p:nvSpPr>
          <p:cNvPr id="28675" name="Rectangle 3"/>
          <p:cNvSpPr>
            <a:spLocks noGrp="1" noChangeArrowheads="1"/>
          </p:cNvSpPr>
          <p:nvPr>
            <p:ph type="body" idx="1"/>
          </p:nvPr>
        </p:nvSpPr>
        <p:spPr>
          <a:xfrm>
            <a:off x="395288" y="1630363"/>
            <a:ext cx="8424862" cy="2735262"/>
          </a:xfrm>
        </p:spPr>
        <p:txBody>
          <a:bodyPr/>
          <a:lstStyle/>
          <a:p>
            <a:pPr algn="just"/>
            <a:r>
              <a:rPr lang="ar-SA" sz="4000" b="1">
                <a:solidFill>
                  <a:srgbClr val="FFFF00"/>
                </a:solidFill>
              </a:rPr>
              <a:t> تمتاز</a:t>
            </a:r>
            <a:r>
              <a:rPr lang="ar-SA" sz="4000" b="1"/>
              <a:t> </a:t>
            </a:r>
            <a:r>
              <a:rPr lang="ar-SA" sz="4000" b="1">
                <a:solidFill>
                  <a:srgbClr val="FFFF00"/>
                </a:solidFill>
              </a:rPr>
              <a:t>الشخصية الإسلامية بأنها شخصية تتمتع بحس إنساني يقظ، وضمير متفتح، يميل دومًا إلى التعاطف والرحمة، وينفر من القسوة والشدة.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1000" fill="hold"/>
                                        <p:tgtEl>
                                          <p:spTgt spid="28674"/>
                                        </p:tgtEl>
                                        <p:attrNameLst>
                                          <p:attrName>ppt_w</p:attrName>
                                        </p:attrNameLst>
                                      </p:cBhvr>
                                      <p:tavLst>
                                        <p:tav tm="0">
                                          <p:val>
                                            <p:strVal val="#ppt_w+.3"/>
                                          </p:val>
                                        </p:tav>
                                        <p:tav tm="100000">
                                          <p:val>
                                            <p:strVal val="#ppt_w"/>
                                          </p:val>
                                        </p:tav>
                                      </p:tavLst>
                                    </p:anim>
                                    <p:anim calcmode="lin" valueType="num">
                                      <p:cBhvr>
                                        <p:cTn id="8" dur="1000" fill="hold"/>
                                        <p:tgtEl>
                                          <p:spTgt spid="28674"/>
                                        </p:tgtEl>
                                        <p:attrNameLst>
                                          <p:attrName>ppt_h</p:attrName>
                                        </p:attrNameLst>
                                      </p:cBhvr>
                                      <p:tavLst>
                                        <p:tav tm="0">
                                          <p:val>
                                            <p:strVal val="#ppt_h"/>
                                          </p:val>
                                        </p:tav>
                                        <p:tav tm="100000">
                                          <p:val>
                                            <p:strVal val="#ppt_h"/>
                                          </p:val>
                                        </p:tav>
                                      </p:tavLst>
                                    </p:anim>
                                    <p:animEffect transition="in" filter="fade">
                                      <p:cBhvr>
                                        <p:cTn id="9" dur="1000"/>
                                        <p:tgtEl>
                                          <p:spTgt spid="2867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8675">
                                            <p:txEl>
                                              <p:pRg st="0" end="0"/>
                                            </p:txEl>
                                          </p:spTgt>
                                        </p:tgtEl>
                                        <p:attrNameLst>
                                          <p:attrName>style.visibility</p:attrName>
                                        </p:attrNameLst>
                                      </p:cBhvr>
                                      <p:to>
                                        <p:strVal val="visible"/>
                                      </p:to>
                                    </p:set>
                                    <p:anim calcmode="lin" valueType="num">
                                      <p:cBhvr>
                                        <p:cTn id="14" dur="1000" fill="hold"/>
                                        <p:tgtEl>
                                          <p:spTgt spid="28675">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2867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867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0" presetClass="entr" presetSubtype="0" fill="hold" nodeType="clickEffect">
                                  <p:stCondLst>
                                    <p:cond delay="0"/>
                                  </p:stCondLst>
                                  <p:childTnLst>
                                    <p:set>
                                      <p:cBhvr>
                                        <p:cTn id="20" dur="1" fill="hold">
                                          <p:stCondLst>
                                            <p:cond delay="0"/>
                                          </p:stCondLst>
                                        </p:cTn>
                                        <p:tgtEl>
                                          <p:spTgt spid="28675">
                                            <p:txEl>
                                              <p:charRg st="128" end="128"/>
                                            </p:txEl>
                                          </p:spTgt>
                                        </p:tgtEl>
                                        <p:attrNameLst>
                                          <p:attrName>style.visibility</p:attrName>
                                        </p:attrNameLst>
                                      </p:cBhvr>
                                      <p:to>
                                        <p:strVal val="visible"/>
                                      </p:to>
                                    </p:set>
                                    <p:animEffect transition="in" filter="fade">
                                      <p:cBhvr>
                                        <p:cTn id="21" dur="800" decel="100000"/>
                                        <p:tgtEl>
                                          <p:spTgt spid="28675">
                                            <p:txEl>
                                              <p:charRg st="128" end="128"/>
                                            </p:txEl>
                                          </p:spTgt>
                                        </p:tgtEl>
                                      </p:cBhvr>
                                    </p:animEffect>
                                    <p:anim calcmode="lin" valueType="num">
                                      <p:cBhvr>
                                        <p:cTn id="22" dur="800" decel="100000" fill="hold"/>
                                        <p:tgtEl>
                                          <p:spTgt spid="28675">
                                            <p:txEl>
                                              <p:charRg st="128" end="128"/>
                                            </p:txEl>
                                          </p:spTgt>
                                        </p:tgtEl>
                                        <p:attrNameLst>
                                          <p:attrName>style.rotation</p:attrName>
                                        </p:attrNameLst>
                                      </p:cBhvr>
                                      <p:tavLst>
                                        <p:tav tm="0">
                                          <p:val>
                                            <p:fltVal val="-90"/>
                                          </p:val>
                                        </p:tav>
                                        <p:tav tm="100000">
                                          <p:val>
                                            <p:fltVal val="0"/>
                                          </p:val>
                                        </p:tav>
                                      </p:tavLst>
                                    </p:anim>
                                    <p:anim calcmode="lin" valueType="num">
                                      <p:cBhvr>
                                        <p:cTn id="23" dur="800" decel="100000" fill="hold"/>
                                        <p:tgtEl>
                                          <p:spTgt spid="28675">
                                            <p:txEl>
                                              <p:charRg st="128" end="128"/>
                                            </p:txEl>
                                          </p:spTgt>
                                        </p:tgtEl>
                                        <p:attrNameLst>
                                          <p:attrName>ppt_x</p:attrName>
                                        </p:attrNameLst>
                                      </p:cBhvr>
                                      <p:tavLst>
                                        <p:tav tm="0">
                                          <p:val>
                                            <p:strVal val="#ppt_x+0.4"/>
                                          </p:val>
                                        </p:tav>
                                        <p:tav tm="100000">
                                          <p:val>
                                            <p:strVal val="#ppt_x-0.05"/>
                                          </p:val>
                                        </p:tav>
                                      </p:tavLst>
                                    </p:anim>
                                    <p:anim calcmode="lin" valueType="num">
                                      <p:cBhvr>
                                        <p:cTn id="24" dur="800" decel="100000" fill="hold"/>
                                        <p:tgtEl>
                                          <p:spTgt spid="28675">
                                            <p:txEl>
                                              <p:charRg st="128" end="128"/>
                                            </p:txEl>
                                          </p:spTgt>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28675">
                                            <p:txEl>
                                              <p:charRg st="128" end="128"/>
                                            </p:txEl>
                                          </p:spTgt>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28675">
                                            <p:txEl>
                                              <p:charRg st="128" end="12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0" y="-171450"/>
            <a:ext cx="9144000" cy="1139825"/>
          </a:xfrm>
        </p:spPr>
        <p:txBody>
          <a:bodyPr/>
          <a:lstStyle/>
          <a:p>
            <a:r>
              <a:rPr lang="ar-SA" sz="4000" b="1"/>
              <a:t>6. الإحساس الذاتي: يقظة الضمير والحس الوجداني</a:t>
            </a:r>
            <a:endParaRPr lang="en-US" sz="4000"/>
          </a:p>
        </p:txBody>
      </p:sp>
      <p:sp>
        <p:nvSpPr>
          <p:cNvPr id="102403" name="Rectangle 3"/>
          <p:cNvSpPr>
            <a:spLocks noGrp="1" noChangeArrowheads="1"/>
          </p:cNvSpPr>
          <p:nvPr>
            <p:ph type="body" idx="1"/>
          </p:nvPr>
        </p:nvSpPr>
        <p:spPr>
          <a:xfrm>
            <a:off x="250825" y="1079500"/>
            <a:ext cx="8929688" cy="5373688"/>
          </a:xfrm>
        </p:spPr>
        <p:txBody>
          <a:bodyPr/>
          <a:lstStyle/>
          <a:p>
            <a:pPr algn="just"/>
            <a:r>
              <a:rPr lang="ar-SA" b="1">
                <a:solidFill>
                  <a:srgbClr val="FFFF00"/>
                </a:solidFill>
              </a:rPr>
              <a:t>فالمسلم الملتزم شديد الإحساس والمشاركة الوجدانية، رقيق القلب، متفتح العاطفة؛ لذلك فهو سريع التفاعل والتعاون في مجالات البر والإحسان إلى الآخرين</a:t>
            </a:r>
            <a:r>
              <a:rPr lang="ar-SA" b="1"/>
              <a:t>... يخف إلى إنقاذهم في شدائدهم، ويهب إلى مواساتهم في محنهم، ويشاطرهم في أفراحهم، لا يقسوا ولا يجفوا، مستوحيًا هذه الروح من مواقف القرآن الكريم، رافضًا أن يكون من أولئك القساة الجفاة الذين لا يُؤلفون، ولا يألفون أحدًا، ولا ترق قلوبهم، ولا يحسون بإحساس الآخرين، ولا يشاركونهم في أفراحهم، ولا يشاطرونهم أحزانهم... أولئك الذين ماتت العواطف الإنسانية النبيلة في نفوسهم، وأجدبت من معاني الخير حياتهم.قال تعالى: </a:t>
            </a:r>
            <a:r>
              <a:rPr lang="ar-SA" b="1">
                <a:solidFill>
                  <a:srgbClr val="008000"/>
                </a:solidFill>
              </a:rPr>
              <a:t>{ثُمَّ قَسَتْ قُلُوبُكُم مِّن بَعْدِ ذَلِكَ فَهِيَ كَالْحِجَارَةِ أَوْ أَشَدُّ قَسْوَةً }</a:t>
            </a:r>
            <a:endParaRPr lang="en-US" b="1">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to="" calcmode="lin" valueType="num">
                                      <p:cBhvr>
                                        <p:cTn id="7" dur="1" fill="hold"/>
                                        <p:tgtEl>
                                          <p:spTgt spid="10240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50825" y="836613"/>
            <a:ext cx="8893175" cy="5208587"/>
          </a:xfrm>
        </p:spPr>
        <p:txBody>
          <a:bodyPr/>
          <a:lstStyle/>
          <a:p>
            <a:pPr algn="just"/>
            <a:r>
              <a:rPr lang="ar-SA" b="1">
                <a:solidFill>
                  <a:srgbClr val="FFFF00"/>
                </a:solidFill>
              </a:rPr>
              <a:t>ويأتي اهتمام الإسلام بتربية الضمير، وتنمية الحس الوجداني نتيجة لإيمانه بأن الضمير الحي والحس الوجداني المرهف هو الطريق إلى التفاعل والترابط البشري السليم، وهو القاعدة النفسية التي تشاد عليها أسس العلاقات والروابط الإنسانية. </a:t>
            </a:r>
          </a:p>
          <a:p>
            <a:pPr algn="just"/>
            <a:r>
              <a:rPr lang="ar-SA" b="1"/>
              <a:t>   وقد حثت الأحاديث والروايات المتعددة على ذلك، وحببته وزينته بقدر ما كرهت القسوة، ولعل من أبرز مظاهر يقظة الضمير، مظهر الإحساس بالذنب والشعور بالخطيئة، ومحاسبة النفس عليها؛ تمهيدًا لرفضها والإنابة منها، والتوبة من العودة إليها.</a:t>
            </a:r>
          </a:p>
          <a:p>
            <a:pPr algn="just"/>
            <a:r>
              <a:rPr lang="ar-SA" b="1"/>
              <a:t>   </a:t>
            </a:r>
            <a:r>
              <a:rPr lang="ar-SA" b="1">
                <a:solidFill>
                  <a:srgbClr val="FFFF00"/>
                </a:solidFill>
              </a:rPr>
              <a:t>كما تتجلى هذه الظاهرة بأسمى صورها في شخصية المسلم، عندما تعيش بوعيه وإحساسه كأرقى ما تكون صور الحس واليقظة الوجدانية.</a:t>
            </a:r>
            <a:endParaRPr lang="en-US" b="1">
              <a:solidFill>
                <a:srgbClr val="FFFF00"/>
              </a:solidFill>
            </a:endParaRPr>
          </a:p>
        </p:txBody>
      </p:sp>
      <p:sp>
        <p:nvSpPr>
          <p:cNvPr id="29700" name="Rectangle 4"/>
          <p:cNvSpPr>
            <a:spLocks noGrp="1" noChangeArrowheads="1"/>
          </p:cNvSpPr>
          <p:nvPr>
            <p:ph type="title"/>
          </p:nvPr>
        </p:nvSpPr>
        <p:spPr>
          <a:xfrm>
            <a:off x="0" y="-171450"/>
            <a:ext cx="9144000" cy="1139825"/>
          </a:xfrm>
          <a:noFill/>
          <a:ln/>
        </p:spPr>
        <p:txBody>
          <a:bodyPr/>
          <a:lstStyle/>
          <a:p>
            <a:r>
              <a:rPr lang="ar-SA" sz="4000" b="1"/>
              <a:t>6. الإحساس الذاتي: يقظة الضمير والحس الوجداني</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1000" fill="hold"/>
                                        <p:tgtEl>
                                          <p:spTgt spid="2969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969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96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 calcmode="lin" valueType="num">
                                      <p:cBhvr>
                                        <p:cTn id="14" dur="1000" fill="hold"/>
                                        <p:tgtEl>
                                          <p:spTgt spid="29699">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9699">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96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 calcmode="lin" valueType="num">
                                      <p:cBhvr>
                                        <p:cTn id="21" dur="1000" fill="hold"/>
                                        <p:tgtEl>
                                          <p:spTgt spid="29699">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969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18488" cy="1196975"/>
          </a:xfrm>
        </p:spPr>
        <p:txBody>
          <a:bodyPr/>
          <a:lstStyle/>
          <a:p>
            <a:r>
              <a:rPr lang="ar-SA" b="1"/>
              <a:t>7. النزعة القيادية</a:t>
            </a:r>
            <a:endParaRPr lang="en-US"/>
          </a:p>
        </p:txBody>
      </p:sp>
      <p:sp>
        <p:nvSpPr>
          <p:cNvPr id="30723" name="Rectangle 3"/>
          <p:cNvSpPr>
            <a:spLocks noGrp="1" noChangeArrowheads="1"/>
          </p:cNvSpPr>
          <p:nvPr>
            <p:ph type="body" idx="1"/>
          </p:nvPr>
        </p:nvSpPr>
        <p:spPr>
          <a:xfrm>
            <a:off x="152400" y="1281113"/>
            <a:ext cx="8839200" cy="5195887"/>
          </a:xfrm>
        </p:spPr>
        <p:txBody>
          <a:bodyPr/>
          <a:lstStyle/>
          <a:p>
            <a:pPr algn="just"/>
            <a:r>
              <a:rPr lang="ar-SA" sz="3600" b="1"/>
              <a:t> </a:t>
            </a:r>
            <a:r>
              <a:rPr lang="ar-SA" sz="3600" b="1">
                <a:solidFill>
                  <a:srgbClr val="FFFF00"/>
                </a:solidFill>
              </a:rPr>
              <a:t>يشعر المسلم صاحب الشخصية دومًا بأن على عاتقه مسئولية رسالة كبرى، ودرور تاريخي مهم يجب عليه أن ينهض به ويؤديه. </a:t>
            </a:r>
          </a:p>
          <a:p>
            <a:pPr algn="just"/>
            <a:r>
              <a:rPr lang="ar-SA" sz="3600" b="1">
                <a:solidFill>
                  <a:srgbClr val="FFFF00"/>
                </a:solidFill>
              </a:rPr>
              <a:t>وهذا الدور هو:</a:t>
            </a:r>
            <a:r>
              <a:rPr lang="ar-SA" sz="3600" b="1"/>
              <a:t> إصلاح البشرية وهدايتها وقيادتها نحو شاطئ العدل والسلام. </a:t>
            </a:r>
          </a:p>
          <a:p>
            <a:pPr algn="just"/>
            <a:r>
              <a:rPr lang="ar-SA" sz="3600" b="1">
                <a:solidFill>
                  <a:srgbClr val="FFFF00"/>
                </a:solidFill>
              </a:rPr>
              <a:t>فهو يؤمن دومًا:</a:t>
            </a:r>
            <a:r>
              <a:rPr lang="ar-SA" sz="3600" b="1"/>
              <a:t> بأنه داعية خير، ورائد إصلاح، ومتمم لمسيرة الأنبياء في تبليغ رسالة الإيمان وإنقاذ البشرية.</a:t>
            </a:r>
          </a:p>
          <a:p>
            <a:pPr algn="just">
              <a:buFont typeface="Wingdings" pitchFamily="2" charset="2"/>
              <a:buNone/>
            </a:pPr>
            <a:endParaRPr lang="ar-SA"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p:cTn id="7" dur="1000" fill="hold"/>
                                        <p:tgtEl>
                                          <p:spTgt spid="30722"/>
                                        </p:tgtEl>
                                        <p:attrNameLst>
                                          <p:attrName>ppt_w</p:attrName>
                                        </p:attrNameLst>
                                      </p:cBhvr>
                                      <p:tavLst>
                                        <p:tav tm="0">
                                          <p:val>
                                            <p:strVal val="#ppt_w*2.5"/>
                                          </p:val>
                                        </p:tav>
                                        <p:tav tm="100000">
                                          <p:val>
                                            <p:strVal val="#ppt_w"/>
                                          </p:val>
                                        </p:tav>
                                      </p:tavLst>
                                    </p:anim>
                                    <p:anim calcmode="lin" valueType="num">
                                      <p:cBhvr>
                                        <p:cTn id="8" dur="1000" fill="hold"/>
                                        <p:tgtEl>
                                          <p:spTgt spid="30722"/>
                                        </p:tgtEl>
                                        <p:attrNameLst>
                                          <p:attrName>ppt_h</p:attrName>
                                        </p:attrNameLst>
                                      </p:cBhvr>
                                      <p:tavLst>
                                        <p:tav tm="0">
                                          <p:val>
                                            <p:strVal val="#ppt_h*0.01"/>
                                          </p:val>
                                        </p:tav>
                                        <p:tav tm="100000">
                                          <p:val>
                                            <p:strVal val="#ppt_h"/>
                                          </p:val>
                                        </p:tav>
                                      </p:tavLst>
                                    </p:anim>
                                    <p:anim calcmode="lin" valueType="num">
                                      <p:cBhvr>
                                        <p:cTn id="9" dur="1000" fill="hold"/>
                                        <p:tgtEl>
                                          <p:spTgt spid="30722"/>
                                        </p:tgtEl>
                                        <p:attrNameLst>
                                          <p:attrName>ppt_x</p:attrName>
                                        </p:attrNameLst>
                                      </p:cBhvr>
                                      <p:tavLst>
                                        <p:tav tm="0">
                                          <p:val>
                                            <p:strVal val="#ppt_x"/>
                                          </p:val>
                                        </p:tav>
                                        <p:tav tm="100000">
                                          <p:val>
                                            <p:strVal val="#ppt_x"/>
                                          </p:val>
                                        </p:tav>
                                      </p:tavLst>
                                    </p:anim>
                                    <p:anim calcmode="lin" valueType="num">
                                      <p:cBhvr>
                                        <p:cTn id="10" dur="1000" fill="hold"/>
                                        <p:tgtEl>
                                          <p:spTgt spid="30722"/>
                                        </p:tgtEl>
                                        <p:attrNameLst>
                                          <p:attrName>ppt_y</p:attrName>
                                        </p:attrNameLst>
                                      </p:cBhvr>
                                      <p:tavLst>
                                        <p:tav tm="0">
                                          <p:val>
                                            <p:strVal val="#ppt_h+1"/>
                                          </p:val>
                                        </p:tav>
                                        <p:tav tm="100000">
                                          <p:val>
                                            <p:strVal val="#ppt_y"/>
                                          </p:val>
                                        </p:tav>
                                      </p:tavLst>
                                    </p:anim>
                                    <p:animEffect transition="in" filter="fade">
                                      <p:cBhvr>
                                        <p:cTn id="11" dur="1000"/>
                                        <p:tgtEl>
                                          <p:spTgt spid="30722"/>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0723">
                                            <p:txEl>
                                              <p:pRg st="0" end="0"/>
                                            </p:txEl>
                                          </p:spTgt>
                                        </p:tgtEl>
                                        <p:attrNameLst>
                                          <p:attrName>style.visibility</p:attrName>
                                        </p:attrNameLst>
                                      </p:cBhvr>
                                      <p:to>
                                        <p:strVal val="visible"/>
                                      </p:to>
                                    </p:set>
                                    <p:anim calcmode="lin" valueType="num">
                                      <p:cBhvr>
                                        <p:cTn id="16" dur="5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30723">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30723">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3072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nodeType="clickEffect">
                                  <p:stCondLst>
                                    <p:cond delay="0"/>
                                  </p:stCondLst>
                                  <p:childTnLst>
                                    <p:set>
                                      <p:cBhvr>
                                        <p:cTn id="23" dur="1" fill="hold">
                                          <p:stCondLst>
                                            <p:cond delay="0"/>
                                          </p:stCondLst>
                                        </p:cTn>
                                        <p:tgtEl>
                                          <p:spTgt spid="30723">
                                            <p:txEl>
                                              <p:pRg st="1" end="1"/>
                                            </p:txEl>
                                          </p:spTgt>
                                        </p:tgtEl>
                                        <p:attrNameLst>
                                          <p:attrName>style.visibility</p:attrName>
                                        </p:attrNameLst>
                                      </p:cBhvr>
                                      <p:to>
                                        <p:strVal val="visible"/>
                                      </p:to>
                                    </p:set>
                                    <p:anim to="" calcmode="lin" valueType="num">
                                      <p:cBhvr>
                                        <p:cTn id="24" dur="1" fill="hold"/>
                                        <p:tgtEl>
                                          <p:spTgt spid="30723">
                                            <p:txEl>
                                              <p:pRg st="1" end="1"/>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nodeType="clickEffect">
                                  <p:stCondLst>
                                    <p:cond delay="0"/>
                                  </p:stCondLst>
                                  <p:childTnLst>
                                    <p:set>
                                      <p:cBhvr>
                                        <p:cTn id="28" dur="1" fill="hold">
                                          <p:stCondLst>
                                            <p:cond delay="0"/>
                                          </p:stCondLst>
                                        </p:cTn>
                                        <p:tgtEl>
                                          <p:spTgt spid="30723">
                                            <p:txEl>
                                              <p:pRg st="2" end="2"/>
                                            </p:txEl>
                                          </p:spTgt>
                                        </p:tgtEl>
                                        <p:attrNameLst>
                                          <p:attrName>style.visibility</p:attrName>
                                        </p:attrNameLst>
                                      </p:cBhvr>
                                      <p:to>
                                        <p:strVal val="visible"/>
                                      </p:to>
                                    </p:set>
                                    <p:anim to="" calcmode="lin" valueType="num">
                                      <p:cBhvr>
                                        <p:cTn id="29" dur="1" fill="hold"/>
                                        <p:tgtEl>
                                          <p:spTgt spid="3072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noFill/>
          <a:ln/>
        </p:spPr>
        <p:txBody>
          <a:bodyPr/>
          <a:lstStyle/>
          <a:p>
            <a:r>
              <a:rPr lang="ar-SA" b="1"/>
              <a:t>الشخصية الإسلامية... الناجحة إداريًّا</a:t>
            </a:r>
            <a:r>
              <a:rPr lang="ar-SA"/>
              <a:t> </a:t>
            </a:r>
            <a:endParaRPr lang="en-US"/>
          </a:p>
        </p:txBody>
      </p:sp>
      <p:sp>
        <p:nvSpPr>
          <p:cNvPr id="63490" name="Rectangle 2"/>
          <p:cNvSpPr>
            <a:spLocks noGrp="1" noChangeArrowheads="1"/>
          </p:cNvSpPr>
          <p:nvPr>
            <p:ph type="body" sz="half" idx="1"/>
          </p:nvPr>
        </p:nvSpPr>
        <p:spPr>
          <a:xfrm>
            <a:off x="673100" y="1960563"/>
            <a:ext cx="7931150" cy="2620962"/>
          </a:xfrm>
        </p:spPr>
        <p:txBody>
          <a:bodyPr/>
          <a:lstStyle/>
          <a:p>
            <a:pPr algn="just">
              <a:lnSpc>
                <a:spcPct val="90000"/>
              </a:lnSpc>
              <a:buFont typeface="Wingdings" pitchFamily="2" charset="2"/>
              <a:buNone/>
            </a:pPr>
            <a:r>
              <a:rPr lang="ar-SA" sz="4400" b="1">
                <a:solidFill>
                  <a:srgbClr val="FFFF00"/>
                </a:solidFill>
              </a:rPr>
              <a:t>  إذاً ، فما سمات الشخصية الإسلامية الناجحة إداريًّا؟ وكيف يمكن للمرء أن يبني شخصيته الإدارية طبقًا للرؤية الإسلامية؟ </a:t>
            </a:r>
            <a:endParaRPr lang="en-US" sz="4400" b="1">
              <a:solidFill>
                <a:srgbClr val="FFFF00"/>
              </a:solidFill>
            </a:endParaRPr>
          </a:p>
        </p:txBody>
      </p:sp>
      <p:sp>
        <p:nvSpPr>
          <p:cNvPr id="63499" name="Oval 11">
            <a:hlinkClick r:id="rId2" action="ppaction://hlinksldjump"/>
          </p:cNvPr>
          <p:cNvSpPr>
            <a:spLocks noChangeArrowheads="1"/>
          </p:cNvSpPr>
          <p:nvPr/>
        </p:nvSpPr>
        <p:spPr bwMode="auto">
          <a:xfrm>
            <a:off x="107950" y="6238875"/>
            <a:ext cx="503238" cy="503238"/>
          </a:xfrm>
          <a:prstGeom prst="ellipse">
            <a:avLst/>
          </a:prstGeom>
          <a:solidFill>
            <a:srgbClr val="FFFF00"/>
          </a:solidFill>
          <a:ln w="9525">
            <a:noFill/>
            <a:round/>
            <a:headEnd/>
            <a:tailEnd/>
          </a:ln>
          <a:effectLst>
            <a:prstShdw prst="shdw17" dist="17961" dir="2700000">
              <a:srgbClr val="FFFF00">
                <a:gamma/>
                <a:shade val="60000"/>
                <a:invGamma/>
              </a:srgbClr>
            </a:prstShdw>
          </a:effectLst>
        </p:spPr>
        <p:txBody>
          <a:bodyPr wrap="none" anchor="ctr"/>
          <a:lstStyle/>
          <a:p>
            <a:endParaRPr lang="en-US">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0"/>
            <a:ext cx="8218488" cy="1196975"/>
          </a:xfrm>
        </p:spPr>
        <p:txBody>
          <a:bodyPr/>
          <a:lstStyle/>
          <a:p>
            <a:r>
              <a:rPr lang="ar-SA" b="1"/>
              <a:t>7. النزعة القيادية</a:t>
            </a:r>
            <a:endParaRPr lang="en-US"/>
          </a:p>
        </p:txBody>
      </p:sp>
      <p:sp>
        <p:nvSpPr>
          <p:cNvPr id="104451" name="Rectangle 3"/>
          <p:cNvSpPr>
            <a:spLocks noGrp="1" noChangeArrowheads="1"/>
          </p:cNvSpPr>
          <p:nvPr>
            <p:ph type="body" idx="1"/>
          </p:nvPr>
        </p:nvSpPr>
        <p:spPr>
          <a:xfrm>
            <a:off x="152400" y="1281113"/>
            <a:ext cx="8839200" cy="5195887"/>
          </a:xfrm>
        </p:spPr>
        <p:txBody>
          <a:bodyPr/>
          <a:lstStyle/>
          <a:p>
            <a:pPr algn="just"/>
            <a:r>
              <a:rPr lang="ar-SA" sz="4000" b="1"/>
              <a:t> لذا فهو:</a:t>
            </a:r>
          </a:p>
          <a:p>
            <a:pPr lvl="2" algn="just">
              <a:buFont typeface="Wingdings" pitchFamily="2" charset="2"/>
              <a:buChar char="Ø"/>
            </a:pPr>
            <a:r>
              <a:rPr lang="ar-SA" sz="2800" b="1"/>
              <a:t>   </a:t>
            </a:r>
            <a:r>
              <a:rPr lang="ar-SA" sz="3600" b="1">
                <a:solidFill>
                  <a:srgbClr val="FFFF00"/>
                </a:solidFill>
              </a:rPr>
              <a:t>لا يقنع من نفسه بإصلاح نفسه فقط.. </a:t>
            </a:r>
          </a:p>
          <a:p>
            <a:pPr lvl="2" algn="just">
              <a:buFont typeface="Wingdings" pitchFamily="2" charset="2"/>
              <a:buChar char="Ø"/>
            </a:pPr>
            <a:r>
              <a:rPr lang="ar-SA" sz="3600" b="1">
                <a:solidFill>
                  <a:srgbClr val="FFFF00"/>
                </a:solidFill>
              </a:rPr>
              <a:t>   ولا يقر اللجوء إلى الانكماش والعزلة والابتعاد عن أوضاع مجتمعه   وعالمه..</a:t>
            </a:r>
          </a:p>
          <a:p>
            <a:pPr lvl="2" algn="just">
              <a:buFont typeface="Wingdings" pitchFamily="2" charset="2"/>
              <a:buChar char="Ø"/>
            </a:pPr>
            <a:r>
              <a:rPr lang="ar-SA" sz="3600" b="1">
                <a:solidFill>
                  <a:srgbClr val="FFFF00"/>
                </a:solidFill>
              </a:rPr>
              <a:t>    ولا يرضى بأن يكون مقودًا بغير قيادة الإيمان..</a:t>
            </a:r>
          </a:p>
          <a:p>
            <a:pPr lvl="2" algn="just">
              <a:buFont typeface="Wingdings" pitchFamily="2" charset="2"/>
              <a:buChar char="Ø"/>
            </a:pPr>
            <a:r>
              <a:rPr lang="ar-SA" sz="3600" b="1">
                <a:solidFill>
                  <a:srgbClr val="FFFF00"/>
                </a:solidFill>
              </a:rPr>
              <a:t>    ولا يعترف بتسليم قيادة البشرية لأيد لا تعرف معنى الإصلاح، ولا تفكير الخير، ولا يعنيها في أي هاوية سقطت البشرية.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to="" calcmode="lin" valueType="num">
                                      <p:cBhvr>
                                        <p:cTn id="7" dur="1" fill="hold"/>
                                        <p:tgtEl>
                                          <p:spTgt spid="10445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04451">
                                            <p:txEl>
                                              <p:pRg st="1" end="1"/>
                                            </p:txEl>
                                          </p:spTgt>
                                        </p:tgtEl>
                                        <p:attrNameLst>
                                          <p:attrName>style.visibility</p:attrName>
                                        </p:attrNameLst>
                                      </p:cBhvr>
                                      <p:to>
                                        <p:strVal val="visible"/>
                                      </p:to>
                                    </p:set>
                                    <p:anim to="" calcmode="lin" valueType="num">
                                      <p:cBhvr>
                                        <p:cTn id="12" dur="1" fill="hold"/>
                                        <p:tgtEl>
                                          <p:spTgt spid="104451">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anim to="" calcmode="lin" valueType="num">
                                      <p:cBhvr>
                                        <p:cTn id="15" dur="1" fill="hold"/>
                                        <p:tgtEl>
                                          <p:spTgt spid="104451">
                                            <p:txEl>
                                              <p:pRg st="2" end="2"/>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104451">
                                            <p:txEl>
                                              <p:pRg st="3" end="3"/>
                                            </p:txEl>
                                          </p:spTgt>
                                        </p:tgtEl>
                                        <p:attrNameLst>
                                          <p:attrName>style.visibility</p:attrName>
                                        </p:attrNameLst>
                                      </p:cBhvr>
                                      <p:to>
                                        <p:strVal val="visible"/>
                                      </p:to>
                                    </p:set>
                                    <p:anim to="" calcmode="lin" valueType="num">
                                      <p:cBhvr>
                                        <p:cTn id="18" dur="1" fill="hold"/>
                                        <p:tgtEl>
                                          <p:spTgt spid="104451">
                                            <p:txEl>
                                              <p:pRg st="3" end="3"/>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104451">
                                            <p:txEl>
                                              <p:pRg st="4" end="4"/>
                                            </p:txEl>
                                          </p:spTgt>
                                        </p:tgtEl>
                                        <p:attrNameLst>
                                          <p:attrName>style.visibility</p:attrName>
                                        </p:attrNameLst>
                                      </p:cBhvr>
                                      <p:to>
                                        <p:strVal val="visible"/>
                                      </p:to>
                                    </p:set>
                                    <p:anim to="" calcmode="lin" valueType="num">
                                      <p:cBhvr>
                                        <p:cTn id="21" dur="1" fill="hold"/>
                                        <p:tgtEl>
                                          <p:spTgt spid="10445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100013"/>
            <a:ext cx="8218488" cy="1196976"/>
          </a:xfrm>
        </p:spPr>
        <p:txBody>
          <a:bodyPr/>
          <a:lstStyle/>
          <a:p>
            <a:r>
              <a:rPr lang="ar-SA" b="1"/>
              <a:t>7. النزعة القيادية</a:t>
            </a:r>
            <a:endParaRPr lang="en-US"/>
          </a:p>
        </p:txBody>
      </p:sp>
      <p:sp>
        <p:nvSpPr>
          <p:cNvPr id="59395" name="Rectangle 3"/>
          <p:cNvSpPr>
            <a:spLocks noGrp="1" noChangeArrowheads="1"/>
          </p:cNvSpPr>
          <p:nvPr>
            <p:ph type="body" idx="1"/>
          </p:nvPr>
        </p:nvSpPr>
        <p:spPr>
          <a:xfrm>
            <a:off x="179388" y="765175"/>
            <a:ext cx="8856662" cy="5949950"/>
          </a:xfrm>
        </p:spPr>
        <p:txBody>
          <a:bodyPr/>
          <a:lstStyle/>
          <a:p>
            <a:pPr algn="just">
              <a:lnSpc>
                <a:spcPct val="90000"/>
              </a:lnSpc>
            </a:pPr>
            <a:r>
              <a:rPr lang="ar-SA" sz="3500" b="1">
                <a:solidFill>
                  <a:srgbClr val="FFFF00"/>
                </a:solidFill>
              </a:rPr>
              <a:t>وهذا النزوع القيادي يربيه القرآن الكريم في نفس المسلم،</a:t>
            </a:r>
            <a:r>
              <a:rPr lang="ar-SA" sz="3500" b="1"/>
              <a:t> </a:t>
            </a:r>
            <a:r>
              <a:rPr lang="ar-SA" sz="3500" b="1">
                <a:solidFill>
                  <a:srgbClr val="FFFF00"/>
                </a:solidFill>
              </a:rPr>
              <a:t>ويحثه عليه،</a:t>
            </a:r>
            <a:r>
              <a:rPr lang="ar-SA" sz="3500" b="1"/>
              <a:t> كما في قوله تعالى: </a:t>
            </a:r>
            <a:r>
              <a:rPr lang="ar-SA" sz="3500" b="1">
                <a:solidFill>
                  <a:srgbClr val="008000"/>
                </a:solidFill>
              </a:rPr>
              <a:t>{وَكَذَلِكَ جَعَلْنَاكُمْ أُمَّةً وَسَطًا لِّتَكُونُوا شُهَدَاءَ عَلَى النَّاسِ وَيَكُونَ الرَّسُولُ عَلَيْكُمْ شَهِيدًا} </a:t>
            </a:r>
            <a:r>
              <a:rPr lang="ar-SA" sz="3500" b="1"/>
              <a:t>، وقال تعالى: </a:t>
            </a:r>
            <a:r>
              <a:rPr lang="ar-SA" sz="3500" b="1">
                <a:solidFill>
                  <a:srgbClr val="008000"/>
                </a:solidFill>
              </a:rPr>
              <a:t>{ وَالَّذِينَ يَقُولُونَ رَبَّنَا هَبْ لَنَا مِنْ أَزْوَاجِنَا وَذُرِّيَّاتِنَا قُرَّةَ أَعْيُنٍ وَاجْعَلْنَا لِلْمُتَّقِينَ إِمَامًا}</a:t>
            </a:r>
            <a:r>
              <a:rPr lang="ar-SA" sz="3500" b="1"/>
              <a:t> . </a:t>
            </a:r>
          </a:p>
          <a:p>
            <a:pPr algn="just">
              <a:lnSpc>
                <a:spcPct val="90000"/>
              </a:lnSpc>
            </a:pPr>
            <a:r>
              <a:rPr lang="ar-SA" sz="3500" b="1">
                <a:solidFill>
                  <a:srgbClr val="FFFF00"/>
                </a:solidFill>
              </a:rPr>
              <a:t>فالقرآن هنا، وفي الآية الأولى،</a:t>
            </a:r>
            <a:r>
              <a:rPr lang="ar-SA" sz="3500" b="1"/>
              <a:t> خاطب المسلمين ونبيهم بأنهم الشهداء على الناس يوم القيامة؛ لأنهم هم الدعاة، وهم المبلغون لرسالة الإيمان، وهم القادة إلى الخير. </a:t>
            </a:r>
          </a:p>
          <a:p>
            <a:pPr algn="just">
              <a:lnSpc>
                <a:spcPct val="90000"/>
              </a:lnSpc>
            </a:pPr>
            <a:r>
              <a:rPr lang="ar-SA" sz="3500" b="1">
                <a:solidFill>
                  <a:srgbClr val="FFFF00"/>
                </a:solidFill>
              </a:rPr>
              <a:t>وفي الآية الثانية،</a:t>
            </a:r>
            <a:r>
              <a:rPr lang="ar-SA" sz="3500" b="1"/>
              <a:t> يسوق أهداف الإنسان المؤمن القيادية لصيغة الدعاء فيقول: {وَاجْعَلْنَا لِلْمُتَّقِينَ إِمَامًا}؛ أي اجعلنا قادة للإيمان والتقوى والخير والصلاح.</a:t>
            </a:r>
            <a:endParaRPr lang="en-US" sz="3500" b="1"/>
          </a:p>
        </p:txBody>
      </p:sp>
      <p:sp>
        <p:nvSpPr>
          <p:cNvPr id="59396" name="Oval 4">
            <a:hlinkClick r:id="rId2" action="ppaction://hlinksldjump"/>
          </p:cNvPr>
          <p:cNvSpPr>
            <a:spLocks noChangeArrowheads="1"/>
          </p:cNvSpPr>
          <p:nvPr/>
        </p:nvSpPr>
        <p:spPr bwMode="auto">
          <a:xfrm>
            <a:off x="107950" y="6238875"/>
            <a:ext cx="503238" cy="503238"/>
          </a:xfrm>
          <a:prstGeom prst="ellipse">
            <a:avLst/>
          </a:prstGeom>
          <a:solidFill>
            <a:srgbClr val="FFFF00"/>
          </a:solidFill>
          <a:ln w="9525">
            <a:noFill/>
            <a:round/>
            <a:headEnd/>
            <a:tailEnd/>
          </a:ln>
          <a:effectLst>
            <a:prstShdw prst="shdw17" dist="17961" dir="2700000">
              <a:srgbClr val="FFFF00">
                <a:gamma/>
                <a:shade val="60000"/>
                <a:invGamma/>
              </a:srgbClr>
            </a:prstShdw>
          </a:effectLst>
        </p:spPr>
        <p:txBody>
          <a:bodyPr wrap="none" anchor="ctr"/>
          <a:lstStyle/>
          <a:p>
            <a:endParaRPr lang="en-US">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to="" calcmode="lin" valueType="num">
                                      <p:cBhvr>
                                        <p:cTn id="7" dur="1" fill="hold"/>
                                        <p:tgtEl>
                                          <p:spTgt spid="5939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 to="" calcmode="lin" valueType="num">
                                      <p:cBhvr>
                                        <p:cTn id="12" dur="1" fill="hold"/>
                                        <p:tgtEl>
                                          <p:spTgt spid="5939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 to="" calcmode="lin" valueType="num">
                                      <p:cBhvr>
                                        <p:cTn id="17" dur="1" fill="hold"/>
                                        <p:tgtEl>
                                          <p:spTgt spid="5939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WordArt 2"/>
          <p:cNvSpPr>
            <a:spLocks noChangeArrowheads="1" noChangeShapeType="1" noTextEdit="1"/>
          </p:cNvSpPr>
          <p:nvPr/>
        </p:nvSpPr>
        <p:spPr bwMode="auto">
          <a:xfrm>
            <a:off x="684213" y="549275"/>
            <a:ext cx="7488237" cy="4319588"/>
          </a:xfrm>
          <a:prstGeom prst="rect">
            <a:avLst/>
          </a:prstGeom>
        </p:spPr>
        <p:txBody>
          <a:bodyPr wrap="none" fromWordArt="1">
            <a:prstTxWarp prst="textTriangle">
              <a:avLst>
                <a:gd name="adj" fmla="val 71185"/>
              </a:avLst>
            </a:prstTxWarp>
            <a:scene3d>
              <a:camera prst="legacyObliqueTopLeft"/>
              <a:lightRig rig="legacyNormal3" dir="r"/>
            </a:scene3d>
            <a:sp3d extrusionH="201600" prstMaterial="legacyMatte">
              <a:extrusionClr>
                <a:srgbClr val="0066CC"/>
              </a:extrusionClr>
            </a:sp3d>
          </a:bodyPr>
          <a:lstStyle/>
          <a:p>
            <a:r>
              <a:rPr lang="ar-SA" sz="3600" b="1" kern="10">
                <a:ln w="9525">
                  <a:round/>
                  <a:headEnd/>
                  <a:tailEnd/>
                </a:ln>
                <a:gradFill rotWithShape="0">
                  <a:gsLst>
                    <a:gs pos="0">
                      <a:srgbClr val="FFFFCC"/>
                    </a:gs>
                    <a:gs pos="100000">
                      <a:srgbClr val="FF9999"/>
                    </a:gs>
                  </a:gsLst>
                  <a:lin ang="5400000" scaled="1"/>
                </a:gradFill>
                <a:latin typeface="Times New Roman"/>
                <a:cs typeface="Times New Roman"/>
              </a:rPr>
              <a:t>السلوك ودوره في تنمية الشخصية الإسلامية</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152400"/>
            <a:ext cx="8229600" cy="530225"/>
          </a:xfrm>
        </p:spPr>
        <p:txBody>
          <a:bodyPr/>
          <a:lstStyle/>
          <a:p>
            <a:r>
              <a:rPr lang="ar-SA" b="1"/>
              <a:t>السلوك ودوره في تنمية الشخصية</a:t>
            </a:r>
            <a:endParaRPr lang="en-US" b="1"/>
          </a:p>
        </p:txBody>
      </p:sp>
      <p:sp>
        <p:nvSpPr>
          <p:cNvPr id="32771" name="Rectangle 3"/>
          <p:cNvSpPr>
            <a:spLocks noGrp="1" noChangeArrowheads="1"/>
          </p:cNvSpPr>
          <p:nvPr>
            <p:ph type="body" idx="1"/>
          </p:nvPr>
        </p:nvSpPr>
        <p:spPr>
          <a:xfrm>
            <a:off x="76200" y="1630363"/>
            <a:ext cx="8991600" cy="4030662"/>
          </a:xfrm>
        </p:spPr>
        <p:txBody>
          <a:bodyPr/>
          <a:lstStyle/>
          <a:p>
            <a:pPr algn="just">
              <a:lnSpc>
                <a:spcPct val="90000"/>
              </a:lnSpc>
            </a:pPr>
            <a:r>
              <a:rPr lang="ar-SA" sz="4400" b="1">
                <a:solidFill>
                  <a:srgbClr val="FFFF00"/>
                </a:solidFill>
              </a:rPr>
              <a:t> يعتبر السلوك المظهر المجسد لمحتوى الشخصية، واللسان المعبر عن هويتها وحقيقتها، والسلوك ليس عنصرًا من عناصر الشخصية، </a:t>
            </a:r>
            <a:r>
              <a:rPr lang="ar-SA" sz="5400" b="1">
                <a:solidFill>
                  <a:srgbClr val="FFFFFF"/>
                </a:solidFill>
              </a:rPr>
              <a:t>بل هو الوجه الخارجي للشخصية والانعكاس الطبيعي والظل العملي لها.</a:t>
            </a:r>
            <a:r>
              <a:rPr lang="ar-SA" sz="4400" b="1">
                <a:solidFill>
                  <a:srgbClr val="FFFF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p:cTn id="7" dur="1000" fill="hold"/>
                                        <p:tgtEl>
                                          <p:spTgt spid="32770"/>
                                        </p:tgtEl>
                                        <p:attrNameLst>
                                          <p:attrName>ppt_w</p:attrName>
                                        </p:attrNameLst>
                                      </p:cBhvr>
                                      <p:tavLst>
                                        <p:tav tm="0">
                                          <p:val>
                                            <p:strVal val="#ppt_w*0.70"/>
                                          </p:val>
                                        </p:tav>
                                        <p:tav tm="100000">
                                          <p:val>
                                            <p:strVal val="#ppt_w"/>
                                          </p:val>
                                        </p:tav>
                                      </p:tavLst>
                                    </p:anim>
                                    <p:anim calcmode="lin" valueType="num">
                                      <p:cBhvr>
                                        <p:cTn id="8" dur="1000" fill="hold"/>
                                        <p:tgtEl>
                                          <p:spTgt spid="32770"/>
                                        </p:tgtEl>
                                        <p:attrNameLst>
                                          <p:attrName>ppt_h</p:attrName>
                                        </p:attrNameLst>
                                      </p:cBhvr>
                                      <p:tavLst>
                                        <p:tav tm="0">
                                          <p:val>
                                            <p:strVal val="#ppt_h"/>
                                          </p:val>
                                        </p:tav>
                                        <p:tav tm="100000">
                                          <p:val>
                                            <p:strVal val="#ppt_h"/>
                                          </p:val>
                                        </p:tav>
                                      </p:tavLst>
                                    </p:anim>
                                    <p:animEffect transition="in" filter="fade">
                                      <p:cBhvr>
                                        <p:cTn id="9" dur="1000"/>
                                        <p:tgtEl>
                                          <p:spTgt spid="32770"/>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nodeType="clickEffect">
                                  <p:stCondLst>
                                    <p:cond delay="0"/>
                                  </p:stCondLst>
                                  <p:childTnLst>
                                    <p:set>
                                      <p:cBhvr>
                                        <p:cTn id="13" dur="1" fill="hold">
                                          <p:stCondLst>
                                            <p:cond delay="0"/>
                                          </p:stCondLst>
                                        </p:cTn>
                                        <p:tgtEl>
                                          <p:spTgt spid="32771">
                                            <p:txEl>
                                              <p:pRg st="0" end="0"/>
                                            </p:txEl>
                                          </p:spTgt>
                                        </p:tgtEl>
                                        <p:attrNameLst>
                                          <p:attrName>style.visibility</p:attrName>
                                        </p:attrNameLst>
                                      </p:cBhvr>
                                      <p:to>
                                        <p:strVal val="visible"/>
                                      </p:to>
                                    </p:set>
                                    <p:anim to="" calcmode="lin" valueType="num">
                                      <p:cBhvr>
                                        <p:cTn id="14" dur="1" fill="hold"/>
                                        <p:tgtEl>
                                          <p:spTgt spid="3277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68313" y="152400"/>
            <a:ext cx="8229600" cy="530225"/>
          </a:xfrm>
        </p:spPr>
        <p:txBody>
          <a:bodyPr/>
          <a:lstStyle/>
          <a:p>
            <a:r>
              <a:rPr lang="ar-SA" b="1"/>
              <a:t>السلوك ودوره في تنمية الشخصية</a:t>
            </a:r>
            <a:endParaRPr lang="en-US" b="1"/>
          </a:p>
        </p:txBody>
      </p:sp>
      <p:sp>
        <p:nvSpPr>
          <p:cNvPr id="106499" name="Rectangle 3"/>
          <p:cNvSpPr>
            <a:spLocks noGrp="1" noChangeArrowheads="1"/>
          </p:cNvSpPr>
          <p:nvPr>
            <p:ph type="body" idx="1"/>
          </p:nvPr>
        </p:nvSpPr>
        <p:spPr>
          <a:xfrm>
            <a:off x="323850" y="1271588"/>
            <a:ext cx="8743950" cy="5181600"/>
          </a:xfrm>
        </p:spPr>
        <p:txBody>
          <a:bodyPr/>
          <a:lstStyle/>
          <a:p>
            <a:pPr algn="just">
              <a:lnSpc>
                <a:spcPct val="90000"/>
              </a:lnSpc>
            </a:pPr>
            <a:r>
              <a:rPr lang="ar-SA" sz="4000" b="1">
                <a:solidFill>
                  <a:srgbClr val="FFFF00"/>
                </a:solidFill>
              </a:rPr>
              <a:t>وتتميز الشخصية الإسلامية بسمات سلوكية إنسانية معينة تختلف كل الاختلاف عن سلوكية الشخصية غير الإسلامية؛</a:t>
            </a:r>
            <a:r>
              <a:rPr lang="ar-SA" sz="4000" b="1"/>
              <a:t> </a:t>
            </a:r>
            <a:r>
              <a:rPr lang="ar-SA" sz="4000" b="1">
                <a:solidFill>
                  <a:srgbClr val="FFFF00"/>
                </a:solidFill>
              </a:rPr>
              <a:t>لأنها تختلف عنها في الدوافع والمحفزات والغايات والأهداف</a:t>
            </a:r>
            <a:r>
              <a:rPr lang="ar-SA" sz="4000" b="1"/>
              <a:t>..</a:t>
            </a:r>
          </a:p>
          <a:p>
            <a:pPr algn="just">
              <a:lnSpc>
                <a:spcPct val="90000"/>
              </a:lnSpc>
            </a:pPr>
            <a:r>
              <a:rPr lang="ar-SA" sz="4000" b="1"/>
              <a:t> فينتج عن هذا الاختلاف، اختلاف في طبيعة السلوك، ونوعية المواقف والممارسات؛ لذا فإننا نشاهد التباين واضحًا بين سلوك المسلم الملتزم، وغيره من الشخصيات الأخرى في موقفه من قضية معينة أو تقويمه لها.</a:t>
            </a:r>
          </a:p>
          <a:p>
            <a:pPr algn="just">
              <a:lnSpc>
                <a:spcPct val="90000"/>
              </a:lnSpc>
              <a:buFont typeface="Wingdings" pitchFamily="2" charset="2"/>
              <a:buNone/>
            </a:pPr>
            <a:endParaRPr lang="en-US" sz="4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wipe(right)">
                                      <p:cBhvr>
                                        <p:cTn id="7" dur="500"/>
                                        <p:tgtEl>
                                          <p:spTgt spid="106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wipe(right)">
                                      <p:cBhvr>
                                        <p:cTn id="12" dur="500"/>
                                        <p:tgtEl>
                                          <p:spTgt spid="106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68313" y="152400"/>
            <a:ext cx="8229600" cy="530225"/>
          </a:xfrm>
        </p:spPr>
        <p:txBody>
          <a:bodyPr/>
          <a:lstStyle/>
          <a:p>
            <a:r>
              <a:rPr lang="ar-SA" b="1"/>
              <a:t>السلوك ودوره في تنمية الشخصية</a:t>
            </a:r>
            <a:endParaRPr lang="en-US" b="1"/>
          </a:p>
        </p:txBody>
      </p:sp>
      <p:sp>
        <p:nvSpPr>
          <p:cNvPr id="105475" name="Rectangle 3"/>
          <p:cNvSpPr>
            <a:spLocks noGrp="1" noChangeArrowheads="1"/>
          </p:cNvSpPr>
          <p:nvPr>
            <p:ph type="body" idx="1"/>
          </p:nvPr>
        </p:nvSpPr>
        <p:spPr>
          <a:xfrm>
            <a:off x="76200" y="838200"/>
            <a:ext cx="8991600" cy="6019800"/>
          </a:xfrm>
        </p:spPr>
        <p:txBody>
          <a:bodyPr/>
          <a:lstStyle/>
          <a:p>
            <a:pPr algn="just"/>
            <a:r>
              <a:rPr lang="ar-SA" b="1"/>
              <a:t>فالعامل المسلم، أو رجل الأعمال المسلم الملتزم، أو الإداري المسلم مثلاً، حينما يُمارس عمله فإنه</a:t>
            </a:r>
            <a:r>
              <a:rPr lang="ar-SA" b="1">
                <a:solidFill>
                  <a:srgbClr val="FFFF00"/>
                </a:solidFill>
              </a:rPr>
              <a:t> يخلص فيه، وينميه على أكمل وجه، من حيث الدقة والاتقان، وهو يفعل ذلك؛ </a:t>
            </a:r>
            <a:r>
              <a:rPr lang="ar-SA" b="1"/>
              <a:t>لأنه يؤمن بأن الإخلاص في العمل واجب مقدس، ووجوبه متأتٍّ من كونه خيرًا يُحبه الله سبحانه فهو يحققه حبًا بالخير، وبحثًا عن رضا الله سبحانه وتعالى، وأداءً لواجبه أمام خالقه.</a:t>
            </a:r>
            <a:r>
              <a:rPr lang="ar-SA" b="1">
                <a:solidFill>
                  <a:srgbClr val="FFFF00"/>
                </a:solidFill>
              </a:rPr>
              <a:t> </a:t>
            </a:r>
          </a:p>
          <a:p>
            <a:pPr algn="just"/>
            <a:r>
              <a:rPr lang="ar-SA" b="1">
                <a:solidFill>
                  <a:srgbClr val="FFFF00"/>
                </a:solidFill>
              </a:rPr>
              <a:t>بعكس الشخصية غير الإسلامية، فإن صاحبها لا يهمه الإخلاص في العمل كقضية أخلاقية واجبة بذاتها، بل هو يُحافظ عليها إذا دعت الضرورة؛ من أجل التفوُّق والمنافسة وجلْب العملاء، أو تحقيق ربح مادِّيٍّ أكبر، ولولا الخطر على بضاعته وإنتاجه لما ألزم نفسه بالإتقان والإخلاص. </a:t>
            </a:r>
            <a:endParaRPr lang="en-US"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 to="" calcmode="lin" valueType="num">
                                      <p:cBhvr>
                                        <p:cTn id="7" dur="1" fill="hold"/>
                                        <p:tgtEl>
                                          <p:spTgt spid="10547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 to="" calcmode="lin" valueType="num">
                                      <p:cBhvr>
                                        <p:cTn id="12" dur="1" fill="hold"/>
                                        <p:tgtEl>
                                          <p:spTgt spid="105475">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36513" y="1081088"/>
            <a:ext cx="9072562" cy="5084762"/>
          </a:xfrm>
        </p:spPr>
        <p:txBody>
          <a:bodyPr/>
          <a:lstStyle/>
          <a:p>
            <a:pPr algn="just"/>
            <a:r>
              <a:rPr lang="ar-SA" b="1"/>
              <a:t> </a:t>
            </a:r>
            <a:r>
              <a:rPr lang="ar-SA" b="1">
                <a:solidFill>
                  <a:srgbClr val="FFFF00"/>
                </a:solidFill>
              </a:rPr>
              <a:t>والسياسي المسلم</a:t>
            </a:r>
            <a:r>
              <a:rPr lang="ar-SA" b="1"/>
              <a:t> حينما يقِفُ أمام قضية سياسية ويجد نفسه قادرًا على كسب الموقف فيها عن طريق الغدر أو الخديعة، وتوريط الآخرين فإنه لا يقدم على ذلك برغم هذه القدرة وبرغم قدرته على تحقيق ما كان يصبو إليه، بل يترفَّع ويتورَّع، بعكس السياسي الآخر، فإنَّه يعتبر هذا الأسلوب حنكةً، ودهاءً، وعبقريةً سياسيةً، وفرصةً سانحةً لتحقيق أهدافه.</a:t>
            </a:r>
          </a:p>
          <a:p>
            <a:pPr algn="just"/>
            <a:r>
              <a:rPr lang="ar-SA" b="1"/>
              <a:t> والواقع أن الشخصية في جميع عناصرها، وتعدد  مقوماتها هي</a:t>
            </a:r>
            <a:r>
              <a:rPr lang="en-US" b="1"/>
              <a:t>: </a:t>
            </a:r>
          </a:p>
          <a:p>
            <a:pPr algn="just">
              <a:buFont typeface="Wingdings" pitchFamily="2" charset="2"/>
              <a:buNone/>
            </a:pPr>
            <a:r>
              <a:rPr lang="en-US" b="1">
                <a:solidFill>
                  <a:srgbClr val="FFFF00"/>
                </a:solidFill>
              </a:rPr>
              <a:t> *      </a:t>
            </a:r>
            <a:r>
              <a:rPr lang="ar-SA" b="1">
                <a:solidFill>
                  <a:srgbClr val="FFFF00"/>
                </a:solidFill>
              </a:rPr>
              <a:t>اليد التي ترسم على لوحة الواقع صيغة السلوك. </a:t>
            </a:r>
            <a:endParaRPr lang="en-US" b="1">
              <a:solidFill>
                <a:srgbClr val="FFFF00"/>
              </a:solidFill>
            </a:endParaRPr>
          </a:p>
          <a:p>
            <a:pPr algn="just">
              <a:buFont typeface="Wingdings" pitchFamily="2" charset="2"/>
              <a:buNone/>
            </a:pPr>
            <a:r>
              <a:rPr lang="en-US" b="1">
                <a:solidFill>
                  <a:srgbClr val="FFFF00"/>
                </a:solidFill>
              </a:rPr>
              <a:t> *      </a:t>
            </a:r>
            <a:r>
              <a:rPr lang="ar-SA" b="1">
                <a:solidFill>
                  <a:srgbClr val="FFFF00"/>
                </a:solidFill>
              </a:rPr>
              <a:t>وهي الشخص الذي تظهر صورته سلوكًا على مرآة الحياة.</a:t>
            </a:r>
            <a:endParaRPr lang="en-US" b="1">
              <a:solidFill>
                <a:srgbClr val="FFFF00"/>
              </a:solidFill>
            </a:endParaRPr>
          </a:p>
          <a:p>
            <a:pPr algn="just">
              <a:buFont typeface="Wingdings" pitchFamily="2" charset="2"/>
              <a:buNone/>
            </a:pPr>
            <a:endParaRPr lang="en-US" b="1">
              <a:solidFill>
                <a:srgbClr val="FFFF00"/>
              </a:solidFill>
            </a:endParaRPr>
          </a:p>
          <a:p>
            <a:pPr algn="just">
              <a:buFont typeface="Wingdings" pitchFamily="2" charset="2"/>
              <a:buNone/>
            </a:pPr>
            <a:r>
              <a:rPr lang="en-US" b="1">
                <a:solidFill>
                  <a:srgbClr val="FFFF00"/>
                </a:solidFill>
              </a:rPr>
              <a:t>     </a:t>
            </a:r>
          </a:p>
        </p:txBody>
      </p:sp>
      <p:sp>
        <p:nvSpPr>
          <p:cNvPr id="33796" name="Rectangle 4"/>
          <p:cNvSpPr>
            <a:spLocks noGrp="1" noChangeArrowheads="1"/>
          </p:cNvSpPr>
          <p:nvPr>
            <p:ph type="title"/>
          </p:nvPr>
        </p:nvSpPr>
        <p:spPr>
          <a:xfrm>
            <a:off x="468313" y="0"/>
            <a:ext cx="8229600" cy="1139825"/>
          </a:xfrm>
          <a:noFill/>
          <a:ln/>
        </p:spPr>
        <p:txBody>
          <a:bodyPr/>
          <a:lstStyle/>
          <a:p>
            <a:r>
              <a:rPr lang="ar-SA" b="1"/>
              <a:t>السلوك ودوره في تنمية الشخصية</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to="" calcmode="lin" valueType="num">
                                      <p:cBhvr>
                                        <p:cTn id="7" dur="1" fill="hold"/>
                                        <p:tgtEl>
                                          <p:spTgt spid="3379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 to="" calcmode="lin" valueType="num">
                                      <p:cBhvr>
                                        <p:cTn id="12" dur="1" fill="hold"/>
                                        <p:tgtEl>
                                          <p:spTgt spid="33795">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 to="" calcmode="lin" valueType="num">
                                      <p:cBhvr>
                                        <p:cTn id="15" dur="1" fill="hold"/>
                                        <p:tgtEl>
                                          <p:spTgt spid="33795">
                                            <p:txEl>
                                              <p:pRg st="2" end="2"/>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33795">
                                            <p:txEl>
                                              <p:pRg st="3" end="3"/>
                                            </p:txEl>
                                          </p:spTgt>
                                        </p:tgtEl>
                                        <p:attrNameLst>
                                          <p:attrName>style.visibility</p:attrName>
                                        </p:attrNameLst>
                                      </p:cBhvr>
                                      <p:to>
                                        <p:strVal val="visible"/>
                                      </p:to>
                                    </p:set>
                                    <p:anim to="" calcmode="lin" valueType="num">
                                      <p:cBhvr>
                                        <p:cTn id="18" dur="1" fill="hold"/>
                                        <p:tgtEl>
                                          <p:spTgt spid="3379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body" idx="1"/>
          </p:nvPr>
        </p:nvSpPr>
        <p:spPr>
          <a:xfrm>
            <a:off x="603250" y="1196975"/>
            <a:ext cx="8361363" cy="4319588"/>
          </a:xfrm>
        </p:spPr>
        <p:txBody>
          <a:bodyPr/>
          <a:lstStyle/>
          <a:p>
            <a:pPr algn="just">
              <a:buFont typeface="Wingdings" pitchFamily="2" charset="2"/>
              <a:buNone/>
            </a:pPr>
            <a:r>
              <a:rPr lang="ar-SA" sz="4400" b="1"/>
              <a:t>   وهكذا نفهم أن السلوك هو</a:t>
            </a:r>
            <a:r>
              <a:rPr lang="en-US" sz="4400" b="1"/>
              <a:t>:</a:t>
            </a:r>
            <a:endParaRPr lang="ar-SA" sz="4400" b="1"/>
          </a:p>
          <a:p>
            <a:pPr algn="just">
              <a:buFont typeface="Wingdings" pitchFamily="2" charset="2"/>
              <a:buNone/>
            </a:pPr>
            <a:r>
              <a:rPr lang="ar-SA" sz="4400" b="1">
                <a:solidFill>
                  <a:srgbClr val="FFFF00"/>
                </a:solidFill>
              </a:rPr>
              <a:t> صياغة التشكيل الخارجي لمحتوى الشخصية ومضمونها الباطن... قال تعالى: </a:t>
            </a:r>
            <a:r>
              <a:rPr lang="ar-SA" sz="4400" b="1">
                <a:solidFill>
                  <a:srgbClr val="008000"/>
                </a:solidFill>
              </a:rPr>
              <a:t>{إِنَّ فِي ذَلِكَ لَذِكْرَى لِمَنْ كَانَ لَهُ قَلْبٌ أَوْ أَلْقَى السَّمْعَ وَهُوَ شَهِيدٌ} .</a:t>
            </a:r>
            <a:endParaRPr lang="en-US" sz="4400" b="1">
              <a:solidFill>
                <a:srgbClr val="008000"/>
              </a:solidFill>
            </a:endParaRPr>
          </a:p>
        </p:txBody>
      </p:sp>
      <p:sp>
        <p:nvSpPr>
          <p:cNvPr id="107523" name="Rectangle 3"/>
          <p:cNvSpPr>
            <a:spLocks noGrp="1" noChangeArrowheads="1"/>
          </p:cNvSpPr>
          <p:nvPr>
            <p:ph type="title"/>
          </p:nvPr>
        </p:nvSpPr>
        <p:spPr>
          <a:xfrm>
            <a:off x="468313" y="0"/>
            <a:ext cx="8229600" cy="1139825"/>
          </a:xfrm>
          <a:noFill/>
          <a:ln/>
        </p:spPr>
        <p:txBody>
          <a:bodyPr/>
          <a:lstStyle/>
          <a:p>
            <a:r>
              <a:rPr lang="ar-SA" b="1"/>
              <a:t>السلوك ودوره في تنمية الشخصية</a:t>
            </a:r>
            <a:endParaRPr lang="en-US" b="1"/>
          </a:p>
        </p:txBody>
      </p:sp>
      <p:sp>
        <p:nvSpPr>
          <p:cNvPr id="107524" name="Oval 4">
            <a:hlinkClick r:id="rId2" action="ppaction://hlinksldjump"/>
          </p:cNvPr>
          <p:cNvSpPr>
            <a:spLocks noChangeArrowheads="1"/>
          </p:cNvSpPr>
          <p:nvPr/>
        </p:nvSpPr>
        <p:spPr bwMode="auto">
          <a:xfrm>
            <a:off x="107950" y="6238875"/>
            <a:ext cx="503238" cy="503238"/>
          </a:xfrm>
          <a:prstGeom prst="ellipse">
            <a:avLst/>
          </a:prstGeom>
          <a:solidFill>
            <a:srgbClr val="FFFF00"/>
          </a:solidFill>
          <a:ln w="9525">
            <a:noFill/>
            <a:round/>
            <a:headEnd/>
            <a:tailEnd/>
          </a:ln>
          <a:effectLst>
            <a:prstShdw prst="shdw17" dist="17961" dir="2700000">
              <a:srgbClr val="FFFF00">
                <a:gamma/>
                <a:shade val="60000"/>
                <a:invGamma/>
              </a:srgbClr>
            </a:prstShdw>
          </a:effectLst>
        </p:spPr>
        <p:txBody>
          <a:bodyPr wrap="none" anchor="ctr"/>
          <a:lstStyle/>
          <a:p>
            <a:endParaRPr lang="en-US">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anim to="" calcmode="lin" valueType="num">
                                      <p:cBhvr>
                                        <p:cTn id="7" dur="1" fill="hold"/>
                                        <p:tgtEl>
                                          <p:spTgt spid="107522">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07522">
                                            <p:txEl>
                                              <p:pRg st="1" end="1"/>
                                            </p:txEl>
                                          </p:spTgt>
                                        </p:tgtEl>
                                        <p:attrNameLst>
                                          <p:attrName>style.visibility</p:attrName>
                                        </p:attrNameLst>
                                      </p:cBhvr>
                                      <p:to>
                                        <p:strVal val="visible"/>
                                      </p:to>
                                    </p:set>
                                    <p:anim to="" calcmode="lin" valueType="num">
                                      <p:cBhvr>
                                        <p:cTn id="12" dur="1" fill="hold"/>
                                        <p:tgtEl>
                                          <p:spTgt spid="107522">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WordArt 4"/>
          <p:cNvSpPr>
            <a:spLocks noChangeArrowheads="1" noChangeShapeType="1" noTextEdit="1"/>
          </p:cNvSpPr>
          <p:nvPr/>
        </p:nvSpPr>
        <p:spPr bwMode="auto">
          <a:xfrm>
            <a:off x="684213" y="549275"/>
            <a:ext cx="7488237" cy="4319588"/>
          </a:xfrm>
          <a:prstGeom prst="rect">
            <a:avLst/>
          </a:prstGeom>
        </p:spPr>
        <p:txBody>
          <a:bodyPr wrap="none" fromWordArt="1">
            <a:prstTxWarp prst="textTriangle">
              <a:avLst>
                <a:gd name="adj" fmla="val 71185"/>
              </a:avLst>
            </a:prstTxWarp>
            <a:scene3d>
              <a:camera prst="legacyObliqueTopLeft"/>
              <a:lightRig rig="legacyNormal3" dir="r"/>
            </a:scene3d>
            <a:sp3d extrusionH="201600" prstMaterial="legacyMatte">
              <a:extrusionClr>
                <a:srgbClr val="0066CC"/>
              </a:extrusionClr>
            </a:sp3d>
          </a:bodyPr>
          <a:lstStyle/>
          <a:p>
            <a:r>
              <a:rPr lang="ar-SA" sz="3600" b="1" kern="10">
                <a:ln w="9525">
                  <a:round/>
                  <a:headEnd/>
                  <a:tailEnd/>
                </a:ln>
                <a:gradFill rotWithShape="0">
                  <a:gsLst>
                    <a:gs pos="0">
                      <a:srgbClr val="FFFFCC"/>
                    </a:gs>
                    <a:gs pos="100000">
                      <a:srgbClr val="FF9999"/>
                    </a:gs>
                  </a:gsLst>
                  <a:lin ang="5400000" scaled="1"/>
                </a:gradFill>
                <a:latin typeface="Times New Roman"/>
                <a:cs typeface="Times New Roman"/>
              </a:rPr>
              <a:t>الخلاصة</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07950" y="549275"/>
            <a:ext cx="8893175" cy="5543550"/>
          </a:xfrm>
        </p:spPr>
        <p:txBody>
          <a:bodyPr/>
          <a:lstStyle/>
          <a:p>
            <a:pPr algn="just">
              <a:lnSpc>
                <a:spcPct val="90000"/>
              </a:lnSpc>
              <a:buFont typeface="Wingdings" pitchFamily="2" charset="2"/>
              <a:buNone/>
            </a:pPr>
            <a:r>
              <a:rPr lang="ar-SA" sz="3600" b="1"/>
              <a:t> إن بناءُ الشخصية- طبقًا للشخصية الإسلامية- يتطلب منك أن تكون صاحب فكر، </a:t>
            </a:r>
            <a:r>
              <a:rPr lang="ar-SA" sz="4000" b="1">
                <a:solidFill>
                  <a:srgbClr val="FFFF00"/>
                </a:solidFill>
              </a:rPr>
              <a:t>أي:</a:t>
            </a:r>
            <a:r>
              <a:rPr lang="ar-SA" sz="3600" b="1"/>
              <a:t> </a:t>
            </a:r>
          </a:p>
          <a:p>
            <a:pPr algn="just">
              <a:lnSpc>
                <a:spcPct val="85000"/>
              </a:lnSpc>
            </a:pPr>
            <a:r>
              <a:rPr lang="ar-SA" sz="3600" b="1"/>
              <a:t> صاحب فكر مستنير وقوي.</a:t>
            </a:r>
          </a:p>
          <a:p>
            <a:pPr algn="just">
              <a:lnSpc>
                <a:spcPct val="85000"/>
              </a:lnSpc>
            </a:pPr>
            <a:r>
              <a:rPr lang="ar-SA" sz="3600" b="1"/>
              <a:t> تمتلك عقيدة قوية. </a:t>
            </a:r>
          </a:p>
          <a:p>
            <a:pPr algn="just">
              <a:lnSpc>
                <a:spcPct val="85000"/>
              </a:lnSpc>
            </a:pPr>
            <a:r>
              <a:rPr lang="ar-SA" sz="3600" b="1"/>
              <a:t> تحمل فكرًا سليمًا، وتسلك على أساسه سلوكًا سويًا.</a:t>
            </a:r>
          </a:p>
          <a:p>
            <a:pPr algn="just">
              <a:lnSpc>
                <a:spcPct val="85000"/>
              </a:lnSpc>
            </a:pPr>
            <a:r>
              <a:rPr lang="ar-SA" sz="3600" b="1"/>
              <a:t> صاحب عاطفة إنسانية نبيلة نقيَّة من أي انحراف ومتزنة.</a:t>
            </a:r>
          </a:p>
          <a:p>
            <a:pPr algn="just">
              <a:lnSpc>
                <a:spcPct val="85000"/>
              </a:lnSpc>
            </a:pPr>
            <a:r>
              <a:rPr lang="ar-SA" sz="3600" b="1"/>
              <a:t> مالِكًا لإرادةٍ قوية تسير وِفْقًا لمنهج ملتزم؛ حيث الصبر وتحمل الشدائد.</a:t>
            </a:r>
          </a:p>
          <a:p>
            <a:pPr algn="just">
              <a:lnSpc>
                <a:spcPct val="85000"/>
              </a:lnSpc>
            </a:pPr>
            <a:r>
              <a:rPr lang="ar-SA" sz="3600" b="1"/>
              <a:t>لديكَ مقياس (ترمومتر) تقيس به درجة سلوكياتك.</a:t>
            </a:r>
          </a:p>
          <a:p>
            <a:pPr algn="just">
              <a:lnSpc>
                <a:spcPct val="85000"/>
              </a:lnSpc>
              <a:buFont typeface="Wingdings" pitchFamily="2" charset="2"/>
              <a:buNone/>
            </a:pP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p:cTn id="7" dur="500" fill="hold"/>
                                        <p:tgtEl>
                                          <p:spTgt spid="2457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2457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2457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4579">
                                            <p:txEl>
                                              <p:pRg st="1" end="1"/>
                                            </p:txEl>
                                          </p:spTgt>
                                        </p:tgtEl>
                                        <p:attrNameLst>
                                          <p:attrName>style.visibility</p:attrName>
                                        </p:attrNameLst>
                                      </p:cBhvr>
                                      <p:to>
                                        <p:strVal val="visible"/>
                                      </p:to>
                                    </p:set>
                                    <p:anim calcmode="lin" valueType="num">
                                      <p:cBhvr>
                                        <p:cTn id="14" dur="500" fill="hold"/>
                                        <p:tgtEl>
                                          <p:spTgt spid="2457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2457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2457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4579">
                                            <p:txEl>
                                              <p:pRg st="2" end="2"/>
                                            </p:txEl>
                                          </p:spTgt>
                                        </p:tgtEl>
                                        <p:attrNameLst>
                                          <p:attrName>style.visibility</p:attrName>
                                        </p:attrNameLst>
                                      </p:cBhvr>
                                      <p:to>
                                        <p:strVal val="visible"/>
                                      </p:to>
                                    </p:set>
                                    <p:anim calcmode="lin" valueType="num">
                                      <p:cBhvr>
                                        <p:cTn id="21" dur="500" fill="hold"/>
                                        <p:tgtEl>
                                          <p:spTgt spid="2457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2457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2457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4579">
                                            <p:txEl>
                                              <p:pRg st="3" end="3"/>
                                            </p:txEl>
                                          </p:spTgt>
                                        </p:tgtEl>
                                        <p:attrNameLst>
                                          <p:attrName>style.visibility</p:attrName>
                                        </p:attrNameLst>
                                      </p:cBhvr>
                                      <p:to>
                                        <p:strVal val="visible"/>
                                      </p:to>
                                    </p:set>
                                    <p:anim calcmode="lin" valueType="num">
                                      <p:cBhvr>
                                        <p:cTn id="28" dur="500" fill="hold"/>
                                        <p:tgtEl>
                                          <p:spTgt spid="2457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2457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2457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4579">
                                            <p:txEl>
                                              <p:pRg st="4" end="4"/>
                                            </p:txEl>
                                          </p:spTgt>
                                        </p:tgtEl>
                                        <p:attrNameLst>
                                          <p:attrName>style.visibility</p:attrName>
                                        </p:attrNameLst>
                                      </p:cBhvr>
                                      <p:to>
                                        <p:strVal val="visible"/>
                                      </p:to>
                                    </p:set>
                                    <p:anim calcmode="lin" valueType="num">
                                      <p:cBhvr>
                                        <p:cTn id="35" dur="500" fill="hold"/>
                                        <p:tgtEl>
                                          <p:spTgt spid="2457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2457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2457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4579">
                                            <p:txEl>
                                              <p:pRg st="5" end="5"/>
                                            </p:txEl>
                                          </p:spTgt>
                                        </p:tgtEl>
                                        <p:attrNameLst>
                                          <p:attrName>style.visibility</p:attrName>
                                        </p:attrNameLst>
                                      </p:cBhvr>
                                      <p:to>
                                        <p:strVal val="visible"/>
                                      </p:to>
                                    </p:set>
                                    <p:anim calcmode="lin" valueType="num">
                                      <p:cBhvr>
                                        <p:cTn id="42" dur="500" fill="hold"/>
                                        <p:tgtEl>
                                          <p:spTgt spid="2457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2457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2457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4579">
                                            <p:txEl>
                                              <p:pRg st="6" end="6"/>
                                            </p:txEl>
                                          </p:spTgt>
                                        </p:tgtEl>
                                        <p:attrNameLst>
                                          <p:attrName>style.visibility</p:attrName>
                                        </p:attrNameLst>
                                      </p:cBhvr>
                                      <p:to>
                                        <p:strVal val="visible"/>
                                      </p:to>
                                    </p:set>
                                    <p:anim calcmode="lin" valueType="num">
                                      <p:cBhvr>
                                        <p:cTn id="49" dur="500" fill="hold"/>
                                        <p:tgtEl>
                                          <p:spTgt spid="2457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2457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WordArt 2"/>
          <p:cNvSpPr>
            <a:spLocks noChangeArrowheads="1" noChangeShapeType="1" noTextEdit="1"/>
          </p:cNvSpPr>
          <p:nvPr/>
        </p:nvSpPr>
        <p:spPr bwMode="auto">
          <a:xfrm>
            <a:off x="684213" y="333375"/>
            <a:ext cx="7488237" cy="4319588"/>
          </a:xfrm>
          <a:prstGeom prst="rect">
            <a:avLst/>
          </a:prstGeom>
        </p:spPr>
        <p:txBody>
          <a:bodyPr wrap="none" fromWordArt="1">
            <a:prstTxWarp prst="textTriangle">
              <a:avLst>
                <a:gd name="adj" fmla="val 77583"/>
              </a:avLst>
            </a:prstTxWarp>
            <a:scene3d>
              <a:camera prst="legacyObliqueTopLeft"/>
              <a:lightRig rig="legacyNormal3" dir="r"/>
            </a:scene3d>
            <a:sp3d extrusionH="201600" prstMaterial="legacyMatte">
              <a:extrusionClr>
                <a:srgbClr val="0066CC"/>
              </a:extrusionClr>
            </a:sp3d>
          </a:bodyPr>
          <a:lstStyle/>
          <a:p>
            <a:r>
              <a:rPr lang="ar-SA" sz="3600" b="1" kern="10">
                <a:ln w="9525">
                  <a:round/>
                  <a:headEnd/>
                  <a:tailEnd/>
                </a:ln>
                <a:gradFill rotWithShape="0">
                  <a:gsLst>
                    <a:gs pos="0">
                      <a:srgbClr val="FFFFCC"/>
                    </a:gs>
                    <a:gs pos="100000">
                      <a:srgbClr val="FF9999"/>
                    </a:gs>
                  </a:gsLst>
                  <a:lin ang="5400000" scaled="1"/>
                </a:gradFill>
                <a:latin typeface="Times New Roman"/>
                <a:cs typeface="Times New Roman"/>
              </a:rPr>
              <a:t>عناصر الشخصية الإسلامية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179388" y="1412875"/>
            <a:ext cx="8893175" cy="4752975"/>
          </a:xfrm>
        </p:spPr>
        <p:txBody>
          <a:bodyPr/>
          <a:lstStyle/>
          <a:p>
            <a:pPr algn="just">
              <a:buFont typeface="Wingdings" pitchFamily="2" charset="2"/>
              <a:buNone/>
            </a:pPr>
            <a:r>
              <a:rPr lang="ar-SA" sz="3600" b="1"/>
              <a:t>  </a:t>
            </a:r>
            <a:r>
              <a:rPr lang="ar-SA" sz="3600" b="1">
                <a:solidFill>
                  <a:srgbClr val="FFFF00"/>
                </a:solidFill>
              </a:rPr>
              <a:t>وعندها ستكون صاحب شخصية: ذات عقلية واضحة.. إيجابية.. ملتزمة.. سائرة باستمرار نحو الأفضل.. متَّزنة.. قيادية.</a:t>
            </a:r>
          </a:p>
          <a:p>
            <a:pPr algn="just">
              <a:buFont typeface="Wingdings" pitchFamily="2" charset="2"/>
              <a:buNone/>
            </a:pPr>
            <a:endParaRPr lang="ar-SA" sz="3600" b="1">
              <a:solidFill>
                <a:srgbClr val="FFFF00"/>
              </a:solidFill>
            </a:endParaRPr>
          </a:p>
          <a:p>
            <a:pPr algn="just">
              <a:lnSpc>
                <a:spcPct val="85000"/>
              </a:lnSpc>
              <a:buFont typeface="Wingdings" pitchFamily="2" charset="2"/>
              <a:buNone/>
            </a:pPr>
            <a:r>
              <a:rPr lang="ar-SA" sz="3600" b="1"/>
              <a:t>  </a:t>
            </a:r>
            <a:r>
              <a:rPr lang="ar-SA" sz="3600" b="1">
                <a:solidFill>
                  <a:schemeClr val="folHlink"/>
                </a:solidFill>
              </a:rPr>
              <a:t>وإن لم تفعل ذلك وجدت نفسك صاحب شخصية: ضعيفة.. شاعرة بالنقص باستمرار.. خائفة.. فاقدة للاتزان.. لا تنسجم مع البيئة المحيطة.. ومزدوجة الشخصية؛ نتيجة الجهل وعدم وضوح الأفكار لديها.</a:t>
            </a:r>
            <a:endParaRPr lang="en-US" sz="3600" b="1">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p:cTn id="7" dur="500" fill="hold"/>
                                        <p:tgtEl>
                                          <p:spTgt spid="10854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10854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10854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8547">
                                            <p:txEl>
                                              <p:pRg st="2" end="2"/>
                                            </p:txEl>
                                          </p:spTgt>
                                        </p:tgtEl>
                                        <p:attrNameLst>
                                          <p:attrName>style.visibility</p:attrName>
                                        </p:attrNameLst>
                                      </p:cBhvr>
                                      <p:to>
                                        <p:strVal val="visible"/>
                                      </p:to>
                                    </p:set>
                                    <p:anim calcmode="lin" valueType="num">
                                      <p:cBhvr>
                                        <p:cTn id="14" dur="500" fill="hold"/>
                                        <p:tgtEl>
                                          <p:spTgt spid="108547">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108547">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108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476375" y="188913"/>
            <a:ext cx="4824413" cy="1139825"/>
          </a:xfrm>
        </p:spPr>
        <p:txBody>
          <a:bodyPr/>
          <a:lstStyle/>
          <a:p>
            <a:r>
              <a:rPr lang="ar-SA" sz="3600" b="1">
                <a:solidFill>
                  <a:srgbClr val="FFFF00"/>
                </a:solidFill>
              </a:rPr>
              <a:t>لماذا عليك أن تبدأ في الاهتمام بشخصيتك لتنميها؟!!!</a:t>
            </a:r>
            <a:endParaRPr lang="en-US" sz="3600" b="1">
              <a:solidFill>
                <a:srgbClr val="FFFF00"/>
              </a:solidFill>
            </a:endParaRPr>
          </a:p>
        </p:txBody>
      </p:sp>
      <p:sp>
        <p:nvSpPr>
          <p:cNvPr id="110595" name="Rectangle 3"/>
          <p:cNvSpPr>
            <a:spLocks noGrp="1" noChangeArrowheads="1"/>
          </p:cNvSpPr>
          <p:nvPr>
            <p:ph type="body" idx="1"/>
          </p:nvPr>
        </p:nvSpPr>
        <p:spPr>
          <a:xfrm>
            <a:off x="468313" y="2235200"/>
            <a:ext cx="8532812" cy="3857625"/>
          </a:xfrm>
        </p:spPr>
        <p:txBody>
          <a:bodyPr/>
          <a:lstStyle/>
          <a:p>
            <a:pPr algn="just">
              <a:lnSpc>
                <a:spcPct val="80000"/>
              </a:lnSpc>
            </a:pPr>
            <a:r>
              <a:rPr lang="ar-SA" sz="3600" b="1">
                <a:solidFill>
                  <a:srgbClr val="FFFF00"/>
                </a:solidFill>
              </a:rPr>
              <a:t> </a:t>
            </a:r>
            <a:r>
              <a:rPr lang="ar-SA" sz="4000" b="1">
                <a:solidFill>
                  <a:srgbClr val="FFFF00"/>
                </a:solidFill>
              </a:rPr>
              <a:t>لأسباب كثيرة:</a:t>
            </a:r>
            <a:r>
              <a:rPr lang="ar-SA" sz="4000" b="1"/>
              <a:t> منها الواقع العالمي المعاصر؛ حيث تجد الفرد الخالي من الشخصية القوية الأصيلة غريبًا معزولاً عن نفسه وعن الآخرين. ويفقد بسبب ذلك الكثير، بدءًا من نفسه وحتى المحيطين به من مرؤسيه وزملائه ومديريه.</a:t>
            </a:r>
          </a:p>
        </p:txBody>
      </p:sp>
      <p:sp>
        <p:nvSpPr>
          <p:cNvPr id="110596" name="AutoShape 4"/>
          <p:cNvSpPr>
            <a:spLocks noChangeArrowheads="1"/>
          </p:cNvSpPr>
          <p:nvPr/>
        </p:nvSpPr>
        <p:spPr bwMode="auto">
          <a:xfrm>
            <a:off x="6804025" y="188913"/>
            <a:ext cx="2195513" cy="792162"/>
          </a:xfrm>
          <a:prstGeom prst="roundRect">
            <a:avLst>
              <a:gd name="adj" fmla="val 27454"/>
            </a:avLst>
          </a:prstGeom>
          <a:solidFill>
            <a:srgbClr val="0000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5400" b="1">
                <a:solidFill>
                  <a:schemeClr val="tx2"/>
                </a:solidFill>
                <a:effectLst>
                  <a:outerShdw blurRad="38100" dist="38100" dir="2700000" algn="tl">
                    <a:srgbClr val="000000"/>
                  </a:outerShdw>
                </a:effectLst>
              </a:rPr>
              <a:t>أخيرًا</a:t>
            </a:r>
            <a:endParaRPr lang="en-US" sz="5400" b="1">
              <a:solidFill>
                <a:schemeClr val="tx2"/>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anim to="" calcmode="lin" valueType="num">
                                      <p:cBhvr>
                                        <p:cTn id="7" dur="1" fill="hold"/>
                                        <p:tgtEl>
                                          <p:spTgt spid="11059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0594"/>
                                        </p:tgtEl>
                                        <p:attrNameLst>
                                          <p:attrName>style.visibility</p:attrName>
                                        </p:attrNameLst>
                                      </p:cBhvr>
                                      <p:to>
                                        <p:strVal val="visible"/>
                                      </p:to>
                                    </p:set>
                                    <p:anim to="" calcmode="lin" valueType="num">
                                      <p:cBhvr>
                                        <p:cTn id="12" dur="1" fill="hold"/>
                                        <p:tgtEl>
                                          <p:spTgt spid="11059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0595">
                                            <p:txEl>
                                              <p:pRg st="0" end="0"/>
                                            </p:txEl>
                                          </p:spTgt>
                                        </p:tgtEl>
                                        <p:attrNameLst>
                                          <p:attrName>style.visibility</p:attrName>
                                        </p:attrNameLst>
                                      </p:cBhvr>
                                      <p:to>
                                        <p:strVal val="visible"/>
                                      </p:to>
                                    </p:set>
                                    <p:anim to="" calcmode="lin" valueType="num">
                                      <p:cBhvr>
                                        <p:cTn id="17" dur="1" fill="hold"/>
                                        <p:tgtEl>
                                          <p:spTgt spid="11059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build="p"/>
      <p:bldP spid="110596"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body" idx="1"/>
          </p:nvPr>
        </p:nvSpPr>
        <p:spPr>
          <a:xfrm>
            <a:off x="179388" y="1658938"/>
            <a:ext cx="8820150" cy="4649787"/>
          </a:xfrm>
        </p:spPr>
        <p:txBody>
          <a:bodyPr/>
          <a:lstStyle/>
          <a:p>
            <a:pPr algn="just">
              <a:lnSpc>
                <a:spcPct val="80000"/>
              </a:lnSpc>
            </a:pPr>
            <a:r>
              <a:rPr lang="ar-SA" sz="4000" b="1">
                <a:solidFill>
                  <a:srgbClr val="FFFF00"/>
                </a:solidFill>
              </a:rPr>
              <a:t>والواقع</a:t>
            </a:r>
            <a:r>
              <a:rPr lang="ar-SA" sz="4000" b="1"/>
              <a:t> </a:t>
            </a:r>
            <a:r>
              <a:rPr lang="ar-SA" sz="4000" b="1">
                <a:solidFill>
                  <a:srgbClr val="FFFF00"/>
                </a:solidFill>
              </a:rPr>
              <a:t>أن خلاص أي إنسان مما هو فيه من مشكلات، وأزمات لا يكون إلا:</a:t>
            </a:r>
          </a:p>
          <a:p>
            <a:pPr algn="just">
              <a:lnSpc>
                <a:spcPct val="80000"/>
              </a:lnSpc>
              <a:buFont typeface="Wingdings" pitchFamily="2" charset="2"/>
              <a:buNone/>
            </a:pPr>
            <a:r>
              <a:rPr lang="ar-SA" sz="4000" b="1"/>
              <a:t>   * بالنمو الروحي والعقلي.</a:t>
            </a:r>
          </a:p>
          <a:p>
            <a:pPr algn="just">
              <a:lnSpc>
                <a:spcPct val="80000"/>
              </a:lnSpc>
              <a:buFont typeface="Wingdings" pitchFamily="2" charset="2"/>
              <a:buNone/>
            </a:pPr>
            <a:r>
              <a:rPr lang="ar-SA" sz="4000" b="1"/>
              <a:t>   * وتحسين ذاته وإدارتها على نحو أفضل.</a:t>
            </a:r>
          </a:p>
          <a:p>
            <a:pPr algn="just">
              <a:lnSpc>
                <a:spcPct val="80000"/>
              </a:lnSpc>
              <a:buFont typeface="Wingdings" pitchFamily="2" charset="2"/>
              <a:buNone/>
            </a:pPr>
            <a:r>
              <a:rPr lang="ar-SA" sz="4400" b="1">
                <a:solidFill>
                  <a:srgbClr val="FFFF00"/>
                </a:solidFill>
              </a:rPr>
              <a:t>  </a:t>
            </a:r>
          </a:p>
          <a:p>
            <a:pPr algn="just">
              <a:lnSpc>
                <a:spcPct val="80000"/>
              </a:lnSpc>
              <a:buFont typeface="Wingdings" pitchFamily="2" charset="2"/>
              <a:buNone/>
            </a:pPr>
            <a:r>
              <a:rPr lang="ar-SA" sz="4400" b="1">
                <a:solidFill>
                  <a:srgbClr val="FFFF00"/>
                </a:solidFill>
              </a:rPr>
              <a:t>  وأفضل شيء يتم من خلاله ما سبق هو تربية وتنمية الشخصية طبقًا للشخصية الإسلامية.</a:t>
            </a:r>
          </a:p>
          <a:p>
            <a:pPr algn="just">
              <a:lnSpc>
                <a:spcPct val="80000"/>
              </a:lnSpc>
              <a:buFont typeface="Wingdings" pitchFamily="2" charset="2"/>
              <a:buNone/>
            </a:pPr>
            <a:endParaRPr lang="en-US" sz="4400" b="1" i="1">
              <a:solidFill>
                <a:srgbClr val="FFFF00"/>
              </a:solidFill>
            </a:endParaRPr>
          </a:p>
        </p:txBody>
      </p:sp>
      <p:sp>
        <p:nvSpPr>
          <p:cNvPr id="111622" name="AutoShape 6"/>
          <p:cNvSpPr>
            <a:spLocks noChangeArrowheads="1"/>
          </p:cNvSpPr>
          <p:nvPr/>
        </p:nvSpPr>
        <p:spPr bwMode="auto">
          <a:xfrm>
            <a:off x="6804025" y="188913"/>
            <a:ext cx="2195513" cy="792162"/>
          </a:xfrm>
          <a:prstGeom prst="roundRect">
            <a:avLst>
              <a:gd name="adj" fmla="val 27454"/>
            </a:avLst>
          </a:prstGeom>
          <a:solidFill>
            <a:srgbClr val="0000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5400" b="1">
                <a:solidFill>
                  <a:schemeClr val="tx2"/>
                </a:solidFill>
                <a:effectLst>
                  <a:outerShdw blurRad="38100" dist="38100" dir="2700000" algn="tl">
                    <a:srgbClr val="000000"/>
                  </a:outerShdw>
                </a:effectLst>
              </a:rPr>
              <a:t>أخيرًا</a:t>
            </a:r>
            <a:endParaRPr lang="en-US" sz="5400" b="1">
              <a:solidFill>
                <a:schemeClr val="tx2"/>
              </a:solidFill>
              <a:effectLst>
                <a:outerShdw blurRad="38100" dist="38100" dir="2700000" algn="tl">
                  <a:srgbClr val="000000"/>
                </a:outerShdw>
              </a:effectLst>
            </a:endParaRPr>
          </a:p>
        </p:txBody>
      </p:sp>
      <p:sp>
        <p:nvSpPr>
          <p:cNvPr id="111624" name="Rectangle 8"/>
          <p:cNvSpPr>
            <a:spLocks noGrp="1" noChangeArrowheads="1"/>
          </p:cNvSpPr>
          <p:nvPr>
            <p:ph type="title"/>
          </p:nvPr>
        </p:nvSpPr>
        <p:spPr>
          <a:xfrm>
            <a:off x="1476375" y="188913"/>
            <a:ext cx="4824413" cy="1139825"/>
          </a:xfrm>
          <a:noFill/>
          <a:ln/>
        </p:spPr>
        <p:txBody>
          <a:bodyPr/>
          <a:lstStyle/>
          <a:p>
            <a:r>
              <a:rPr lang="ar-SA" sz="3600" b="1"/>
              <a:t>لماذا عليك أن تبدأ في الاهتمام بشخصيتك لتنميها؟!!!</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 to="" calcmode="lin" valueType="num">
                                      <p:cBhvr>
                                        <p:cTn id="7" dur="1" fill="hold"/>
                                        <p:tgtEl>
                                          <p:spTgt spid="111619">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11619">
                                            <p:txEl>
                                              <p:pRg st="1" end="1"/>
                                            </p:txEl>
                                          </p:spTgt>
                                        </p:tgtEl>
                                        <p:attrNameLst>
                                          <p:attrName>style.visibility</p:attrName>
                                        </p:attrNameLst>
                                      </p:cBhvr>
                                      <p:to>
                                        <p:strVal val="visible"/>
                                      </p:to>
                                    </p:set>
                                    <p:anim to="" calcmode="lin" valueType="num">
                                      <p:cBhvr>
                                        <p:cTn id="10" dur="1" fill="hold"/>
                                        <p:tgtEl>
                                          <p:spTgt spid="111619">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111619">
                                            <p:txEl>
                                              <p:pRg st="2" end="2"/>
                                            </p:txEl>
                                          </p:spTgt>
                                        </p:tgtEl>
                                        <p:attrNameLst>
                                          <p:attrName>style.visibility</p:attrName>
                                        </p:attrNameLst>
                                      </p:cBhvr>
                                      <p:to>
                                        <p:strVal val="visible"/>
                                      </p:to>
                                    </p:set>
                                    <p:anim to="" calcmode="lin" valueType="num">
                                      <p:cBhvr>
                                        <p:cTn id="13" dur="1" fill="hold"/>
                                        <p:tgtEl>
                                          <p:spTgt spid="111619">
                                            <p:txEl>
                                              <p:pRg st="2" end="2"/>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111619">
                                            <p:txEl>
                                              <p:pRg st="4" end="4"/>
                                            </p:txEl>
                                          </p:spTgt>
                                        </p:tgtEl>
                                        <p:attrNameLst>
                                          <p:attrName>style.visibility</p:attrName>
                                        </p:attrNameLst>
                                      </p:cBhvr>
                                      <p:to>
                                        <p:strVal val="visible"/>
                                      </p:to>
                                    </p:set>
                                    <p:anim to="" calcmode="lin" valueType="num">
                                      <p:cBhvr>
                                        <p:cTn id="18" dur="1" fill="hold"/>
                                        <p:tgtEl>
                                          <p:spTgt spid="11161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228600" y="1828800"/>
            <a:ext cx="8839200" cy="4648200"/>
          </a:xfrm>
        </p:spPr>
        <p:txBody>
          <a:bodyPr/>
          <a:lstStyle/>
          <a:p>
            <a:pPr algn="just">
              <a:lnSpc>
                <a:spcPct val="80000"/>
              </a:lnSpc>
            </a:pPr>
            <a:r>
              <a:rPr lang="ar-SA" sz="3600" b="1"/>
              <a:t> إن تنمية الشخصية لا تحتاج إلى مال ولا إمكانات ولا فكر معقد، وإنما تكمن الحاجة في الإرادة الصلبة والعزيمة القوية.</a:t>
            </a:r>
          </a:p>
          <a:p>
            <a:pPr algn="just">
              <a:lnSpc>
                <a:spcPct val="80000"/>
              </a:lnSpc>
              <a:buFont typeface="Wingdings" pitchFamily="2" charset="2"/>
              <a:buNone/>
            </a:pPr>
            <a:endParaRPr lang="ar-SA" sz="3600" b="1"/>
          </a:p>
          <a:p>
            <a:pPr algn="just">
              <a:lnSpc>
                <a:spcPct val="80000"/>
              </a:lnSpc>
            </a:pPr>
            <a:r>
              <a:rPr lang="ar-SA" sz="4000" b="1" i="1">
                <a:solidFill>
                  <a:srgbClr val="FFFF00"/>
                </a:solidFill>
              </a:rPr>
              <a:t> ولقد تعلمنا من تجارب السابقين- أممًا وشعوبًا وأفرادًا- أن أفضل وسيلة لمواجهة الخارج وضغوطه الصعبة هي تدعيم الداخل وإصلاح الذات واكتساب عادات جديدة ثم يأتي بعد ذلك النصر والتمكين. </a:t>
            </a:r>
            <a:endParaRPr lang="en-US" sz="4000" b="1" i="1">
              <a:solidFill>
                <a:srgbClr val="FFFF00"/>
              </a:solidFill>
            </a:endParaRPr>
          </a:p>
        </p:txBody>
      </p:sp>
      <p:sp>
        <p:nvSpPr>
          <p:cNvPr id="60423" name="AutoShape 7"/>
          <p:cNvSpPr>
            <a:spLocks noChangeArrowheads="1"/>
          </p:cNvSpPr>
          <p:nvPr/>
        </p:nvSpPr>
        <p:spPr bwMode="auto">
          <a:xfrm>
            <a:off x="6804025" y="188913"/>
            <a:ext cx="2195513" cy="792162"/>
          </a:xfrm>
          <a:prstGeom prst="roundRect">
            <a:avLst>
              <a:gd name="adj" fmla="val 27454"/>
            </a:avLst>
          </a:prstGeom>
          <a:solidFill>
            <a:srgbClr val="0000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5400" b="1">
                <a:solidFill>
                  <a:schemeClr val="tx2"/>
                </a:solidFill>
                <a:effectLst>
                  <a:outerShdw blurRad="38100" dist="38100" dir="2700000" algn="tl">
                    <a:srgbClr val="000000"/>
                  </a:outerShdw>
                </a:effectLst>
              </a:rPr>
              <a:t>أخيرًا</a:t>
            </a:r>
            <a:endParaRPr lang="en-US" sz="5400" b="1">
              <a:solidFill>
                <a:schemeClr val="tx2"/>
              </a:solidFill>
              <a:effectLst>
                <a:outerShdw blurRad="38100" dist="38100" dir="2700000" algn="tl">
                  <a:srgbClr val="000000"/>
                </a:outerShdw>
              </a:effectLst>
            </a:endParaRPr>
          </a:p>
        </p:txBody>
      </p:sp>
      <p:sp>
        <p:nvSpPr>
          <p:cNvPr id="60424" name="Rectangle 8"/>
          <p:cNvSpPr>
            <a:spLocks noGrp="1" noChangeArrowheads="1"/>
          </p:cNvSpPr>
          <p:nvPr>
            <p:ph type="title"/>
          </p:nvPr>
        </p:nvSpPr>
        <p:spPr>
          <a:xfrm>
            <a:off x="1476375" y="188913"/>
            <a:ext cx="4824413" cy="1139825"/>
          </a:xfrm>
          <a:noFill/>
          <a:ln/>
        </p:spPr>
        <p:txBody>
          <a:bodyPr/>
          <a:lstStyle/>
          <a:p>
            <a:r>
              <a:rPr lang="ar-SA" sz="3600" b="1"/>
              <a:t>لماذا عليك أن تبدأ في الاهتمام بشخصيتك لتنميها؟!!!</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to="" calcmode="lin" valueType="num">
                                      <p:cBhvr>
                                        <p:cTn id="7" dur="1" fill="hold"/>
                                        <p:tgtEl>
                                          <p:spTgt spid="60419">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60419">
                                            <p:txEl>
                                              <p:pRg st="2" end="2"/>
                                            </p:txEl>
                                          </p:spTgt>
                                        </p:tgtEl>
                                        <p:attrNameLst>
                                          <p:attrName>style.visibility</p:attrName>
                                        </p:attrNameLst>
                                      </p:cBhvr>
                                      <p:to>
                                        <p:strVal val="visible"/>
                                      </p:to>
                                    </p:set>
                                    <p:anim to="" calcmode="lin" valueType="num">
                                      <p:cBhvr>
                                        <p:cTn id="12" dur="1" fill="hold"/>
                                        <p:tgtEl>
                                          <p:spTgt spid="60419">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107950" y="1773238"/>
            <a:ext cx="8855075" cy="4679950"/>
          </a:xfrm>
        </p:spPr>
        <p:txBody>
          <a:bodyPr/>
          <a:lstStyle/>
          <a:p>
            <a:pPr algn="just">
              <a:lnSpc>
                <a:spcPct val="85000"/>
              </a:lnSpc>
            </a:pPr>
            <a:r>
              <a:rPr lang="ar-SA" sz="3600" b="1">
                <a:solidFill>
                  <a:srgbClr val="FFFF00"/>
                </a:solidFill>
              </a:rPr>
              <a:t>هدفك الأسمى:</a:t>
            </a:r>
            <a:r>
              <a:rPr lang="ar-SA" sz="3600" b="1"/>
              <a:t> أي الهدف الأعلى الذي يسمو فوق المصالح المادية والغايات الدنيوية، فلا تغرق في التفاصيل وتعقيداتها فيجعل هذا إحساسنا وشعورنا للهدف ضعيفًا، فلا تصل إلى المستوى المطلوب لتنمية الذات. </a:t>
            </a:r>
          </a:p>
          <a:p>
            <a:pPr algn="just">
              <a:lnSpc>
                <a:spcPct val="85000"/>
              </a:lnSpc>
              <a:buFont typeface="Wingdings" pitchFamily="2" charset="2"/>
              <a:buNone/>
            </a:pPr>
            <a:endParaRPr lang="ar-SA" sz="3600" b="1"/>
          </a:p>
          <a:p>
            <a:pPr algn="just">
              <a:lnSpc>
                <a:spcPct val="85000"/>
              </a:lnSpc>
            </a:pPr>
            <a:r>
              <a:rPr lang="ar-SA" sz="3600" b="1">
                <a:solidFill>
                  <a:srgbClr val="FFFF00"/>
                </a:solidFill>
              </a:rPr>
              <a:t>الاقتناع بضرورة التغيير:</a:t>
            </a:r>
            <a:r>
              <a:rPr lang="ar-SA" sz="3600" b="1"/>
              <a:t> الوضع الحالي حتى وهو جيد أو مقبول لابد فيه من التفوق على الذات والتغلب على الصعاب وتحسين الجيد إلى ممتاز، وسوف تجد التحسين أمامك فتمسك به مهما كانت ظروفك.</a:t>
            </a:r>
          </a:p>
        </p:txBody>
      </p:sp>
      <p:sp>
        <p:nvSpPr>
          <p:cNvPr id="37895" name="AutoShape 7"/>
          <p:cNvSpPr>
            <a:spLocks noChangeArrowheads="1"/>
          </p:cNvSpPr>
          <p:nvPr/>
        </p:nvSpPr>
        <p:spPr bwMode="auto">
          <a:xfrm>
            <a:off x="7380288" y="117475"/>
            <a:ext cx="1728787" cy="1511300"/>
          </a:xfrm>
          <a:prstGeom prst="hexagon">
            <a:avLst>
              <a:gd name="adj" fmla="val 28598"/>
              <a:gd name="vf" fmla="val 115470"/>
            </a:avLst>
          </a:prstGeom>
          <a:solidFill>
            <a:srgbClr val="CC0000"/>
          </a:solidFill>
          <a:ln w="9525">
            <a:solidFill>
              <a:schemeClr val="tx1"/>
            </a:solidFill>
            <a:miter lim="800000"/>
            <a:headEnd/>
            <a:tailEnd/>
          </a:ln>
          <a:effectLst>
            <a:prstShdw prst="shdw13" dist="53882" dir="13500000">
              <a:srgbClr val="FFFF00">
                <a:alpha val="50000"/>
              </a:srgbClr>
            </a:prstShdw>
          </a:effectLst>
        </p:spPr>
        <p:txBody>
          <a:bodyPr wrap="none" anchor="ctr"/>
          <a:lstStyle/>
          <a:p>
            <a:r>
              <a:rPr lang="ar-SA" sz="4800" b="1"/>
              <a:t>لا تنس</a:t>
            </a:r>
            <a:endParaRPr lang="en-US" sz="4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p:cTn id="7" dur="500" fill="hold"/>
                                        <p:tgtEl>
                                          <p:spTgt spid="378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789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78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7891">
                                            <p:txEl>
                                              <p:pRg st="2" end="2"/>
                                            </p:txEl>
                                          </p:spTgt>
                                        </p:tgtEl>
                                        <p:attrNameLst>
                                          <p:attrName>style.visibility</p:attrName>
                                        </p:attrNameLst>
                                      </p:cBhvr>
                                      <p:to>
                                        <p:strVal val="visible"/>
                                      </p:to>
                                    </p:set>
                                    <p:anim calcmode="lin" valueType="num">
                                      <p:cBhvr>
                                        <p:cTn id="14" dur="500" fill="hold"/>
                                        <p:tgtEl>
                                          <p:spTgt spid="37891">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7891">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107950" y="1196975"/>
            <a:ext cx="8928100" cy="4392613"/>
          </a:xfrm>
        </p:spPr>
        <p:txBody>
          <a:bodyPr/>
          <a:lstStyle/>
          <a:p>
            <a:pPr algn="just">
              <a:lnSpc>
                <a:spcPct val="85000"/>
              </a:lnSpc>
              <a:buFont typeface="Wingdings" pitchFamily="2" charset="2"/>
              <a:buNone/>
            </a:pPr>
            <a:endParaRPr lang="ar-SA" sz="3600" b="1"/>
          </a:p>
          <a:p>
            <a:pPr algn="just">
              <a:lnSpc>
                <a:spcPct val="85000"/>
              </a:lnSpc>
            </a:pPr>
            <a:r>
              <a:rPr lang="ar-SA" sz="3600" b="1">
                <a:solidFill>
                  <a:srgbClr val="FFFF00"/>
                </a:solidFill>
              </a:rPr>
              <a:t>الشعور بالمسئولية:</a:t>
            </a:r>
            <a:r>
              <a:rPr lang="ar-SA" sz="3600" b="1"/>
              <a:t> إذا ما استشعرت حجم المسئولية الملقاة على عاتقك والأمانة التي في جيدك، فسوف تبادر لأدائها؛ لأن الله عز وجل سيسألك عنها، فإذا ما كنت (قزمًا) في مواجهة المسئولية فسوف يتبلد إحساسك، وتكون مثل كل الباقين، فإذا كنت تريد ذلك فأنت وشأنك!.. وإن كنت تريد الشخصية الإدارية الحقيقية فانهض وانفض عنك غبار الكسل. </a:t>
            </a:r>
          </a:p>
        </p:txBody>
      </p:sp>
      <p:sp>
        <p:nvSpPr>
          <p:cNvPr id="113671" name="AutoShape 7"/>
          <p:cNvSpPr>
            <a:spLocks noChangeArrowheads="1"/>
          </p:cNvSpPr>
          <p:nvPr/>
        </p:nvSpPr>
        <p:spPr bwMode="auto">
          <a:xfrm>
            <a:off x="7380288" y="117475"/>
            <a:ext cx="1728787" cy="1511300"/>
          </a:xfrm>
          <a:prstGeom prst="hexagon">
            <a:avLst>
              <a:gd name="adj" fmla="val 28598"/>
              <a:gd name="vf" fmla="val 115470"/>
            </a:avLst>
          </a:prstGeom>
          <a:solidFill>
            <a:srgbClr val="CC0000"/>
          </a:solidFill>
          <a:ln w="9525">
            <a:solidFill>
              <a:schemeClr val="tx1"/>
            </a:solidFill>
            <a:miter lim="800000"/>
            <a:headEnd/>
            <a:tailEnd/>
          </a:ln>
          <a:effectLst>
            <a:prstShdw prst="shdw13" dist="53882" dir="13500000">
              <a:srgbClr val="FFFF00">
                <a:alpha val="50000"/>
              </a:srgbClr>
            </a:prstShdw>
          </a:effectLst>
        </p:spPr>
        <p:txBody>
          <a:bodyPr wrap="none" anchor="ctr"/>
          <a:lstStyle/>
          <a:p>
            <a:r>
              <a:rPr lang="ar-SA" sz="4800" b="1"/>
              <a:t>لا تنس</a:t>
            </a:r>
            <a:endParaRPr lang="en-US" sz="4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3667">
                                            <p:txEl>
                                              <p:pRg st="1" end="1"/>
                                            </p:txEl>
                                          </p:spTgt>
                                        </p:tgtEl>
                                        <p:attrNameLst>
                                          <p:attrName>style.visibility</p:attrName>
                                        </p:attrNameLst>
                                      </p:cBhvr>
                                      <p:to>
                                        <p:strVal val="visible"/>
                                      </p:to>
                                    </p:set>
                                    <p:anim calcmode="lin" valueType="num">
                                      <p:cBhvr>
                                        <p:cTn id="7" dur="500" fill="hold"/>
                                        <p:tgtEl>
                                          <p:spTgt spid="11366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13667">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136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0" y="1628775"/>
            <a:ext cx="9612313" cy="4824413"/>
          </a:xfrm>
        </p:spPr>
        <p:txBody>
          <a:bodyPr/>
          <a:lstStyle/>
          <a:p>
            <a:pPr marL="609600" indent="-609600" algn="just">
              <a:lnSpc>
                <a:spcPct val="85000"/>
              </a:lnSpc>
              <a:buFont typeface="Wingdings" pitchFamily="2" charset="2"/>
              <a:buNone/>
            </a:pPr>
            <a:r>
              <a:rPr lang="ar-SA" b="1">
                <a:solidFill>
                  <a:srgbClr val="FFFF00"/>
                </a:solidFill>
              </a:rPr>
              <a:t>     </a:t>
            </a:r>
            <a:r>
              <a:rPr lang="ar-SA" sz="3400" b="1">
                <a:solidFill>
                  <a:srgbClr val="FFFF00"/>
                </a:solidFill>
              </a:rPr>
              <a:t>أن تكن صاحب إرادة صلبة وعزيمة قوية:</a:t>
            </a:r>
            <a:r>
              <a:rPr lang="ar-SA" sz="3400" b="1"/>
              <a:t> هذا شرط أساسي لتنمية الشخصية الإدارية الصلبة والعزيمة القوية.. ألم تر مسابقات المعاقين؟ وكيف ينجحون بإصرار في تحقيق ذاتهم؟ ألم تشاهد البطل المصري المعاق، وهو يعبر (المانش) من إنجلترا إلى فرنسا في ظروف صعبة؟ ألا ترى الرياضي وهو يواصل التدريب باستمرار للوصول إلى المستوى الذي يأمله؟ بماذا يحققون رؤياهم وأحلامهم؟ بالإرادة الصلبة والعزيمة القوية...</a:t>
            </a:r>
          </a:p>
          <a:p>
            <a:pPr marL="609600" indent="-609600" algn="just">
              <a:lnSpc>
                <a:spcPct val="85000"/>
              </a:lnSpc>
              <a:buFont typeface="Wingdings" pitchFamily="2" charset="2"/>
              <a:buNone/>
            </a:pPr>
            <a:r>
              <a:rPr lang="ar-SA" sz="3600" b="1">
                <a:solidFill>
                  <a:srgbClr val="FFFF00"/>
                </a:solidFill>
              </a:rPr>
              <a:t>     </a:t>
            </a:r>
            <a:r>
              <a:rPr lang="ar-SA" sz="4800" b="1">
                <a:solidFill>
                  <a:srgbClr val="CC0000"/>
                </a:solidFill>
              </a:rPr>
              <a:t>فالاختيار عندك:</a:t>
            </a:r>
          </a:p>
          <a:p>
            <a:pPr marL="1752600" lvl="3" indent="-381000" algn="just">
              <a:lnSpc>
                <a:spcPct val="85000"/>
              </a:lnSpc>
              <a:buFont typeface="Wingdings" pitchFamily="2" charset="2"/>
              <a:buAutoNum type="arabicParenR"/>
            </a:pPr>
            <a:r>
              <a:rPr lang="ar-SA" sz="3600" b="1">
                <a:solidFill>
                  <a:srgbClr val="FFFF00"/>
                </a:solidFill>
              </a:rPr>
              <a:t> إما الخنوع والسلبية والاتباع للغير</a:t>
            </a:r>
          </a:p>
          <a:p>
            <a:pPr marL="1752600" lvl="3" indent="-381000" algn="just">
              <a:lnSpc>
                <a:spcPct val="85000"/>
              </a:lnSpc>
              <a:buFont typeface="Wingdings" pitchFamily="2" charset="2"/>
              <a:buAutoNum type="arabicParenR"/>
            </a:pPr>
            <a:r>
              <a:rPr lang="ar-SA" sz="3600" b="1">
                <a:solidFill>
                  <a:srgbClr val="FFFF00"/>
                </a:solidFill>
              </a:rPr>
              <a:t> وإما القوة الإيجابية وقيادة الغير.</a:t>
            </a:r>
            <a:endParaRPr lang="en-US" sz="3600" b="1">
              <a:solidFill>
                <a:srgbClr val="FFFF00"/>
              </a:solidFill>
            </a:endParaRPr>
          </a:p>
          <a:p>
            <a:pPr marL="609600" indent="-609600" algn="just"/>
            <a:endParaRPr lang="en-US" sz="4800" b="1">
              <a:solidFill>
                <a:srgbClr val="FFFF00"/>
              </a:solidFill>
            </a:endParaRPr>
          </a:p>
        </p:txBody>
      </p:sp>
      <p:sp>
        <p:nvSpPr>
          <p:cNvPr id="54281" name="AutoShape 9"/>
          <p:cNvSpPr>
            <a:spLocks noChangeArrowheads="1"/>
          </p:cNvSpPr>
          <p:nvPr/>
        </p:nvSpPr>
        <p:spPr bwMode="auto">
          <a:xfrm>
            <a:off x="7380288" y="117475"/>
            <a:ext cx="1728787" cy="1511300"/>
          </a:xfrm>
          <a:prstGeom prst="hexagon">
            <a:avLst>
              <a:gd name="adj" fmla="val 28598"/>
              <a:gd name="vf" fmla="val 115470"/>
            </a:avLst>
          </a:prstGeom>
          <a:solidFill>
            <a:srgbClr val="CC0000"/>
          </a:solidFill>
          <a:ln w="9525">
            <a:solidFill>
              <a:schemeClr val="tx1"/>
            </a:solidFill>
            <a:miter lim="800000"/>
            <a:headEnd/>
            <a:tailEnd/>
          </a:ln>
          <a:effectLst>
            <a:prstShdw prst="shdw13" dist="53882" dir="13500000">
              <a:srgbClr val="FFFF00">
                <a:alpha val="50000"/>
              </a:srgbClr>
            </a:prstShdw>
          </a:effectLst>
        </p:spPr>
        <p:txBody>
          <a:bodyPr wrap="none" anchor="ctr"/>
          <a:lstStyle/>
          <a:p>
            <a:r>
              <a:rPr lang="ar-SA" sz="4800" b="1"/>
              <a:t>لا تنس</a:t>
            </a:r>
            <a:endParaRPr lang="en-US" sz="4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to="" calcmode="lin" valueType="num">
                                      <p:cBhvr>
                                        <p:cTn id="7" dur="1" fill="hold"/>
                                        <p:tgtEl>
                                          <p:spTgt spid="5427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 to="" calcmode="lin" valueType="num">
                                      <p:cBhvr>
                                        <p:cTn id="12" dur="1" fill="hold"/>
                                        <p:tgtEl>
                                          <p:spTgt spid="5427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 to="" calcmode="lin" valueType="num">
                                      <p:cBhvr>
                                        <p:cTn id="17" dur="1" fill="hold"/>
                                        <p:tgtEl>
                                          <p:spTgt spid="54275">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4275">
                                            <p:txEl>
                                              <p:pRg st="3" end="3"/>
                                            </p:txEl>
                                          </p:spTgt>
                                        </p:tgtEl>
                                        <p:attrNameLst>
                                          <p:attrName>style.visibility</p:attrName>
                                        </p:attrNameLst>
                                      </p:cBhvr>
                                      <p:to>
                                        <p:strVal val="visible"/>
                                      </p:to>
                                    </p:set>
                                    <p:anim to="" calcmode="lin" valueType="num">
                                      <p:cBhvr>
                                        <p:cTn id="22" dur="1" fill="hold"/>
                                        <p:tgtEl>
                                          <p:spTgt spid="5427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179388" y="1655763"/>
            <a:ext cx="8820150" cy="5013325"/>
          </a:xfrm>
        </p:spPr>
        <p:txBody>
          <a:bodyPr/>
          <a:lstStyle/>
          <a:p>
            <a:pPr algn="just">
              <a:lnSpc>
                <a:spcPct val="80000"/>
              </a:lnSpc>
            </a:pPr>
            <a:r>
              <a:rPr lang="ar-SA" sz="3600" b="1"/>
              <a:t> </a:t>
            </a:r>
            <a:r>
              <a:rPr lang="ar-SA" sz="3600" b="1">
                <a:solidFill>
                  <a:srgbClr val="FFFF00"/>
                </a:solidFill>
              </a:rPr>
              <a:t>تمحور حول مبدأ...</a:t>
            </a:r>
            <a:r>
              <a:rPr lang="ar-SA" sz="3600" b="1"/>
              <a:t> </a:t>
            </a:r>
            <a:r>
              <a:rPr lang="ar-SA" sz="3600" b="1">
                <a:solidFill>
                  <a:srgbClr val="FFFFFF"/>
                </a:solidFill>
              </a:rPr>
              <a:t>فالمبادئ هي فقط الباقية</a:t>
            </a:r>
            <a:r>
              <a:rPr lang="ar-SA" sz="3600" b="1">
                <a:solidFill>
                  <a:srgbClr val="FFFF00"/>
                </a:solidFill>
              </a:rPr>
              <a:t>، </a:t>
            </a:r>
            <a:r>
              <a:rPr lang="ar-SA" sz="3600" b="1">
                <a:solidFill>
                  <a:srgbClr val="FFFFFF"/>
                </a:solidFill>
              </a:rPr>
              <a:t>والذي يخسر مبادئه يخسر ذاته</a:t>
            </a:r>
            <a:r>
              <a:rPr lang="ar-SA" sz="3600" b="1">
                <a:solidFill>
                  <a:srgbClr val="FFFF00"/>
                </a:solidFill>
              </a:rPr>
              <a:t>، ومن يخسر ذاته لا يصح أن يُقال إنه كسب بعد ذلك شيئًا.</a:t>
            </a:r>
            <a:r>
              <a:rPr lang="ar-SA" sz="3600" b="1"/>
              <a:t> </a:t>
            </a:r>
          </a:p>
          <a:p>
            <a:pPr algn="just">
              <a:lnSpc>
                <a:spcPct val="80000"/>
              </a:lnSpc>
            </a:pPr>
            <a:r>
              <a:rPr lang="ar-SA" sz="3600" b="1">
                <a:solidFill>
                  <a:srgbClr val="FFFF00"/>
                </a:solidFill>
              </a:rPr>
              <a:t> حافظ على الشمول والتكامل في بناء شخصيتك</a:t>
            </a:r>
            <a:r>
              <a:rPr lang="ar-SA" sz="3600" b="1"/>
              <a:t>، فلا تأخذ شيئًا وتترك آخر، ولا تنجذب نحو محور من المحاور وتترك الباقي.</a:t>
            </a:r>
          </a:p>
          <a:p>
            <a:pPr algn="just">
              <a:lnSpc>
                <a:spcPct val="80000"/>
              </a:lnSpc>
            </a:pPr>
            <a:r>
              <a:rPr lang="ar-SA" sz="3600" b="1"/>
              <a:t> </a:t>
            </a:r>
            <a:r>
              <a:rPr lang="ar-SA" sz="3600" b="1">
                <a:solidFill>
                  <a:srgbClr val="FFFF00"/>
                </a:solidFill>
              </a:rPr>
              <a:t>التزم في بداية تنمية شخصيتك بالخصال الطيبة</a:t>
            </a:r>
            <a:r>
              <a:rPr lang="ar-SA" sz="3600" b="1"/>
              <a:t>، وروِّض نفسك على الالتزام بها خطوةً خطوةً.</a:t>
            </a:r>
          </a:p>
          <a:p>
            <a:pPr algn="just">
              <a:lnSpc>
                <a:spcPct val="80000"/>
              </a:lnSpc>
            </a:pPr>
            <a:r>
              <a:rPr lang="ar-SA" sz="3600" b="1"/>
              <a:t> </a:t>
            </a:r>
            <a:r>
              <a:rPr lang="ar-SA" sz="3600" b="1">
                <a:solidFill>
                  <a:srgbClr val="FFFF00"/>
                </a:solidFill>
              </a:rPr>
              <a:t>إذا ما كانت طبيعة عملك تستلزم تعاملاً مع الناس فاصبر عليهم</a:t>
            </a:r>
            <a:r>
              <a:rPr lang="ar-SA" sz="3600" b="1"/>
              <a:t>، وتحمَّل الأذى حتى تعتاد الصبر وتتحلَّى به.</a:t>
            </a:r>
          </a:p>
          <a:p>
            <a:pPr algn="just">
              <a:lnSpc>
                <a:spcPct val="80000"/>
              </a:lnSpc>
              <a:buFont typeface="Wingdings" pitchFamily="2" charset="2"/>
              <a:buNone/>
            </a:pPr>
            <a:endParaRPr lang="en-US" sz="3600" b="1"/>
          </a:p>
        </p:txBody>
      </p:sp>
      <p:sp>
        <p:nvSpPr>
          <p:cNvPr id="38916" name="AutoShape 4"/>
          <p:cNvSpPr>
            <a:spLocks noChangeArrowheads="1"/>
          </p:cNvSpPr>
          <p:nvPr/>
        </p:nvSpPr>
        <p:spPr bwMode="auto">
          <a:xfrm>
            <a:off x="3348038" y="73025"/>
            <a:ext cx="2736850" cy="1268413"/>
          </a:xfrm>
          <a:prstGeom prst="wave">
            <a:avLst>
              <a:gd name="adj1" fmla="val 13005"/>
              <a:gd name="adj2" fmla="val 0"/>
            </a:avLst>
          </a:prstGeom>
          <a:solidFill>
            <a:srgbClr val="0066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4800" b="1">
                <a:solidFill>
                  <a:srgbClr val="FFFF00"/>
                </a:solidFill>
              </a:rPr>
              <a:t>والآن</a:t>
            </a:r>
            <a:endParaRPr lang="en-US" sz="4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 to="" calcmode="lin" valueType="num">
                                      <p:cBhvr>
                                        <p:cTn id="7" dur="1" fill="hold"/>
                                        <p:tgtEl>
                                          <p:spTgt spid="3891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 to="" calcmode="lin" valueType="num">
                                      <p:cBhvr>
                                        <p:cTn id="12" dur="1" fill="hold"/>
                                        <p:tgtEl>
                                          <p:spTgt spid="3891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8915">
                                            <p:txEl>
                                              <p:pRg st="1" end="1"/>
                                            </p:txEl>
                                          </p:spTgt>
                                        </p:tgtEl>
                                        <p:attrNameLst>
                                          <p:attrName>style.visibility</p:attrName>
                                        </p:attrNameLst>
                                      </p:cBhvr>
                                      <p:to>
                                        <p:strVal val="visible"/>
                                      </p:to>
                                    </p:set>
                                    <p:anim to="" calcmode="lin" valueType="num">
                                      <p:cBhvr>
                                        <p:cTn id="17" dur="1" fill="hold"/>
                                        <p:tgtEl>
                                          <p:spTgt spid="3891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8915">
                                            <p:txEl>
                                              <p:pRg st="2" end="2"/>
                                            </p:txEl>
                                          </p:spTgt>
                                        </p:tgtEl>
                                        <p:attrNameLst>
                                          <p:attrName>style.visibility</p:attrName>
                                        </p:attrNameLst>
                                      </p:cBhvr>
                                      <p:to>
                                        <p:strVal val="visible"/>
                                      </p:to>
                                    </p:set>
                                    <p:anim to="" calcmode="lin" valueType="num">
                                      <p:cBhvr>
                                        <p:cTn id="22" dur="1" fill="hold"/>
                                        <p:tgtEl>
                                          <p:spTgt spid="3891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8915">
                                            <p:txEl>
                                              <p:pRg st="3" end="3"/>
                                            </p:txEl>
                                          </p:spTgt>
                                        </p:tgtEl>
                                        <p:attrNameLst>
                                          <p:attrName>style.visibility</p:attrName>
                                        </p:attrNameLst>
                                      </p:cBhvr>
                                      <p:to>
                                        <p:strVal val="visible"/>
                                      </p:to>
                                    </p:set>
                                    <p:anim to="" calcmode="lin" valueType="num">
                                      <p:cBhvr>
                                        <p:cTn id="27" dur="1" fill="hold"/>
                                        <p:tgtEl>
                                          <p:spTgt spid="3891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P spid="38916"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body" idx="1"/>
          </p:nvPr>
        </p:nvSpPr>
        <p:spPr>
          <a:xfrm>
            <a:off x="179388" y="1485900"/>
            <a:ext cx="8820150" cy="5183188"/>
          </a:xfrm>
        </p:spPr>
        <p:txBody>
          <a:bodyPr/>
          <a:lstStyle/>
          <a:p>
            <a:pPr algn="just">
              <a:lnSpc>
                <a:spcPct val="80000"/>
              </a:lnSpc>
            </a:pPr>
            <a:r>
              <a:rPr lang="ar-SA" sz="3600" b="1">
                <a:solidFill>
                  <a:srgbClr val="FFFF00"/>
                </a:solidFill>
              </a:rPr>
              <a:t>انتهز الفرصة واستثمرها طالما أنها هي الأحسن</a:t>
            </a:r>
            <a:r>
              <a:rPr lang="ar-SA" sz="3600" b="1"/>
              <a:t>، فأنت لا تدري ما الذي سوف يحدث غدًا، وباشر ما هو ممكن الآن، ولا تنشغل بالأبواب التي أُغلقت.</a:t>
            </a:r>
          </a:p>
          <a:p>
            <a:pPr algn="just">
              <a:lnSpc>
                <a:spcPct val="80000"/>
              </a:lnSpc>
            </a:pPr>
            <a:r>
              <a:rPr lang="ar-SA" sz="3600" b="1"/>
              <a:t> </a:t>
            </a:r>
            <a:r>
              <a:rPr lang="ar-SA" sz="3600" b="1">
                <a:solidFill>
                  <a:srgbClr val="FFFF00"/>
                </a:solidFill>
              </a:rPr>
              <a:t>ابدأ مع الآخرين من عندك</a:t>
            </a:r>
            <a:r>
              <a:rPr lang="ar-SA" sz="3600" b="1"/>
              <a:t>، فالكل يطلب من الآخرين أن يقدروا ظروفه وأوضاعه، وأن يشعروا بشعوره، وقليل من الناس مَن يطلب هذا الطلب من نفسه- أي يقدر ظروف الآخرين ويشعر بشعورهم- فكن أنت من القلة التي تسعى نحو الناس، وليكن شعارك: </a:t>
            </a:r>
          </a:p>
          <a:p>
            <a:pPr algn="just">
              <a:lnSpc>
                <a:spcPct val="80000"/>
              </a:lnSpc>
              <a:buFont typeface="Wingdings" pitchFamily="2" charset="2"/>
              <a:buNone/>
            </a:pPr>
            <a:r>
              <a:rPr lang="ar-SA" sz="4400" b="1">
                <a:solidFill>
                  <a:srgbClr val="FFFF00"/>
                </a:solidFill>
              </a:rPr>
              <a:t>                </a:t>
            </a:r>
            <a:r>
              <a:rPr lang="ar-SA" sz="7200" b="1">
                <a:solidFill>
                  <a:srgbClr val="FFFF00"/>
                </a:solidFill>
              </a:rPr>
              <a:t>"البداية عندي"</a:t>
            </a:r>
            <a:endParaRPr lang="en-US" sz="6000" b="1"/>
          </a:p>
        </p:txBody>
      </p:sp>
      <p:sp>
        <p:nvSpPr>
          <p:cNvPr id="114691" name="AutoShape 3"/>
          <p:cNvSpPr>
            <a:spLocks noChangeArrowheads="1"/>
          </p:cNvSpPr>
          <p:nvPr/>
        </p:nvSpPr>
        <p:spPr bwMode="auto">
          <a:xfrm>
            <a:off x="3348038" y="73025"/>
            <a:ext cx="2736850" cy="1268413"/>
          </a:xfrm>
          <a:prstGeom prst="wave">
            <a:avLst>
              <a:gd name="adj1" fmla="val 13005"/>
              <a:gd name="adj2" fmla="val 0"/>
            </a:avLst>
          </a:prstGeom>
          <a:solidFill>
            <a:srgbClr val="0066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4800" b="1">
                <a:solidFill>
                  <a:srgbClr val="FFFF00"/>
                </a:solidFill>
              </a:rPr>
              <a:t>والآن</a:t>
            </a:r>
            <a:endParaRPr lang="en-US" sz="4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4690">
                                            <p:txEl>
                                              <p:pRg st="0" end="0"/>
                                            </p:txEl>
                                          </p:spTgt>
                                        </p:tgtEl>
                                        <p:attrNameLst>
                                          <p:attrName>style.visibility</p:attrName>
                                        </p:attrNameLst>
                                      </p:cBhvr>
                                      <p:to>
                                        <p:strVal val="visible"/>
                                      </p:to>
                                    </p:set>
                                    <p:anim to="" calcmode="lin" valueType="num">
                                      <p:cBhvr>
                                        <p:cTn id="7" dur="1" fill="hold"/>
                                        <p:tgtEl>
                                          <p:spTgt spid="114690">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4690">
                                            <p:txEl>
                                              <p:pRg st="1" end="1"/>
                                            </p:txEl>
                                          </p:spTgt>
                                        </p:tgtEl>
                                        <p:attrNameLst>
                                          <p:attrName>style.visibility</p:attrName>
                                        </p:attrNameLst>
                                      </p:cBhvr>
                                      <p:to>
                                        <p:strVal val="visible"/>
                                      </p:to>
                                    </p:set>
                                    <p:anim to="" calcmode="lin" valueType="num">
                                      <p:cBhvr>
                                        <p:cTn id="12" dur="1" fill="hold"/>
                                        <p:tgtEl>
                                          <p:spTgt spid="114690">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4690">
                                            <p:txEl>
                                              <p:pRg st="2" end="2"/>
                                            </p:txEl>
                                          </p:spTgt>
                                        </p:tgtEl>
                                        <p:attrNameLst>
                                          <p:attrName>style.visibility</p:attrName>
                                        </p:attrNameLst>
                                      </p:cBhvr>
                                      <p:to>
                                        <p:strVal val="visible"/>
                                      </p:to>
                                    </p:set>
                                    <p:anim to="" calcmode="lin" valueType="num">
                                      <p:cBhvr>
                                        <p:cTn id="17" dur="1" fill="hold"/>
                                        <p:tgtEl>
                                          <p:spTgt spid="114690">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395288" y="1846263"/>
            <a:ext cx="8569325" cy="3959225"/>
          </a:xfrm>
        </p:spPr>
        <p:txBody>
          <a:bodyPr/>
          <a:lstStyle/>
          <a:p>
            <a:pPr algn="just"/>
            <a:r>
              <a:rPr lang="ar-SA" sz="4000" b="1">
                <a:solidFill>
                  <a:srgbClr val="FFFF00"/>
                </a:solidFill>
              </a:rPr>
              <a:t>انتهِز الفُرَص لإبداء التقدير والمجاملات لمن حولك، والعون في وقت الأزمات،</a:t>
            </a:r>
            <a:r>
              <a:rPr lang="ar-SA" sz="4000" b="1"/>
              <a:t> واصفح عن زلات من أخطأ منهم تجاهك، فهذا له تأثير عميق في النفس البشرية سينعكس عليك منهم...</a:t>
            </a:r>
          </a:p>
          <a:p>
            <a:pPr algn="just">
              <a:buFont typeface="Wingdings" pitchFamily="2" charset="2"/>
              <a:buNone/>
            </a:pPr>
            <a:r>
              <a:rPr lang="ar-SA" sz="4000" b="1"/>
              <a:t>                </a:t>
            </a:r>
            <a:r>
              <a:rPr lang="ar-SA" sz="5400" b="1">
                <a:solidFill>
                  <a:srgbClr val="FFFF00"/>
                </a:solidFill>
              </a:rPr>
              <a:t>وسيفيدك كثيرًا</a:t>
            </a:r>
            <a:r>
              <a:rPr lang="ar-SA" sz="4000" b="1">
                <a:solidFill>
                  <a:srgbClr val="FFFF00"/>
                </a:solidFill>
              </a:rPr>
              <a:t>.</a:t>
            </a:r>
          </a:p>
        </p:txBody>
      </p:sp>
      <p:sp>
        <p:nvSpPr>
          <p:cNvPr id="39942" name="AutoShape 6"/>
          <p:cNvSpPr>
            <a:spLocks noChangeArrowheads="1"/>
          </p:cNvSpPr>
          <p:nvPr/>
        </p:nvSpPr>
        <p:spPr bwMode="auto">
          <a:xfrm>
            <a:off x="3348038" y="73025"/>
            <a:ext cx="2736850" cy="1268413"/>
          </a:xfrm>
          <a:prstGeom prst="wave">
            <a:avLst>
              <a:gd name="adj1" fmla="val 13005"/>
              <a:gd name="adj2" fmla="val 0"/>
            </a:avLst>
          </a:prstGeom>
          <a:solidFill>
            <a:srgbClr val="0066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4800" b="1">
                <a:solidFill>
                  <a:srgbClr val="FFFF00"/>
                </a:solidFill>
              </a:rPr>
              <a:t>والآن</a:t>
            </a:r>
            <a:endParaRPr lang="en-US" sz="4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circle(in)">
                                      <p:cBhvr>
                                        <p:cTn id="7" dur="10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circle(in)">
                                      <p:cBhvr>
                                        <p:cTn id="12" dur="10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0" y="2276475"/>
            <a:ext cx="9144000" cy="3054350"/>
          </a:xfrm>
        </p:spPr>
        <p:txBody>
          <a:bodyPr/>
          <a:lstStyle/>
          <a:p>
            <a:pPr algn="just">
              <a:lnSpc>
                <a:spcPct val="80000"/>
              </a:lnSpc>
              <a:buFont typeface="Wingdings" pitchFamily="2" charset="2"/>
              <a:buNone/>
            </a:pPr>
            <a:r>
              <a:rPr lang="ar-SA" sz="3600" b="1">
                <a:solidFill>
                  <a:srgbClr val="FFFF00"/>
                </a:solidFill>
              </a:rPr>
              <a:t>  للشخصية عناصر أساسية، ومقومات رئيسة تتقوم بها، بحيث تقرر هذه العناصر والمقومات طبيعة الشخصية، وتحدد هويتها وآثارها السلوكية والتعاملية في خارج الذات الإنسانية.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770" decel="100000"/>
                                        <p:tgtEl>
                                          <p:spTgt spid="7171">
                                            <p:txEl>
                                              <p:pRg st="0" end="0"/>
                                            </p:txEl>
                                          </p:spTgt>
                                        </p:tgtEl>
                                      </p:cBhvr>
                                    </p:animEffect>
                                    <p:animScale>
                                      <p:cBhvr>
                                        <p:cTn id="8" dur="770" decel="100000"/>
                                        <p:tgtEl>
                                          <p:spTgt spid="7171">
                                            <p:txEl>
                                              <p:pRg st="0" end="0"/>
                                            </p:txEl>
                                          </p:spTgt>
                                        </p:tgtEl>
                                      </p:cBhvr>
                                      <p:from x="10000" y="10000"/>
                                      <p:to x="200000" y="450000"/>
                                    </p:animScale>
                                    <p:animScale>
                                      <p:cBhvr>
                                        <p:cTn id="9" dur="1230" accel="100000" fill="hold">
                                          <p:stCondLst>
                                            <p:cond delay="770"/>
                                          </p:stCondLst>
                                        </p:cTn>
                                        <p:tgtEl>
                                          <p:spTgt spid="7171">
                                            <p:txEl>
                                              <p:pRg st="0" end="0"/>
                                            </p:txEl>
                                          </p:spTgt>
                                        </p:tgtEl>
                                      </p:cBhvr>
                                      <p:from x="200000" y="450000"/>
                                      <p:to x="100000" y="100000"/>
                                    </p:animScale>
                                    <p:set>
                                      <p:cBhvr>
                                        <p:cTn id="10" dur="770" fill="hold"/>
                                        <p:tgtEl>
                                          <p:spTgt spid="7171">
                                            <p:txEl>
                                              <p:pRg st="0" end="0"/>
                                            </p:txEl>
                                          </p:spTgt>
                                        </p:tgtEl>
                                        <p:attrNameLst>
                                          <p:attrName>ppt_x</p:attrName>
                                        </p:attrNameLst>
                                      </p:cBhvr>
                                      <p:to>
                                        <p:strVal val="(0.5)"/>
                                      </p:to>
                                    </p:set>
                                    <p:anim from="(0.5)" to="(#ppt_x)" calcmode="lin" valueType="num">
                                      <p:cBhvr>
                                        <p:cTn id="11" dur="1230" accel="100000" fill="hold">
                                          <p:stCondLst>
                                            <p:cond delay="770"/>
                                          </p:stCondLst>
                                        </p:cTn>
                                        <p:tgtEl>
                                          <p:spTgt spid="7171">
                                            <p:txEl>
                                              <p:pRg st="0" end="0"/>
                                            </p:txEl>
                                          </p:spTgt>
                                        </p:tgtEl>
                                        <p:attrNameLst>
                                          <p:attrName>ppt_x</p:attrName>
                                        </p:attrNameLst>
                                      </p:cBhvr>
                                    </p:anim>
                                    <p:set>
                                      <p:cBhvr>
                                        <p:cTn id="12" dur="770" fill="hold"/>
                                        <p:tgtEl>
                                          <p:spTgt spid="7171">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7171">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body" idx="1"/>
          </p:nvPr>
        </p:nvSpPr>
        <p:spPr>
          <a:xfrm>
            <a:off x="250825" y="1628775"/>
            <a:ext cx="8713788" cy="4752975"/>
          </a:xfrm>
        </p:spPr>
        <p:txBody>
          <a:bodyPr/>
          <a:lstStyle/>
          <a:p>
            <a:pPr algn="just"/>
            <a:r>
              <a:rPr lang="ar-SA" sz="4000" b="1">
                <a:solidFill>
                  <a:srgbClr val="FFFF00"/>
                </a:solidFill>
              </a:rPr>
              <a:t>اختر زميلاً لك لتستند إليه في الملمَّات</a:t>
            </a:r>
            <a:r>
              <a:rPr lang="ar-SA" sz="4000" b="1"/>
              <a:t>، وليعينك وقت الشدة ولتبُحْ له بما في نفسك، فالإنسان يحتاج في حياته دائمًا إلى صديق يكون له زينةً في الرخاء، وعصمةً له من البلاء، فلقاء هذا الزميل يُزيل عنك الأحزان، </a:t>
            </a:r>
            <a:r>
              <a:rPr lang="ar-SA" sz="4000" b="1">
                <a:solidFill>
                  <a:srgbClr val="FFFF00"/>
                </a:solidFill>
              </a:rPr>
              <a:t>وتذكر دائمًا...</a:t>
            </a:r>
          </a:p>
          <a:p>
            <a:pPr algn="just">
              <a:buFont typeface="Wingdings" pitchFamily="2" charset="2"/>
              <a:buNone/>
            </a:pPr>
            <a:r>
              <a:rPr lang="ar-SA" sz="4000" b="1">
                <a:solidFill>
                  <a:srgbClr val="FFFF00"/>
                </a:solidFill>
              </a:rPr>
              <a:t> </a:t>
            </a:r>
            <a:r>
              <a:rPr lang="ar-SA" sz="4800" b="1">
                <a:solidFill>
                  <a:srgbClr val="CC9900"/>
                </a:solidFill>
              </a:rPr>
              <a:t>أن المرء قليل بنفسه كثير بمن حوله، والغريب هو الذي ليس له حبيب.</a:t>
            </a:r>
          </a:p>
        </p:txBody>
      </p:sp>
      <p:sp>
        <p:nvSpPr>
          <p:cNvPr id="115715" name="AutoShape 3"/>
          <p:cNvSpPr>
            <a:spLocks noChangeArrowheads="1"/>
          </p:cNvSpPr>
          <p:nvPr/>
        </p:nvSpPr>
        <p:spPr bwMode="auto">
          <a:xfrm>
            <a:off x="3348038" y="73025"/>
            <a:ext cx="2736850" cy="1268413"/>
          </a:xfrm>
          <a:prstGeom prst="wave">
            <a:avLst>
              <a:gd name="adj1" fmla="val 13005"/>
              <a:gd name="adj2" fmla="val 0"/>
            </a:avLst>
          </a:prstGeom>
          <a:solidFill>
            <a:srgbClr val="0066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4800" b="1">
                <a:solidFill>
                  <a:srgbClr val="FFFF00"/>
                </a:solidFill>
              </a:rPr>
              <a:t>والآن</a:t>
            </a:r>
            <a:endParaRPr lang="en-US" sz="4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5714">
                                            <p:txEl>
                                              <p:pRg st="0" end="0"/>
                                            </p:txEl>
                                          </p:spTgt>
                                        </p:tgtEl>
                                        <p:attrNameLst>
                                          <p:attrName>style.visibility</p:attrName>
                                        </p:attrNameLst>
                                      </p:cBhvr>
                                      <p:to>
                                        <p:strVal val="visible"/>
                                      </p:to>
                                    </p:set>
                                    <p:animEffect transition="in" filter="circle(in)">
                                      <p:cBhvr>
                                        <p:cTn id="7" dur="1000"/>
                                        <p:tgtEl>
                                          <p:spTgt spid="1157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5714">
                                            <p:txEl>
                                              <p:pRg st="1" end="1"/>
                                            </p:txEl>
                                          </p:spTgt>
                                        </p:tgtEl>
                                        <p:attrNameLst>
                                          <p:attrName>style.visibility</p:attrName>
                                        </p:attrNameLst>
                                      </p:cBhvr>
                                      <p:to>
                                        <p:strVal val="visible"/>
                                      </p:to>
                                    </p:set>
                                    <p:animEffect transition="in" filter="circle(in)">
                                      <p:cBhvr>
                                        <p:cTn id="12" dur="1000"/>
                                        <p:tgtEl>
                                          <p:spTgt spid="1157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1"/>
          </p:nvPr>
        </p:nvSpPr>
        <p:spPr>
          <a:xfrm>
            <a:off x="250825" y="1555750"/>
            <a:ext cx="8640763" cy="4968875"/>
          </a:xfrm>
        </p:spPr>
        <p:txBody>
          <a:bodyPr/>
          <a:lstStyle/>
          <a:p>
            <a:pPr algn="just"/>
            <a:r>
              <a:rPr lang="ar-SA" sz="4000" b="1">
                <a:solidFill>
                  <a:srgbClr val="FFFF00"/>
                </a:solidFill>
              </a:rPr>
              <a:t>أهِّل نفسَك لأن تعمل ضمن فريق</a:t>
            </a:r>
            <a:r>
              <a:rPr lang="ar-SA" sz="4000" b="1"/>
              <a:t>، فنحن نعيش في عالم المجموعات لإنجاز الأعمال، فالعمل أصبح معقدًا، ولابد من ارتفاع مستوى الأداء والإنتاج في العمل، ولن يتم هذا العمل إلا...</a:t>
            </a:r>
          </a:p>
          <a:p>
            <a:pPr algn="just">
              <a:buFont typeface="Wingdings" pitchFamily="2" charset="2"/>
              <a:buNone/>
            </a:pPr>
            <a:r>
              <a:rPr lang="ar-SA" sz="4000" b="1"/>
              <a:t>           </a:t>
            </a:r>
            <a:r>
              <a:rPr lang="ar-SA" sz="7200" b="1">
                <a:solidFill>
                  <a:srgbClr val="FFFF00"/>
                </a:solidFill>
              </a:rPr>
              <a:t>بالعمل الجماعي</a:t>
            </a:r>
            <a:r>
              <a:rPr lang="en-US" sz="7200" b="1">
                <a:solidFill>
                  <a:srgbClr val="FFFF00"/>
                </a:solidFill>
              </a:rPr>
              <a:t> </a:t>
            </a:r>
            <a:r>
              <a:rPr lang="ar-SA" sz="7200" b="1">
                <a:solidFill>
                  <a:srgbClr val="FFFF00"/>
                </a:solidFill>
              </a:rPr>
              <a:t>.</a:t>
            </a:r>
            <a:endParaRPr lang="en-US" sz="7200" b="1">
              <a:solidFill>
                <a:srgbClr val="FFFF00"/>
              </a:solidFill>
            </a:endParaRPr>
          </a:p>
        </p:txBody>
      </p:sp>
      <p:sp>
        <p:nvSpPr>
          <p:cNvPr id="116739" name="AutoShape 3"/>
          <p:cNvSpPr>
            <a:spLocks noChangeArrowheads="1"/>
          </p:cNvSpPr>
          <p:nvPr/>
        </p:nvSpPr>
        <p:spPr bwMode="auto">
          <a:xfrm>
            <a:off x="3348038" y="73025"/>
            <a:ext cx="2736850" cy="1268413"/>
          </a:xfrm>
          <a:prstGeom prst="wave">
            <a:avLst>
              <a:gd name="adj1" fmla="val 13005"/>
              <a:gd name="adj2" fmla="val 0"/>
            </a:avLst>
          </a:prstGeom>
          <a:solidFill>
            <a:srgbClr val="0066FF"/>
          </a:solidFill>
          <a:ln w="9525">
            <a:solidFill>
              <a:schemeClr val="tx1"/>
            </a:solidFill>
            <a:round/>
            <a:headEnd/>
            <a:tailEnd/>
          </a:ln>
          <a:effectLst>
            <a:prstShdw prst="shdw13" dist="53882" dir="13500000">
              <a:srgbClr val="FFFF00">
                <a:alpha val="50000"/>
              </a:srgbClr>
            </a:prstShdw>
          </a:effectLst>
        </p:spPr>
        <p:txBody>
          <a:bodyPr wrap="none" anchor="ctr"/>
          <a:lstStyle/>
          <a:p>
            <a:r>
              <a:rPr lang="ar-SA" sz="4800" b="1">
                <a:solidFill>
                  <a:srgbClr val="FFFF00"/>
                </a:solidFill>
              </a:rPr>
              <a:t>والآن</a:t>
            </a:r>
            <a:endParaRPr lang="en-US" sz="4800" b="1">
              <a:solidFill>
                <a:srgbClr val="FFFF00"/>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52400"/>
            <a:ext cx="8229600" cy="606425"/>
          </a:xfrm>
        </p:spPr>
        <p:txBody>
          <a:bodyPr/>
          <a:lstStyle/>
          <a:p>
            <a:r>
              <a:rPr lang="ar-SA" sz="4000" b="1"/>
              <a:t>وحتى إن كنت تجيد فن العمل الفردي فلابد من</a:t>
            </a:r>
            <a:r>
              <a:rPr lang="ar-SA" sz="4000"/>
              <a:t> </a:t>
            </a:r>
            <a:endParaRPr lang="en-US" sz="4000"/>
          </a:p>
        </p:txBody>
      </p:sp>
      <p:sp>
        <p:nvSpPr>
          <p:cNvPr id="40963" name="Rectangle 3"/>
          <p:cNvSpPr>
            <a:spLocks noGrp="1" noChangeArrowheads="1"/>
          </p:cNvSpPr>
          <p:nvPr>
            <p:ph type="body" idx="1"/>
          </p:nvPr>
        </p:nvSpPr>
        <p:spPr>
          <a:xfrm>
            <a:off x="539750" y="1412875"/>
            <a:ext cx="8459788" cy="4518025"/>
          </a:xfrm>
        </p:spPr>
        <p:txBody>
          <a:bodyPr/>
          <a:lstStyle/>
          <a:p>
            <a:pPr algn="just"/>
            <a:r>
              <a:rPr lang="ar-SA" sz="3600" b="1">
                <a:solidFill>
                  <a:srgbClr val="FFFF00"/>
                </a:solidFill>
              </a:rPr>
              <a:t> حسن الاستماع والإصغاء لوجهة نظر الآخرين.</a:t>
            </a:r>
          </a:p>
          <a:p>
            <a:pPr algn="just"/>
            <a:r>
              <a:rPr lang="ar-SA" sz="3600" b="1">
                <a:solidFill>
                  <a:srgbClr val="FFFF00"/>
                </a:solidFill>
              </a:rPr>
              <a:t> فهم طبيعة العمل ودورك فيه.</a:t>
            </a:r>
          </a:p>
          <a:p>
            <a:pPr algn="just"/>
            <a:r>
              <a:rPr lang="ar-SA" sz="3600" b="1">
                <a:solidFill>
                  <a:srgbClr val="FFFF00"/>
                </a:solidFill>
              </a:rPr>
              <a:t> فهم الخلفية النفسية والثقافية لأفراد المجموعة التي تتعاون معها.</a:t>
            </a:r>
          </a:p>
          <a:p>
            <a:pPr algn="just"/>
            <a:r>
              <a:rPr lang="ar-SA" sz="3600" b="1">
                <a:solidFill>
                  <a:srgbClr val="FFFF00"/>
                </a:solidFill>
              </a:rPr>
              <a:t> احرص على استشارة أفراد المجموعة في كل جزئية في العمل المشترك التي تحتاج إلى قرار.</a:t>
            </a:r>
          </a:p>
          <a:p>
            <a:pPr algn="just"/>
            <a:r>
              <a:rPr lang="ar-SA" sz="3600" b="1">
                <a:solidFill>
                  <a:srgbClr val="FFFF00"/>
                </a:solidFill>
              </a:rPr>
              <a:t> الاعتراف بالخطأ ومحاولة التعلم منه.</a:t>
            </a:r>
          </a:p>
          <a:p>
            <a:pPr algn="just">
              <a:buFont typeface="Wingdings" pitchFamily="2" charset="2"/>
              <a:buNone/>
            </a:pPr>
            <a:endParaRPr 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plus(in)">
                                      <p:cBhvr>
                                        <p:cTn id="7" dur="1000"/>
                                        <p:tgtEl>
                                          <p:spTgt spid="4096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 calcmode="lin" valueType="num">
                                      <p:cBhvr>
                                        <p:cTn id="12" dur="1000" fill="hold"/>
                                        <p:tgtEl>
                                          <p:spTgt spid="4096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4096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4096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p:cTn id="19" dur="1000" fill="hold"/>
                                        <p:tgtEl>
                                          <p:spTgt spid="4096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4096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4096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0963">
                                            <p:txEl>
                                              <p:pRg st="2" end="2"/>
                                            </p:txEl>
                                          </p:spTgt>
                                        </p:tgtEl>
                                        <p:attrNameLst>
                                          <p:attrName>style.visibility</p:attrName>
                                        </p:attrNameLst>
                                      </p:cBhvr>
                                      <p:to>
                                        <p:strVal val="visible"/>
                                      </p:to>
                                    </p:set>
                                    <p:anim calcmode="lin" valueType="num">
                                      <p:cBhvr>
                                        <p:cTn id="26" dur="1000" fill="hold"/>
                                        <p:tgtEl>
                                          <p:spTgt spid="4096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4096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4096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40963">
                                            <p:txEl>
                                              <p:pRg st="3" end="3"/>
                                            </p:txEl>
                                          </p:spTgt>
                                        </p:tgtEl>
                                        <p:attrNameLst>
                                          <p:attrName>style.visibility</p:attrName>
                                        </p:attrNameLst>
                                      </p:cBhvr>
                                      <p:to>
                                        <p:strVal val="visible"/>
                                      </p:to>
                                    </p:set>
                                    <p:anim calcmode="lin" valueType="num">
                                      <p:cBhvr>
                                        <p:cTn id="33" dur="1000" fill="hold"/>
                                        <p:tgtEl>
                                          <p:spTgt spid="4096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4096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4096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40963">
                                            <p:txEl>
                                              <p:pRg st="4" end="4"/>
                                            </p:txEl>
                                          </p:spTgt>
                                        </p:tgtEl>
                                        <p:attrNameLst>
                                          <p:attrName>style.visibility</p:attrName>
                                        </p:attrNameLst>
                                      </p:cBhvr>
                                      <p:to>
                                        <p:strVal val="visible"/>
                                      </p:to>
                                    </p:set>
                                    <p:anim calcmode="lin" valueType="num">
                                      <p:cBhvr>
                                        <p:cTn id="40" dur="1000" fill="hold"/>
                                        <p:tgtEl>
                                          <p:spTgt spid="40963">
                                            <p:txEl>
                                              <p:pRg st="4" end="4"/>
                                            </p:txEl>
                                          </p:spTgt>
                                        </p:tgtEl>
                                        <p:attrNameLst>
                                          <p:attrName>ppt_w</p:attrName>
                                        </p:attrNameLst>
                                      </p:cBhvr>
                                      <p:tavLst>
                                        <p:tav tm="0">
                                          <p:val>
                                            <p:strVal val="#ppt_w*0.70"/>
                                          </p:val>
                                        </p:tav>
                                        <p:tav tm="100000">
                                          <p:val>
                                            <p:strVal val="#ppt_w"/>
                                          </p:val>
                                        </p:tav>
                                      </p:tavLst>
                                    </p:anim>
                                    <p:anim calcmode="lin" valueType="num">
                                      <p:cBhvr>
                                        <p:cTn id="41" dur="1000" fill="hold"/>
                                        <p:tgtEl>
                                          <p:spTgt spid="40963">
                                            <p:txEl>
                                              <p:pRg st="4" end="4"/>
                                            </p:txEl>
                                          </p:spTgt>
                                        </p:tgtEl>
                                        <p:attrNameLst>
                                          <p:attrName>ppt_h</p:attrName>
                                        </p:attrNameLst>
                                      </p:cBhvr>
                                      <p:tavLst>
                                        <p:tav tm="0">
                                          <p:val>
                                            <p:strVal val="#ppt_h"/>
                                          </p:val>
                                        </p:tav>
                                        <p:tav tm="100000">
                                          <p:val>
                                            <p:strVal val="#ppt_h"/>
                                          </p:val>
                                        </p:tav>
                                      </p:tavLst>
                                    </p:anim>
                                    <p:animEffect transition="in" filter="fade">
                                      <p:cBhvr>
                                        <p:cTn id="42" dur="10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457200" y="152400"/>
            <a:ext cx="8229600" cy="606425"/>
          </a:xfrm>
        </p:spPr>
        <p:txBody>
          <a:bodyPr/>
          <a:lstStyle/>
          <a:p>
            <a:r>
              <a:rPr lang="ar-SA" sz="4000" b="1"/>
              <a:t>وحتى إن كنت تجيد فن العمل الفردي فلابد من</a:t>
            </a:r>
            <a:r>
              <a:rPr lang="ar-SA" sz="4000"/>
              <a:t> </a:t>
            </a:r>
            <a:endParaRPr lang="en-US" sz="4000"/>
          </a:p>
        </p:txBody>
      </p:sp>
      <p:sp>
        <p:nvSpPr>
          <p:cNvPr id="117763" name="Rectangle 3"/>
          <p:cNvSpPr>
            <a:spLocks noGrp="1" noChangeArrowheads="1"/>
          </p:cNvSpPr>
          <p:nvPr>
            <p:ph type="body" idx="1"/>
          </p:nvPr>
        </p:nvSpPr>
        <p:spPr>
          <a:xfrm>
            <a:off x="179388" y="1576388"/>
            <a:ext cx="8820150" cy="4157662"/>
          </a:xfrm>
        </p:spPr>
        <p:txBody>
          <a:bodyPr/>
          <a:lstStyle/>
          <a:p>
            <a:pPr algn="just"/>
            <a:r>
              <a:rPr lang="ar-SA" sz="3600" b="1">
                <a:solidFill>
                  <a:srgbClr val="FFFF00"/>
                </a:solidFill>
              </a:rPr>
              <a:t>عدم الإقدام على أي تصرف يجعل زملاءَك يُسيئون فهمه. </a:t>
            </a:r>
          </a:p>
          <a:p>
            <a:pPr algn="just"/>
            <a:r>
              <a:rPr lang="ar-SA" sz="3600" b="1">
                <a:solidFill>
                  <a:srgbClr val="FFFF00"/>
                </a:solidFill>
              </a:rPr>
              <a:t> عدم إفشاء أسرار العمل أو التحدث عن أشياء ليست من اختصاصك.</a:t>
            </a:r>
          </a:p>
          <a:p>
            <a:pPr algn="just"/>
            <a:r>
              <a:rPr lang="ar-SA" sz="3600" b="1">
                <a:solidFill>
                  <a:srgbClr val="FFFF00"/>
                </a:solidFill>
              </a:rPr>
              <a:t> المبادرة لتصحيح أي خطأ يصدر من أي فرد من أفراد المجموعة وِفْق آداب النصيحة.</a:t>
            </a:r>
          </a:p>
          <a:p>
            <a:pPr algn="just"/>
            <a:r>
              <a:rPr lang="ar-SA" sz="3600" b="1">
                <a:solidFill>
                  <a:srgbClr val="FFFF00"/>
                </a:solidFill>
              </a:rPr>
              <a:t> تحمَّل ما يحدث من تجاوزات وإساءات من الأفراد.</a:t>
            </a:r>
            <a:endParaRPr 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 calcmode="lin" valueType="num">
                                      <p:cBhvr>
                                        <p:cTn id="7" dur="1000" fill="hold"/>
                                        <p:tgtEl>
                                          <p:spTgt spid="1177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177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1776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7763">
                                            <p:txEl>
                                              <p:pRg st="1" end="1"/>
                                            </p:txEl>
                                          </p:spTgt>
                                        </p:tgtEl>
                                        <p:attrNameLst>
                                          <p:attrName>style.visibility</p:attrName>
                                        </p:attrNameLst>
                                      </p:cBhvr>
                                      <p:to>
                                        <p:strVal val="visible"/>
                                      </p:to>
                                    </p:set>
                                    <p:anim calcmode="lin" valueType="num">
                                      <p:cBhvr>
                                        <p:cTn id="14" dur="1000" fill="hold"/>
                                        <p:tgtEl>
                                          <p:spTgt spid="11776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1776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1776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7763">
                                            <p:txEl>
                                              <p:pRg st="2" end="2"/>
                                            </p:txEl>
                                          </p:spTgt>
                                        </p:tgtEl>
                                        <p:attrNameLst>
                                          <p:attrName>style.visibility</p:attrName>
                                        </p:attrNameLst>
                                      </p:cBhvr>
                                      <p:to>
                                        <p:strVal val="visible"/>
                                      </p:to>
                                    </p:set>
                                    <p:anim calcmode="lin" valueType="num">
                                      <p:cBhvr>
                                        <p:cTn id="21" dur="1000" fill="hold"/>
                                        <p:tgtEl>
                                          <p:spTgt spid="11776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1776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1776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17763">
                                            <p:txEl>
                                              <p:pRg st="3" end="3"/>
                                            </p:txEl>
                                          </p:spTgt>
                                        </p:tgtEl>
                                        <p:attrNameLst>
                                          <p:attrName>style.visibility</p:attrName>
                                        </p:attrNameLst>
                                      </p:cBhvr>
                                      <p:to>
                                        <p:strVal val="visible"/>
                                      </p:to>
                                    </p:set>
                                    <p:anim calcmode="lin" valueType="num">
                                      <p:cBhvr>
                                        <p:cTn id="28" dur="1000" fill="hold"/>
                                        <p:tgtEl>
                                          <p:spTgt spid="11776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1776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177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0" y="1600200"/>
            <a:ext cx="9144000" cy="5257800"/>
          </a:xfrm>
        </p:spPr>
        <p:txBody>
          <a:bodyPr/>
          <a:lstStyle/>
          <a:p>
            <a:pPr algn="just">
              <a:lnSpc>
                <a:spcPct val="125000"/>
              </a:lnSpc>
            </a:pPr>
            <a:r>
              <a:rPr lang="ar-SA" b="1">
                <a:solidFill>
                  <a:srgbClr val="996600"/>
                </a:solidFill>
              </a:rPr>
              <a:t> اسع لمرضاة الله عز وجل دائمًا.</a:t>
            </a:r>
          </a:p>
          <a:p>
            <a:pPr algn="just">
              <a:lnSpc>
                <a:spcPct val="125000"/>
              </a:lnSpc>
            </a:pPr>
            <a:r>
              <a:rPr lang="ar-SA" b="1">
                <a:solidFill>
                  <a:srgbClr val="996600"/>
                </a:solidFill>
              </a:rPr>
              <a:t> استحضر النية الصالحة في عملك.</a:t>
            </a:r>
          </a:p>
          <a:p>
            <a:pPr algn="just">
              <a:lnSpc>
                <a:spcPct val="125000"/>
              </a:lnSpc>
            </a:pPr>
            <a:r>
              <a:rPr lang="ar-SA" b="1">
                <a:solidFill>
                  <a:srgbClr val="996600"/>
                </a:solidFill>
              </a:rPr>
              <a:t> النجاح لابد أن يكون داخل نفسك أولاً.</a:t>
            </a:r>
          </a:p>
          <a:p>
            <a:pPr algn="just">
              <a:lnSpc>
                <a:spcPct val="125000"/>
              </a:lnSpc>
            </a:pPr>
            <a:r>
              <a:rPr lang="ar-SA" b="1">
                <a:solidFill>
                  <a:srgbClr val="996600"/>
                </a:solidFill>
              </a:rPr>
              <a:t> ليكن لك دائمًا أهداف مرحلية قصيرة.</a:t>
            </a:r>
          </a:p>
          <a:p>
            <a:pPr algn="just">
              <a:lnSpc>
                <a:spcPct val="125000"/>
              </a:lnSpc>
            </a:pPr>
            <a:r>
              <a:rPr lang="ar-SA" b="1">
                <a:solidFill>
                  <a:srgbClr val="996600"/>
                </a:solidFill>
              </a:rPr>
              <a:t> أخضِع دوافعك لمبادئك.</a:t>
            </a:r>
          </a:p>
          <a:p>
            <a:pPr algn="just">
              <a:lnSpc>
                <a:spcPct val="125000"/>
              </a:lnSpc>
            </a:pPr>
            <a:r>
              <a:rPr lang="ar-SA" b="1">
                <a:solidFill>
                  <a:srgbClr val="996600"/>
                </a:solidFill>
              </a:rPr>
              <a:t> دافع عن الغائبين.</a:t>
            </a:r>
          </a:p>
          <a:p>
            <a:pPr algn="just">
              <a:lnSpc>
                <a:spcPct val="125000"/>
              </a:lnSpc>
            </a:pPr>
            <a:r>
              <a:rPr lang="ar-SA" b="1">
                <a:solidFill>
                  <a:srgbClr val="996600"/>
                </a:solidFill>
              </a:rPr>
              <a:t> طوِّر مهارةً لك كلَّ عام.</a:t>
            </a:r>
            <a:endParaRPr lang="en-US" b="1">
              <a:solidFill>
                <a:srgbClr val="996600"/>
              </a:solidFill>
            </a:endParaRPr>
          </a:p>
        </p:txBody>
      </p:sp>
      <p:sp>
        <p:nvSpPr>
          <p:cNvPr id="41988" name="AutoShape 4" descr="باقة أزهار"/>
          <p:cNvSpPr>
            <a:spLocks noChangeArrowheads="1"/>
          </p:cNvSpPr>
          <p:nvPr/>
        </p:nvSpPr>
        <p:spPr bwMode="auto">
          <a:xfrm>
            <a:off x="3851275" y="0"/>
            <a:ext cx="1944688" cy="1700213"/>
          </a:xfrm>
          <a:prstGeom prst="star8">
            <a:avLst>
              <a:gd name="adj" fmla="val 38250"/>
            </a:avLst>
          </a:prstGeom>
          <a:blipFill dpi="0" rotWithShape="1">
            <a:blip r:embed="rId2" cstate="print"/>
            <a:srcRect/>
            <a:tile tx="0" ty="0" sx="100000" sy="100000" flip="none" algn="tl"/>
          </a:blipFill>
          <a:ln w="9525">
            <a:solidFill>
              <a:schemeClr val="tx1"/>
            </a:solidFill>
            <a:miter lim="800000"/>
            <a:headEnd/>
            <a:tailEnd/>
          </a:ln>
          <a:effectLst>
            <a:prstShdw prst="shdw13" dist="53882" dir="13500000">
              <a:srgbClr val="FFFF00">
                <a:alpha val="50000"/>
              </a:srgbClr>
            </a:prstShdw>
          </a:effectLst>
        </p:spPr>
        <p:txBody>
          <a:bodyPr wrap="none" anchor="ctr"/>
          <a:lstStyle/>
          <a:p>
            <a:r>
              <a:rPr lang="ar-SA" sz="3200" b="1">
                <a:solidFill>
                  <a:srgbClr val="0000FF"/>
                </a:solidFill>
                <a:effectLst>
                  <a:outerShdw blurRad="38100" dist="38100" dir="2700000" algn="tl">
                    <a:srgbClr val="000000"/>
                  </a:outerShdw>
                </a:effectLst>
              </a:rPr>
              <a:t>وفي النهاية</a:t>
            </a:r>
            <a:endParaRPr lang="en-US" sz="3200" b="1">
              <a:solidFill>
                <a:srgbClr val="0000FF"/>
              </a:solidFill>
              <a:effectLst>
                <a:outerShdw blurRad="38100" dist="38100" dir="2700000" algn="tl">
                  <a:srgbClr val="000000"/>
                </a:outerShdw>
              </a:effectLst>
            </a:endParaRPr>
          </a:p>
        </p:txBody>
      </p:sp>
      <p:sp>
        <p:nvSpPr>
          <p:cNvPr id="41990" name="Oval 6">
            <a:hlinkClick r:id="rId3" action="ppaction://hlinksldjump"/>
          </p:cNvPr>
          <p:cNvSpPr>
            <a:spLocks noChangeArrowheads="1"/>
          </p:cNvSpPr>
          <p:nvPr/>
        </p:nvSpPr>
        <p:spPr bwMode="auto">
          <a:xfrm>
            <a:off x="107950" y="6238875"/>
            <a:ext cx="503238" cy="503238"/>
          </a:xfrm>
          <a:prstGeom prst="ellipse">
            <a:avLst/>
          </a:prstGeom>
          <a:solidFill>
            <a:srgbClr val="FFFF00"/>
          </a:solidFill>
          <a:ln w="9525">
            <a:noFill/>
            <a:round/>
            <a:headEnd/>
            <a:tailEnd/>
          </a:ln>
          <a:effectLst>
            <a:prstShdw prst="shdw17" dist="17961" dir="2700000">
              <a:srgbClr val="FFFF00">
                <a:gamma/>
                <a:shade val="60000"/>
                <a:invGamma/>
              </a:srgbClr>
            </a:prstShdw>
          </a:effectLst>
        </p:spPr>
        <p:txBody>
          <a:bodyPr wrap="none" anchor="ctr"/>
          <a:lstStyle/>
          <a:p>
            <a:endParaRPr lang="en-US">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p:cTn id="7" dur="500" decel="50000" fill="hold">
                                          <p:stCondLst>
                                            <p:cond delay="0"/>
                                          </p:stCondLst>
                                        </p:cTn>
                                        <p:tgtEl>
                                          <p:spTgt spid="41987">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1987">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1987">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1987">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1987">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1987">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1987">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198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9" presetClass="entr" presetSubtype="10" fill="hold"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p:cTn id="19" dur="2000" fill="hold"/>
                                        <p:tgtEl>
                                          <p:spTgt spid="41987">
                                            <p:txEl>
                                              <p:pRg st="1" end="1"/>
                                            </p:txEl>
                                          </p:spTgt>
                                        </p:tgtEl>
                                        <p:attrNameLst>
                                          <p:attrName>ppt_w</p:attrName>
                                        </p:attrNameLst>
                                      </p:cBhvr>
                                      <p:tavLst>
                                        <p:tav tm="0" fmla="#ppt_w*sin(2.5*pi*$)">
                                          <p:val>
                                            <p:fltVal val="0"/>
                                          </p:val>
                                        </p:tav>
                                        <p:tav tm="100000">
                                          <p:val>
                                            <p:fltVal val="1"/>
                                          </p:val>
                                        </p:tav>
                                      </p:tavLst>
                                    </p:anim>
                                    <p:anim calcmode="lin" valueType="num">
                                      <p:cBhvr>
                                        <p:cTn id="20" dur="2000" fill="hold"/>
                                        <p:tgtEl>
                                          <p:spTgt spid="4198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56" presetClass="entr" presetSubtype="0" fill="hold" nodeType="clickEffect">
                                  <p:stCondLst>
                                    <p:cond delay="0"/>
                                  </p:stCondLst>
                                  <p:iterate type="lt">
                                    <p:tmPct val="10000"/>
                                  </p:iterate>
                                  <p:childTnLst>
                                    <p:set>
                                      <p:cBhvr>
                                        <p:cTn id="24" dur="1" fill="hold">
                                          <p:stCondLst>
                                            <p:cond delay="0"/>
                                          </p:stCondLst>
                                        </p:cTn>
                                        <p:tgtEl>
                                          <p:spTgt spid="41987">
                                            <p:txEl>
                                              <p:pRg st="2" end="2"/>
                                            </p:txEl>
                                          </p:spTgt>
                                        </p:tgtEl>
                                        <p:attrNameLst>
                                          <p:attrName>style.visibility</p:attrName>
                                        </p:attrNameLst>
                                      </p:cBhvr>
                                      <p:to>
                                        <p:strVal val="visible"/>
                                      </p:to>
                                    </p:set>
                                    <p:anim by="(-#ppt_w*2)" calcmode="lin" valueType="num">
                                      <p:cBhvr rctx="PPT">
                                        <p:cTn id="25" dur="250" autoRev="1" fill="hold">
                                          <p:stCondLst>
                                            <p:cond delay="0"/>
                                          </p:stCondLst>
                                        </p:cTn>
                                        <p:tgtEl>
                                          <p:spTgt spid="41987">
                                            <p:txEl>
                                              <p:pRg st="2" end="2"/>
                                            </p:txEl>
                                          </p:spTgt>
                                        </p:tgtEl>
                                        <p:attrNameLst>
                                          <p:attrName>ppt_w</p:attrName>
                                        </p:attrNameLst>
                                      </p:cBhvr>
                                    </p:anim>
                                    <p:anim by="(#ppt_w*0.50)" calcmode="lin" valueType="num">
                                      <p:cBhvr>
                                        <p:cTn id="26" dur="250" decel="50000" autoRev="1" fill="hold">
                                          <p:stCondLst>
                                            <p:cond delay="0"/>
                                          </p:stCondLst>
                                        </p:cTn>
                                        <p:tgtEl>
                                          <p:spTgt spid="41987">
                                            <p:txEl>
                                              <p:pRg st="2" end="2"/>
                                            </p:txEl>
                                          </p:spTgt>
                                        </p:tgtEl>
                                        <p:attrNameLst>
                                          <p:attrName>ppt_x</p:attrName>
                                        </p:attrNameLst>
                                      </p:cBhvr>
                                    </p:anim>
                                    <p:anim from="(-#ppt_h/2)" to="(#ppt_y)" calcmode="lin" valueType="num">
                                      <p:cBhvr>
                                        <p:cTn id="27" dur="500" fill="hold">
                                          <p:stCondLst>
                                            <p:cond delay="0"/>
                                          </p:stCondLst>
                                        </p:cTn>
                                        <p:tgtEl>
                                          <p:spTgt spid="41987">
                                            <p:txEl>
                                              <p:pRg st="2" end="2"/>
                                            </p:txEl>
                                          </p:spTgt>
                                        </p:tgtEl>
                                        <p:attrNameLst>
                                          <p:attrName>ppt_y</p:attrName>
                                        </p:attrNameLst>
                                      </p:cBhvr>
                                    </p:anim>
                                    <p:animRot by="21600000">
                                      <p:cBhvr>
                                        <p:cTn id="28" dur="500" fill="hold">
                                          <p:stCondLst>
                                            <p:cond delay="0"/>
                                          </p:stCondLst>
                                        </p:cTn>
                                        <p:tgtEl>
                                          <p:spTgt spid="41987">
                                            <p:txEl>
                                              <p:pRg st="2" end="2"/>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39" presetClass="entr" presetSubtype="0" accel="100000" fill="hold" nodeType="clickEffect">
                                  <p:stCondLst>
                                    <p:cond delay="0"/>
                                  </p:stCondLst>
                                  <p:childTnLst>
                                    <p:set>
                                      <p:cBhvr>
                                        <p:cTn id="32" dur="1" fill="hold">
                                          <p:stCondLst>
                                            <p:cond delay="0"/>
                                          </p:stCondLst>
                                        </p:cTn>
                                        <p:tgtEl>
                                          <p:spTgt spid="41987">
                                            <p:txEl>
                                              <p:pRg st="3" end="3"/>
                                            </p:txEl>
                                          </p:spTgt>
                                        </p:tgtEl>
                                        <p:attrNameLst>
                                          <p:attrName>style.visibility</p:attrName>
                                        </p:attrNameLst>
                                      </p:cBhvr>
                                      <p:to>
                                        <p:strVal val="visible"/>
                                      </p:to>
                                    </p:set>
                                    <p:anim calcmode="lin" valueType="num">
                                      <p:cBhvr>
                                        <p:cTn id="33" dur="500" fill="hold"/>
                                        <p:tgtEl>
                                          <p:spTgt spid="41987">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41987">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41987">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419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nodeType="clickEffect">
                                  <p:stCondLst>
                                    <p:cond delay="0"/>
                                  </p:stCondLst>
                                  <p:iterate type="lt">
                                    <p:tmPct val="10000"/>
                                  </p:iterate>
                                  <p:childTnLst>
                                    <p:set>
                                      <p:cBhvr>
                                        <p:cTn id="40" dur="1" fill="hold">
                                          <p:stCondLst>
                                            <p:cond delay="0"/>
                                          </p:stCondLst>
                                        </p:cTn>
                                        <p:tgtEl>
                                          <p:spTgt spid="41987">
                                            <p:txEl>
                                              <p:pRg st="4" end="4"/>
                                            </p:txEl>
                                          </p:spTgt>
                                        </p:tgtEl>
                                        <p:attrNameLst>
                                          <p:attrName>style.visibility</p:attrName>
                                        </p:attrNameLst>
                                      </p:cBhvr>
                                      <p:to>
                                        <p:strVal val="visible"/>
                                      </p:to>
                                    </p:set>
                                    <p:anim calcmode="lin" valueType="num">
                                      <p:cBhvr>
                                        <p:cTn id="41" dur="500" fill="hold"/>
                                        <p:tgtEl>
                                          <p:spTgt spid="41987">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41987">
                                            <p:txEl>
                                              <p:pRg st="4" end="4"/>
                                            </p:txEl>
                                          </p:spTgt>
                                        </p:tgtEl>
                                        <p:attrNameLst>
                                          <p:attrName>ppt_y</p:attrName>
                                        </p:attrNameLst>
                                      </p:cBhvr>
                                      <p:tavLst>
                                        <p:tav tm="0">
                                          <p:val>
                                            <p:strVal val="#ppt_y"/>
                                          </p:val>
                                        </p:tav>
                                        <p:tav tm="100000">
                                          <p:val>
                                            <p:strVal val="#ppt_y"/>
                                          </p:val>
                                        </p:tav>
                                      </p:tavLst>
                                    </p:anim>
                                    <p:anim calcmode="lin" valueType="num">
                                      <p:cBhvr>
                                        <p:cTn id="43" dur="500" fill="hold"/>
                                        <p:tgtEl>
                                          <p:spTgt spid="41987">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41987">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41987">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0" presetClass="entr" presetSubtype="0" fill="hold" nodeType="clickEffect">
                                  <p:stCondLst>
                                    <p:cond delay="0"/>
                                  </p:stCondLst>
                                  <p:childTnLst>
                                    <p:set>
                                      <p:cBhvr>
                                        <p:cTn id="49" dur="1" fill="hold">
                                          <p:stCondLst>
                                            <p:cond delay="0"/>
                                          </p:stCondLst>
                                        </p:cTn>
                                        <p:tgtEl>
                                          <p:spTgt spid="41987">
                                            <p:txEl>
                                              <p:pRg st="5" end="5"/>
                                            </p:txEl>
                                          </p:spTgt>
                                        </p:tgtEl>
                                        <p:attrNameLst>
                                          <p:attrName>style.visibility</p:attrName>
                                        </p:attrNameLst>
                                      </p:cBhvr>
                                      <p:to>
                                        <p:strVal val="visible"/>
                                      </p:to>
                                    </p:set>
                                    <p:animEffect transition="in" filter="fade">
                                      <p:cBhvr>
                                        <p:cTn id="50" dur="800" decel="100000"/>
                                        <p:tgtEl>
                                          <p:spTgt spid="41987">
                                            <p:txEl>
                                              <p:pRg st="5" end="5"/>
                                            </p:txEl>
                                          </p:spTgt>
                                        </p:tgtEl>
                                      </p:cBhvr>
                                    </p:animEffect>
                                    <p:anim calcmode="lin" valueType="num">
                                      <p:cBhvr>
                                        <p:cTn id="51" dur="800" decel="100000" fill="hold"/>
                                        <p:tgtEl>
                                          <p:spTgt spid="41987">
                                            <p:txEl>
                                              <p:pRg st="5" end="5"/>
                                            </p:txEl>
                                          </p:spTgt>
                                        </p:tgtEl>
                                        <p:attrNameLst>
                                          <p:attrName>style.rotation</p:attrName>
                                        </p:attrNameLst>
                                      </p:cBhvr>
                                      <p:tavLst>
                                        <p:tav tm="0">
                                          <p:val>
                                            <p:fltVal val="-90"/>
                                          </p:val>
                                        </p:tav>
                                        <p:tav tm="100000">
                                          <p:val>
                                            <p:fltVal val="0"/>
                                          </p:val>
                                        </p:tav>
                                      </p:tavLst>
                                    </p:anim>
                                    <p:anim calcmode="lin" valueType="num">
                                      <p:cBhvr>
                                        <p:cTn id="52" dur="800" decel="100000" fill="hold"/>
                                        <p:tgtEl>
                                          <p:spTgt spid="41987">
                                            <p:txEl>
                                              <p:pRg st="5" end="5"/>
                                            </p:txEl>
                                          </p:spTgt>
                                        </p:tgtEl>
                                        <p:attrNameLst>
                                          <p:attrName>ppt_x</p:attrName>
                                        </p:attrNameLst>
                                      </p:cBhvr>
                                      <p:tavLst>
                                        <p:tav tm="0">
                                          <p:val>
                                            <p:strVal val="#ppt_x+0.4"/>
                                          </p:val>
                                        </p:tav>
                                        <p:tav tm="100000">
                                          <p:val>
                                            <p:strVal val="#ppt_x-0.05"/>
                                          </p:val>
                                        </p:tav>
                                      </p:tavLst>
                                    </p:anim>
                                    <p:anim calcmode="lin" valueType="num">
                                      <p:cBhvr>
                                        <p:cTn id="53" dur="800" decel="100000" fill="hold"/>
                                        <p:tgtEl>
                                          <p:spTgt spid="41987">
                                            <p:txEl>
                                              <p:pRg st="5" end="5"/>
                                            </p:txEl>
                                          </p:spTgt>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41987">
                                            <p:txEl>
                                              <p:pRg st="5" end="5"/>
                                            </p:txEl>
                                          </p:spTgt>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41987">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51" presetClass="entr" presetSubtype="0" fill="hold" nodeType="clickEffect">
                                  <p:stCondLst>
                                    <p:cond delay="0"/>
                                  </p:stCondLst>
                                  <p:childTnLst>
                                    <p:set>
                                      <p:cBhvr>
                                        <p:cTn id="59" dur="1" fill="hold">
                                          <p:stCondLst>
                                            <p:cond delay="0"/>
                                          </p:stCondLst>
                                        </p:cTn>
                                        <p:tgtEl>
                                          <p:spTgt spid="41987">
                                            <p:txEl>
                                              <p:pRg st="6" end="6"/>
                                            </p:txEl>
                                          </p:spTgt>
                                        </p:tgtEl>
                                        <p:attrNameLst>
                                          <p:attrName>style.visibility</p:attrName>
                                        </p:attrNameLst>
                                      </p:cBhvr>
                                      <p:to>
                                        <p:strVal val="visible"/>
                                      </p:to>
                                    </p:set>
                                    <p:animEffect transition="in" filter="fade">
                                      <p:cBhvr>
                                        <p:cTn id="60" dur="770" decel="100000"/>
                                        <p:tgtEl>
                                          <p:spTgt spid="41987">
                                            <p:txEl>
                                              <p:pRg st="6" end="6"/>
                                            </p:txEl>
                                          </p:spTgt>
                                        </p:tgtEl>
                                      </p:cBhvr>
                                    </p:animEffect>
                                    <p:animScale>
                                      <p:cBhvr>
                                        <p:cTn id="61" dur="770" decel="100000"/>
                                        <p:tgtEl>
                                          <p:spTgt spid="41987">
                                            <p:txEl>
                                              <p:pRg st="6" end="6"/>
                                            </p:txEl>
                                          </p:spTgt>
                                        </p:tgtEl>
                                      </p:cBhvr>
                                      <p:from x="10000" y="10000"/>
                                      <p:to x="200000" y="450000"/>
                                    </p:animScale>
                                    <p:animScale>
                                      <p:cBhvr>
                                        <p:cTn id="62" dur="1230" accel="100000" fill="hold">
                                          <p:stCondLst>
                                            <p:cond delay="770"/>
                                          </p:stCondLst>
                                        </p:cTn>
                                        <p:tgtEl>
                                          <p:spTgt spid="41987">
                                            <p:txEl>
                                              <p:pRg st="6" end="6"/>
                                            </p:txEl>
                                          </p:spTgt>
                                        </p:tgtEl>
                                      </p:cBhvr>
                                      <p:from x="200000" y="450000"/>
                                      <p:to x="100000" y="100000"/>
                                    </p:animScale>
                                    <p:set>
                                      <p:cBhvr>
                                        <p:cTn id="63" dur="770" fill="hold"/>
                                        <p:tgtEl>
                                          <p:spTgt spid="41987">
                                            <p:txEl>
                                              <p:pRg st="6" end="6"/>
                                            </p:txEl>
                                          </p:spTgt>
                                        </p:tgtEl>
                                        <p:attrNameLst>
                                          <p:attrName>ppt_x</p:attrName>
                                        </p:attrNameLst>
                                      </p:cBhvr>
                                      <p:to>
                                        <p:strVal val="(0.5)"/>
                                      </p:to>
                                    </p:set>
                                    <p:anim from="(0.5)" to="(#ppt_x)" calcmode="lin" valueType="num">
                                      <p:cBhvr>
                                        <p:cTn id="64" dur="1230" accel="100000" fill="hold">
                                          <p:stCondLst>
                                            <p:cond delay="770"/>
                                          </p:stCondLst>
                                        </p:cTn>
                                        <p:tgtEl>
                                          <p:spTgt spid="41987">
                                            <p:txEl>
                                              <p:pRg st="6" end="6"/>
                                            </p:txEl>
                                          </p:spTgt>
                                        </p:tgtEl>
                                        <p:attrNameLst>
                                          <p:attrName>ppt_x</p:attrName>
                                        </p:attrNameLst>
                                      </p:cBhvr>
                                    </p:anim>
                                    <p:set>
                                      <p:cBhvr>
                                        <p:cTn id="65" dur="770" fill="hold"/>
                                        <p:tgtEl>
                                          <p:spTgt spid="41987">
                                            <p:txEl>
                                              <p:pRg st="6" end="6"/>
                                            </p:txEl>
                                          </p:spTgt>
                                        </p:tgtEl>
                                        <p:attrNameLst>
                                          <p:attrName>ppt_y</p:attrName>
                                        </p:attrNameLst>
                                      </p:cBhvr>
                                      <p:to>
                                        <p:strVal val="(#ppt_y+0.4)"/>
                                      </p:to>
                                    </p:set>
                                    <p:anim from="(#ppt_y+0.4)" to="(#ppt_y)" calcmode="lin" valueType="num">
                                      <p:cBhvr>
                                        <p:cTn id="66" dur="1230" accel="100000" fill="hold">
                                          <p:stCondLst>
                                            <p:cond delay="770"/>
                                          </p:stCondLst>
                                        </p:cTn>
                                        <p:tgtEl>
                                          <p:spTgt spid="41987">
                                            <p:txEl>
                                              <p:pRg st="6" end="6"/>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5" name="WordArt 5"/>
          <p:cNvSpPr>
            <a:spLocks noChangeArrowheads="1" noChangeShapeType="1" noTextEdit="1"/>
          </p:cNvSpPr>
          <p:nvPr/>
        </p:nvSpPr>
        <p:spPr bwMode="auto">
          <a:xfrm>
            <a:off x="615950" y="609600"/>
            <a:ext cx="7772400" cy="3276600"/>
          </a:xfrm>
          <a:prstGeom prst="rect">
            <a:avLst/>
          </a:prstGeom>
        </p:spPr>
        <p:txBody>
          <a:bodyPr wrap="none" fromWordArt="1">
            <a:prstTxWarp prst="textPlain">
              <a:avLst>
                <a:gd name="adj" fmla="val 50000"/>
              </a:avLst>
            </a:prstTxWarp>
            <a:scene3d>
              <a:camera prst="legacyPerspectiveBottom">
                <a:rot lat="20999999" lon="0" rev="0"/>
              </a:camera>
              <a:lightRig rig="legacyFlat3" dir="r"/>
            </a:scene3d>
            <a:sp3d extrusionH="121893000" prstMaterial="legacyMatte">
              <a:extrusionClr>
                <a:srgbClr val="FFFFCC"/>
              </a:extrusionClr>
            </a:sp3d>
          </a:bodyPr>
          <a:lstStyle/>
          <a:p>
            <a:r>
              <a:rPr lang="ar-SA" sz="3600" b="1" kern="10">
                <a:ln w="12700">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جزاكم الله خيراً </a:t>
            </a:r>
          </a:p>
          <a:p>
            <a:r>
              <a:rPr lang="ar-SA" sz="3600" b="1" kern="10">
                <a:ln w="12700">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على حسن استماعكم</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iff">
  <a:themeElements>
    <a:clrScheme name="">
      <a:dk1>
        <a:srgbClr val="009999"/>
      </a:dk1>
      <a:lt1>
        <a:srgbClr val="EAEAEA"/>
      </a:lt1>
      <a:dk2>
        <a:srgbClr val="6699FF"/>
      </a:dk2>
      <a:lt2>
        <a:srgbClr val="FFFFCC"/>
      </a:lt2>
      <a:accent1>
        <a:srgbClr val="339966"/>
      </a:accent1>
      <a:accent2>
        <a:srgbClr val="5E855B"/>
      </a:accent2>
      <a:accent3>
        <a:srgbClr val="B8CAFF"/>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Cliff</Template>
  <TotalTime>1006</TotalTime>
  <Words>5748</Words>
  <Application>Microsoft Office PowerPoint</Application>
  <PresentationFormat>On-screen Show (4:3)</PresentationFormat>
  <Paragraphs>348</Paragraphs>
  <Slides>95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95</vt:i4>
      </vt:variant>
    </vt:vector>
  </HeadingPairs>
  <TitlesOfParts>
    <vt:vector size="101" baseType="lpstr">
      <vt:lpstr>Arial</vt:lpstr>
      <vt:lpstr>Times New Roman</vt:lpstr>
      <vt:lpstr>Verdana</vt:lpstr>
      <vt:lpstr>Wingdings</vt:lpstr>
      <vt:lpstr>AGA Arabesque</vt:lpstr>
      <vt:lpstr>Cliff</vt:lpstr>
      <vt:lpstr>Slide 1</vt:lpstr>
      <vt:lpstr>Slide 2</vt:lpstr>
      <vt:lpstr>Slide 3</vt:lpstr>
      <vt:lpstr>الشخصية الإسلامية... الناجحة إداريًّا </vt:lpstr>
      <vt:lpstr>الشخصية الإسلامية... الناجحة إداريًّا </vt:lpstr>
      <vt:lpstr>الشخصية الإسلامية... الناجحة إداريًّا </vt:lpstr>
      <vt:lpstr>الشخصية الإسلامية... الناجحة إداريًّا </vt:lpstr>
      <vt:lpstr>Slide 8</vt:lpstr>
      <vt:lpstr>Slide 9</vt:lpstr>
      <vt:lpstr>Slide 10</vt:lpstr>
      <vt:lpstr>Slide 11</vt:lpstr>
      <vt:lpstr>عناصر الشخصية الإسلامية الملتزمة </vt:lpstr>
      <vt:lpstr>Slide 13</vt:lpstr>
      <vt:lpstr>Slide 14</vt:lpstr>
      <vt:lpstr>Slide 15</vt:lpstr>
      <vt:lpstr>Slide 16</vt:lpstr>
      <vt:lpstr>Slide 17</vt:lpstr>
      <vt:lpstr>عناصر الشخصية الإسلامية </vt:lpstr>
      <vt:lpstr>1. الفكر </vt:lpstr>
      <vt:lpstr>أ. طريقة التفكير</vt:lpstr>
      <vt:lpstr>أ. طريقة التفكير</vt:lpstr>
      <vt:lpstr>أ. طريقة التفكير</vt:lpstr>
      <vt:lpstr>أ. طريقة التفكير</vt:lpstr>
      <vt:lpstr>أ. طريقة التفكير</vt:lpstr>
      <vt:lpstr>ب. العقيدة</vt:lpstr>
      <vt:lpstr>ب. العقيدة</vt:lpstr>
      <vt:lpstr>ب. العقيدة</vt:lpstr>
      <vt:lpstr>ب. العقيدة</vt:lpstr>
      <vt:lpstr>جـ. الثقافة</vt:lpstr>
      <vt:lpstr>جـ. الثقافة</vt:lpstr>
      <vt:lpstr>جـ. الثقافة</vt:lpstr>
      <vt:lpstr>جـ. الثقافة</vt:lpstr>
      <vt:lpstr>2. العاطفة</vt:lpstr>
      <vt:lpstr>2. العاطفة</vt:lpstr>
      <vt:lpstr>2. العاطفة</vt:lpstr>
      <vt:lpstr>2. العاطفة</vt:lpstr>
      <vt:lpstr>2. العاطفة</vt:lpstr>
      <vt:lpstr>2. العاطفة</vt:lpstr>
      <vt:lpstr>2. العاطفة</vt:lpstr>
      <vt:lpstr>3. الإرادة الملتزمة</vt:lpstr>
      <vt:lpstr>3. الإرادة الملتزمة</vt:lpstr>
      <vt:lpstr>3. الإرادة الملتزمة </vt:lpstr>
      <vt:lpstr>4. المقياس الإيماني للسلوك </vt:lpstr>
      <vt:lpstr>4. المقياس الإيماني للسلوك </vt:lpstr>
      <vt:lpstr>4. المقياس الإيماني للسلوك </vt:lpstr>
      <vt:lpstr>Slide 46</vt:lpstr>
      <vt:lpstr>مزايا الشخصية الإسلامية الناجحة إداريًّا </vt:lpstr>
      <vt:lpstr>1. الاتجاه العقلي</vt:lpstr>
      <vt:lpstr>1. الاتجاه العقلي</vt:lpstr>
      <vt:lpstr>1. الاتجاه العقلي</vt:lpstr>
      <vt:lpstr>2. الإيجابية</vt:lpstr>
      <vt:lpstr>2. الإيجابية</vt:lpstr>
      <vt:lpstr>2. الإيجابية</vt:lpstr>
      <vt:lpstr>2. الإيجابية</vt:lpstr>
      <vt:lpstr>2. الإيجابية</vt:lpstr>
      <vt:lpstr>3. الالتزام</vt:lpstr>
      <vt:lpstr>3. الالتزام</vt:lpstr>
      <vt:lpstr>3. الالتزام</vt:lpstr>
      <vt:lpstr>4. التوجه المستمر نحو الكمال</vt:lpstr>
      <vt:lpstr>4. التوجه المستمر نحو الكمال</vt:lpstr>
      <vt:lpstr>4. التوجه المستمر نحو الكمال</vt:lpstr>
      <vt:lpstr>5. الاتزان</vt:lpstr>
      <vt:lpstr>5. الاتزان</vt:lpstr>
      <vt:lpstr>5. الاتزان</vt:lpstr>
      <vt:lpstr>5. الاتزان</vt:lpstr>
      <vt:lpstr>6. الإحساس الذاتي: يقظة الضمير والحس الوجداني</vt:lpstr>
      <vt:lpstr>6. الإحساس الذاتي: يقظة الضمير والحس الوجداني</vt:lpstr>
      <vt:lpstr>6. الإحساس الذاتي: يقظة الضمير والحس الوجداني</vt:lpstr>
      <vt:lpstr>7. النزعة القيادية</vt:lpstr>
      <vt:lpstr>7. النزعة القيادية</vt:lpstr>
      <vt:lpstr>7. النزعة القيادية</vt:lpstr>
      <vt:lpstr>Slide 72</vt:lpstr>
      <vt:lpstr>السلوك ودوره في تنمية الشخصية</vt:lpstr>
      <vt:lpstr>السلوك ودوره في تنمية الشخصية</vt:lpstr>
      <vt:lpstr>السلوك ودوره في تنمية الشخصية</vt:lpstr>
      <vt:lpstr>السلوك ودوره في تنمية الشخصية</vt:lpstr>
      <vt:lpstr>السلوك ودوره في تنمية الشخصية</vt:lpstr>
      <vt:lpstr>Slide 78</vt:lpstr>
      <vt:lpstr>Slide 79</vt:lpstr>
      <vt:lpstr>Slide 80</vt:lpstr>
      <vt:lpstr>لماذا عليك أن تبدأ في الاهتمام بشخصيتك لتنميها؟!!!</vt:lpstr>
      <vt:lpstr>لماذا عليك أن تبدأ في الاهتمام بشخصيتك لتنميها؟!!!</vt:lpstr>
      <vt:lpstr>لماذا عليك أن تبدأ في الاهتمام بشخصيتك لتنميها؟!!!</vt:lpstr>
      <vt:lpstr>Slide 84</vt:lpstr>
      <vt:lpstr>Slide 85</vt:lpstr>
      <vt:lpstr>Slide 86</vt:lpstr>
      <vt:lpstr>Slide 87</vt:lpstr>
      <vt:lpstr>Slide 88</vt:lpstr>
      <vt:lpstr>Slide 89</vt:lpstr>
      <vt:lpstr>Slide 90</vt:lpstr>
      <vt:lpstr>Slide 91</vt:lpstr>
      <vt:lpstr>وحتى إن كنت تجيد فن العمل الفردي فلابد من </vt:lpstr>
      <vt:lpstr>وحتى إن كنت تجيد فن العمل الفردي فلابد من </vt:lpstr>
      <vt:lpstr>Slide 94</vt:lpstr>
      <vt:lpstr>Slide 95</vt:lpstr>
    </vt:vector>
  </TitlesOfParts>
  <Company>Moh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الشخصية الإسلامية... الناجحة إداريًّا</dc:title>
  <dc:creator>badr</dc:creator>
  <cp:lastModifiedBy>TOSHIBA</cp:lastModifiedBy>
  <cp:revision>106</cp:revision>
  <dcterms:created xsi:type="dcterms:W3CDTF">2003-11-03T20:09:47Z</dcterms:created>
  <dcterms:modified xsi:type="dcterms:W3CDTF">2012-05-28T21:28:09Z</dcterms:modified>
</cp:coreProperties>
</file>