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384" r:id="rId3"/>
    <p:sldId id="399" r:id="rId4"/>
    <p:sldId id="400" r:id="rId5"/>
    <p:sldId id="403" r:id="rId6"/>
    <p:sldId id="402" r:id="rId7"/>
    <p:sldId id="401" r:id="rId8"/>
    <p:sldId id="404" r:id="rId9"/>
    <p:sldId id="405" r:id="rId10"/>
    <p:sldId id="407" r:id="rId11"/>
    <p:sldId id="408" r:id="rId12"/>
    <p:sldId id="409" r:id="rId13"/>
    <p:sldId id="406" r:id="rId14"/>
    <p:sldId id="410" r:id="rId15"/>
    <p:sldId id="411" r:id="rId16"/>
    <p:sldId id="389" r:id="rId17"/>
    <p:sldId id="390" r:id="rId18"/>
    <p:sldId id="391" r:id="rId19"/>
    <p:sldId id="392" r:id="rId20"/>
    <p:sldId id="393" r:id="rId21"/>
    <p:sldId id="394" r:id="rId22"/>
    <p:sldId id="395" r:id="rId23"/>
    <p:sldId id="398" r:id="rId24"/>
    <p:sldId id="412" r:id="rId25"/>
    <p:sldId id="385" r:id="rId26"/>
    <p:sldId id="388" r:id="rId27"/>
    <p:sldId id="414" r:id="rId28"/>
    <p:sldId id="397" r:id="rId29"/>
    <p:sldId id="415" r:id="rId30"/>
    <p:sldId id="413" r:id="rId31"/>
    <p:sldId id="369" r:id="rId32"/>
    <p:sldId id="416" r:id="rId33"/>
    <p:sldId id="330" r:id="rId34"/>
    <p:sldId id="417" r:id="rId35"/>
    <p:sldId id="418" r:id="rId36"/>
    <p:sldId id="419" r:id="rId37"/>
    <p:sldId id="420" r:id="rId38"/>
    <p:sldId id="340" r:id="rId39"/>
    <p:sldId id="343" r:id="rId40"/>
    <p:sldId id="344" r:id="rId41"/>
    <p:sldId id="348" r:id="rId42"/>
    <p:sldId id="370" r:id="rId43"/>
    <p:sldId id="371" r:id="rId44"/>
    <p:sldId id="363" r:id="rId45"/>
    <p:sldId id="421" r:id="rId46"/>
    <p:sldId id="337" r:id="rId47"/>
  </p:sldIdLst>
  <p:sldSz cx="9144000" cy="5143500" type="screen16x9"/>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snapToGrid="0" snapToObjects="1">
      <p:cViewPr>
        <p:scale>
          <a:sx n="91" d="100"/>
          <a:sy n="91" d="100"/>
        </p:scale>
        <p:origin x="-2214" y="-102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396" y="-12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4ABA2-6CE2-4E53-9C33-5D778525454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AD22C60-3DCA-4490-95BD-9722AAC357AB}">
      <dgm:prSet phldrT="[Text]" custT="1"/>
      <dgm:spPr>
        <a:solidFill>
          <a:schemeClr val="accent6">
            <a:lumMod val="60000"/>
            <a:lumOff val="40000"/>
          </a:schemeClr>
        </a:solidFill>
        <a:ln>
          <a:solidFill>
            <a:schemeClr val="accent6">
              <a:lumMod val="60000"/>
              <a:lumOff val="40000"/>
            </a:schemeClr>
          </a:solidFill>
        </a:ln>
      </dgm:spPr>
      <dgm:t>
        <a:bodyPr/>
        <a:lstStyle/>
        <a:p>
          <a:pPr rtl="1"/>
          <a:r>
            <a:rPr lang="ar-SA" sz="1400" b="1" dirty="0" smtClean="0">
              <a:solidFill>
                <a:schemeClr val="tx2">
                  <a:lumMod val="50000"/>
                </a:schemeClr>
              </a:solidFill>
            </a:rPr>
            <a:t>1- تكون</a:t>
          </a:r>
          <a:r>
            <a:rPr lang="ar-SA" sz="1400" b="1" dirty="0" smtClean="0">
              <a:solidFill>
                <a:schemeClr val="tx2">
                  <a:lumMod val="50000"/>
                </a:schemeClr>
              </a:solidFill>
              <a:ea typeface="Times New Roman"/>
              <a:cs typeface="Simplified Arabic"/>
            </a:rPr>
            <a:t> </a:t>
          </a:r>
          <a:r>
            <a:rPr lang="ar-SA" sz="1400" b="1" dirty="0" smtClean="0">
              <a:solidFill>
                <a:schemeClr val="tx2">
                  <a:lumMod val="50000"/>
                </a:schemeClr>
              </a:solidFill>
            </a:rPr>
            <a:t>جامعة إلكترونية رائدة، تسهم بفاعلية في بناء اقتصاد ومجتمع المعرفة</a:t>
          </a:r>
          <a:endParaRPr lang="en-US" sz="1400" b="1" dirty="0">
            <a:solidFill>
              <a:schemeClr val="tx2">
                <a:lumMod val="50000"/>
              </a:schemeClr>
            </a:solidFill>
          </a:endParaRPr>
        </a:p>
      </dgm:t>
    </dgm:pt>
    <dgm:pt modelId="{67CEF9D7-6D76-4946-8B4E-428CD05661D8}" type="parTrans" cxnId="{768C7B50-386E-477F-A470-D3BB187E3DE6}">
      <dgm:prSet/>
      <dgm:spPr/>
      <dgm:t>
        <a:bodyPr/>
        <a:lstStyle/>
        <a:p>
          <a:endParaRPr lang="en-US" sz="2000" b="1">
            <a:solidFill>
              <a:schemeClr val="tx2">
                <a:lumMod val="50000"/>
              </a:schemeClr>
            </a:solidFill>
          </a:endParaRPr>
        </a:p>
      </dgm:t>
    </dgm:pt>
    <dgm:pt modelId="{104A157D-5E12-4F83-B1EA-68740BB499DD}" type="sibTrans" cxnId="{768C7B50-386E-477F-A470-D3BB187E3DE6}">
      <dgm:prSet custT="1"/>
      <dgm:spPr>
        <a:solidFill>
          <a:schemeClr val="accent6">
            <a:lumMod val="75000"/>
            <a:alpha val="90000"/>
          </a:schemeClr>
        </a:solidFill>
        <a:ln>
          <a:solidFill>
            <a:schemeClr val="accent6">
              <a:lumMod val="75000"/>
              <a:alpha val="90000"/>
            </a:schemeClr>
          </a:solidFill>
        </a:ln>
      </dgm:spPr>
      <dgm:t>
        <a:bodyPr/>
        <a:lstStyle/>
        <a:p>
          <a:endParaRPr lang="en-US" sz="1400" b="1">
            <a:solidFill>
              <a:schemeClr val="tx2">
                <a:lumMod val="50000"/>
              </a:schemeClr>
            </a:solidFill>
          </a:endParaRPr>
        </a:p>
      </dgm:t>
    </dgm:pt>
    <dgm:pt modelId="{AFE35376-0F49-4ECE-96FD-9B9F3253BC70}">
      <dgm:prSet phldrT="[Text]" custT="1"/>
      <dgm:spPr>
        <a:solidFill>
          <a:schemeClr val="accent6">
            <a:lumMod val="60000"/>
            <a:lumOff val="40000"/>
          </a:schemeClr>
        </a:solidFill>
        <a:ln>
          <a:solidFill>
            <a:schemeClr val="accent6"/>
          </a:solidFill>
        </a:ln>
      </dgm:spPr>
      <dgm:t>
        <a:bodyPr/>
        <a:lstStyle/>
        <a:p>
          <a:pPr rtl="1"/>
          <a:r>
            <a:rPr lang="ar-SA" sz="1400" b="1" dirty="0" smtClean="0">
              <a:solidFill>
                <a:schemeClr val="tx2">
                  <a:lumMod val="50000"/>
                </a:schemeClr>
              </a:solidFill>
            </a:rPr>
            <a:t>2- تقدم تعلم الكتروني </a:t>
          </a:r>
          <a:r>
            <a:rPr lang="ar-SA" sz="1400" b="1" dirty="0" smtClean="0">
              <a:solidFill>
                <a:srgbClr val="FF0000"/>
              </a:solidFill>
            </a:rPr>
            <a:t>مدمج </a:t>
          </a:r>
          <a:r>
            <a:rPr lang="ar-SA" sz="1400" b="1" dirty="0" smtClean="0">
              <a:solidFill>
                <a:schemeClr val="tx2">
                  <a:lumMod val="50000"/>
                </a:schemeClr>
              </a:solidFill>
            </a:rPr>
            <a:t>يستجيب لمتطلبات التنمية واحتياجات سوق العمل</a:t>
          </a:r>
          <a:endParaRPr lang="en-US" sz="1400" b="1" dirty="0">
            <a:solidFill>
              <a:schemeClr val="tx2">
                <a:lumMod val="50000"/>
              </a:schemeClr>
            </a:solidFill>
          </a:endParaRPr>
        </a:p>
      </dgm:t>
    </dgm:pt>
    <dgm:pt modelId="{DB4108E9-4560-4AEB-A0E8-3903AF0D9BB1}" type="parTrans" cxnId="{AC833A01-D376-4828-BE06-926F4C035104}">
      <dgm:prSet/>
      <dgm:spPr/>
      <dgm:t>
        <a:bodyPr/>
        <a:lstStyle/>
        <a:p>
          <a:endParaRPr lang="en-US" sz="2000" b="1">
            <a:solidFill>
              <a:schemeClr val="tx2">
                <a:lumMod val="50000"/>
              </a:schemeClr>
            </a:solidFill>
          </a:endParaRPr>
        </a:p>
      </dgm:t>
    </dgm:pt>
    <dgm:pt modelId="{F953E45D-778A-491F-896E-3D431A6E7643}" type="sibTrans" cxnId="{AC833A01-D376-4828-BE06-926F4C035104}">
      <dgm:prSet custT="1"/>
      <dgm:spPr>
        <a:solidFill>
          <a:schemeClr val="accent6">
            <a:lumMod val="75000"/>
            <a:alpha val="90000"/>
          </a:schemeClr>
        </a:solidFill>
        <a:ln>
          <a:solidFill>
            <a:schemeClr val="accent6">
              <a:lumMod val="75000"/>
              <a:alpha val="90000"/>
            </a:schemeClr>
          </a:solidFill>
        </a:ln>
      </dgm:spPr>
      <dgm:t>
        <a:bodyPr/>
        <a:lstStyle/>
        <a:p>
          <a:endParaRPr lang="en-US" sz="1400" b="1">
            <a:solidFill>
              <a:schemeClr val="tx2">
                <a:lumMod val="50000"/>
              </a:schemeClr>
            </a:solidFill>
          </a:endParaRPr>
        </a:p>
      </dgm:t>
    </dgm:pt>
    <dgm:pt modelId="{4D7F385E-B35F-456E-BBB5-BD2349BB6A0E}">
      <dgm:prSet phldrT="[Text]" custT="1"/>
      <dgm:spPr>
        <a:solidFill>
          <a:schemeClr val="accent6">
            <a:lumMod val="60000"/>
            <a:lumOff val="40000"/>
          </a:schemeClr>
        </a:solidFill>
        <a:ln>
          <a:solidFill>
            <a:schemeClr val="accent6">
              <a:lumMod val="60000"/>
              <a:lumOff val="40000"/>
            </a:schemeClr>
          </a:solidFill>
        </a:ln>
      </dgm:spPr>
      <dgm:t>
        <a:bodyPr/>
        <a:lstStyle/>
        <a:p>
          <a:pPr rtl="1"/>
          <a:r>
            <a:rPr lang="ar-SA" sz="1400" b="1" dirty="0" smtClean="0">
              <a:solidFill>
                <a:schemeClr val="tx2">
                  <a:lumMod val="50000"/>
                </a:schemeClr>
              </a:solidFill>
            </a:rPr>
            <a:t>3- نقل وتوطين المعرفة بالتعاون مع جامعات وهيئات عالمية</a:t>
          </a:r>
          <a:endParaRPr lang="en-US" sz="1400" b="1" dirty="0">
            <a:solidFill>
              <a:srgbClr val="FF0000"/>
            </a:solidFill>
          </a:endParaRPr>
        </a:p>
      </dgm:t>
    </dgm:pt>
    <dgm:pt modelId="{8A8D9746-AC0C-47B7-A64A-DE4A241BBE39}" type="parTrans" cxnId="{83E4379B-DD46-4307-B66A-661BAC805BD7}">
      <dgm:prSet/>
      <dgm:spPr/>
      <dgm:t>
        <a:bodyPr/>
        <a:lstStyle/>
        <a:p>
          <a:endParaRPr lang="en-US" sz="2000" b="1">
            <a:solidFill>
              <a:schemeClr val="tx2">
                <a:lumMod val="50000"/>
              </a:schemeClr>
            </a:solidFill>
          </a:endParaRPr>
        </a:p>
      </dgm:t>
    </dgm:pt>
    <dgm:pt modelId="{DEEA635F-EA0E-4147-8183-A00D1EBD47D8}" type="sibTrans" cxnId="{83E4379B-DD46-4307-B66A-661BAC805BD7}">
      <dgm:prSet custT="1"/>
      <dgm:spPr>
        <a:solidFill>
          <a:schemeClr val="accent6">
            <a:lumMod val="75000"/>
            <a:alpha val="90000"/>
          </a:schemeClr>
        </a:solidFill>
        <a:ln>
          <a:solidFill>
            <a:schemeClr val="accent6">
              <a:lumMod val="75000"/>
              <a:alpha val="90000"/>
            </a:schemeClr>
          </a:solidFill>
        </a:ln>
      </dgm:spPr>
      <dgm:t>
        <a:bodyPr/>
        <a:lstStyle/>
        <a:p>
          <a:endParaRPr lang="en-US" sz="1400" b="1">
            <a:solidFill>
              <a:schemeClr val="tx2">
                <a:lumMod val="50000"/>
              </a:schemeClr>
            </a:solidFill>
          </a:endParaRPr>
        </a:p>
      </dgm:t>
    </dgm:pt>
    <dgm:pt modelId="{3D81CDFF-7908-4E41-A2CE-2430CF84CC95}">
      <dgm:prSet phldrT="[Text]" custT="1"/>
      <dgm:spPr>
        <a:solidFill>
          <a:schemeClr val="accent6">
            <a:lumMod val="60000"/>
            <a:lumOff val="40000"/>
          </a:schemeClr>
        </a:solidFill>
        <a:ln>
          <a:solidFill>
            <a:schemeClr val="accent6">
              <a:lumMod val="60000"/>
              <a:lumOff val="40000"/>
            </a:schemeClr>
          </a:solidFill>
        </a:ln>
      </dgm:spPr>
      <dgm:t>
        <a:bodyPr/>
        <a:lstStyle/>
        <a:p>
          <a:pPr rtl="1"/>
          <a:r>
            <a:rPr lang="ar-SA" sz="1400" b="1" dirty="0" smtClean="0">
              <a:solidFill>
                <a:schemeClr val="tx2">
                  <a:lumMod val="50000"/>
                </a:schemeClr>
              </a:solidFill>
            </a:rPr>
            <a:t>4- تعمل وفق استراتيجية وطنية موحدة للتعلم الالكتروني</a:t>
          </a:r>
          <a:endParaRPr lang="en-US" sz="1400" b="1" dirty="0">
            <a:solidFill>
              <a:schemeClr val="tx2">
                <a:lumMod val="50000"/>
              </a:schemeClr>
            </a:solidFill>
          </a:endParaRPr>
        </a:p>
      </dgm:t>
    </dgm:pt>
    <dgm:pt modelId="{94DC2664-FEED-4C29-869B-855B37DD9F07}" type="parTrans" cxnId="{0E64C108-21A4-4C7F-BF03-D6F8BB0D8B8C}">
      <dgm:prSet/>
      <dgm:spPr/>
      <dgm:t>
        <a:bodyPr/>
        <a:lstStyle/>
        <a:p>
          <a:endParaRPr lang="en-US" sz="2000" b="1">
            <a:solidFill>
              <a:schemeClr val="tx2">
                <a:lumMod val="50000"/>
              </a:schemeClr>
            </a:solidFill>
          </a:endParaRPr>
        </a:p>
      </dgm:t>
    </dgm:pt>
    <dgm:pt modelId="{A0CF297C-CEE0-44E6-8EDD-465B8B1E3E7E}" type="sibTrans" cxnId="{0E64C108-21A4-4C7F-BF03-D6F8BB0D8B8C}">
      <dgm:prSet custT="1"/>
      <dgm:spPr>
        <a:solidFill>
          <a:schemeClr val="accent6">
            <a:lumMod val="75000"/>
            <a:alpha val="90000"/>
          </a:schemeClr>
        </a:solidFill>
        <a:ln>
          <a:solidFill>
            <a:schemeClr val="accent6">
              <a:lumMod val="75000"/>
              <a:alpha val="90000"/>
            </a:schemeClr>
          </a:solidFill>
        </a:ln>
      </dgm:spPr>
      <dgm:t>
        <a:bodyPr/>
        <a:lstStyle/>
        <a:p>
          <a:endParaRPr lang="en-US" sz="1400" b="1">
            <a:solidFill>
              <a:schemeClr val="tx2">
                <a:lumMod val="50000"/>
              </a:schemeClr>
            </a:solidFill>
          </a:endParaRPr>
        </a:p>
      </dgm:t>
    </dgm:pt>
    <dgm:pt modelId="{83CC28B5-85C0-45BD-B1D0-4AE1404837EC}">
      <dgm:prSet phldrT="[Text]" custT="1"/>
      <dgm:spPr>
        <a:solidFill>
          <a:schemeClr val="accent6">
            <a:lumMod val="60000"/>
            <a:lumOff val="40000"/>
          </a:schemeClr>
        </a:solidFill>
        <a:ln>
          <a:solidFill>
            <a:schemeClr val="accent6">
              <a:lumMod val="60000"/>
              <a:lumOff val="40000"/>
            </a:schemeClr>
          </a:solidFill>
        </a:ln>
      </dgm:spPr>
      <dgm:t>
        <a:bodyPr/>
        <a:lstStyle/>
        <a:p>
          <a:pPr rtl="1"/>
          <a:r>
            <a:rPr lang="ar-SA" sz="1400" b="1" dirty="0" smtClean="0">
              <a:solidFill>
                <a:schemeClr val="tx2">
                  <a:lumMod val="50000"/>
                </a:schemeClr>
              </a:solidFill>
            </a:rPr>
            <a:t>5- تسهم في زيادة كفاءة إنتاجية مؤسسات التعليم العالي</a:t>
          </a:r>
          <a:endParaRPr lang="en-US" sz="1400" b="1" dirty="0">
            <a:solidFill>
              <a:schemeClr val="tx2">
                <a:lumMod val="50000"/>
              </a:schemeClr>
            </a:solidFill>
          </a:endParaRPr>
        </a:p>
      </dgm:t>
    </dgm:pt>
    <dgm:pt modelId="{53E60EF8-662E-456D-B9B4-ADB7BB981216}" type="parTrans" cxnId="{871C3915-2C28-4DDB-B78B-E1AD3E130A68}">
      <dgm:prSet/>
      <dgm:spPr/>
      <dgm:t>
        <a:bodyPr/>
        <a:lstStyle/>
        <a:p>
          <a:endParaRPr lang="en-US" sz="2000" b="1">
            <a:solidFill>
              <a:schemeClr val="tx2">
                <a:lumMod val="50000"/>
              </a:schemeClr>
            </a:solidFill>
          </a:endParaRPr>
        </a:p>
      </dgm:t>
    </dgm:pt>
    <dgm:pt modelId="{0258157F-3ECD-49A3-B714-8CD6F39C7E56}" type="sibTrans" cxnId="{871C3915-2C28-4DDB-B78B-E1AD3E130A68}">
      <dgm:prSet/>
      <dgm:spPr/>
      <dgm:t>
        <a:bodyPr/>
        <a:lstStyle/>
        <a:p>
          <a:endParaRPr lang="en-US" sz="2000" b="1">
            <a:solidFill>
              <a:schemeClr val="tx2">
                <a:lumMod val="50000"/>
              </a:schemeClr>
            </a:solidFill>
          </a:endParaRPr>
        </a:p>
      </dgm:t>
    </dgm:pt>
    <dgm:pt modelId="{EE7E8A00-9984-484B-9E95-F39DAEAC1FD8}" type="pres">
      <dgm:prSet presAssocID="{D994ABA2-6CE2-4E53-9C33-5D7785254542}" presName="outerComposite" presStyleCnt="0">
        <dgm:presLayoutVars>
          <dgm:chMax val="5"/>
          <dgm:dir/>
          <dgm:resizeHandles val="exact"/>
        </dgm:presLayoutVars>
      </dgm:prSet>
      <dgm:spPr/>
      <dgm:t>
        <a:bodyPr/>
        <a:lstStyle/>
        <a:p>
          <a:endParaRPr lang="en-US"/>
        </a:p>
      </dgm:t>
    </dgm:pt>
    <dgm:pt modelId="{E16E1835-790D-4413-B670-2D77361F4FAC}" type="pres">
      <dgm:prSet presAssocID="{D994ABA2-6CE2-4E53-9C33-5D7785254542}" presName="dummyMaxCanvas" presStyleCnt="0">
        <dgm:presLayoutVars/>
      </dgm:prSet>
      <dgm:spPr/>
    </dgm:pt>
    <dgm:pt modelId="{47F2C414-F651-4903-B4AF-D2763AB790BE}" type="pres">
      <dgm:prSet presAssocID="{D994ABA2-6CE2-4E53-9C33-5D7785254542}" presName="FiveNodes_1" presStyleLbl="node1" presStyleIdx="0" presStyleCnt="5" custScaleX="100722">
        <dgm:presLayoutVars>
          <dgm:bulletEnabled val="1"/>
        </dgm:presLayoutVars>
      </dgm:prSet>
      <dgm:spPr/>
      <dgm:t>
        <a:bodyPr/>
        <a:lstStyle/>
        <a:p>
          <a:endParaRPr lang="en-US"/>
        </a:p>
      </dgm:t>
    </dgm:pt>
    <dgm:pt modelId="{EEE653FD-0C2D-4F1A-A111-89AD67C65B65}" type="pres">
      <dgm:prSet presAssocID="{D994ABA2-6CE2-4E53-9C33-5D7785254542}" presName="FiveNodes_2" presStyleLbl="node1" presStyleIdx="1" presStyleCnt="5" custScaleX="105038">
        <dgm:presLayoutVars>
          <dgm:bulletEnabled val="1"/>
        </dgm:presLayoutVars>
      </dgm:prSet>
      <dgm:spPr/>
      <dgm:t>
        <a:bodyPr/>
        <a:lstStyle/>
        <a:p>
          <a:endParaRPr lang="en-US"/>
        </a:p>
      </dgm:t>
    </dgm:pt>
    <dgm:pt modelId="{C8B5EA44-14E4-43B1-8BE0-9E46E44DF22E}" type="pres">
      <dgm:prSet presAssocID="{D994ABA2-6CE2-4E53-9C33-5D7785254542}" presName="FiveNodes_3" presStyleLbl="node1" presStyleIdx="2" presStyleCnt="5" custLinFactNeighborX="906" custLinFactNeighborY="-8303">
        <dgm:presLayoutVars>
          <dgm:bulletEnabled val="1"/>
        </dgm:presLayoutVars>
      </dgm:prSet>
      <dgm:spPr/>
      <dgm:t>
        <a:bodyPr/>
        <a:lstStyle/>
        <a:p>
          <a:endParaRPr lang="en-US"/>
        </a:p>
      </dgm:t>
    </dgm:pt>
    <dgm:pt modelId="{99BBD4E1-6133-4E57-A3EA-CBA2591BE129}" type="pres">
      <dgm:prSet presAssocID="{D994ABA2-6CE2-4E53-9C33-5D7785254542}" presName="FiveNodes_4" presStyleLbl="node1" presStyleIdx="3" presStyleCnt="5">
        <dgm:presLayoutVars>
          <dgm:bulletEnabled val="1"/>
        </dgm:presLayoutVars>
      </dgm:prSet>
      <dgm:spPr/>
      <dgm:t>
        <a:bodyPr/>
        <a:lstStyle/>
        <a:p>
          <a:endParaRPr lang="en-US"/>
        </a:p>
      </dgm:t>
    </dgm:pt>
    <dgm:pt modelId="{D7E6E926-C279-411E-B5DD-18ED92AF5047}" type="pres">
      <dgm:prSet presAssocID="{D994ABA2-6CE2-4E53-9C33-5D7785254542}" presName="FiveNodes_5" presStyleLbl="node1" presStyleIdx="4" presStyleCnt="5">
        <dgm:presLayoutVars>
          <dgm:bulletEnabled val="1"/>
        </dgm:presLayoutVars>
      </dgm:prSet>
      <dgm:spPr/>
      <dgm:t>
        <a:bodyPr/>
        <a:lstStyle/>
        <a:p>
          <a:endParaRPr lang="en-US"/>
        </a:p>
      </dgm:t>
    </dgm:pt>
    <dgm:pt modelId="{2BBBB9ED-F0AD-47F5-9717-69F5C92AC2F6}" type="pres">
      <dgm:prSet presAssocID="{D994ABA2-6CE2-4E53-9C33-5D7785254542}" presName="FiveConn_1-2" presStyleLbl="fgAccFollowNode1" presStyleIdx="0" presStyleCnt="4">
        <dgm:presLayoutVars>
          <dgm:bulletEnabled val="1"/>
        </dgm:presLayoutVars>
      </dgm:prSet>
      <dgm:spPr/>
      <dgm:t>
        <a:bodyPr/>
        <a:lstStyle/>
        <a:p>
          <a:endParaRPr lang="en-US"/>
        </a:p>
      </dgm:t>
    </dgm:pt>
    <dgm:pt modelId="{CB9DD3EC-AFF9-44D3-9512-01A5866BE044}" type="pres">
      <dgm:prSet presAssocID="{D994ABA2-6CE2-4E53-9C33-5D7785254542}" presName="FiveConn_2-3" presStyleLbl="fgAccFollowNode1" presStyleIdx="1" presStyleCnt="4">
        <dgm:presLayoutVars>
          <dgm:bulletEnabled val="1"/>
        </dgm:presLayoutVars>
      </dgm:prSet>
      <dgm:spPr/>
      <dgm:t>
        <a:bodyPr/>
        <a:lstStyle/>
        <a:p>
          <a:endParaRPr lang="en-US"/>
        </a:p>
      </dgm:t>
    </dgm:pt>
    <dgm:pt modelId="{DC392083-D3F0-44FF-AA0B-F1B15C853D40}" type="pres">
      <dgm:prSet presAssocID="{D994ABA2-6CE2-4E53-9C33-5D7785254542}" presName="FiveConn_3-4" presStyleLbl="fgAccFollowNode1" presStyleIdx="2" presStyleCnt="4">
        <dgm:presLayoutVars>
          <dgm:bulletEnabled val="1"/>
        </dgm:presLayoutVars>
      </dgm:prSet>
      <dgm:spPr/>
      <dgm:t>
        <a:bodyPr/>
        <a:lstStyle/>
        <a:p>
          <a:endParaRPr lang="en-US"/>
        </a:p>
      </dgm:t>
    </dgm:pt>
    <dgm:pt modelId="{B1689569-F52E-4EB7-B9B2-C233EDCD1E15}" type="pres">
      <dgm:prSet presAssocID="{D994ABA2-6CE2-4E53-9C33-5D7785254542}" presName="FiveConn_4-5" presStyleLbl="fgAccFollowNode1" presStyleIdx="3" presStyleCnt="4">
        <dgm:presLayoutVars>
          <dgm:bulletEnabled val="1"/>
        </dgm:presLayoutVars>
      </dgm:prSet>
      <dgm:spPr/>
      <dgm:t>
        <a:bodyPr/>
        <a:lstStyle/>
        <a:p>
          <a:endParaRPr lang="en-US"/>
        </a:p>
      </dgm:t>
    </dgm:pt>
    <dgm:pt modelId="{E3D1F8AB-56C6-4725-8614-59A6D768D448}" type="pres">
      <dgm:prSet presAssocID="{D994ABA2-6CE2-4E53-9C33-5D7785254542}" presName="FiveNodes_1_text" presStyleLbl="node1" presStyleIdx="4" presStyleCnt="5">
        <dgm:presLayoutVars>
          <dgm:bulletEnabled val="1"/>
        </dgm:presLayoutVars>
      </dgm:prSet>
      <dgm:spPr/>
      <dgm:t>
        <a:bodyPr/>
        <a:lstStyle/>
        <a:p>
          <a:endParaRPr lang="en-US"/>
        </a:p>
      </dgm:t>
    </dgm:pt>
    <dgm:pt modelId="{3DC06825-5F9D-4443-9982-59C61B0C202A}" type="pres">
      <dgm:prSet presAssocID="{D994ABA2-6CE2-4E53-9C33-5D7785254542}" presName="FiveNodes_2_text" presStyleLbl="node1" presStyleIdx="4" presStyleCnt="5">
        <dgm:presLayoutVars>
          <dgm:bulletEnabled val="1"/>
        </dgm:presLayoutVars>
      </dgm:prSet>
      <dgm:spPr/>
      <dgm:t>
        <a:bodyPr/>
        <a:lstStyle/>
        <a:p>
          <a:endParaRPr lang="en-US"/>
        </a:p>
      </dgm:t>
    </dgm:pt>
    <dgm:pt modelId="{CEF65EF0-B31F-49E3-8F1A-46BF713BA958}" type="pres">
      <dgm:prSet presAssocID="{D994ABA2-6CE2-4E53-9C33-5D7785254542}" presName="FiveNodes_3_text" presStyleLbl="node1" presStyleIdx="4" presStyleCnt="5">
        <dgm:presLayoutVars>
          <dgm:bulletEnabled val="1"/>
        </dgm:presLayoutVars>
      </dgm:prSet>
      <dgm:spPr/>
      <dgm:t>
        <a:bodyPr/>
        <a:lstStyle/>
        <a:p>
          <a:endParaRPr lang="en-US"/>
        </a:p>
      </dgm:t>
    </dgm:pt>
    <dgm:pt modelId="{C05A286F-943B-4703-BBD5-6F8D768E6984}" type="pres">
      <dgm:prSet presAssocID="{D994ABA2-6CE2-4E53-9C33-5D7785254542}" presName="FiveNodes_4_text" presStyleLbl="node1" presStyleIdx="4" presStyleCnt="5">
        <dgm:presLayoutVars>
          <dgm:bulletEnabled val="1"/>
        </dgm:presLayoutVars>
      </dgm:prSet>
      <dgm:spPr/>
      <dgm:t>
        <a:bodyPr/>
        <a:lstStyle/>
        <a:p>
          <a:endParaRPr lang="en-US"/>
        </a:p>
      </dgm:t>
    </dgm:pt>
    <dgm:pt modelId="{D218A4A6-766B-4417-AB47-7FD3FD8E59AA}" type="pres">
      <dgm:prSet presAssocID="{D994ABA2-6CE2-4E53-9C33-5D7785254542}" presName="FiveNodes_5_text" presStyleLbl="node1" presStyleIdx="4" presStyleCnt="5">
        <dgm:presLayoutVars>
          <dgm:bulletEnabled val="1"/>
        </dgm:presLayoutVars>
      </dgm:prSet>
      <dgm:spPr/>
      <dgm:t>
        <a:bodyPr/>
        <a:lstStyle/>
        <a:p>
          <a:endParaRPr lang="en-US"/>
        </a:p>
      </dgm:t>
    </dgm:pt>
  </dgm:ptLst>
  <dgm:cxnLst>
    <dgm:cxn modelId="{A2547C04-AD16-4BF4-98DB-AA3D0CFEC5AE}" type="presOf" srcId="{AFE35376-0F49-4ECE-96FD-9B9F3253BC70}" destId="{EEE653FD-0C2D-4F1A-A111-89AD67C65B65}" srcOrd="0" destOrd="0" presId="urn:microsoft.com/office/officeart/2005/8/layout/vProcess5"/>
    <dgm:cxn modelId="{2907CFC7-F0ED-4F5D-BC95-E8BC93ED46EE}" type="presOf" srcId="{7AD22C60-3DCA-4490-95BD-9722AAC357AB}" destId="{E3D1F8AB-56C6-4725-8614-59A6D768D448}" srcOrd="1" destOrd="0" presId="urn:microsoft.com/office/officeart/2005/8/layout/vProcess5"/>
    <dgm:cxn modelId="{34499AB4-5757-4B97-9F79-38B85E2630F7}" type="presOf" srcId="{F953E45D-778A-491F-896E-3D431A6E7643}" destId="{CB9DD3EC-AFF9-44D3-9512-01A5866BE044}" srcOrd="0" destOrd="0" presId="urn:microsoft.com/office/officeart/2005/8/layout/vProcess5"/>
    <dgm:cxn modelId="{0A75F415-6B43-445A-BE89-3D159C024751}" type="presOf" srcId="{AFE35376-0F49-4ECE-96FD-9B9F3253BC70}" destId="{3DC06825-5F9D-4443-9982-59C61B0C202A}" srcOrd="1" destOrd="0" presId="urn:microsoft.com/office/officeart/2005/8/layout/vProcess5"/>
    <dgm:cxn modelId="{7D45501F-9A31-48D5-ADB4-07A197F313F5}" type="presOf" srcId="{DEEA635F-EA0E-4147-8183-A00D1EBD47D8}" destId="{DC392083-D3F0-44FF-AA0B-F1B15C853D40}" srcOrd="0" destOrd="0" presId="urn:microsoft.com/office/officeart/2005/8/layout/vProcess5"/>
    <dgm:cxn modelId="{768C7B50-386E-477F-A470-D3BB187E3DE6}" srcId="{D994ABA2-6CE2-4E53-9C33-5D7785254542}" destId="{7AD22C60-3DCA-4490-95BD-9722AAC357AB}" srcOrd="0" destOrd="0" parTransId="{67CEF9D7-6D76-4946-8B4E-428CD05661D8}" sibTransId="{104A157D-5E12-4F83-B1EA-68740BB499DD}"/>
    <dgm:cxn modelId="{871C3915-2C28-4DDB-B78B-E1AD3E130A68}" srcId="{D994ABA2-6CE2-4E53-9C33-5D7785254542}" destId="{83CC28B5-85C0-45BD-B1D0-4AE1404837EC}" srcOrd="4" destOrd="0" parTransId="{53E60EF8-662E-456D-B9B4-ADB7BB981216}" sibTransId="{0258157F-3ECD-49A3-B714-8CD6F39C7E56}"/>
    <dgm:cxn modelId="{EF3610C6-861E-443A-8F4B-C40AF68E845F}" type="presOf" srcId="{4D7F385E-B35F-456E-BBB5-BD2349BB6A0E}" destId="{C8B5EA44-14E4-43B1-8BE0-9E46E44DF22E}" srcOrd="0" destOrd="0" presId="urn:microsoft.com/office/officeart/2005/8/layout/vProcess5"/>
    <dgm:cxn modelId="{442F4F14-4944-467C-8C3B-8E586188B2BE}" type="presOf" srcId="{83CC28B5-85C0-45BD-B1D0-4AE1404837EC}" destId="{D218A4A6-766B-4417-AB47-7FD3FD8E59AA}" srcOrd="1" destOrd="0" presId="urn:microsoft.com/office/officeart/2005/8/layout/vProcess5"/>
    <dgm:cxn modelId="{AC833A01-D376-4828-BE06-926F4C035104}" srcId="{D994ABA2-6CE2-4E53-9C33-5D7785254542}" destId="{AFE35376-0F49-4ECE-96FD-9B9F3253BC70}" srcOrd="1" destOrd="0" parTransId="{DB4108E9-4560-4AEB-A0E8-3903AF0D9BB1}" sibTransId="{F953E45D-778A-491F-896E-3D431A6E7643}"/>
    <dgm:cxn modelId="{FFB898AF-0528-4C5B-B341-B80F79F7C4AE}" type="presOf" srcId="{4D7F385E-B35F-456E-BBB5-BD2349BB6A0E}" destId="{CEF65EF0-B31F-49E3-8F1A-46BF713BA958}" srcOrd="1" destOrd="0" presId="urn:microsoft.com/office/officeart/2005/8/layout/vProcess5"/>
    <dgm:cxn modelId="{0214C234-F330-48F8-8790-5F1F3A86A11A}" type="presOf" srcId="{3D81CDFF-7908-4E41-A2CE-2430CF84CC95}" destId="{99BBD4E1-6133-4E57-A3EA-CBA2591BE129}" srcOrd="0" destOrd="0" presId="urn:microsoft.com/office/officeart/2005/8/layout/vProcess5"/>
    <dgm:cxn modelId="{4AF3C909-78C5-4E95-9177-8D39F65E535F}" type="presOf" srcId="{D994ABA2-6CE2-4E53-9C33-5D7785254542}" destId="{EE7E8A00-9984-484B-9E95-F39DAEAC1FD8}" srcOrd="0" destOrd="0" presId="urn:microsoft.com/office/officeart/2005/8/layout/vProcess5"/>
    <dgm:cxn modelId="{603F8A5B-36A4-4667-B0E3-8426CD2986F9}" type="presOf" srcId="{A0CF297C-CEE0-44E6-8EDD-465B8B1E3E7E}" destId="{B1689569-F52E-4EB7-B9B2-C233EDCD1E15}" srcOrd="0" destOrd="0" presId="urn:microsoft.com/office/officeart/2005/8/layout/vProcess5"/>
    <dgm:cxn modelId="{BDF5D27B-F149-4817-ABD8-E17A36E3DAD3}" type="presOf" srcId="{104A157D-5E12-4F83-B1EA-68740BB499DD}" destId="{2BBBB9ED-F0AD-47F5-9717-69F5C92AC2F6}" srcOrd="0" destOrd="0" presId="urn:microsoft.com/office/officeart/2005/8/layout/vProcess5"/>
    <dgm:cxn modelId="{17EAF97F-D049-4382-8D0B-60FEF16FF8BE}" type="presOf" srcId="{7AD22C60-3DCA-4490-95BD-9722AAC357AB}" destId="{47F2C414-F651-4903-B4AF-D2763AB790BE}" srcOrd="0" destOrd="0" presId="urn:microsoft.com/office/officeart/2005/8/layout/vProcess5"/>
    <dgm:cxn modelId="{83E4379B-DD46-4307-B66A-661BAC805BD7}" srcId="{D994ABA2-6CE2-4E53-9C33-5D7785254542}" destId="{4D7F385E-B35F-456E-BBB5-BD2349BB6A0E}" srcOrd="2" destOrd="0" parTransId="{8A8D9746-AC0C-47B7-A64A-DE4A241BBE39}" sibTransId="{DEEA635F-EA0E-4147-8183-A00D1EBD47D8}"/>
    <dgm:cxn modelId="{F09FBC96-425D-44A5-86BD-4EECCA16E2BC}" type="presOf" srcId="{83CC28B5-85C0-45BD-B1D0-4AE1404837EC}" destId="{D7E6E926-C279-411E-B5DD-18ED92AF5047}" srcOrd="0" destOrd="0" presId="urn:microsoft.com/office/officeart/2005/8/layout/vProcess5"/>
    <dgm:cxn modelId="{0E64C108-21A4-4C7F-BF03-D6F8BB0D8B8C}" srcId="{D994ABA2-6CE2-4E53-9C33-5D7785254542}" destId="{3D81CDFF-7908-4E41-A2CE-2430CF84CC95}" srcOrd="3" destOrd="0" parTransId="{94DC2664-FEED-4C29-869B-855B37DD9F07}" sibTransId="{A0CF297C-CEE0-44E6-8EDD-465B8B1E3E7E}"/>
    <dgm:cxn modelId="{747C376F-1F94-42ED-83C9-6E6ECDA0A50A}" type="presOf" srcId="{3D81CDFF-7908-4E41-A2CE-2430CF84CC95}" destId="{C05A286F-943B-4703-BBD5-6F8D768E6984}" srcOrd="1" destOrd="0" presId="urn:microsoft.com/office/officeart/2005/8/layout/vProcess5"/>
    <dgm:cxn modelId="{EF4E0E31-474B-4D08-8A2F-7CA669D3A6F0}" type="presParOf" srcId="{EE7E8A00-9984-484B-9E95-F39DAEAC1FD8}" destId="{E16E1835-790D-4413-B670-2D77361F4FAC}" srcOrd="0" destOrd="0" presId="urn:microsoft.com/office/officeart/2005/8/layout/vProcess5"/>
    <dgm:cxn modelId="{02966DCD-F7ED-4BF3-875A-73BD12FB06F1}" type="presParOf" srcId="{EE7E8A00-9984-484B-9E95-F39DAEAC1FD8}" destId="{47F2C414-F651-4903-B4AF-D2763AB790BE}" srcOrd="1" destOrd="0" presId="urn:microsoft.com/office/officeart/2005/8/layout/vProcess5"/>
    <dgm:cxn modelId="{6D48BFFE-D178-4626-BA3B-DC7AB95E1B09}" type="presParOf" srcId="{EE7E8A00-9984-484B-9E95-F39DAEAC1FD8}" destId="{EEE653FD-0C2D-4F1A-A111-89AD67C65B65}" srcOrd="2" destOrd="0" presId="urn:microsoft.com/office/officeart/2005/8/layout/vProcess5"/>
    <dgm:cxn modelId="{45318149-57EF-4FF3-8C40-BF07D59EA606}" type="presParOf" srcId="{EE7E8A00-9984-484B-9E95-F39DAEAC1FD8}" destId="{C8B5EA44-14E4-43B1-8BE0-9E46E44DF22E}" srcOrd="3" destOrd="0" presId="urn:microsoft.com/office/officeart/2005/8/layout/vProcess5"/>
    <dgm:cxn modelId="{CAB66B2E-9081-4C50-A6EA-622A62E4C2A4}" type="presParOf" srcId="{EE7E8A00-9984-484B-9E95-F39DAEAC1FD8}" destId="{99BBD4E1-6133-4E57-A3EA-CBA2591BE129}" srcOrd="4" destOrd="0" presId="urn:microsoft.com/office/officeart/2005/8/layout/vProcess5"/>
    <dgm:cxn modelId="{63530AFC-4710-4FDF-A0E8-07D6180CEE95}" type="presParOf" srcId="{EE7E8A00-9984-484B-9E95-F39DAEAC1FD8}" destId="{D7E6E926-C279-411E-B5DD-18ED92AF5047}" srcOrd="5" destOrd="0" presId="urn:microsoft.com/office/officeart/2005/8/layout/vProcess5"/>
    <dgm:cxn modelId="{CD8C62F3-06D3-4BA0-8A5A-E6D6A7749E36}" type="presParOf" srcId="{EE7E8A00-9984-484B-9E95-F39DAEAC1FD8}" destId="{2BBBB9ED-F0AD-47F5-9717-69F5C92AC2F6}" srcOrd="6" destOrd="0" presId="urn:microsoft.com/office/officeart/2005/8/layout/vProcess5"/>
    <dgm:cxn modelId="{C7E36E8C-C5E4-4431-B78C-8342942A6659}" type="presParOf" srcId="{EE7E8A00-9984-484B-9E95-F39DAEAC1FD8}" destId="{CB9DD3EC-AFF9-44D3-9512-01A5866BE044}" srcOrd="7" destOrd="0" presId="urn:microsoft.com/office/officeart/2005/8/layout/vProcess5"/>
    <dgm:cxn modelId="{CCDE72CD-CD90-4932-A02C-AA2D1AC3B70A}" type="presParOf" srcId="{EE7E8A00-9984-484B-9E95-F39DAEAC1FD8}" destId="{DC392083-D3F0-44FF-AA0B-F1B15C853D40}" srcOrd="8" destOrd="0" presId="urn:microsoft.com/office/officeart/2005/8/layout/vProcess5"/>
    <dgm:cxn modelId="{3C91A210-8401-438D-ABB1-5AC19278E66D}" type="presParOf" srcId="{EE7E8A00-9984-484B-9E95-F39DAEAC1FD8}" destId="{B1689569-F52E-4EB7-B9B2-C233EDCD1E15}" srcOrd="9" destOrd="0" presId="urn:microsoft.com/office/officeart/2005/8/layout/vProcess5"/>
    <dgm:cxn modelId="{2B8743DF-55D9-4757-953E-00B0DB4776BF}" type="presParOf" srcId="{EE7E8A00-9984-484B-9E95-F39DAEAC1FD8}" destId="{E3D1F8AB-56C6-4725-8614-59A6D768D448}" srcOrd="10" destOrd="0" presId="urn:microsoft.com/office/officeart/2005/8/layout/vProcess5"/>
    <dgm:cxn modelId="{156F19EC-9BFF-44CC-898F-159F2299CB58}" type="presParOf" srcId="{EE7E8A00-9984-484B-9E95-F39DAEAC1FD8}" destId="{3DC06825-5F9D-4443-9982-59C61B0C202A}" srcOrd="11" destOrd="0" presId="urn:microsoft.com/office/officeart/2005/8/layout/vProcess5"/>
    <dgm:cxn modelId="{F0ADA6CC-2249-443E-9208-6369BE18B272}" type="presParOf" srcId="{EE7E8A00-9984-484B-9E95-F39DAEAC1FD8}" destId="{CEF65EF0-B31F-49E3-8F1A-46BF713BA958}" srcOrd="12" destOrd="0" presId="urn:microsoft.com/office/officeart/2005/8/layout/vProcess5"/>
    <dgm:cxn modelId="{1ED19D2B-F995-44F6-890C-C6B2A636D7A7}" type="presParOf" srcId="{EE7E8A00-9984-484B-9E95-F39DAEAC1FD8}" destId="{C05A286F-943B-4703-BBD5-6F8D768E6984}" srcOrd="13" destOrd="0" presId="urn:microsoft.com/office/officeart/2005/8/layout/vProcess5"/>
    <dgm:cxn modelId="{AD995B83-44B0-44A6-A449-719B42B7CE4A}" type="presParOf" srcId="{EE7E8A00-9984-484B-9E95-F39DAEAC1FD8}" destId="{D218A4A6-766B-4417-AB47-7FD3FD8E59AA}" srcOrd="14" destOrd="0" presId="urn:microsoft.com/office/officeart/2005/8/layout/vProcess5"/>
  </dgm:cxnLst>
  <dgm:bg>
    <a:solidFill>
      <a:srgbClr val="FF9933"/>
    </a:solidFill>
  </dgm:bg>
  <dgm:whole>
    <a:ln>
      <a:solidFill>
        <a:schemeClr val="accent6">
          <a:lumMod val="75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2649A-8F5C-4B01-B3C7-38E1AA13FA0B}"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pPr rtl="1"/>
          <a:endParaRPr lang="ar-SA"/>
        </a:p>
      </dgm:t>
    </dgm:pt>
    <dgm:pt modelId="{26E42C21-143C-4736-9FE6-CCAA13775E78}">
      <dgm:prSet phldrT="[Text]"/>
      <dgm:spPr>
        <a:solidFill>
          <a:schemeClr val="tx2">
            <a:lumMod val="75000"/>
          </a:schemeClr>
        </a:solidFill>
      </dgm:spPr>
      <dgm:t>
        <a:bodyPr/>
        <a:lstStyle/>
        <a:p>
          <a:pPr rtl="1"/>
          <a:r>
            <a:rPr lang="ar-SA" b="1" dirty="0"/>
            <a:t>تزامني </a:t>
          </a:r>
        </a:p>
        <a:p>
          <a:pPr rtl="1"/>
          <a:r>
            <a:rPr lang="ar-SA" b="1" dirty="0"/>
            <a:t>غير تفاعلي</a:t>
          </a:r>
        </a:p>
      </dgm:t>
    </dgm:pt>
    <dgm:pt modelId="{25070F52-5122-4C3C-ABC1-65B0B8D9284D}" type="parTrans" cxnId="{B0A74A23-21F4-4BF8-83DC-EE31557C6EAF}">
      <dgm:prSet/>
      <dgm:spPr/>
      <dgm:t>
        <a:bodyPr/>
        <a:lstStyle/>
        <a:p>
          <a:pPr rtl="1"/>
          <a:endParaRPr lang="ar-SA" b="1"/>
        </a:p>
      </dgm:t>
    </dgm:pt>
    <dgm:pt modelId="{14EA1C72-DAEA-48A3-ABA8-991D60A80E69}" type="sibTrans" cxnId="{B0A74A23-21F4-4BF8-83DC-EE31557C6EAF}">
      <dgm:prSet/>
      <dgm:spPr/>
      <dgm:t>
        <a:bodyPr/>
        <a:lstStyle/>
        <a:p>
          <a:pPr rtl="1"/>
          <a:endParaRPr lang="ar-SA" b="1"/>
        </a:p>
      </dgm:t>
    </dgm:pt>
    <dgm:pt modelId="{57A20F5E-E715-43A5-9031-6A41F852250B}">
      <dgm:prSet phldrT="[Text]"/>
      <dgm:spPr>
        <a:solidFill>
          <a:schemeClr val="accent6">
            <a:lumMod val="60000"/>
            <a:lumOff val="40000"/>
          </a:schemeClr>
        </a:solidFill>
      </dgm:spPr>
      <dgm:t>
        <a:bodyPr/>
        <a:lstStyle/>
        <a:p>
          <a:pPr rtl="1"/>
          <a:r>
            <a:rPr lang="ar-SA" b="1" dirty="0">
              <a:solidFill>
                <a:srgbClr val="FF0000"/>
              </a:solidFill>
            </a:rPr>
            <a:t>تزامني تفاعلي</a:t>
          </a:r>
        </a:p>
      </dgm:t>
    </dgm:pt>
    <dgm:pt modelId="{0C0C9F1C-A960-44FF-805F-5BB06FA1DC33}" type="parTrans" cxnId="{3501D783-E7DC-4A48-9DFD-49D4AB9AC253}">
      <dgm:prSet/>
      <dgm:spPr/>
      <dgm:t>
        <a:bodyPr/>
        <a:lstStyle/>
        <a:p>
          <a:pPr rtl="1"/>
          <a:endParaRPr lang="ar-SA" b="1"/>
        </a:p>
      </dgm:t>
    </dgm:pt>
    <dgm:pt modelId="{ABB53ADC-F402-4EC5-9CBC-DC79629DADC5}" type="sibTrans" cxnId="{3501D783-E7DC-4A48-9DFD-49D4AB9AC253}">
      <dgm:prSet/>
      <dgm:spPr/>
      <dgm:t>
        <a:bodyPr/>
        <a:lstStyle/>
        <a:p>
          <a:pPr rtl="1"/>
          <a:endParaRPr lang="ar-SA" b="1"/>
        </a:p>
      </dgm:t>
    </dgm:pt>
    <dgm:pt modelId="{A48DA6B3-D240-47EF-87E9-234E8CED19B0}">
      <dgm:prSet phldrT="[Text]"/>
      <dgm:spPr>
        <a:solidFill>
          <a:schemeClr val="tx2">
            <a:lumMod val="60000"/>
            <a:lumOff val="40000"/>
          </a:schemeClr>
        </a:solidFill>
      </dgm:spPr>
      <dgm:t>
        <a:bodyPr/>
        <a:lstStyle/>
        <a:p>
          <a:pPr rtl="1"/>
          <a:r>
            <a:rPr lang="ar-SA" b="1" dirty="0"/>
            <a:t>تفاعلي </a:t>
          </a:r>
        </a:p>
        <a:p>
          <a:pPr rtl="1"/>
          <a:r>
            <a:rPr lang="ar-SA" b="1" dirty="0"/>
            <a:t>غير تزامني</a:t>
          </a:r>
        </a:p>
      </dgm:t>
    </dgm:pt>
    <dgm:pt modelId="{46F76910-2537-418A-8E64-2057A7053455}" type="parTrans" cxnId="{FE18471B-F511-4D45-A97F-6D92751A1B89}">
      <dgm:prSet/>
      <dgm:spPr/>
      <dgm:t>
        <a:bodyPr/>
        <a:lstStyle/>
        <a:p>
          <a:pPr rtl="1"/>
          <a:endParaRPr lang="ar-SA" b="1"/>
        </a:p>
      </dgm:t>
    </dgm:pt>
    <dgm:pt modelId="{5C668000-5306-4332-9F04-DFC651E46499}" type="sibTrans" cxnId="{FE18471B-F511-4D45-A97F-6D92751A1B89}">
      <dgm:prSet/>
      <dgm:spPr/>
      <dgm:t>
        <a:bodyPr/>
        <a:lstStyle/>
        <a:p>
          <a:pPr rtl="1"/>
          <a:endParaRPr lang="ar-SA" b="1"/>
        </a:p>
      </dgm:t>
    </dgm:pt>
    <dgm:pt modelId="{4DD4F8ED-4753-4E50-AC9A-308962B1DABB}">
      <dgm:prSet phldrT="[Text]"/>
      <dgm:spPr>
        <a:solidFill>
          <a:schemeClr val="accent6">
            <a:lumMod val="75000"/>
          </a:schemeClr>
        </a:solidFill>
      </dgm:spPr>
      <dgm:t>
        <a:bodyPr/>
        <a:lstStyle/>
        <a:p>
          <a:pPr rtl="1"/>
          <a:r>
            <a:rPr lang="ar-SA" b="1" dirty="0"/>
            <a:t>غير تفاعلي غير تزامني</a:t>
          </a:r>
        </a:p>
      </dgm:t>
    </dgm:pt>
    <dgm:pt modelId="{CAFE5817-38C1-4C53-8531-D1ABE7BD291F}" type="parTrans" cxnId="{09C6C525-2EB3-485B-9D64-4844DD5649F6}">
      <dgm:prSet/>
      <dgm:spPr/>
      <dgm:t>
        <a:bodyPr/>
        <a:lstStyle/>
        <a:p>
          <a:pPr rtl="1"/>
          <a:endParaRPr lang="ar-SA" b="1"/>
        </a:p>
      </dgm:t>
    </dgm:pt>
    <dgm:pt modelId="{2436671A-2524-48B4-85A4-C9E575FD7B8E}" type="sibTrans" cxnId="{09C6C525-2EB3-485B-9D64-4844DD5649F6}">
      <dgm:prSet/>
      <dgm:spPr/>
      <dgm:t>
        <a:bodyPr/>
        <a:lstStyle/>
        <a:p>
          <a:pPr rtl="1"/>
          <a:endParaRPr lang="ar-SA" b="1"/>
        </a:p>
      </dgm:t>
    </dgm:pt>
    <dgm:pt modelId="{C2062C13-1079-4385-86E1-B64E3494DD8A}" type="pres">
      <dgm:prSet presAssocID="{9082649A-8F5C-4B01-B3C7-38E1AA13FA0B}" presName="cycleMatrixDiagram" presStyleCnt="0">
        <dgm:presLayoutVars>
          <dgm:chMax val="1"/>
          <dgm:dir/>
          <dgm:animLvl val="lvl"/>
          <dgm:resizeHandles val="exact"/>
        </dgm:presLayoutVars>
      </dgm:prSet>
      <dgm:spPr/>
      <dgm:t>
        <a:bodyPr/>
        <a:lstStyle/>
        <a:p>
          <a:pPr rtl="1"/>
          <a:endParaRPr lang="ar-SA"/>
        </a:p>
      </dgm:t>
    </dgm:pt>
    <dgm:pt modelId="{19765FF0-B7A3-4387-9303-A39244D3ABAE}" type="pres">
      <dgm:prSet presAssocID="{9082649A-8F5C-4B01-B3C7-38E1AA13FA0B}" presName="children" presStyleCnt="0"/>
      <dgm:spPr/>
    </dgm:pt>
    <dgm:pt modelId="{F290CD5D-6E7E-423B-B74F-324E8C9CA5CB}" type="pres">
      <dgm:prSet presAssocID="{9082649A-8F5C-4B01-B3C7-38E1AA13FA0B}" presName="childPlaceholder" presStyleCnt="0"/>
      <dgm:spPr/>
    </dgm:pt>
    <dgm:pt modelId="{A848A4AD-28A4-4AED-B2B2-5187C9D4CE40}" type="pres">
      <dgm:prSet presAssocID="{9082649A-8F5C-4B01-B3C7-38E1AA13FA0B}" presName="circle" presStyleCnt="0"/>
      <dgm:spPr/>
    </dgm:pt>
    <dgm:pt modelId="{8FF54D20-56BF-4BCC-8614-2B706C93AFBB}" type="pres">
      <dgm:prSet presAssocID="{9082649A-8F5C-4B01-B3C7-38E1AA13FA0B}" presName="quadrant1" presStyleLbl="node1" presStyleIdx="0" presStyleCnt="4">
        <dgm:presLayoutVars>
          <dgm:chMax val="1"/>
          <dgm:bulletEnabled val="1"/>
        </dgm:presLayoutVars>
      </dgm:prSet>
      <dgm:spPr/>
      <dgm:t>
        <a:bodyPr/>
        <a:lstStyle/>
        <a:p>
          <a:pPr rtl="1"/>
          <a:endParaRPr lang="ar-SA"/>
        </a:p>
      </dgm:t>
    </dgm:pt>
    <dgm:pt modelId="{21594C3B-D925-45E3-9B50-C71DC0A97FBD}" type="pres">
      <dgm:prSet presAssocID="{9082649A-8F5C-4B01-B3C7-38E1AA13FA0B}" presName="quadrant2" presStyleLbl="node1" presStyleIdx="1" presStyleCnt="4">
        <dgm:presLayoutVars>
          <dgm:chMax val="1"/>
          <dgm:bulletEnabled val="1"/>
        </dgm:presLayoutVars>
      </dgm:prSet>
      <dgm:spPr/>
      <dgm:t>
        <a:bodyPr/>
        <a:lstStyle/>
        <a:p>
          <a:pPr rtl="1"/>
          <a:endParaRPr lang="ar-SA"/>
        </a:p>
      </dgm:t>
    </dgm:pt>
    <dgm:pt modelId="{F76C9F8D-F6F7-417F-B6CE-36B12790178C}" type="pres">
      <dgm:prSet presAssocID="{9082649A-8F5C-4B01-B3C7-38E1AA13FA0B}" presName="quadrant3" presStyleLbl="node1" presStyleIdx="2" presStyleCnt="4">
        <dgm:presLayoutVars>
          <dgm:chMax val="1"/>
          <dgm:bulletEnabled val="1"/>
        </dgm:presLayoutVars>
      </dgm:prSet>
      <dgm:spPr/>
      <dgm:t>
        <a:bodyPr/>
        <a:lstStyle/>
        <a:p>
          <a:pPr rtl="1"/>
          <a:endParaRPr lang="ar-SA"/>
        </a:p>
      </dgm:t>
    </dgm:pt>
    <dgm:pt modelId="{AE4495CB-CFEF-4DAF-8A05-070175522D04}" type="pres">
      <dgm:prSet presAssocID="{9082649A-8F5C-4B01-B3C7-38E1AA13FA0B}" presName="quadrant4" presStyleLbl="node1" presStyleIdx="3" presStyleCnt="4">
        <dgm:presLayoutVars>
          <dgm:chMax val="1"/>
          <dgm:bulletEnabled val="1"/>
        </dgm:presLayoutVars>
      </dgm:prSet>
      <dgm:spPr/>
      <dgm:t>
        <a:bodyPr/>
        <a:lstStyle/>
        <a:p>
          <a:pPr rtl="1"/>
          <a:endParaRPr lang="ar-SA"/>
        </a:p>
      </dgm:t>
    </dgm:pt>
    <dgm:pt modelId="{EAF57CAE-89B9-4879-BF33-3C636508C70E}" type="pres">
      <dgm:prSet presAssocID="{9082649A-8F5C-4B01-B3C7-38E1AA13FA0B}" presName="quadrantPlaceholder" presStyleCnt="0"/>
      <dgm:spPr/>
    </dgm:pt>
    <dgm:pt modelId="{0C1B74EE-0986-474E-8FFD-D0B48B88DE34}" type="pres">
      <dgm:prSet presAssocID="{9082649A-8F5C-4B01-B3C7-38E1AA13FA0B}" presName="center1" presStyleLbl="fgShp" presStyleIdx="0" presStyleCnt="2"/>
      <dgm:spPr/>
    </dgm:pt>
    <dgm:pt modelId="{B9AA6FA0-AA8B-4D95-8892-B77E6F857D9F}" type="pres">
      <dgm:prSet presAssocID="{9082649A-8F5C-4B01-B3C7-38E1AA13FA0B}" presName="center2" presStyleLbl="fgShp" presStyleIdx="1" presStyleCnt="2"/>
      <dgm:spPr/>
    </dgm:pt>
  </dgm:ptLst>
  <dgm:cxnLst>
    <dgm:cxn modelId="{B0A74A23-21F4-4BF8-83DC-EE31557C6EAF}" srcId="{9082649A-8F5C-4B01-B3C7-38E1AA13FA0B}" destId="{26E42C21-143C-4736-9FE6-CCAA13775E78}" srcOrd="0" destOrd="0" parTransId="{25070F52-5122-4C3C-ABC1-65B0B8D9284D}" sibTransId="{14EA1C72-DAEA-48A3-ABA8-991D60A80E69}"/>
    <dgm:cxn modelId="{77507B46-9870-4DB0-90E8-FBCFE4DA2B33}" type="presOf" srcId="{9082649A-8F5C-4B01-B3C7-38E1AA13FA0B}" destId="{C2062C13-1079-4385-86E1-B64E3494DD8A}" srcOrd="0" destOrd="0" presId="urn:microsoft.com/office/officeart/2005/8/layout/cycle4#1"/>
    <dgm:cxn modelId="{58DF251A-6352-47C1-8050-48936C38F7BC}" type="presOf" srcId="{26E42C21-143C-4736-9FE6-CCAA13775E78}" destId="{8FF54D20-56BF-4BCC-8614-2B706C93AFBB}" srcOrd="0" destOrd="0" presId="urn:microsoft.com/office/officeart/2005/8/layout/cycle4#1"/>
    <dgm:cxn modelId="{3501D783-E7DC-4A48-9DFD-49D4AB9AC253}" srcId="{9082649A-8F5C-4B01-B3C7-38E1AA13FA0B}" destId="{57A20F5E-E715-43A5-9031-6A41F852250B}" srcOrd="1" destOrd="0" parTransId="{0C0C9F1C-A960-44FF-805F-5BB06FA1DC33}" sibTransId="{ABB53ADC-F402-4EC5-9CBC-DC79629DADC5}"/>
    <dgm:cxn modelId="{FE18471B-F511-4D45-A97F-6D92751A1B89}" srcId="{9082649A-8F5C-4B01-B3C7-38E1AA13FA0B}" destId="{A48DA6B3-D240-47EF-87E9-234E8CED19B0}" srcOrd="2" destOrd="0" parTransId="{46F76910-2537-418A-8E64-2057A7053455}" sibTransId="{5C668000-5306-4332-9F04-DFC651E46499}"/>
    <dgm:cxn modelId="{09C6C525-2EB3-485B-9D64-4844DD5649F6}" srcId="{9082649A-8F5C-4B01-B3C7-38E1AA13FA0B}" destId="{4DD4F8ED-4753-4E50-AC9A-308962B1DABB}" srcOrd="3" destOrd="0" parTransId="{CAFE5817-38C1-4C53-8531-D1ABE7BD291F}" sibTransId="{2436671A-2524-48B4-85A4-C9E575FD7B8E}"/>
    <dgm:cxn modelId="{6C95A1B3-E73F-4699-8351-117E400BB5A1}" type="presOf" srcId="{4DD4F8ED-4753-4E50-AC9A-308962B1DABB}" destId="{AE4495CB-CFEF-4DAF-8A05-070175522D04}" srcOrd="0" destOrd="0" presId="urn:microsoft.com/office/officeart/2005/8/layout/cycle4#1"/>
    <dgm:cxn modelId="{15393879-A30D-4AFE-A8D7-DC036CF9DFB1}" type="presOf" srcId="{57A20F5E-E715-43A5-9031-6A41F852250B}" destId="{21594C3B-D925-45E3-9B50-C71DC0A97FBD}" srcOrd="0" destOrd="0" presId="urn:microsoft.com/office/officeart/2005/8/layout/cycle4#1"/>
    <dgm:cxn modelId="{872F86F2-616A-4276-9FF8-606394FB5B34}" type="presOf" srcId="{A48DA6B3-D240-47EF-87E9-234E8CED19B0}" destId="{F76C9F8D-F6F7-417F-B6CE-36B12790178C}" srcOrd="0" destOrd="0" presId="urn:microsoft.com/office/officeart/2005/8/layout/cycle4#1"/>
    <dgm:cxn modelId="{326B0B5F-3FC0-4A99-9F2D-A6A0BBA81E08}" type="presParOf" srcId="{C2062C13-1079-4385-86E1-B64E3494DD8A}" destId="{19765FF0-B7A3-4387-9303-A39244D3ABAE}" srcOrd="0" destOrd="0" presId="urn:microsoft.com/office/officeart/2005/8/layout/cycle4#1"/>
    <dgm:cxn modelId="{3CAAE111-6613-4239-BF09-0AEF1AF512B6}" type="presParOf" srcId="{19765FF0-B7A3-4387-9303-A39244D3ABAE}" destId="{F290CD5D-6E7E-423B-B74F-324E8C9CA5CB}" srcOrd="0" destOrd="0" presId="urn:microsoft.com/office/officeart/2005/8/layout/cycle4#1"/>
    <dgm:cxn modelId="{A972F5B0-964C-44F5-8C9A-A2E6EB2E7192}" type="presParOf" srcId="{C2062C13-1079-4385-86E1-B64E3494DD8A}" destId="{A848A4AD-28A4-4AED-B2B2-5187C9D4CE40}" srcOrd="1" destOrd="0" presId="urn:microsoft.com/office/officeart/2005/8/layout/cycle4#1"/>
    <dgm:cxn modelId="{FE948686-13BB-456C-9686-2C83BBFD2DA9}" type="presParOf" srcId="{A848A4AD-28A4-4AED-B2B2-5187C9D4CE40}" destId="{8FF54D20-56BF-4BCC-8614-2B706C93AFBB}" srcOrd="0" destOrd="0" presId="urn:microsoft.com/office/officeart/2005/8/layout/cycle4#1"/>
    <dgm:cxn modelId="{CCF0E9B3-4D08-4B70-89E6-E700FA3D77A6}" type="presParOf" srcId="{A848A4AD-28A4-4AED-B2B2-5187C9D4CE40}" destId="{21594C3B-D925-45E3-9B50-C71DC0A97FBD}" srcOrd="1" destOrd="0" presId="urn:microsoft.com/office/officeart/2005/8/layout/cycle4#1"/>
    <dgm:cxn modelId="{EC04F371-5D0E-4269-B3D0-DC82EACEC564}" type="presParOf" srcId="{A848A4AD-28A4-4AED-B2B2-5187C9D4CE40}" destId="{F76C9F8D-F6F7-417F-B6CE-36B12790178C}" srcOrd="2" destOrd="0" presId="urn:microsoft.com/office/officeart/2005/8/layout/cycle4#1"/>
    <dgm:cxn modelId="{E0A9F6AC-E6BD-44B5-8F46-34DACD530FBC}" type="presParOf" srcId="{A848A4AD-28A4-4AED-B2B2-5187C9D4CE40}" destId="{AE4495CB-CFEF-4DAF-8A05-070175522D04}" srcOrd="3" destOrd="0" presId="urn:microsoft.com/office/officeart/2005/8/layout/cycle4#1"/>
    <dgm:cxn modelId="{078B6724-4627-4C57-8B08-38B5286D9EEB}" type="presParOf" srcId="{A848A4AD-28A4-4AED-B2B2-5187C9D4CE40}" destId="{EAF57CAE-89B9-4879-BF33-3C636508C70E}" srcOrd="4" destOrd="0" presId="urn:microsoft.com/office/officeart/2005/8/layout/cycle4#1"/>
    <dgm:cxn modelId="{03ADB997-AB64-4D12-BC1A-E8193CDCB4EC}" type="presParOf" srcId="{C2062C13-1079-4385-86E1-B64E3494DD8A}" destId="{0C1B74EE-0986-474E-8FFD-D0B48B88DE34}" srcOrd="2" destOrd="0" presId="urn:microsoft.com/office/officeart/2005/8/layout/cycle4#1"/>
    <dgm:cxn modelId="{218F6D23-08DA-4BF1-9314-F0069A4AE5CF}" type="presParOf" srcId="{C2062C13-1079-4385-86E1-B64E3494DD8A}" destId="{B9AA6FA0-AA8B-4D95-8892-B77E6F857D9F}"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B2ED8-42DD-4544-9FA1-A5EA485FC078}" type="doc">
      <dgm:prSet loTypeId="urn:microsoft.com/office/officeart/2005/8/layout/hList7#1" loCatId="list" qsTypeId="urn:microsoft.com/office/officeart/2005/8/quickstyle/simple1" qsCatId="simple" csTypeId="urn:microsoft.com/office/officeart/2005/8/colors/accent1_2" csCatId="accent1" phldr="1"/>
      <dgm:spPr/>
    </dgm:pt>
    <dgm:pt modelId="{D0F3F7D8-F750-4FCB-A0E7-1F813216E410}">
      <dgm:prSet phldrT="[Text]"/>
      <dgm:spPr>
        <a:solidFill>
          <a:schemeClr val="accent6">
            <a:lumMod val="60000"/>
            <a:lumOff val="40000"/>
          </a:schemeClr>
        </a:solidFill>
      </dgm:spPr>
      <dgm:t>
        <a:bodyPr/>
        <a:lstStyle/>
        <a:p>
          <a:r>
            <a:rPr lang="ar-DZ" b="1" dirty="0" smtClean="0">
              <a:solidFill>
                <a:srgbClr val="002060"/>
              </a:solidFill>
            </a:rPr>
            <a:t>جهة </a:t>
          </a:r>
          <a:r>
            <a:rPr lang="ar-SA" b="1" dirty="0" smtClean="0">
              <a:solidFill>
                <a:srgbClr val="002060"/>
              </a:solidFill>
            </a:rPr>
            <a:t>حكومية </a:t>
          </a:r>
          <a:r>
            <a:rPr lang="ar-DZ" b="1" dirty="0" smtClean="0">
              <a:solidFill>
                <a:srgbClr val="002060"/>
              </a:solidFill>
            </a:rPr>
            <a:t>معتمدة وموثوق بها </a:t>
          </a:r>
          <a:endParaRPr lang="en-US" b="1" dirty="0">
            <a:solidFill>
              <a:srgbClr val="002060"/>
            </a:solidFill>
          </a:endParaRPr>
        </a:p>
      </dgm:t>
    </dgm:pt>
    <dgm:pt modelId="{CE93AF8F-CF4A-4DEE-B0C5-01E65095B5ED}" type="parTrans" cxnId="{B86BF53D-68C0-46ED-AC02-679D7FED66AD}">
      <dgm:prSet/>
      <dgm:spPr/>
      <dgm:t>
        <a:bodyPr/>
        <a:lstStyle/>
        <a:p>
          <a:endParaRPr lang="en-US"/>
        </a:p>
      </dgm:t>
    </dgm:pt>
    <dgm:pt modelId="{609F0416-B198-4826-8A58-E517A59D6C59}" type="sibTrans" cxnId="{B86BF53D-68C0-46ED-AC02-679D7FED66AD}">
      <dgm:prSet/>
      <dgm:spPr/>
      <dgm:t>
        <a:bodyPr/>
        <a:lstStyle/>
        <a:p>
          <a:endParaRPr lang="en-US"/>
        </a:p>
      </dgm:t>
    </dgm:pt>
    <dgm:pt modelId="{A9549C9B-5EE4-452D-A8BF-6DF4498732EB}">
      <dgm:prSet phldrT="[Text]"/>
      <dgm:spPr>
        <a:solidFill>
          <a:schemeClr val="accent6">
            <a:lumMod val="60000"/>
            <a:lumOff val="40000"/>
          </a:schemeClr>
        </a:solidFill>
      </dgm:spPr>
      <dgm:t>
        <a:bodyPr/>
        <a:lstStyle/>
        <a:p>
          <a:r>
            <a:rPr lang="ar-DZ" b="1" dirty="0" smtClean="0">
              <a:solidFill>
                <a:srgbClr val="002060"/>
              </a:solidFill>
            </a:rPr>
            <a:t>مؤسسة </a:t>
          </a:r>
          <a:r>
            <a:rPr lang="ar-SA" b="1" dirty="0" smtClean="0">
              <a:solidFill>
                <a:srgbClr val="002060"/>
              </a:solidFill>
            </a:rPr>
            <a:t>حكومية </a:t>
          </a:r>
          <a:r>
            <a:rPr lang="ar-DZ" b="1" dirty="0" smtClean="0">
              <a:solidFill>
                <a:srgbClr val="002060"/>
              </a:solidFill>
            </a:rPr>
            <a:t>مؤهلة ومتخصصة</a:t>
          </a:r>
          <a:endParaRPr lang="en-US" b="1" dirty="0">
            <a:solidFill>
              <a:srgbClr val="002060"/>
            </a:solidFill>
          </a:endParaRPr>
        </a:p>
      </dgm:t>
    </dgm:pt>
    <dgm:pt modelId="{E43687C8-5B06-46A4-9522-E40965243FD6}" type="parTrans" cxnId="{F4A66090-8D94-45D6-A2C3-481008C453A8}">
      <dgm:prSet/>
      <dgm:spPr/>
      <dgm:t>
        <a:bodyPr/>
        <a:lstStyle/>
        <a:p>
          <a:endParaRPr lang="en-US"/>
        </a:p>
      </dgm:t>
    </dgm:pt>
    <dgm:pt modelId="{C8BF0EF4-2BE8-4248-A6AA-5D7BC673C8B6}" type="sibTrans" cxnId="{F4A66090-8D94-45D6-A2C3-481008C453A8}">
      <dgm:prSet/>
      <dgm:spPr/>
      <dgm:t>
        <a:bodyPr/>
        <a:lstStyle/>
        <a:p>
          <a:endParaRPr lang="en-US"/>
        </a:p>
      </dgm:t>
    </dgm:pt>
    <dgm:pt modelId="{F0AFA7DC-EE8A-4CE0-8648-82F5C7A317FA}">
      <dgm:prSet phldrT="[Text]" custT="1"/>
      <dgm:spPr>
        <a:solidFill>
          <a:schemeClr val="accent6">
            <a:lumMod val="60000"/>
            <a:lumOff val="40000"/>
          </a:schemeClr>
        </a:solidFill>
      </dgm:spPr>
      <dgm:t>
        <a:bodyPr/>
        <a:lstStyle/>
        <a:p>
          <a:r>
            <a:rPr lang="ar-DZ" sz="1400" b="1" dirty="0" smtClean="0">
              <a:solidFill>
                <a:srgbClr val="002060"/>
              </a:solidFill>
            </a:rPr>
            <a:t>مؤسسة </a:t>
          </a:r>
          <a:r>
            <a:rPr lang="ar-SA" sz="1400" b="1" dirty="0" smtClean="0">
              <a:solidFill>
                <a:srgbClr val="002060"/>
              </a:solidFill>
            </a:rPr>
            <a:t>حكومية </a:t>
          </a:r>
          <a:r>
            <a:rPr lang="ar-DZ" sz="1400" b="1" dirty="0" smtClean="0">
              <a:solidFill>
                <a:srgbClr val="002060"/>
              </a:solidFill>
            </a:rPr>
            <a:t>بمخرجات تواءم متطلبات سوق العمل</a:t>
          </a:r>
          <a:endParaRPr lang="en-US" sz="1400" b="1" dirty="0">
            <a:solidFill>
              <a:srgbClr val="002060"/>
            </a:solidFill>
          </a:endParaRPr>
        </a:p>
      </dgm:t>
    </dgm:pt>
    <dgm:pt modelId="{2127961C-E259-42FC-89F5-CFE8B9C8F089}" type="parTrans" cxnId="{32F803F9-1A80-491E-A671-D4AB3B5C8940}">
      <dgm:prSet/>
      <dgm:spPr/>
      <dgm:t>
        <a:bodyPr/>
        <a:lstStyle/>
        <a:p>
          <a:endParaRPr lang="en-US"/>
        </a:p>
      </dgm:t>
    </dgm:pt>
    <dgm:pt modelId="{A5393364-1049-4588-873B-E5F6312F2BE1}" type="sibTrans" cxnId="{32F803F9-1A80-491E-A671-D4AB3B5C8940}">
      <dgm:prSet/>
      <dgm:spPr/>
      <dgm:t>
        <a:bodyPr/>
        <a:lstStyle/>
        <a:p>
          <a:endParaRPr lang="en-US"/>
        </a:p>
      </dgm:t>
    </dgm:pt>
    <dgm:pt modelId="{F8EA2E16-B6C3-4ABA-8D61-3380223C9DF9}" type="pres">
      <dgm:prSet presAssocID="{0E6B2ED8-42DD-4544-9FA1-A5EA485FC078}" presName="Name0" presStyleCnt="0">
        <dgm:presLayoutVars>
          <dgm:dir/>
          <dgm:resizeHandles val="exact"/>
        </dgm:presLayoutVars>
      </dgm:prSet>
      <dgm:spPr/>
    </dgm:pt>
    <dgm:pt modelId="{8C747C38-94E2-48A4-984E-267A4D2E8C07}" type="pres">
      <dgm:prSet presAssocID="{0E6B2ED8-42DD-4544-9FA1-A5EA485FC078}" presName="fgShape" presStyleLbl="fgShp" presStyleIdx="0" presStyleCnt="1"/>
      <dgm:spPr>
        <a:solidFill>
          <a:schemeClr val="tx2">
            <a:lumMod val="75000"/>
          </a:schemeClr>
        </a:solidFill>
        <a:ln>
          <a:solidFill>
            <a:srgbClr val="FF9933"/>
          </a:solidFill>
        </a:ln>
      </dgm:spPr>
    </dgm:pt>
    <dgm:pt modelId="{C0F802D0-CD51-4BBC-9D06-D0DEFF5AFC24}" type="pres">
      <dgm:prSet presAssocID="{0E6B2ED8-42DD-4544-9FA1-A5EA485FC078}" presName="linComp" presStyleCnt="0"/>
      <dgm:spPr/>
    </dgm:pt>
    <dgm:pt modelId="{5AB66BB0-EE63-4A02-8313-C4FBBC87D4C2}" type="pres">
      <dgm:prSet presAssocID="{D0F3F7D8-F750-4FCB-A0E7-1F813216E410}" presName="compNode" presStyleCnt="0"/>
      <dgm:spPr/>
    </dgm:pt>
    <dgm:pt modelId="{A959B86A-FF45-42D8-993F-0ECD670D871C}" type="pres">
      <dgm:prSet presAssocID="{D0F3F7D8-F750-4FCB-A0E7-1F813216E410}" presName="bkgdShape" presStyleLbl="node1" presStyleIdx="0" presStyleCnt="3" custLinFactNeighborX="2375" custLinFactNeighborY="-1374"/>
      <dgm:spPr/>
      <dgm:t>
        <a:bodyPr/>
        <a:lstStyle/>
        <a:p>
          <a:endParaRPr lang="en-US"/>
        </a:p>
      </dgm:t>
    </dgm:pt>
    <dgm:pt modelId="{D07D73D4-B54F-4ADF-853F-AB8ACB5FD889}" type="pres">
      <dgm:prSet presAssocID="{D0F3F7D8-F750-4FCB-A0E7-1F813216E410}" presName="nodeTx" presStyleLbl="node1" presStyleIdx="0" presStyleCnt="3">
        <dgm:presLayoutVars>
          <dgm:bulletEnabled val="1"/>
        </dgm:presLayoutVars>
      </dgm:prSet>
      <dgm:spPr/>
      <dgm:t>
        <a:bodyPr/>
        <a:lstStyle/>
        <a:p>
          <a:endParaRPr lang="en-US"/>
        </a:p>
      </dgm:t>
    </dgm:pt>
    <dgm:pt modelId="{E24FB242-BEFC-487C-9F34-A5F42939BEA5}" type="pres">
      <dgm:prSet presAssocID="{D0F3F7D8-F750-4FCB-A0E7-1F813216E410}" presName="invisiNode" presStyleLbl="node1" presStyleIdx="0" presStyleCnt="3"/>
      <dgm:spPr/>
    </dgm:pt>
    <dgm:pt modelId="{26F54C4E-218C-4A6A-A8B4-92DB09C1DD0B}" type="pres">
      <dgm:prSet presAssocID="{D0F3F7D8-F750-4FCB-A0E7-1F813216E410}"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pt>
    <dgm:pt modelId="{347662E4-C03E-44F9-9556-92F4817249F9}" type="pres">
      <dgm:prSet presAssocID="{609F0416-B198-4826-8A58-E517A59D6C59}" presName="sibTrans" presStyleLbl="sibTrans2D1" presStyleIdx="0" presStyleCnt="0"/>
      <dgm:spPr/>
      <dgm:t>
        <a:bodyPr/>
        <a:lstStyle/>
        <a:p>
          <a:endParaRPr lang="en-US"/>
        </a:p>
      </dgm:t>
    </dgm:pt>
    <dgm:pt modelId="{AF49A6AE-216D-44E1-BB6E-A57DB0EA560B}" type="pres">
      <dgm:prSet presAssocID="{A9549C9B-5EE4-452D-A8BF-6DF4498732EB}" presName="compNode" presStyleCnt="0"/>
      <dgm:spPr/>
    </dgm:pt>
    <dgm:pt modelId="{7F0361F3-D97E-4143-8A62-6CF226F70266}" type="pres">
      <dgm:prSet presAssocID="{A9549C9B-5EE4-452D-A8BF-6DF4498732EB}" presName="bkgdShape" presStyleLbl="node1" presStyleIdx="1" presStyleCnt="3" custLinFactNeighborX="0" custLinFactNeighborY="-628"/>
      <dgm:spPr/>
      <dgm:t>
        <a:bodyPr/>
        <a:lstStyle/>
        <a:p>
          <a:endParaRPr lang="en-US"/>
        </a:p>
      </dgm:t>
    </dgm:pt>
    <dgm:pt modelId="{EC0EC24E-4F50-49A2-8691-DA0F95D4CDC6}" type="pres">
      <dgm:prSet presAssocID="{A9549C9B-5EE4-452D-A8BF-6DF4498732EB}" presName="nodeTx" presStyleLbl="node1" presStyleIdx="1" presStyleCnt="3">
        <dgm:presLayoutVars>
          <dgm:bulletEnabled val="1"/>
        </dgm:presLayoutVars>
      </dgm:prSet>
      <dgm:spPr/>
      <dgm:t>
        <a:bodyPr/>
        <a:lstStyle/>
        <a:p>
          <a:endParaRPr lang="en-US"/>
        </a:p>
      </dgm:t>
    </dgm:pt>
    <dgm:pt modelId="{54E156FE-4BE9-4A87-8BDC-AE4CB4024F7D}" type="pres">
      <dgm:prSet presAssocID="{A9549C9B-5EE4-452D-A8BF-6DF4498732EB}" presName="invisiNode" presStyleLbl="node1" presStyleIdx="1" presStyleCnt="3"/>
      <dgm:spPr/>
    </dgm:pt>
    <dgm:pt modelId="{735FE883-F56D-4840-B452-D2E5E8984909}" type="pres">
      <dgm:prSet presAssocID="{A9549C9B-5EE4-452D-A8BF-6DF4498732EB}" presName="imagNod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pt>
    <dgm:pt modelId="{2C6CBE58-046E-4086-A113-E40DF8E2DF66}" type="pres">
      <dgm:prSet presAssocID="{C8BF0EF4-2BE8-4248-A6AA-5D7BC673C8B6}" presName="sibTrans" presStyleLbl="sibTrans2D1" presStyleIdx="0" presStyleCnt="0"/>
      <dgm:spPr/>
      <dgm:t>
        <a:bodyPr/>
        <a:lstStyle/>
        <a:p>
          <a:endParaRPr lang="en-US"/>
        </a:p>
      </dgm:t>
    </dgm:pt>
    <dgm:pt modelId="{1FF8EF59-C54A-41DE-B6BD-BA14B7BA3474}" type="pres">
      <dgm:prSet presAssocID="{F0AFA7DC-EE8A-4CE0-8648-82F5C7A317FA}" presName="compNode" presStyleCnt="0"/>
      <dgm:spPr/>
    </dgm:pt>
    <dgm:pt modelId="{51E6F4AA-49C7-44E0-8552-DED451535B72}" type="pres">
      <dgm:prSet presAssocID="{F0AFA7DC-EE8A-4CE0-8648-82F5C7A317FA}" presName="bkgdShape" presStyleLbl="node1" presStyleIdx="2" presStyleCnt="3"/>
      <dgm:spPr/>
      <dgm:t>
        <a:bodyPr/>
        <a:lstStyle/>
        <a:p>
          <a:endParaRPr lang="en-US"/>
        </a:p>
      </dgm:t>
    </dgm:pt>
    <dgm:pt modelId="{39DAA2B6-661F-45D3-8365-8394E4CD51BD}" type="pres">
      <dgm:prSet presAssocID="{F0AFA7DC-EE8A-4CE0-8648-82F5C7A317FA}" presName="nodeTx" presStyleLbl="node1" presStyleIdx="2" presStyleCnt="3">
        <dgm:presLayoutVars>
          <dgm:bulletEnabled val="1"/>
        </dgm:presLayoutVars>
      </dgm:prSet>
      <dgm:spPr/>
      <dgm:t>
        <a:bodyPr/>
        <a:lstStyle/>
        <a:p>
          <a:endParaRPr lang="en-US"/>
        </a:p>
      </dgm:t>
    </dgm:pt>
    <dgm:pt modelId="{18E047D7-19FC-41F4-95DD-35BA91DDD936}" type="pres">
      <dgm:prSet presAssocID="{F0AFA7DC-EE8A-4CE0-8648-82F5C7A317FA}" presName="invisiNode" presStyleLbl="node1" presStyleIdx="2" presStyleCnt="3"/>
      <dgm:spPr/>
    </dgm:pt>
    <dgm:pt modelId="{D7065384-DBDD-4599-A9D0-C1063E689E47}" type="pres">
      <dgm:prSet presAssocID="{F0AFA7DC-EE8A-4CE0-8648-82F5C7A317FA}" presName="imagNode" presStyleLbl="fgImgPlace1" presStyleIdx="2" presStyleCnt="3" custLinFactNeighborX="-26474" custLinFactNeighborY="-1801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pt>
  </dgm:ptLst>
  <dgm:cxnLst>
    <dgm:cxn modelId="{D7000C43-F265-4C60-AF79-D2506EC7CD4C}" type="presOf" srcId="{A9549C9B-5EE4-452D-A8BF-6DF4498732EB}" destId="{EC0EC24E-4F50-49A2-8691-DA0F95D4CDC6}" srcOrd="1" destOrd="0" presId="urn:microsoft.com/office/officeart/2005/8/layout/hList7#1"/>
    <dgm:cxn modelId="{CF8FB317-365D-4B1F-B6A9-0AEBF0EB71F2}" type="presOf" srcId="{F0AFA7DC-EE8A-4CE0-8648-82F5C7A317FA}" destId="{51E6F4AA-49C7-44E0-8552-DED451535B72}" srcOrd="0" destOrd="0" presId="urn:microsoft.com/office/officeart/2005/8/layout/hList7#1"/>
    <dgm:cxn modelId="{C857601B-537A-4049-A056-291E155F0F12}" type="presOf" srcId="{D0F3F7D8-F750-4FCB-A0E7-1F813216E410}" destId="{A959B86A-FF45-42D8-993F-0ECD670D871C}" srcOrd="0" destOrd="0" presId="urn:microsoft.com/office/officeart/2005/8/layout/hList7#1"/>
    <dgm:cxn modelId="{AF088539-F64A-4037-9CBF-E2511360B77D}" type="presOf" srcId="{609F0416-B198-4826-8A58-E517A59D6C59}" destId="{347662E4-C03E-44F9-9556-92F4817249F9}" srcOrd="0" destOrd="0" presId="urn:microsoft.com/office/officeart/2005/8/layout/hList7#1"/>
    <dgm:cxn modelId="{C115FAFF-F7B7-4DA1-81AE-7737B1636286}" type="presOf" srcId="{A9549C9B-5EE4-452D-A8BF-6DF4498732EB}" destId="{7F0361F3-D97E-4143-8A62-6CF226F70266}" srcOrd="0" destOrd="0" presId="urn:microsoft.com/office/officeart/2005/8/layout/hList7#1"/>
    <dgm:cxn modelId="{32F803F9-1A80-491E-A671-D4AB3B5C8940}" srcId="{0E6B2ED8-42DD-4544-9FA1-A5EA485FC078}" destId="{F0AFA7DC-EE8A-4CE0-8648-82F5C7A317FA}" srcOrd="2" destOrd="0" parTransId="{2127961C-E259-42FC-89F5-CFE8B9C8F089}" sibTransId="{A5393364-1049-4588-873B-E5F6312F2BE1}"/>
    <dgm:cxn modelId="{B371856F-ED3F-44BC-BF4F-61E22B0301D0}" type="presOf" srcId="{D0F3F7D8-F750-4FCB-A0E7-1F813216E410}" destId="{D07D73D4-B54F-4ADF-853F-AB8ACB5FD889}" srcOrd="1" destOrd="0" presId="urn:microsoft.com/office/officeart/2005/8/layout/hList7#1"/>
    <dgm:cxn modelId="{B86BF53D-68C0-46ED-AC02-679D7FED66AD}" srcId="{0E6B2ED8-42DD-4544-9FA1-A5EA485FC078}" destId="{D0F3F7D8-F750-4FCB-A0E7-1F813216E410}" srcOrd="0" destOrd="0" parTransId="{CE93AF8F-CF4A-4DEE-B0C5-01E65095B5ED}" sibTransId="{609F0416-B198-4826-8A58-E517A59D6C59}"/>
    <dgm:cxn modelId="{59CFBA22-79D4-43CC-AE26-D405697143C7}" type="presOf" srcId="{C8BF0EF4-2BE8-4248-A6AA-5D7BC673C8B6}" destId="{2C6CBE58-046E-4086-A113-E40DF8E2DF66}" srcOrd="0" destOrd="0" presId="urn:microsoft.com/office/officeart/2005/8/layout/hList7#1"/>
    <dgm:cxn modelId="{B7F0F786-5A1E-4F20-AC4D-4B8A4D72B9B4}" type="presOf" srcId="{0E6B2ED8-42DD-4544-9FA1-A5EA485FC078}" destId="{F8EA2E16-B6C3-4ABA-8D61-3380223C9DF9}" srcOrd="0" destOrd="0" presId="urn:microsoft.com/office/officeart/2005/8/layout/hList7#1"/>
    <dgm:cxn modelId="{B8FFAFC4-1A3B-4110-8176-E0555662DD19}" type="presOf" srcId="{F0AFA7DC-EE8A-4CE0-8648-82F5C7A317FA}" destId="{39DAA2B6-661F-45D3-8365-8394E4CD51BD}" srcOrd="1" destOrd="0" presId="urn:microsoft.com/office/officeart/2005/8/layout/hList7#1"/>
    <dgm:cxn modelId="{F4A66090-8D94-45D6-A2C3-481008C453A8}" srcId="{0E6B2ED8-42DD-4544-9FA1-A5EA485FC078}" destId="{A9549C9B-5EE4-452D-A8BF-6DF4498732EB}" srcOrd="1" destOrd="0" parTransId="{E43687C8-5B06-46A4-9522-E40965243FD6}" sibTransId="{C8BF0EF4-2BE8-4248-A6AA-5D7BC673C8B6}"/>
    <dgm:cxn modelId="{94CC5599-08C1-450F-AB87-72FC110ABA1B}" type="presParOf" srcId="{F8EA2E16-B6C3-4ABA-8D61-3380223C9DF9}" destId="{8C747C38-94E2-48A4-984E-267A4D2E8C07}" srcOrd="0" destOrd="0" presId="urn:microsoft.com/office/officeart/2005/8/layout/hList7#1"/>
    <dgm:cxn modelId="{88EBD62B-F960-46ED-8702-EBBE1DEB76B8}" type="presParOf" srcId="{F8EA2E16-B6C3-4ABA-8D61-3380223C9DF9}" destId="{C0F802D0-CD51-4BBC-9D06-D0DEFF5AFC24}" srcOrd="1" destOrd="0" presId="urn:microsoft.com/office/officeart/2005/8/layout/hList7#1"/>
    <dgm:cxn modelId="{2912CCE9-6E21-4C90-8BDE-B83F1DF7693E}" type="presParOf" srcId="{C0F802D0-CD51-4BBC-9D06-D0DEFF5AFC24}" destId="{5AB66BB0-EE63-4A02-8313-C4FBBC87D4C2}" srcOrd="0" destOrd="0" presId="urn:microsoft.com/office/officeart/2005/8/layout/hList7#1"/>
    <dgm:cxn modelId="{C881C724-38F8-49C8-AE70-57D98F702C81}" type="presParOf" srcId="{5AB66BB0-EE63-4A02-8313-C4FBBC87D4C2}" destId="{A959B86A-FF45-42D8-993F-0ECD670D871C}" srcOrd="0" destOrd="0" presId="urn:microsoft.com/office/officeart/2005/8/layout/hList7#1"/>
    <dgm:cxn modelId="{FE8D8DB2-14C6-41CD-ADBA-8DC0C5630CEC}" type="presParOf" srcId="{5AB66BB0-EE63-4A02-8313-C4FBBC87D4C2}" destId="{D07D73D4-B54F-4ADF-853F-AB8ACB5FD889}" srcOrd="1" destOrd="0" presId="urn:microsoft.com/office/officeart/2005/8/layout/hList7#1"/>
    <dgm:cxn modelId="{F34F9139-C27A-4C98-9A50-3871268CEC99}" type="presParOf" srcId="{5AB66BB0-EE63-4A02-8313-C4FBBC87D4C2}" destId="{E24FB242-BEFC-487C-9F34-A5F42939BEA5}" srcOrd="2" destOrd="0" presId="urn:microsoft.com/office/officeart/2005/8/layout/hList7#1"/>
    <dgm:cxn modelId="{B341CBDE-2C89-4E84-9758-F305EA30B857}" type="presParOf" srcId="{5AB66BB0-EE63-4A02-8313-C4FBBC87D4C2}" destId="{26F54C4E-218C-4A6A-A8B4-92DB09C1DD0B}" srcOrd="3" destOrd="0" presId="urn:microsoft.com/office/officeart/2005/8/layout/hList7#1"/>
    <dgm:cxn modelId="{9BA37733-DEDC-4CBE-86D1-B584829C7E0D}" type="presParOf" srcId="{C0F802D0-CD51-4BBC-9D06-D0DEFF5AFC24}" destId="{347662E4-C03E-44F9-9556-92F4817249F9}" srcOrd="1" destOrd="0" presId="urn:microsoft.com/office/officeart/2005/8/layout/hList7#1"/>
    <dgm:cxn modelId="{B69F741E-C727-480E-B2EA-4AD7C461C87B}" type="presParOf" srcId="{C0F802D0-CD51-4BBC-9D06-D0DEFF5AFC24}" destId="{AF49A6AE-216D-44E1-BB6E-A57DB0EA560B}" srcOrd="2" destOrd="0" presId="urn:microsoft.com/office/officeart/2005/8/layout/hList7#1"/>
    <dgm:cxn modelId="{9CDDBA3A-4306-47A1-9816-40757792EC08}" type="presParOf" srcId="{AF49A6AE-216D-44E1-BB6E-A57DB0EA560B}" destId="{7F0361F3-D97E-4143-8A62-6CF226F70266}" srcOrd="0" destOrd="0" presId="urn:microsoft.com/office/officeart/2005/8/layout/hList7#1"/>
    <dgm:cxn modelId="{A39C28A9-8F1B-4D0A-9A25-BBDE7773770F}" type="presParOf" srcId="{AF49A6AE-216D-44E1-BB6E-A57DB0EA560B}" destId="{EC0EC24E-4F50-49A2-8691-DA0F95D4CDC6}" srcOrd="1" destOrd="0" presId="urn:microsoft.com/office/officeart/2005/8/layout/hList7#1"/>
    <dgm:cxn modelId="{2A2A823A-9FE5-44D0-8A9A-7AC63E81A0EB}" type="presParOf" srcId="{AF49A6AE-216D-44E1-BB6E-A57DB0EA560B}" destId="{54E156FE-4BE9-4A87-8BDC-AE4CB4024F7D}" srcOrd="2" destOrd="0" presId="urn:microsoft.com/office/officeart/2005/8/layout/hList7#1"/>
    <dgm:cxn modelId="{07A46F15-AE6D-4EF0-8E84-A75BE9E8E747}" type="presParOf" srcId="{AF49A6AE-216D-44E1-BB6E-A57DB0EA560B}" destId="{735FE883-F56D-4840-B452-D2E5E8984909}" srcOrd="3" destOrd="0" presId="urn:microsoft.com/office/officeart/2005/8/layout/hList7#1"/>
    <dgm:cxn modelId="{C8C12A42-2ECE-4895-8AA8-9A82AB01E5D0}" type="presParOf" srcId="{C0F802D0-CD51-4BBC-9D06-D0DEFF5AFC24}" destId="{2C6CBE58-046E-4086-A113-E40DF8E2DF66}" srcOrd="3" destOrd="0" presId="urn:microsoft.com/office/officeart/2005/8/layout/hList7#1"/>
    <dgm:cxn modelId="{059233B5-944F-4FA9-A94B-C30F2F94B8EB}" type="presParOf" srcId="{C0F802D0-CD51-4BBC-9D06-D0DEFF5AFC24}" destId="{1FF8EF59-C54A-41DE-B6BD-BA14B7BA3474}" srcOrd="4" destOrd="0" presId="urn:microsoft.com/office/officeart/2005/8/layout/hList7#1"/>
    <dgm:cxn modelId="{1DA52E0C-4A38-4056-A8EF-2536FE54C386}" type="presParOf" srcId="{1FF8EF59-C54A-41DE-B6BD-BA14B7BA3474}" destId="{51E6F4AA-49C7-44E0-8552-DED451535B72}" srcOrd="0" destOrd="0" presId="urn:microsoft.com/office/officeart/2005/8/layout/hList7#1"/>
    <dgm:cxn modelId="{FBA259F9-75CB-4678-A7D1-3BD36DCB21E4}" type="presParOf" srcId="{1FF8EF59-C54A-41DE-B6BD-BA14B7BA3474}" destId="{39DAA2B6-661F-45D3-8365-8394E4CD51BD}" srcOrd="1" destOrd="0" presId="urn:microsoft.com/office/officeart/2005/8/layout/hList7#1"/>
    <dgm:cxn modelId="{48C7A882-8560-46AD-8357-70405DE92A37}" type="presParOf" srcId="{1FF8EF59-C54A-41DE-B6BD-BA14B7BA3474}" destId="{18E047D7-19FC-41F4-95DD-35BA91DDD936}" srcOrd="2" destOrd="0" presId="urn:microsoft.com/office/officeart/2005/8/layout/hList7#1"/>
    <dgm:cxn modelId="{DA835F87-01F1-4DE0-BB28-ECD545FDD4DC}" type="presParOf" srcId="{1FF8EF59-C54A-41DE-B6BD-BA14B7BA3474}" destId="{D7065384-DBDD-4599-A9D0-C1063E689E47}" srcOrd="3" destOrd="0" presId="urn:microsoft.com/office/officeart/2005/8/layout/hList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2C414-F651-4903-B4AF-D2763AB790BE}">
      <dsp:nvSpPr>
        <dsp:cNvPr id="0" name=""/>
        <dsp:cNvSpPr/>
      </dsp:nvSpPr>
      <dsp:spPr>
        <a:xfrm>
          <a:off x="-9636" y="0"/>
          <a:ext cx="5377309" cy="459329"/>
        </a:xfrm>
        <a:prstGeom prst="roundRect">
          <a:avLst>
            <a:gd name="adj" fmla="val 1000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2">
                  <a:lumMod val="50000"/>
                </a:schemeClr>
              </a:solidFill>
            </a:rPr>
            <a:t>1- تكون</a:t>
          </a:r>
          <a:r>
            <a:rPr lang="ar-SA" sz="1400" b="1" kern="1200" dirty="0" smtClean="0">
              <a:solidFill>
                <a:schemeClr val="tx2">
                  <a:lumMod val="50000"/>
                </a:schemeClr>
              </a:solidFill>
              <a:ea typeface="Times New Roman"/>
              <a:cs typeface="Simplified Arabic"/>
            </a:rPr>
            <a:t> </a:t>
          </a:r>
          <a:r>
            <a:rPr lang="ar-SA" sz="1400" b="1" kern="1200" dirty="0" smtClean="0">
              <a:solidFill>
                <a:schemeClr val="tx2">
                  <a:lumMod val="50000"/>
                </a:schemeClr>
              </a:solidFill>
            </a:rPr>
            <a:t>جامعة إلكترونية رائدة، تسهم بفاعلية في بناء اقتصاد ومجتمع المعرفة</a:t>
          </a:r>
          <a:endParaRPr lang="en-US" sz="1400" b="1" kern="1200" dirty="0">
            <a:solidFill>
              <a:schemeClr val="tx2">
                <a:lumMod val="50000"/>
              </a:schemeClr>
            </a:solidFill>
          </a:endParaRPr>
        </a:p>
      </dsp:txBody>
      <dsp:txXfrm>
        <a:off x="3817" y="13453"/>
        <a:ext cx="4824143" cy="432423"/>
      </dsp:txXfrm>
    </dsp:sp>
    <dsp:sp modelId="{EEE653FD-0C2D-4F1A-A111-89AD67C65B65}">
      <dsp:nvSpPr>
        <dsp:cNvPr id="0" name=""/>
        <dsp:cNvSpPr/>
      </dsp:nvSpPr>
      <dsp:spPr>
        <a:xfrm>
          <a:off x="273826" y="523125"/>
          <a:ext cx="5607730" cy="459329"/>
        </a:xfrm>
        <a:prstGeom prst="roundRect">
          <a:avLst>
            <a:gd name="adj" fmla="val 10000"/>
          </a:avLst>
        </a:prstGeom>
        <a:solidFill>
          <a:schemeClr val="accent6">
            <a:lumMod val="60000"/>
            <a:lumOff val="4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2">
                  <a:lumMod val="50000"/>
                </a:schemeClr>
              </a:solidFill>
            </a:rPr>
            <a:t>2- تقدم تعلم الكتروني </a:t>
          </a:r>
          <a:r>
            <a:rPr lang="ar-SA" sz="1400" b="1" kern="1200" dirty="0" smtClean="0">
              <a:solidFill>
                <a:srgbClr val="FF0000"/>
              </a:solidFill>
            </a:rPr>
            <a:t>مدمج </a:t>
          </a:r>
          <a:r>
            <a:rPr lang="ar-SA" sz="1400" b="1" kern="1200" dirty="0" smtClean="0">
              <a:solidFill>
                <a:schemeClr val="tx2">
                  <a:lumMod val="50000"/>
                </a:schemeClr>
              </a:solidFill>
            </a:rPr>
            <a:t>يستجيب لمتطلبات التنمية واحتياجات سوق العمل</a:t>
          </a:r>
          <a:endParaRPr lang="en-US" sz="1400" b="1" kern="1200" dirty="0">
            <a:solidFill>
              <a:schemeClr val="tx2">
                <a:lumMod val="50000"/>
              </a:schemeClr>
            </a:solidFill>
          </a:endParaRPr>
        </a:p>
      </dsp:txBody>
      <dsp:txXfrm>
        <a:off x="287279" y="536578"/>
        <a:ext cx="4848459" cy="432423"/>
      </dsp:txXfrm>
    </dsp:sp>
    <dsp:sp modelId="{C8B5EA44-14E4-43B1-8BE0-9E46E44DF22E}">
      <dsp:nvSpPr>
        <dsp:cNvPr id="0" name=""/>
        <dsp:cNvSpPr/>
      </dsp:nvSpPr>
      <dsp:spPr>
        <a:xfrm>
          <a:off x="855353" y="1008112"/>
          <a:ext cx="5338763" cy="459329"/>
        </a:xfrm>
        <a:prstGeom prst="roundRect">
          <a:avLst>
            <a:gd name="adj" fmla="val 1000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2">
                  <a:lumMod val="50000"/>
                </a:schemeClr>
              </a:solidFill>
            </a:rPr>
            <a:t>3- نقل وتوطين المعرفة بالتعاون مع جامعات وهيئات عالمية</a:t>
          </a:r>
          <a:endParaRPr lang="en-US" sz="1400" b="1" kern="1200" dirty="0">
            <a:solidFill>
              <a:srgbClr val="FF0000"/>
            </a:solidFill>
          </a:endParaRPr>
        </a:p>
      </dsp:txBody>
      <dsp:txXfrm>
        <a:off x="868806" y="1021565"/>
        <a:ext cx="4614619" cy="432423"/>
      </dsp:txXfrm>
    </dsp:sp>
    <dsp:sp modelId="{99BBD4E1-6133-4E57-A3EA-CBA2591BE129}">
      <dsp:nvSpPr>
        <dsp:cNvPr id="0" name=""/>
        <dsp:cNvSpPr/>
      </dsp:nvSpPr>
      <dsp:spPr>
        <a:xfrm>
          <a:off x="1205658" y="1569376"/>
          <a:ext cx="5338763" cy="459329"/>
        </a:xfrm>
        <a:prstGeom prst="roundRect">
          <a:avLst>
            <a:gd name="adj" fmla="val 1000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2">
                  <a:lumMod val="50000"/>
                </a:schemeClr>
              </a:solidFill>
            </a:rPr>
            <a:t>4- تعمل وفق استراتيجية وطنية موحدة للتعلم الالكتروني</a:t>
          </a:r>
          <a:endParaRPr lang="en-US" sz="1400" b="1" kern="1200" dirty="0">
            <a:solidFill>
              <a:schemeClr val="tx2">
                <a:lumMod val="50000"/>
              </a:schemeClr>
            </a:solidFill>
          </a:endParaRPr>
        </a:p>
      </dsp:txBody>
      <dsp:txXfrm>
        <a:off x="1219111" y="1582829"/>
        <a:ext cx="4614619" cy="432423"/>
      </dsp:txXfrm>
    </dsp:sp>
    <dsp:sp modelId="{D7E6E926-C279-411E-B5DD-18ED92AF5047}">
      <dsp:nvSpPr>
        <dsp:cNvPr id="0" name=""/>
        <dsp:cNvSpPr/>
      </dsp:nvSpPr>
      <dsp:spPr>
        <a:xfrm>
          <a:off x="1604332" y="2092502"/>
          <a:ext cx="5338763" cy="459329"/>
        </a:xfrm>
        <a:prstGeom prst="roundRect">
          <a:avLst>
            <a:gd name="adj" fmla="val 10000"/>
          </a:avLst>
        </a:prstGeom>
        <a:solidFill>
          <a:schemeClr val="accent6">
            <a:lumMod val="60000"/>
            <a:lumOff val="4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2">
                  <a:lumMod val="50000"/>
                </a:schemeClr>
              </a:solidFill>
            </a:rPr>
            <a:t>5- تسهم في زيادة كفاءة إنتاجية مؤسسات التعليم العالي</a:t>
          </a:r>
          <a:endParaRPr lang="en-US" sz="1400" b="1" kern="1200" dirty="0">
            <a:solidFill>
              <a:schemeClr val="tx2">
                <a:lumMod val="50000"/>
              </a:schemeClr>
            </a:solidFill>
          </a:endParaRPr>
        </a:p>
      </dsp:txBody>
      <dsp:txXfrm>
        <a:off x="1617785" y="2105955"/>
        <a:ext cx="4614619" cy="432423"/>
      </dsp:txXfrm>
    </dsp:sp>
    <dsp:sp modelId="{2BBBB9ED-F0AD-47F5-9717-69F5C92AC2F6}">
      <dsp:nvSpPr>
        <dsp:cNvPr id="0" name=""/>
        <dsp:cNvSpPr/>
      </dsp:nvSpPr>
      <dsp:spPr>
        <a:xfrm>
          <a:off x="5049835" y="335565"/>
          <a:ext cx="298564" cy="298564"/>
        </a:xfrm>
        <a:prstGeom prst="downArrow">
          <a:avLst>
            <a:gd name="adj1" fmla="val 55000"/>
            <a:gd name="adj2" fmla="val 45000"/>
          </a:avLst>
        </a:prstGeom>
        <a:solidFill>
          <a:schemeClr val="accent6">
            <a:lumMod val="75000"/>
            <a:alpha val="9000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a:solidFill>
              <a:schemeClr val="tx2">
                <a:lumMod val="50000"/>
              </a:schemeClr>
            </a:solidFill>
          </a:endParaRPr>
        </a:p>
      </dsp:txBody>
      <dsp:txXfrm>
        <a:off x="5117012" y="335565"/>
        <a:ext cx="164210" cy="224669"/>
      </dsp:txXfrm>
    </dsp:sp>
    <dsp:sp modelId="{CB9DD3EC-AFF9-44D3-9512-01A5866BE044}">
      <dsp:nvSpPr>
        <dsp:cNvPr id="0" name=""/>
        <dsp:cNvSpPr/>
      </dsp:nvSpPr>
      <dsp:spPr>
        <a:xfrm>
          <a:off x="5448509" y="858691"/>
          <a:ext cx="298564" cy="298564"/>
        </a:xfrm>
        <a:prstGeom prst="downArrow">
          <a:avLst>
            <a:gd name="adj1" fmla="val 55000"/>
            <a:gd name="adj2" fmla="val 45000"/>
          </a:avLst>
        </a:prstGeom>
        <a:solidFill>
          <a:schemeClr val="accent6">
            <a:lumMod val="75000"/>
            <a:alpha val="9000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a:solidFill>
              <a:schemeClr val="tx2">
                <a:lumMod val="50000"/>
              </a:schemeClr>
            </a:solidFill>
          </a:endParaRPr>
        </a:p>
      </dsp:txBody>
      <dsp:txXfrm>
        <a:off x="5515686" y="858691"/>
        <a:ext cx="164210" cy="224669"/>
      </dsp:txXfrm>
    </dsp:sp>
    <dsp:sp modelId="{DC392083-D3F0-44FF-AA0B-F1B15C853D40}">
      <dsp:nvSpPr>
        <dsp:cNvPr id="0" name=""/>
        <dsp:cNvSpPr/>
      </dsp:nvSpPr>
      <dsp:spPr>
        <a:xfrm>
          <a:off x="5847183" y="1374161"/>
          <a:ext cx="298564" cy="298564"/>
        </a:xfrm>
        <a:prstGeom prst="downArrow">
          <a:avLst>
            <a:gd name="adj1" fmla="val 55000"/>
            <a:gd name="adj2" fmla="val 45000"/>
          </a:avLst>
        </a:prstGeom>
        <a:solidFill>
          <a:schemeClr val="accent6">
            <a:lumMod val="75000"/>
            <a:alpha val="9000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a:solidFill>
              <a:schemeClr val="tx2">
                <a:lumMod val="50000"/>
              </a:schemeClr>
            </a:solidFill>
          </a:endParaRPr>
        </a:p>
      </dsp:txBody>
      <dsp:txXfrm>
        <a:off x="5914360" y="1374161"/>
        <a:ext cx="164210" cy="224669"/>
      </dsp:txXfrm>
    </dsp:sp>
    <dsp:sp modelId="{B1689569-F52E-4EB7-B9B2-C233EDCD1E15}">
      <dsp:nvSpPr>
        <dsp:cNvPr id="0" name=""/>
        <dsp:cNvSpPr/>
      </dsp:nvSpPr>
      <dsp:spPr>
        <a:xfrm>
          <a:off x="6245857" y="1902390"/>
          <a:ext cx="298564" cy="298564"/>
        </a:xfrm>
        <a:prstGeom prst="downArrow">
          <a:avLst>
            <a:gd name="adj1" fmla="val 55000"/>
            <a:gd name="adj2" fmla="val 45000"/>
          </a:avLst>
        </a:prstGeom>
        <a:solidFill>
          <a:schemeClr val="accent6">
            <a:lumMod val="75000"/>
            <a:alpha val="9000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a:solidFill>
              <a:schemeClr val="tx2">
                <a:lumMod val="50000"/>
              </a:schemeClr>
            </a:solidFill>
          </a:endParaRPr>
        </a:p>
      </dsp:txBody>
      <dsp:txXfrm>
        <a:off x="6313034" y="1902390"/>
        <a:ext cx="164210" cy="224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54D20-56BF-4BCC-8614-2B706C93AFBB}">
      <dsp:nvSpPr>
        <dsp:cNvPr id="0" name=""/>
        <dsp:cNvSpPr/>
      </dsp:nvSpPr>
      <dsp:spPr>
        <a:xfrm>
          <a:off x="1914540" y="172537"/>
          <a:ext cx="1310681" cy="1310681"/>
        </a:xfrm>
        <a:prstGeom prst="pieWedg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SA" sz="1500" b="1" kern="1200" dirty="0"/>
            <a:t>تزامني </a:t>
          </a:r>
        </a:p>
        <a:p>
          <a:pPr lvl="0" algn="ctr" defTabSz="666750" rtl="1">
            <a:lnSpc>
              <a:spcPct val="90000"/>
            </a:lnSpc>
            <a:spcBef>
              <a:spcPct val="0"/>
            </a:spcBef>
            <a:spcAft>
              <a:spcPct val="35000"/>
            </a:spcAft>
          </a:pPr>
          <a:r>
            <a:rPr lang="ar-SA" sz="1500" b="1" kern="1200" dirty="0"/>
            <a:t>غير تفاعلي</a:t>
          </a:r>
        </a:p>
      </dsp:txBody>
      <dsp:txXfrm>
        <a:off x="2298430" y="556427"/>
        <a:ext cx="926791" cy="926791"/>
      </dsp:txXfrm>
    </dsp:sp>
    <dsp:sp modelId="{21594C3B-D925-45E3-9B50-C71DC0A97FBD}">
      <dsp:nvSpPr>
        <dsp:cNvPr id="0" name=""/>
        <dsp:cNvSpPr/>
      </dsp:nvSpPr>
      <dsp:spPr>
        <a:xfrm rot="5400000">
          <a:off x="3285762" y="172537"/>
          <a:ext cx="1310681" cy="1310681"/>
        </a:xfrm>
        <a:prstGeom prst="pieWedg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SA" sz="1500" b="1" kern="1200" dirty="0">
              <a:solidFill>
                <a:srgbClr val="FF0000"/>
              </a:solidFill>
            </a:rPr>
            <a:t>تزامني تفاعلي</a:t>
          </a:r>
        </a:p>
      </dsp:txBody>
      <dsp:txXfrm rot="-5400000">
        <a:off x="3285762" y="556427"/>
        <a:ext cx="926791" cy="926791"/>
      </dsp:txXfrm>
    </dsp:sp>
    <dsp:sp modelId="{F76C9F8D-F6F7-417F-B6CE-36B12790178C}">
      <dsp:nvSpPr>
        <dsp:cNvPr id="0" name=""/>
        <dsp:cNvSpPr/>
      </dsp:nvSpPr>
      <dsp:spPr>
        <a:xfrm rot="10800000">
          <a:off x="3285762" y="1543759"/>
          <a:ext cx="1310681" cy="1310681"/>
        </a:xfrm>
        <a:prstGeom prst="pieWedg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SA" sz="1500" b="1" kern="1200" dirty="0"/>
            <a:t>تفاعلي </a:t>
          </a:r>
        </a:p>
        <a:p>
          <a:pPr lvl="0" algn="ctr" defTabSz="666750" rtl="1">
            <a:lnSpc>
              <a:spcPct val="90000"/>
            </a:lnSpc>
            <a:spcBef>
              <a:spcPct val="0"/>
            </a:spcBef>
            <a:spcAft>
              <a:spcPct val="35000"/>
            </a:spcAft>
          </a:pPr>
          <a:r>
            <a:rPr lang="ar-SA" sz="1500" b="1" kern="1200" dirty="0"/>
            <a:t>غير تزامني</a:t>
          </a:r>
        </a:p>
      </dsp:txBody>
      <dsp:txXfrm rot="10800000">
        <a:off x="3285762" y="1543759"/>
        <a:ext cx="926791" cy="926791"/>
      </dsp:txXfrm>
    </dsp:sp>
    <dsp:sp modelId="{AE4495CB-CFEF-4DAF-8A05-070175522D04}">
      <dsp:nvSpPr>
        <dsp:cNvPr id="0" name=""/>
        <dsp:cNvSpPr/>
      </dsp:nvSpPr>
      <dsp:spPr>
        <a:xfrm rot="16200000">
          <a:off x="1914540" y="1543759"/>
          <a:ext cx="1310681" cy="1310681"/>
        </a:xfrm>
        <a:prstGeom prst="pieWedg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ar-SA" sz="1500" b="1" kern="1200" dirty="0"/>
            <a:t>غير تفاعلي غير تزامني</a:t>
          </a:r>
        </a:p>
      </dsp:txBody>
      <dsp:txXfrm rot="5400000">
        <a:off x="2298430" y="1543759"/>
        <a:ext cx="926791" cy="926791"/>
      </dsp:txXfrm>
    </dsp:sp>
    <dsp:sp modelId="{0C1B74EE-0986-474E-8FFD-D0B48B88DE34}">
      <dsp:nvSpPr>
        <dsp:cNvPr id="0" name=""/>
        <dsp:cNvSpPr/>
      </dsp:nvSpPr>
      <dsp:spPr>
        <a:xfrm>
          <a:off x="3029225" y="1241061"/>
          <a:ext cx="452533" cy="39350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A6FA0-AA8B-4D95-8892-B77E6F857D9F}">
      <dsp:nvSpPr>
        <dsp:cNvPr id="0" name=""/>
        <dsp:cNvSpPr/>
      </dsp:nvSpPr>
      <dsp:spPr>
        <a:xfrm rot="10800000">
          <a:off x="3029225" y="1392410"/>
          <a:ext cx="452533" cy="39350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9B86A-FF45-42D8-993F-0ECD670D871C}">
      <dsp:nvSpPr>
        <dsp:cNvPr id="0" name=""/>
        <dsp:cNvSpPr/>
      </dsp:nvSpPr>
      <dsp:spPr>
        <a:xfrm>
          <a:off x="48573" y="0"/>
          <a:ext cx="1991320" cy="95732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ar-DZ" sz="1200" b="1" kern="1200" dirty="0" smtClean="0">
              <a:solidFill>
                <a:srgbClr val="002060"/>
              </a:solidFill>
            </a:rPr>
            <a:t>جهة </a:t>
          </a:r>
          <a:r>
            <a:rPr lang="ar-SA" sz="1200" b="1" kern="1200" dirty="0" smtClean="0">
              <a:solidFill>
                <a:srgbClr val="002060"/>
              </a:solidFill>
            </a:rPr>
            <a:t>حكومية </a:t>
          </a:r>
          <a:r>
            <a:rPr lang="ar-DZ" sz="1200" b="1" kern="1200" dirty="0" smtClean="0">
              <a:solidFill>
                <a:srgbClr val="002060"/>
              </a:solidFill>
            </a:rPr>
            <a:t>معتمدة وموثوق بها </a:t>
          </a:r>
          <a:endParaRPr lang="en-US" sz="1200" b="1" kern="1200" dirty="0">
            <a:solidFill>
              <a:srgbClr val="002060"/>
            </a:solidFill>
          </a:endParaRPr>
        </a:p>
      </dsp:txBody>
      <dsp:txXfrm>
        <a:off x="48573" y="382929"/>
        <a:ext cx="1991320" cy="382929"/>
      </dsp:txXfrm>
    </dsp:sp>
    <dsp:sp modelId="{26F54C4E-218C-4A6A-A8B4-92DB09C1DD0B}">
      <dsp:nvSpPr>
        <dsp:cNvPr id="0" name=""/>
        <dsp:cNvSpPr/>
      </dsp:nvSpPr>
      <dsp:spPr>
        <a:xfrm>
          <a:off x="837545" y="57439"/>
          <a:ext cx="318788" cy="3187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361F3-D97E-4143-8A62-6CF226F70266}">
      <dsp:nvSpPr>
        <dsp:cNvPr id="0" name=""/>
        <dsp:cNvSpPr/>
      </dsp:nvSpPr>
      <dsp:spPr>
        <a:xfrm>
          <a:off x="2052339" y="0"/>
          <a:ext cx="1991320" cy="95732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ar-DZ" sz="1200" b="1" kern="1200" dirty="0" smtClean="0">
              <a:solidFill>
                <a:srgbClr val="002060"/>
              </a:solidFill>
            </a:rPr>
            <a:t>مؤسسة </a:t>
          </a:r>
          <a:r>
            <a:rPr lang="ar-SA" sz="1200" b="1" kern="1200" dirty="0" smtClean="0">
              <a:solidFill>
                <a:srgbClr val="002060"/>
              </a:solidFill>
            </a:rPr>
            <a:t>حكومية </a:t>
          </a:r>
          <a:r>
            <a:rPr lang="ar-DZ" sz="1200" b="1" kern="1200" dirty="0" smtClean="0">
              <a:solidFill>
                <a:srgbClr val="002060"/>
              </a:solidFill>
            </a:rPr>
            <a:t>مؤهلة ومتخصصة</a:t>
          </a:r>
          <a:endParaRPr lang="en-US" sz="1200" b="1" kern="1200" dirty="0">
            <a:solidFill>
              <a:srgbClr val="002060"/>
            </a:solidFill>
          </a:endParaRPr>
        </a:p>
      </dsp:txBody>
      <dsp:txXfrm>
        <a:off x="2052339" y="382929"/>
        <a:ext cx="1991320" cy="382929"/>
      </dsp:txXfrm>
    </dsp:sp>
    <dsp:sp modelId="{735FE883-F56D-4840-B452-D2E5E8984909}">
      <dsp:nvSpPr>
        <dsp:cNvPr id="0" name=""/>
        <dsp:cNvSpPr/>
      </dsp:nvSpPr>
      <dsp:spPr>
        <a:xfrm>
          <a:off x="2888605" y="57439"/>
          <a:ext cx="318788" cy="3187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E6F4AA-49C7-44E0-8552-DED451535B72}">
      <dsp:nvSpPr>
        <dsp:cNvPr id="0" name=""/>
        <dsp:cNvSpPr/>
      </dsp:nvSpPr>
      <dsp:spPr>
        <a:xfrm>
          <a:off x="4103399" y="0"/>
          <a:ext cx="1991320" cy="95732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ar-DZ" sz="1400" b="1" kern="1200" dirty="0" smtClean="0">
              <a:solidFill>
                <a:srgbClr val="002060"/>
              </a:solidFill>
            </a:rPr>
            <a:t>مؤسسة </a:t>
          </a:r>
          <a:r>
            <a:rPr lang="ar-SA" sz="1400" b="1" kern="1200" dirty="0" smtClean="0">
              <a:solidFill>
                <a:srgbClr val="002060"/>
              </a:solidFill>
            </a:rPr>
            <a:t>حكومية </a:t>
          </a:r>
          <a:r>
            <a:rPr lang="ar-DZ" sz="1400" b="1" kern="1200" dirty="0" smtClean="0">
              <a:solidFill>
                <a:srgbClr val="002060"/>
              </a:solidFill>
            </a:rPr>
            <a:t>بمخرجات تواءم متطلبات سوق العمل</a:t>
          </a:r>
          <a:endParaRPr lang="en-US" sz="1400" b="1" kern="1200" dirty="0">
            <a:solidFill>
              <a:srgbClr val="002060"/>
            </a:solidFill>
          </a:endParaRPr>
        </a:p>
      </dsp:txBody>
      <dsp:txXfrm>
        <a:off x="4103399" y="382929"/>
        <a:ext cx="1991320" cy="382929"/>
      </dsp:txXfrm>
    </dsp:sp>
    <dsp:sp modelId="{D7065384-DBDD-4599-A9D0-C1063E689E47}">
      <dsp:nvSpPr>
        <dsp:cNvPr id="0" name=""/>
        <dsp:cNvSpPr/>
      </dsp:nvSpPr>
      <dsp:spPr>
        <a:xfrm>
          <a:off x="4855269" y="0"/>
          <a:ext cx="318788" cy="3187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47C38-94E2-48A4-984E-267A4D2E8C07}">
      <dsp:nvSpPr>
        <dsp:cNvPr id="0" name=""/>
        <dsp:cNvSpPr/>
      </dsp:nvSpPr>
      <dsp:spPr>
        <a:xfrm>
          <a:off x="243839" y="765858"/>
          <a:ext cx="5608320" cy="143598"/>
        </a:xfrm>
        <a:prstGeom prst="leftRightArrow">
          <a:avLst/>
        </a:prstGeom>
        <a:solidFill>
          <a:schemeClr val="tx2">
            <a:lumMod val="75000"/>
          </a:schemeClr>
        </a:solidFill>
        <a:ln w="25400" cap="flat" cmpd="sng" algn="ctr">
          <a:solidFill>
            <a:srgbClr val="FF9933"/>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0CD83738-503F-4FD8-97B8-9E0778C1FAD5}" type="datetimeFigureOut">
              <a:rPr lang="en-US" smtClean="0"/>
              <a:pPr/>
              <a:t>2/5/2013</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7F7D056-E79A-4A30-A728-D3ABC54E096E}" type="slidenum">
              <a:rPr lang="en-US" smtClean="0"/>
              <a:pPr/>
              <a:t>‹#›</a:t>
            </a:fld>
            <a:endParaRPr lang="en-US"/>
          </a:p>
        </p:txBody>
      </p:sp>
    </p:spTree>
    <p:extLst>
      <p:ext uri="{BB962C8B-B14F-4D97-AF65-F5344CB8AC3E}">
        <p14:creationId xmlns:p14="http://schemas.microsoft.com/office/powerpoint/2010/main" val="375225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GB"/>
          </a:p>
        </p:txBody>
      </p:sp>
      <p:sp>
        <p:nvSpPr>
          <p:cNvPr id="4" name="عنصر نائب لرقم الشريحة 3"/>
          <p:cNvSpPr>
            <a:spLocks noGrp="1"/>
          </p:cNvSpPr>
          <p:nvPr>
            <p:ph type="sldNum" sz="quarter" idx="10"/>
          </p:nvPr>
        </p:nvSpPr>
        <p:spPr/>
        <p:txBody>
          <a:bodyPr/>
          <a:lstStyle/>
          <a:p>
            <a:fld id="{B7F7D056-E79A-4A30-A728-D3ABC54E096E}" type="slidenum">
              <a:rPr lang="en-US" smtClean="0"/>
              <a:pPr/>
              <a:t>1</a:t>
            </a:fld>
            <a:endParaRPr lang="en-US"/>
          </a:p>
        </p:txBody>
      </p:sp>
    </p:spTree>
    <p:extLst>
      <p:ext uri="{BB962C8B-B14F-4D97-AF65-F5344CB8AC3E}">
        <p14:creationId xmlns:p14="http://schemas.microsoft.com/office/powerpoint/2010/main" val="187153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F4EAA6C-88FF-9240-B87B-D6C72E821906}"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33644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F4EAA6C-88FF-9240-B87B-D6C72E821906}"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176410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F4EAA6C-88FF-9240-B87B-D6C72E821906}"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4335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F4EAA6C-88FF-9240-B87B-D6C72E821906}"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325216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F4EAA6C-88FF-9240-B87B-D6C72E821906}"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195450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F4EAA6C-88FF-9240-B87B-D6C72E821906}"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384075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F4EAA6C-88FF-9240-B87B-D6C72E821906}" type="datetimeFigureOut">
              <a:rPr lang="en-US" smtClean="0"/>
              <a:pPr/>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252220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F4EAA6C-88FF-9240-B87B-D6C72E821906}" type="datetimeFigureOut">
              <a:rPr lang="en-US" smtClean="0"/>
              <a:pPr/>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297990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EAA6C-88FF-9240-B87B-D6C72E821906}" type="datetimeFigureOut">
              <a:rPr lang="en-US" smtClean="0"/>
              <a:pPr/>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324188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F4EAA6C-88FF-9240-B87B-D6C72E821906}"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8344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F4EAA6C-88FF-9240-B87B-D6C72E821906}"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9290-2A39-EB4C-80C2-B725038622E8}" type="slidenum">
              <a:rPr lang="en-US" smtClean="0"/>
              <a:pPr/>
              <a:t>‹#›</a:t>
            </a:fld>
            <a:endParaRPr lang="en-US"/>
          </a:p>
        </p:txBody>
      </p:sp>
    </p:spTree>
    <p:extLst>
      <p:ext uri="{BB962C8B-B14F-4D97-AF65-F5344CB8AC3E}">
        <p14:creationId xmlns:p14="http://schemas.microsoft.com/office/powerpoint/2010/main" val="376289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F4EAA6C-88FF-9240-B87B-D6C72E821906}" type="datetimeFigureOut">
              <a:rPr lang="en-US" smtClean="0"/>
              <a:pPr/>
              <a:t>2/5/2013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3249290-2A39-EB4C-80C2-B725038622E8}" type="slidenum">
              <a:rPr lang="en-US" smtClean="0"/>
              <a:pPr/>
              <a:t>‹#›</a:t>
            </a:fld>
            <a:endParaRPr lang="en-US"/>
          </a:p>
        </p:txBody>
      </p:sp>
    </p:spTree>
    <p:extLst>
      <p:ext uri="{BB962C8B-B14F-4D97-AF65-F5344CB8AC3E}">
        <p14:creationId xmlns:p14="http://schemas.microsoft.com/office/powerpoint/2010/main" val="3088529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8.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23.jpeg"/><Relationship Id="rId12"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13.jpe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مطوية 3 - ص   1.png"/>
          <p:cNvPicPr>
            <a:picLocks noChangeAspect="1"/>
          </p:cNvPicPr>
          <p:nvPr/>
        </p:nvPicPr>
        <p:blipFill rotWithShape="1">
          <a:blip r:embed="rId3">
            <a:extLst>
              <a:ext uri="{28A0092B-C50C-407E-A947-70E740481C1C}">
                <a14:useLocalDpi xmlns:a14="http://schemas.microsoft.com/office/drawing/2010/main" val="0"/>
              </a:ext>
            </a:extLst>
          </a:blip>
          <a:srcRect b="66969"/>
          <a:stretch/>
        </p:blipFill>
        <p:spPr>
          <a:xfrm rot="16200000">
            <a:off x="-1533341" y="1559083"/>
            <a:ext cx="5143500" cy="2076817"/>
          </a:xfrm>
          <a:prstGeom prst="rect">
            <a:avLst/>
          </a:prstGeom>
        </p:spPr>
      </p:pic>
      <p:pic>
        <p:nvPicPr>
          <p:cNvPr id="6" name="Picture 5" descr="ar_logo.png"/>
          <p:cNvPicPr>
            <a:picLocks noChangeAspect="1"/>
          </p:cNvPicPr>
          <p:nvPr/>
        </p:nvPicPr>
        <p:blipFill rotWithShape="1">
          <a:blip r:embed="rId4">
            <a:alphaModFix amt="10000"/>
            <a:extLst>
              <a:ext uri="{28A0092B-C50C-407E-A947-70E740481C1C}">
                <a14:useLocalDpi xmlns:a14="http://schemas.microsoft.com/office/drawing/2010/main" val="0"/>
              </a:ext>
            </a:extLst>
          </a:blip>
          <a:srcRect l="64148"/>
          <a:stretch/>
        </p:blipFill>
        <p:spPr>
          <a:xfrm>
            <a:off x="21020" y="10510"/>
            <a:ext cx="9144000" cy="5143500"/>
          </a:xfrm>
          <a:prstGeom prst="rect">
            <a:avLst/>
          </a:prstGeom>
        </p:spPr>
      </p:pic>
      <p:pic>
        <p:nvPicPr>
          <p:cNvPr id="4" name="Picture 3" descr="a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sp>
        <p:nvSpPr>
          <p:cNvPr id="7" name="Title 1"/>
          <p:cNvSpPr>
            <a:spLocks noGrp="1"/>
          </p:cNvSpPr>
          <p:nvPr>
            <p:ph type="ctrTitle"/>
          </p:nvPr>
        </p:nvSpPr>
        <p:spPr>
          <a:xfrm>
            <a:off x="2125918" y="1731697"/>
            <a:ext cx="6665022" cy="1510342"/>
          </a:xfrm>
        </p:spPr>
        <p:txBody>
          <a:bodyPr>
            <a:normAutofit fontScale="90000"/>
          </a:bodyPr>
          <a:lstStyle/>
          <a:p>
            <a:pPr rtl="1">
              <a:lnSpc>
                <a:spcPct val="150000"/>
              </a:lnSpc>
            </a:pPr>
            <a:r>
              <a:rPr lang="x-none" sz="2400" b="1" smtClean="0">
                <a:solidFill>
                  <a:schemeClr val="accent6">
                    <a:lumMod val="75000"/>
                  </a:schemeClr>
                </a:solidFill>
                <a:cs typeface="PT Bold Heading" pitchFamily="2" charset="-78"/>
              </a:rPr>
              <a:t> </a:t>
            </a:r>
            <a:r>
              <a:rPr lang="x-none" sz="2400" b="1">
                <a:solidFill>
                  <a:schemeClr val="accent6">
                    <a:lumMod val="75000"/>
                  </a:schemeClr>
                </a:solidFill>
                <a:latin typeface="+mn-lt"/>
                <a:ea typeface="+mn-ea"/>
                <a:cs typeface="PT Bold Heading" pitchFamily="2" charset="-78"/>
              </a:rPr>
              <a:t>الجامعة</a:t>
            </a:r>
            <a:r>
              <a:rPr lang="ar-SA" sz="2400" b="1" dirty="0">
                <a:solidFill>
                  <a:schemeClr val="accent6">
                    <a:lumMod val="75000"/>
                  </a:schemeClr>
                </a:solidFill>
                <a:latin typeface="+mn-lt"/>
                <a:ea typeface="+mn-ea"/>
                <a:cs typeface="PT Bold Heading" pitchFamily="2" charset="-78"/>
              </a:rPr>
              <a:t> السعودية </a:t>
            </a:r>
            <a:r>
              <a:rPr lang="ar-SA" sz="2400" b="1" dirty="0" smtClean="0">
                <a:solidFill>
                  <a:schemeClr val="accent6">
                    <a:lumMod val="75000"/>
                  </a:schemeClr>
                </a:solidFill>
                <a:latin typeface="+mn-lt"/>
                <a:ea typeface="+mn-ea"/>
                <a:cs typeface="PT Bold Heading" pitchFamily="2" charset="-78"/>
              </a:rPr>
              <a:t>الالكترونية </a:t>
            </a:r>
            <a:r>
              <a:rPr lang="ar-SA" sz="2400" b="1" dirty="0" smtClean="0">
                <a:solidFill>
                  <a:schemeClr val="accent1">
                    <a:lumMod val="50000"/>
                  </a:schemeClr>
                </a:solidFill>
                <a:latin typeface="+mn-lt"/>
                <a:ea typeface="+mn-ea"/>
                <a:cs typeface="PT Bold Heading" pitchFamily="2" charset="-78"/>
              </a:rPr>
              <a:t/>
            </a:r>
            <a:br>
              <a:rPr lang="ar-SA" sz="2400" b="1" dirty="0" smtClean="0">
                <a:solidFill>
                  <a:schemeClr val="accent1">
                    <a:lumMod val="50000"/>
                  </a:schemeClr>
                </a:solidFill>
                <a:latin typeface="+mn-lt"/>
                <a:ea typeface="+mn-ea"/>
                <a:cs typeface="PT Bold Heading" pitchFamily="2" charset="-78"/>
              </a:rPr>
            </a:br>
            <a:r>
              <a:rPr lang="ar-SA" sz="2400" b="1" dirty="0" smtClean="0">
                <a:solidFill>
                  <a:schemeClr val="accent1">
                    <a:lumMod val="50000"/>
                  </a:schemeClr>
                </a:solidFill>
                <a:latin typeface="+mn-lt"/>
                <a:ea typeface="+mn-ea"/>
                <a:cs typeface="PT Bold Heading" pitchFamily="2" charset="-78"/>
              </a:rPr>
              <a:t>نموذج مختلف في التعلم الإلكتروني والتعليم عن بعد</a:t>
            </a:r>
            <a:br>
              <a:rPr lang="ar-SA" sz="2400" b="1" dirty="0" smtClean="0">
                <a:solidFill>
                  <a:schemeClr val="accent1">
                    <a:lumMod val="50000"/>
                  </a:schemeClr>
                </a:solidFill>
                <a:latin typeface="+mn-lt"/>
                <a:ea typeface="+mn-ea"/>
                <a:cs typeface="PT Bold Heading" pitchFamily="2" charset="-78"/>
              </a:rPr>
            </a:br>
            <a:r>
              <a:rPr lang="ar-SA" sz="2000" b="1" dirty="0" smtClean="0">
                <a:solidFill>
                  <a:schemeClr val="accent1">
                    <a:lumMod val="50000"/>
                  </a:schemeClr>
                </a:solidFill>
                <a:latin typeface="+mn-lt"/>
                <a:ea typeface="+mn-ea"/>
                <a:cs typeface="PT Bold Heading" pitchFamily="2" charset="-78"/>
              </a:rPr>
              <a:t>الثلاثاء 1434/3/24هـ  -  الموافق 2013/2/5م</a:t>
            </a:r>
            <a:endParaRPr lang="en-US" sz="2000" b="1" dirty="0">
              <a:solidFill>
                <a:schemeClr val="accent6">
                  <a:lumMod val="50000"/>
                </a:schemeClr>
              </a:solidFill>
              <a:cs typeface="PT Bold Heading" pitchFamily="2" charset="-78"/>
            </a:endParaRPr>
          </a:p>
        </p:txBody>
      </p:sp>
      <p:sp>
        <p:nvSpPr>
          <p:cNvPr id="8" name="Title 1"/>
          <p:cNvSpPr txBox="1">
            <a:spLocks/>
          </p:cNvSpPr>
          <p:nvPr/>
        </p:nvSpPr>
        <p:spPr>
          <a:xfrm>
            <a:off x="2278318" y="3227726"/>
            <a:ext cx="6665022" cy="110251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lnSpc>
                <a:spcPct val="150000"/>
              </a:lnSpc>
            </a:pPr>
            <a:r>
              <a:rPr lang="en-GB" sz="2400" b="1" dirty="0" smtClean="0">
                <a:solidFill>
                  <a:srgbClr val="FF6600"/>
                </a:solidFill>
                <a:cs typeface="PT Bold Heading" pitchFamily="2" charset="-78"/>
              </a:rPr>
              <a:t>  </a:t>
            </a:r>
            <a:r>
              <a:rPr lang="ar-SA" sz="2400" b="1" dirty="0" err="1" smtClean="0">
                <a:solidFill>
                  <a:srgbClr val="FF6600"/>
                </a:solidFill>
                <a:cs typeface="PT Bold Heading" pitchFamily="2" charset="-78"/>
              </a:rPr>
              <a:t>أ.د</a:t>
            </a:r>
            <a:r>
              <a:rPr lang="ar-SA" sz="2400" b="1" dirty="0" smtClean="0">
                <a:solidFill>
                  <a:srgbClr val="FF6600"/>
                </a:solidFill>
                <a:cs typeface="PT Bold Heading" pitchFamily="2" charset="-78"/>
              </a:rPr>
              <a:t>. عبدالله بن عبدالعزيز الموسى</a:t>
            </a:r>
          </a:p>
          <a:p>
            <a:pPr rtl="1">
              <a:lnSpc>
                <a:spcPct val="150000"/>
              </a:lnSpc>
            </a:pPr>
            <a:r>
              <a:rPr lang="en-GB" sz="1400" b="1" dirty="0" smtClean="0">
                <a:solidFill>
                  <a:srgbClr val="FF6600"/>
                </a:solidFill>
                <a:cs typeface="PT Bold Heading" pitchFamily="2" charset="-78"/>
              </a:rPr>
              <a:t> </a:t>
            </a:r>
            <a:r>
              <a:rPr lang="ar-SA" sz="1400" b="1" dirty="0" smtClean="0">
                <a:solidFill>
                  <a:srgbClr val="FF6600"/>
                </a:solidFill>
                <a:cs typeface="PT Bold Heading" pitchFamily="2" charset="-78"/>
              </a:rPr>
              <a:t>مدير الجامعة السعودية الإلكترونية المكلف</a:t>
            </a:r>
            <a:endParaRPr lang="en-US" sz="1400" b="1" dirty="0">
              <a:solidFill>
                <a:schemeClr val="accent6">
                  <a:lumMod val="50000"/>
                </a:schemeClr>
              </a:solidFill>
              <a:cs typeface="PT Bold Heading" pitchFamily="2" charset="-78"/>
            </a:endParaRPr>
          </a:p>
        </p:txBody>
      </p:sp>
    </p:spTree>
    <p:extLst>
      <p:ext uri="{BB962C8B-B14F-4D97-AF65-F5344CB8AC3E}">
        <p14:creationId xmlns:p14="http://schemas.microsoft.com/office/powerpoint/2010/main" val="525500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6048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75642" y="1542908"/>
            <a:ext cx="6442842" cy="1631216"/>
          </a:xfrm>
          <a:prstGeom prst="rect">
            <a:avLst/>
          </a:prstGeom>
        </p:spPr>
        <p:txBody>
          <a:bodyPr wrap="square">
            <a:spAutoFit/>
          </a:bodyPr>
          <a:lstStyle/>
          <a:p>
            <a:pPr lvl="0" algn="just" rtl="1"/>
            <a:r>
              <a:rPr lang="ar-SA" sz="2000" dirty="0" smtClean="0">
                <a:solidFill>
                  <a:srgbClr val="FF0000"/>
                </a:solidFill>
                <a:cs typeface="PT Bold Heading" pitchFamily="2" charset="-78"/>
              </a:rPr>
              <a:t>التعلم التزامني غير </a:t>
            </a:r>
            <a:r>
              <a:rPr lang="ar-SA" sz="2000" dirty="0" err="1" smtClean="0">
                <a:solidFill>
                  <a:srgbClr val="FF0000"/>
                </a:solidFill>
                <a:cs typeface="PT Bold Heading" pitchFamily="2" charset="-78"/>
              </a:rPr>
              <a:t>التفاعلي:</a:t>
            </a:r>
            <a:endParaRPr lang="ar-SA" sz="2000" dirty="0" smtClean="0">
              <a:solidFill>
                <a:srgbClr val="FF0000"/>
              </a:solidFill>
              <a:cs typeface="PT Bold Heading" pitchFamily="2" charset="-78"/>
            </a:endParaRPr>
          </a:p>
          <a:p>
            <a:pPr lvl="0" algn="just" rtl="1"/>
            <a:r>
              <a:rPr lang="ar-SA" sz="2000" dirty="0" smtClean="0"/>
              <a:t>ويقصد </a:t>
            </a:r>
            <a:r>
              <a:rPr lang="ar-SA" sz="2000" dirty="0" err="1" smtClean="0"/>
              <a:t>به</a:t>
            </a:r>
            <a:r>
              <a:rPr lang="ar-SA" sz="2000" dirty="0" smtClean="0"/>
              <a:t> نمط التعليم الذي يجمع المعلم والمتعلم في ذات الوقت وجها </a:t>
            </a:r>
            <a:r>
              <a:rPr lang="ar-SA" sz="2000" dirty="0" err="1" smtClean="0"/>
              <a:t>لوجه </a:t>
            </a:r>
            <a:r>
              <a:rPr lang="ar-SA" sz="2000" dirty="0" smtClean="0"/>
              <a:t>– وليس بينهما </a:t>
            </a:r>
            <a:r>
              <a:rPr lang="ar-SA" sz="2000" dirty="0" err="1" smtClean="0"/>
              <a:t>تفاعل </a:t>
            </a:r>
            <a:r>
              <a:rPr lang="ar-SA" sz="2000" dirty="0" smtClean="0"/>
              <a:t>- أو باستخدام أدوات التعليم </a:t>
            </a:r>
            <a:r>
              <a:rPr lang="ar-SA" sz="2000" dirty="0" err="1" smtClean="0"/>
              <a:t>التزامنية</a:t>
            </a:r>
            <a:r>
              <a:rPr lang="ar-SA" sz="2000" dirty="0" smtClean="0"/>
              <a:t> غير التفاعلية، ومن أمثلة ما </a:t>
            </a:r>
            <a:r>
              <a:rPr lang="ar-SA" sz="2000" dirty="0" err="1" smtClean="0"/>
              <a:t>تطبقة</a:t>
            </a:r>
            <a:r>
              <a:rPr lang="ar-SA" sz="2000" dirty="0" smtClean="0"/>
              <a:t> الجامعة السعودية الإلكترونية في هذا الإطار التالي:</a:t>
            </a:r>
            <a:endParaRPr lang="en-US" sz="2000" dirty="0" smtClean="0"/>
          </a:p>
          <a:p>
            <a:pPr lvl="1" algn="r" rtl="1">
              <a:buFont typeface="Arial" pitchFamily="34" charset="0"/>
              <a:buChar char="•"/>
            </a:pPr>
            <a:r>
              <a:rPr lang="ar-SA" sz="2000" dirty="0" smtClean="0"/>
              <a:t>البث المباشر الصوتي </a:t>
            </a:r>
            <a:r>
              <a:rPr lang="ar-SA" sz="2000" dirty="0" err="1" smtClean="0"/>
              <a:t>والمرئي (</a:t>
            </a:r>
            <a:r>
              <a:rPr lang="en-US" sz="2000" dirty="0" smtClean="0"/>
              <a:t>Audio/Video streaming</a:t>
            </a:r>
            <a:r>
              <a:rPr lang="ar-SA" sz="2000" dirty="0" err="1" smtClean="0"/>
              <a:t>)</a:t>
            </a:r>
            <a:r>
              <a:rPr lang="ar-SA" sz="2000" dirty="0" smtClean="0"/>
              <a:t> </a:t>
            </a:r>
            <a:endParaRPr lang="ar-SA" sz="2000" dirty="0" smtClean="0">
              <a:solidFill>
                <a:srgbClr val="FF0000"/>
              </a:solidFill>
              <a:cs typeface="PT Bold Heading" pitchFamily="2" charset="-78"/>
            </a:endParaRP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500"/>
                                        <p:tgtEl>
                                          <p:spTgt spid="6">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6048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228194" y="731270"/>
            <a:ext cx="6390290" cy="4216539"/>
          </a:xfrm>
          <a:prstGeom prst="rect">
            <a:avLst/>
          </a:prstGeom>
        </p:spPr>
        <p:txBody>
          <a:bodyPr wrap="square">
            <a:spAutoFit/>
          </a:bodyPr>
          <a:lstStyle/>
          <a:p>
            <a:pPr lvl="0" algn="r" rtl="1"/>
            <a:r>
              <a:rPr lang="ar-SA" sz="2000" dirty="0" smtClean="0">
                <a:solidFill>
                  <a:srgbClr val="FF0000"/>
                </a:solidFill>
                <a:cs typeface="PT Bold Heading" pitchFamily="2" charset="-78"/>
              </a:rPr>
              <a:t>التعلم التفاعلي غير </a:t>
            </a:r>
            <a:r>
              <a:rPr lang="ar-SA" sz="2000" dirty="0" err="1" smtClean="0">
                <a:solidFill>
                  <a:srgbClr val="FF0000"/>
                </a:solidFill>
                <a:cs typeface="PT Bold Heading" pitchFamily="2" charset="-78"/>
              </a:rPr>
              <a:t>التزامني:</a:t>
            </a:r>
            <a:endParaRPr lang="ar-SA" sz="2000" dirty="0" smtClean="0">
              <a:solidFill>
                <a:srgbClr val="FF0000"/>
              </a:solidFill>
              <a:cs typeface="PT Bold Heading" pitchFamily="2" charset="-78"/>
            </a:endParaRPr>
          </a:p>
          <a:p>
            <a:pPr lvl="0" algn="just" rtl="1"/>
            <a:r>
              <a:rPr lang="ar-SA" sz="2000" b="1" dirty="0" smtClean="0"/>
              <a:t>و</a:t>
            </a:r>
            <a:r>
              <a:rPr lang="ar-SA" sz="2000" dirty="0" smtClean="0"/>
              <a:t>يقصد </a:t>
            </a:r>
            <a:r>
              <a:rPr lang="ar-SA" sz="2000" dirty="0" err="1" smtClean="0"/>
              <a:t>به</a:t>
            </a:r>
            <a:r>
              <a:rPr lang="ar-SA" sz="2000" dirty="0" smtClean="0"/>
              <a:t> نمط التعلم الذي يقوم على التفاعل بين المعلم والمتعلم أو المتعلم والمتعلمين دون الحاجة لوجودهما في ذات الوقت، وذلك باستخدام أدوت التعلم التفاعلي غير </a:t>
            </a:r>
            <a:r>
              <a:rPr lang="ar-SA" sz="2000" dirty="0" err="1" smtClean="0"/>
              <a:t>التزامنية</a:t>
            </a:r>
            <a:r>
              <a:rPr lang="ar-SA" sz="2000" dirty="0" smtClean="0"/>
              <a:t>، ومن أمثلة ما </a:t>
            </a:r>
            <a:r>
              <a:rPr lang="ar-SA" sz="2000" dirty="0" err="1" smtClean="0"/>
              <a:t>تطبقة</a:t>
            </a:r>
            <a:r>
              <a:rPr lang="ar-SA" sz="2000" dirty="0" smtClean="0"/>
              <a:t> الجامعة السعودية الإلكترونية في هذا الإطار التالي:</a:t>
            </a:r>
            <a:endParaRPr lang="en-US" sz="2000" dirty="0" smtClean="0"/>
          </a:p>
          <a:p>
            <a:pPr lvl="1" algn="r" rtl="1">
              <a:buFont typeface="Arial" pitchFamily="34" charset="0"/>
              <a:buChar char="•"/>
            </a:pPr>
            <a:r>
              <a:rPr lang="ar-SA" sz="2000" dirty="0" smtClean="0"/>
              <a:t>المنتديات </a:t>
            </a:r>
            <a:r>
              <a:rPr lang="ar-SA" sz="2000" dirty="0" err="1" smtClean="0"/>
              <a:t>التعليمية (</a:t>
            </a:r>
            <a:r>
              <a:rPr lang="en-US" sz="2000" dirty="0" smtClean="0"/>
              <a:t>Educational Forums</a:t>
            </a:r>
            <a:r>
              <a:rPr lang="ar-SA" sz="2000" dirty="0" err="1" smtClean="0"/>
              <a:t>) .</a:t>
            </a:r>
            <a:endParaRPr lang="en-US" sz="2000" dirty="0" smtClean="0"/>
          </a:p>
          <a:p>
            <a:pPr lvl="1" algn="r" rtl="1">
              <a:buFont typeface="Arial" pitchFamily="34" charset="0"/>
              <a:buChar char="•"/>
            </a:pPr>
            <a:r>
              <a:rPr lang="ar-SA" sz="2000" dirty="0" smtClean="0"/>
              <a:t>الواجبات </a:t>
            </a:r>
            <a:r>
              <a:rPr lang="ar-SA" sz="2000" dirty="0" err="1" smtClean="0"/>
              <a:t>والنشاطات.(</a:t>
            </a:r>
            <a:r>
              <a:rPr lang="en-US" sz="2000" dirty="0" err="1" smtClean="0"/>
              <a:t>Homeworks</a:t>
            </a:r>
            <a:r>
              <a:rPr lang="en-US" sz="2000" dirty="0" smtClean="0"/>
              <a:t> and activities </a:t>
            </a:r>
            <a:r>
              <a:rPr lang="ar-SA" sz="2000" dirty="0" err="1" smtClean="0"/>
              <a:t>)</a:t>
            </a:r>
            <a:endParaRPr lang="en-US" sz="2000" dirty="0" smtClean="0"/>
          </a:p>
          <a:p>
            <a:pPr lvl="1" algn="r" rtl="1">
              <a:buFont typeface="Arial" pitchFamily="34" charset="0"/>
              <a:buChar char="•"/>
            </a:pPr>
            <a:r>
              <a:rPr lang="ar-SA" sz="2000" dirty="0" smtClean="0"/>
              <a:t>الشبكات الاجتماعية </a:t>
            </a:r>
            <a:r>
              <a:rPr lang="en-US" sz="2000" dirty="0" smtClean="0"/>
              <a:t>(Social Networks)</a:t>
            </a:r>
            <a:r>
              <a:rPr lang="ar-SA" sz="2000" dirty="0" err="1" smtClean="0"/>
              <a:t>.</a:t>
            </a:r>
            <a:endParaRPr lang="en-US" sz="2000" dirty="0" smtClean="0"/>
          </a:p>
          <a:p>
            <a:pPr lvl="1" algn="r" rtl="1">
              <a:buFont typeface="Arial" pitchFamily="34" charset="0"/>
              <a:buChar char="•"/>
            </a:pPr>
            <a:r>
              <a:rPr lang="ar-SA" sz="2000" dirty="0" smtClean="0"/>
              <a:t>المحتوى التعليمي </a:t>
            </a:r>
            <a:r>
              <a:rPr lang="ar-SA" sz="2000" dirty="0" err="1" smtClean="0"/>
              <a:t>الرقمي (</a:t>
            </a:r>
            <a:r>
              <a:rPr lang="en-US" sz="2000" dirty="0" smtClean="0"/>
              <a:t>E-Courses</a:t>
            </a:r>
            <a:r>
              <a:rPr lang="ar-SA" sz="2000" dirty="0" err="1" smtClean="0"/>
              <a:t>).</a:t>
            </a:r>
            <a:endParaRPr lang="en-US" sz="2000" dirty="0" smtClean="0"/>
          </a:p>
          <a:p>
            <a:pPr lvl="1" algn="r" rtl="1">
              <a:buFont typeface="Arial" pitchFamily="34" charset="0"/>
              <a:buChar char="•"/>
            </a:pPr>
            <a:r>
              <a:rPr lang="ar-SA" sz="2000" dirty="0" smtClean="0"/>
              <a:t>البريد </a:t>
            </a:r>
            <a:r>
              <a:rPr lang="ar-SA" sz="2000" dirty="0" err="1" smtClean="0"/>
              <a:t>الإلكتروني (</a:t>
            </a:r>
            <a:r>
              <a:rPr lang="en-US" sz="2000" dirty="0" smtClean="0"/>
              <a:t>E-Mail</a:t>
            </a:r>
            <a:r>
              <a:rPr lang="ar-SA" sz="2000" dirty="0" err="1" smtClean="0"/>
              <a:t>) .</a:t>
            </a:r>
            <a:endParaRPr lang="en-US" sz="2000" dirty="0" smtClean="0"/>
          </a:p>
          <a:p>
            <a:pPr lvl="1" algn="r" rtl="1">
              <a:buFont typeface="Arial" pitchFamily="34" charset="0"/>
              <a:buChar char="•"/>
            </a:pPr>
            <a:r>
              <a:rPr lang="ar-SA" sz="2000" dirty="0" smtClean="0"/>
              <a:t>الكتب الإلكترونية </a:t>
            </a:r>
            <a:r>
              <a:rPr lang="ar-SA" sz="2000" dirty="0" err="1" smtClean="0"/>
              <a:t>التفاعلية (</a:t>
            </a:r>
            <a:r>
              <a:rPr lang="en-US" sz="2000" dirty="0" smtClean="0"/>
              <a:t>Interactive E-Books</a:t>
            </a:r>
            <a:r>
              <a:rPr lang="ar-SA" sz="2000" dirty="0" err="1" smtClean="0"/>
              <a:t>) .</a:t>
            </a:r>
            <a:endParaRPr lang="en-US" sz="2000" dirty="0" smtClean="0"/>
          </a:p>
          <a:p>
            <a:pPr lvl="1" algn="r" rtl="1">
              <a:buFont typeface="Arial" pitchFamily="34" charset="0"/>
              <a:buChar char="•"/>
            </a:pPr>
            <a:r>
              <a:rPr lang="ar-SA" sz="2000" dirty="0" err="1" smtClean="0"/>
              <a:t>المدونات (</a:t>
            </a:r>
            <a:r>
              <a:rPr lang="en-US" sz="2000" dirty="0" smtClean="0"/>
              <a:t>Blogs</a:t>
            </a:r>
            <a:r>
              <a:rPr lang="ar-SA" sz="2000" dirty="0" err="1" smtClean="0"/>
              <a:t>).</a:t>
            </a:r>
            <a:r>
              <a:rPr lang="ar-SA" sz="2000" dirty="0" smtClean="0"/>
              <a:t> </a:t>
            </a:r>
            <a:endParaRPr lang="en-US" sz="2000" dirty="0" smtClean="0"/>
          </a:p>
          <a:p>
            <a:pPr lvl="1" algn="r" rtl="1">
              <a:buFont typeface="Arial" pitchFamily="34" charset="0"/>
              <a:buChar char="•"/>
            </a:pPr>
            <a:r>
              <a:rPr lang="ar-SA" sz="2000" dirty="0" smtClean="0"/>
              <a:t>الموسوعات </a:t>
            </a:r>
            <a:r>
              <a:rPr lang="ar-SA" sz="2000" dirty="0" err="1" smtClean="0"/>
              <a:t>الخاصة (</a:t>
            </a:r>
            <a:r>
              <a:rPr lang="en-US" sz="2000" dirty="0" smtClean="0"/>
              <a:t>Wiki's</a:t>
            </a:r>
            <a:r>
              <a:rPr lang="ar-SA" sz="2000" dirty="0" err="1" smtClean="0"/>
              <a:t>) .</a:t>
            </a:r>
            <a:endParaRPr lang="en-US" sz="2000" dirty="0"/>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6048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228194" y="1026506"/>
            <a:ext cx="6390290" cy="2862322"/>
          </a:xfrm>
          <a:prstGeom prst="rect">
            <a:avLst/>
          </a:prstGeom>
        </p:spPr>
        <p:txBody>
          <a:bodyPr wrap="square">
            <a:spAutoFit/>
          </a:bodyPr>
          <a:lstStyle/>
          <a:p>
            <a:pPr lvl="0" algn="r" rtl="1"/>
            <a:r>
              <a:rPr lang="ar-SA" sz="2000" dirty="0" smtClean="0">
                <a:solidFill>
                  <a:srgbClr val="FF0000"/>
                </a:solidFill>
                <a:cs typeface="PT Bold Heading" pitchFamily="2" charset="-78"/>
              </a:rPr>
              <a:t>التعلم الغير تزامني والغير </a:t>
            </a:r>
            <a:r>
              <a:rPr lang="ar-SA" sz="2000" dirty="0" err="1" smtClean="0">
                <a:solidFill>
                  <a:srgbClr val="FF0000"/>
                </a:solidFill>
                <a:cs typeface="PT Bold Heading" pitchFamily="2" charset="-78"/>
              </a:rPr>
              <a:t>تفاعلي :</a:t>
            </a:r>
            <a:endParaRPr lang="ar-SA" sz="2000" dirty="0" smtClean="0">
              <a:solidFill>
                <a:srgbClr val="FF0000"/>
              </a:solidFill>
              <a:cs typeface="PT Bold Heading" pitchFamily="2" charset="-78"/>
            </a:endParaRPr>
          </a:p>
          <a:p>
            <a:pPr lvl="0" algn="r" rtl="1"/>
            <a:r>
              <a:rPr lang="ar-SA" sz="2000" dirty="0" smtClean="0"/>
              <a:t>ويقصد </a:t>
            </a:r>
            <a:r>
              <a:rPr lang="ar-SA" sz="2000" dirty="0" err="1" smtClean="0"/>
              <a:t>به</a:t>
            </a:r>
            <a:r>
              <a:rPr lang="ar-SA" sz="2000" dirty="0" smtClean="0"/>
              <a:t> التعلم باستخدام أدوات التعليم الغير </a:t>
            </a:r>
            <a:r>
              <a:rPr lang="ar-SA" sz="2000" dirty="0" err="1" smtClean="0"/>
              <a:t>تزامنية</a:t>
            </a:r>
            <a:r>
              <a:rPr lang="ar-SA" sz="2000" dirty="0" smtClean="0"/>
              <a:t> والغير تفاعليه  ويكون في أي وقت وأي مكان، ومن أمثلة ما </a:t>
            </a:r>
            <a:r>
              <a:rPr lang="ar-SA" sz="2000" dirty="0" err="1" smtClean="0"/>
              <a:t>تطبقة</a:t>
            </a:r>
            <a:r>
              <a:rPr lang="ar-SA" sz="2000" dirty="0" smtClean="0"/>
              <a:t> الجامعة السعودية الإلكترونية في هذا الإطار التالي:</a:t>
            </a:r>
            <a:endParaRPr lang="en-US" sz="2000" dirty="0" smtClean="0"/>
          </a:p>
          <a:p>
            <a:pPr lvl="1" algn="r" rtl="1">
              <a:buFont typeface="Arial" pitchFamily="34" charset="0"/>
              <a:buChar char="•"/>
            </a:pPr>
            <a:r>
              <a:rPr lang="ar-SA" sz="2000" dirty="0" smtClean="0"/>
              <a:t>شرائح </a:t>
            </a:r>
            <a:r>
              <a:rPr lang="ar-SA" sz="2000" dirty="0" err="1" smtClean="0"/>
              <a:t>العرض (</a:t>
            </a:r>
            <a:r>
              <a:rPr lang="en-US" sz="2000" dirty="0" smtClean="0"/>
              <a:t>PowerPoint, PP</a:t>
            </a:r>
            <a:r>
              <a:rPr lang="ar-SA" sz="2000" dirty="0" err="1" smtClean="0"/>
              <a:t>) .</a:t>
            </a:r>
            <a:endParaRPr lang="en-US" sz="2000" dirty="0" smtClean="0"/>
          </a:p>
          <a:p>
            <a:pPr lvl="1" algn="r" rtl="1">
              <a:buFont typeface="Arial" pitchFamily="34" charset="0"/>
              <a:buChar char="•"/>
            </a:pPr>
            <a:r>
              <a:rPr lang="ar-SA" sz="2000" dirty="0" smtClean="0"/>
              <a:t>الكتب الإلكترونية الغير </a:t>
            </a:r>
            <a:r>
              <a:rPr lang="ar-SA" sz="2000" dirty="0" err="1" smtClean="0"/>
              <a:t>تفاعلية (</a:t>
            </a:r>
            <a:r>
              <a:rPr lang="en-US" sz="2000" dirty="0" smtClean="0"/>
              <a:t>HTML , PDF , Word Document, …etc.</a:t>
            </a:r>
            <a:r>
              <a:rPr lang="ar-SA" sz="2000" dirty="0" err="1" smtClean="0"/>
              <a:t>) .</a:t>
            </a:r>
            <a:endParaRPr lang="en-US" sz="2000" dirty="0" smtClean="0"/>
          </a:p>
          <a:p>
            <a:pPr lvl="1" algn="r" rtl="1">
              <a:buFont typeface="Arial" pitchFamily="34" charset="0"/>
              <a:buChar char="•"/>
            </a:pPr>
            <a:r>
              <a:rPr lang="ar-SA" sz="2000" dirty="0" smtClean="0"/>
              <a:t>مواد </a:t>
            </a:r>
            <a:r>
              <a:rPr lang="ar-SA" sz="2000" dirty="0" err="1" smtClean="0"/>
              <a:t>مطبوعة (</a:t>
            </a:r>
            <a:r>
              <a:rPr lang="en-US" sz="2000" dirty="0" smtClean="0"/>
              <a:t>Printed Materials</a:t>
            </a:r>
            <a:r>
              <a:rPr lang="ar-SA" sz="2000" dirty="0" err="1" smtClean="0"/>
              <a:t>) .</a:t>
            </a:r>
            <a:endParaRPr lang="en-US" sz="2000" dirty="0" smtClean="0"/>
          </a:p>
          <a:p>
            <a:pPr lvl="1" algn="r" rtl="1">
              <a:buFont typeface="Arial" pitchFamily="34" charset="0"/>
              <a:buChar char="•"/>
            </a:pPr>
            <a:r>
              <a:rPr lang="ar-SA" sz="2000" dirty="0" smtClean="0"/>
              <a:t>المحاضرات </a:t>
            </a:r>
            <a:r>
              <a:rPr lang="ar-SA" sz="2000" dirty="0" err="1" smtClean="0"/>
              <a:t>المسجلة (</a:t>
            </a:r>
            <a:r>
              <a:rPr lang="en-US" sz="2000" dirty="0" smtClean="0"/>
              <a:t>Captured Lectures</a:t>
            </a:r>
            <a:r>
              <a:rPr lang="ar-SA" sz="2000" dirty="0" err="1" smtClean="0"/>
              <a:t>)</a:t>
            </a:r>
            <a:endParaRPr lang="en-US" sz="2000" dirty="0"/>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ounded Rectangle 6"/>
          <p:cNvSpPr/>
          <p:nvPr/>
        </p:nvSpPr>
        <p:spPr>
          <a:xfrm>
            <a:off x="6789680" y="3086100"/>
            <a:ext cx="1986454" cy="1905000"/>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solidFill>
                  <a:schemeClr val="tx1">
                    <a:lumMod val="85000"/>
                    <a:lumOff val="15000"/>
                  </a:schemeClr>
                </a:solidFill>
              </a:rPr>
              <a:t>الطالب </a:t>
            </a:r>
            <a:r>
              <a:rPr lang="ar-SA" sz="1200" b="1" dirty="0" smtClean="0">
                <a:solidFill>
                  <a:schemeClr val="tx1">
                    <a:lumMod val="85000"/>
                    <a:lumOff val="15000"/>
                  </a:schemeClr>
                </a:solidFill>
              </a:rPr>
              <a:t>في نظام الدراسة في الجامعة السعودية الإلكترونية باحث </a:t>
            </a:r>
            <a:r>
              <a:rPr lang="ar-SA" sz="1200" b="1" dirty="0">
                <a:solidFill>
                  <a:schemeClr val="tx1">
                    <a:lumMod val="85000"/>
                    <a:lumOff val="15000"/>
                  </a:schemeClr>
                </a:solidFill>
              </a:rPr>
              <a:t>عن المعرفة ونشط في تحصيلها، وهذا يتطلب رؤية جديدة لأدوار المتعلم في التعليم العالي تقوم على المسؤولية والقيادة الفردية الذاتية والتعلم الذاتي لتحقيق التقدم الدراسي </a:t>
            </a:r>
            <a:r>
              <a:rPr lang="ar-SA" sz="1200" b="1" dirty="0" smtClean="0">
                <a:solidFill>
                  <a:schemeClr val="tx1">
                    <a:lumMod val="85000"/>
                    <a:lumOff val="15000"/>
                  </a:schemeClr>
                </a:solidFill>
              </a:rPr>
              <a:t>والنجاحات  </a:t>
            </a:r>
            <a:r>
              <a:rPr lang="ar-SA" sz="1200" b="1" dirty="0">
                <a:solidFill>
                  <a:schemeClr val="tx1">
                    <a:lumMod val="85000"/>
                    <a:lumOff val="15000"/>
                  </a:schemeClr>
                </a:solidFill>
              </a:rPr>
              <a:t>الأكاديمية</a:t>
            </a:r>
            <a:r>
              <a:rPr lang="ar-SA" sz="1200" b="1" dirty="0" smtClean="0">
                <a:solidFill>
                  <a:schemeClr val="tx1">
                    <a:lumMod val="85000"/>
                    <a:lumOff val="15000"/>
                  </a:schemeClr>
                </a:solidFill>
                <a:ea typeface="Times New Roman"/>
                <a:cs typeface="Times New Roman"/>
              </a:rPr>
              <a:t> </a:t>
            </a:r>
            <a:endParaRPr lang="en-US" sz="1200" b="1" dirty="0">
              <a:solidFill>
                <a:schemeClr val="tx1">
                  <a:lumMod val="85000"/>
                  <a:lumOff val="15000"/>
                </a:schemeClr>
              </a:solidFill>
            </a:endParaRPr>
          </a:p>
        </p:txBody>
      </p:sp>
      <p:sp>
        <p:nvSpPr>
          <p:cNvPr id="9" name="Rounded Rectangle 8"/>
          <p:cNvSpPr/>
          <p:nvPr/>
        </p:nvSpPr>
        <p:spPr>
          <a:xfrm>
            <a:off x="4435366" y="3086100"/>
            <a:ext cx="2048219" cy="1905000"/>
          </a:xfrm>
          <a:prstGeom prst="roundRect">
            <a:avLst/>
          </a:prstGeom>
          <a:solidFill>
            <a:schemeClr val="bg1">
              <a:lumMod val="6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b="1" dirty="0" smtClean="0">
                <a:solidFill>
                  <a:schemeClr val="tx1"/>
                </a:solidFill>
              </a:rPr>
              <a:t>يلتزم الطالب بحضور </a:t>
            </a:r>
            <a:r>
              <a:rPr lang="ar-SA" sz="1200" b="1" dirty="0">
                <a:solidFill>
                  <a:srgbClr val="FF0000"/>
                </a:solidFill>
              </a:rPr>
              <a:t>25% كمحاضرات مباشرة </a:t>
            </a:r>
            <a:r>
              <a:rPr lang="en-GB" sz="1200" b="1" dirty="0">
                <a:solidFill>
                  <a:srgbClr val="FF0000"/>
                </a:solidFill>
              </a:rPr>
              <a:t>Face to Face </a:t>
            </a:r>
            <a:r>
              <a:rPr lang="ar-SA" sz="1200" b="1" dirty="0">
                <a:solidFill>
                  <a:srgbClr val="FF0000"/>
                </a:solidFill>
              </a:rPr>
              <a:t> كل اسبوع </a:t>
            </a:r>
          </a:p>
          <a:p>
            <a:pPr algn="ctr" rtl="1"/>
            <a:r>
              <a:rPr lang="ar-SA" sz="1200" b="1" dirty="0">
                <a:solidFill>
                  <a:schemeClr val="tx1"/>
                </a:solidFill>
              </a:rPr>
              <a:t>أما النسبة الباقية 75% فتتوزع على حضور الفصول الافتراضية، والمنتديات التعليمية، والمتابعة الدائمة لمحتويات الكتب التفاعلية والتعليم الرقمي على الأنظمة الإلكترونية </a:t>
            </a:r>
            <a:endParaRPr lang="en-US" sz="1200" b="1" dirty="0">
              <a:solidFill>
                <a:schemeClr val="tx1"/>
              </a:solidFill>
            </a:endParaRPr>
          </a:p>
        </p:txBody>
      </p:sp>
      <p:sp>
        <p:nvSpPr>
          <p:cNvPr id="10" name="Rounded Rectangle 9"/>
          <p:cNvSpPr/>
          <p:nvPr/>
        </p:nvSpPr>
        <p:spPr>
          <a:xfrm>
            <a:off x="2165128" y="3086100"/>
            <a:ext cx="1928831" cy="1905000"/>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b="1" dirty="0" smtClean="0">
                <a:solidFill>
                  <a:schemeClr val="bg1">
                    <a:lumMod val="95000"/>
                  </a:schemeClr>
                </a:solidFill>
              </a:rPr>
              <a:t>يتحدد </a:t>
            </a:r>
            <a:r>
              <a:rPr lang="ar-SA" sz="1200" b="1" dirty="0">
                <a:solidFill>
                  <a:schemeClr val="bg1">
                    <a:lumMod val="95000"/>
                  </a:schemeClr>
                </a:solidFill>
              </a:rPr>
              <a:t>دور عضو هيئة التدريس </a:t>
            </a:r>
            <a:r>
              <a:rPr lang="ar-SA" sz="1200" b="1" dirty="0" smtClean="0">
                <a:solidFill>
                  <a:schemeClr val="bg1">
                    <a:lumMod val="95000"/>
                  </a:schemeClr>
                </a:solidFill>
              </a:rPr>
              <a:t>في نظام التعلم في الجامعة السعودية الإلكترونية بالتوجيه </a:t>
            </a:r>
            <a:r>
              <a:rPr lang="ar-SA" sz="1200" b="1" dirty="0">
                <a:solidFill>
                  <a:schemeClr val="bg1">
                    <a:lumMod val="95000"/>
                  </a:schemeClr>
                </a:solidFill>
              </a:rPr>
              <a:t>والتحفيز للعملية التعليمية بما يضمن تحقيق </a:t>
            </a:r>
            <a:r>
              <a:rPr lang="ar-SA" sz="1200" b="1" dirty="0" smtClean="0">
                <a:solidFill>
                  <a:schemeClr val="bg1">
                    <a:lumMod val="95000"/>
                  </a:schemeClr>
                </a:solidFill>
              </a:rPr>
              <a:t>التعلم لأهدافة، ومتابعة الطالب بشكل أسبوعي للتحقق من قيامه بالدور المطلوب منه والوقوف على الصعوبات التي يواجهها الطالب لتجاوزها بالطريقة المناسبة</a:t>
            </a:r>
            <a:endParaRPr lang="en-US" sz="1200" b="1" dirty="0">
              <a:solidFill>
                <a:schemeClr val="bg1">
                  <a:lumMod val="95000"/>
                </a:schemeClr>
              </a:solidFill>
            </a:endParaRPr>
          </a:p>
        </p:txBody>
      </p:sp>
      <p:sp>
        <p:nvSpPr>
          <p:cNvPr id="11" name="Line Callout 2 (Border and Accent Bar) 10"/>
          <p:cNvSpPr/>
          <p:nvPr/>
        </p:nvSpPr>
        <p:spPr>
          <a:xfrm>
            <a:off x="5929132" y="801414"/>
            <a:ext cx="3062468" cy="638503"/>
          </a:xfrm>
          <a:prstGeom prst="accentBorderCallout2">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000" b="1" dirty="0" smtClean="0">
                <a:solidFill>
                  <a:schemeClr val="tx2">
                    <a:lumMod val="50000"/>
                  </a:schemeClr>
                </a:solidFill>
                <a:cs typeface="Times New Roman"/>
              </a:rPr>
              <a:t>نظام الدراسة في </a:t>
            </a:r>
          </a:p>
          <a:p>
            <a:pPr lvl="0" algn="ctr" rtl="1"/>
            <a:r>
              <a:rPr lang="ar-SA" sz="2000" b="1" dirty="0" smtClean="0">
                <a:solidFill>
                  <a:srgbClr val="FF0000"/>
                </a:solidFill>
                <a:cs typeface="Times New Roman"/>
              </a:rPr>
              <a:t>الجامعة السعودية الإلكترونية</a:t>
            </a:r>
            <a:endParaRPr lang="en-US" sz="2000" b="1" dirty="0">
              <a:solidFill>
                <a:srgbClr val="FF0000"/>
              </a:solidFill>
            </a:endParaRPr>
          </a:p>
        </p:txBody>
      </p:sp>
      <p:sp>
        <p:nvSpPr>
          <p:cNvPr id="12" name="Down Arrow Callout 11"/>
          <p:cNvSpPr/>
          <p:nvPr/>
        </p:nvSpPr>
        <p:spPr>
          <a:xfrm>
            <a:off x="2312276" y="1587062"/>
            <a:ext cx="6358758" cy="1584176"/>
          </a:xfrm>
          <a:prstGeom prst="downArrowCallout">
            <a:avLst>
              <a:gd name="adj1" fmla="val 27442"/>
              <a:gd name="adj2" fmla="val 25000"/>
              <a:gd name="adj3" fmla="val 25000"/>
              <a:gd name="adj4" fmla="val 64977"/>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smtClean="0">
                <a:solidFill>
                  <a:srgbClr val="002060"/>
                </a:solidFill>
              </a:rPr>
              <a:t>وبشكل عام تتبنى الجامعة السعودية الإلكترونية  </a:t>
            </a:r>
            <a:r>
              <a:rPr lang="ar-SA" sz="2000" b="1" dirty="0">
                <a:solidFill>
                  <a:srgbClr val="FF0000"/>
                </a:solidFill>
              </a:rPr>
              <a:t>نموذج التعلم الممزوج أو المدمج (</a:t>
            </a:r>
            <a:r>
              <a:rPr lang="en-US" sz="2000" b="1" dirty="0">
                <a:solidFill>
                  <a:srgbClr val="FF0000"/>
                </a:solidFill>
              </a:rPr>
              <a:t>Blended learning</a:t>
            </a:r>
            <a:r>
              <a:rPr lang="ar-SA" sz="2000" b="1" dirty="0" smtClean="0">
                <a:solidFill>
                  <a:srgbClr val="FF0000"/>
                </a:solidFill>
              </a:rPr>
              <a:t>)</a:t>
            </a:r>
            <a:r>
              <a:rPr lang="ar-SA" sz="2000" b="1" dirty="0" smtClean="0">
                <a:solidFill>
                  <a:srgbClr val="002060"/>
                </a:solidFill>
              </a:rPr>
              <a:t>،</a:t>
            </a:r>
            <a:r>
              <a:rPr lang="ar-SA" sz="2000" dirty="0" smtClean="0"/>
              <a:t> </a:t>
            </a:r>
            <a:r>
              <a:rPr lang="ar-SA" sz="2000" b="1" dirty="0">
                <a:solidFill>
                  <a:srgbClr val="002060"/>
                </a:solidFill>
              </a:rPr>
              <a:t>حيث يتم التركيز -بصورة عامة - في المراحل الأول </a:t>
            </a:r>
            <a:r>
              <a:rPr lang="ar-SA" sz="2000" b="1" dirty="0" smtClean="0">
                <a:solidFill>
                  <a:srgbClr val="002060"/>
                </a:solidFill>
              </a:rPr>
              <a:t>على </a:t>
            </a:r>
            <a:r>
              <a:rPr lang="ar-SA" sz="2000" b="1" dirty="0">
                <a:solidFill>
                  <a:srgbClr val="002060"/>
                </a:solidFill>
              </a:rPr>
              <a:t>قدر أكبر من التفاعل </a:t>
            </a:r>
            <a:r>
              <a:rPr lang="ar-SA" sz="2000" b="1" dirty="0" smtClean="0">
                <a:solidFill>
                  <a:srgbClr val="002060"/>
                </a:solidFill>
              </a:rPr>
              <a:t>والتزامن في نفس الوقت</a:t>
            </a:r>
            <a:endParaRPr lang="en-US" sz="2000" b="1" dirty="0">
              <a:solidFill>
                <a:srgbClr val="002060"/>
              </a:solidFill>
            </a:endParaRP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ectangle 1"/>
          <p:cNvSpPr/>
          <p:nvPr/>
        </p:nvSpPr>
        <p:spPr>
          <a:xfrm>
            <a:off x="2051719" y="671436"/>
            <a:ext cx="6861053" cy="400110"/>
          </a:xfrm>
          <a:prstGeom prst="rect">
            <a:avLst/>
          </a:prstGeom>
          <a:solidFill>
            <a:schemeClr val="accent1">
              <a:lumMod val="20000"/>
              <a:lumOff val="80000"/>
            </a:schemeClr>
          </a:solidFill>
        </p:spPr>
        <p:txBody>
          <a:bodyPr wrap="square">
            <a:spAutoFit/>
          </a:bodyPr>
          <a:lstStyle/>
          <a:p>
            <a:pPr algn="ctr" rtl="1"/>
            <a:r>
              <a:rPr lang="ar-SA" sz="2000" b="1" dirty="0" smtClean="0">
                <a:solidFill>
                  <a:srgbClr val="002060"/>
                </a:solidFill>
                <a:ea typeface="Times New Roman"/>
                <a:cs typeface="Simplified Arabic"/>
              </a:rPr>
              <a:t>دور الجامعة السعودية الالكترونية في بناء إستراتيجية وطنية للتعلم الالكتروني</a:t>
            </a:r>
            <a:endParaRPr lang="en-US" sz="1400" dirty="0">
              <a:solidFill>
                <a:srgbClr val="C00000"/>
              </a:solidFill>
            </a:endParaRPr>
          </a:p>
        </p:txBody>
      </p:sp>
      <p:sp>
        <p:nvSpPr>
          <p:cNvPr id="9" name="Line Callout 2 8"/>
          <p:cNvSpPr/>
          <p:nvPr/>
        </p:nvSpPr>
        <p:spPr>
          <a:xfrm>
            <a:off x="5885794" y="1160748"/>
            <a:ext cx="2871374" cy="394783"/>
          </a:xfrm>
          <a:prstGeom prst="borderCallout2">
            <a:avLst>
              <a:gd name="adj1" fmla="val 18750"/>
              <a:gd name="adj2" fmla="val -8333"/>
              <a:gd name="adj3" fmla="val 18750"/>
              <a:gd name="adj4" fmla="val -16667"/>
              <a:gd name="adj5" fmla="val 163084"/>
              <a:gd name="adj6" fmla="val -35686"/>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bg1"/>
                </a:solidFill>
              </a:rPr>
              <a:t>استراتيجية وطنية للتعلم الالكتروني</a:t>
            </a:r>
            <a:endParaRPr lang="en-US" b="1" dirty="0">
              <a:solidFill>
                <a:schemeClr val="bg1"/>
              </a:solidFill>
            </a:endParaRPr>
          </a:p>
        </p:txBody>
      </p:sp>
      <p:sp>
        <p:nvSpPr>
          <p:cNvPr id="10" name="Down Arrow Callout 9"/>
          <p:cNvSpPr/>
          <p:nvPr/>
        </p:nvSpPr>
        <p:spPr>
          <a:xfrm>
            <a:off x="4132008" y="1776248"/>
            <a:ext cx="1903784" cy="1008112"/>
          </a:xfrm>
          <a:prstGeom prst="downArrowCallou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DZ" b="1" dirty="0">
                <a:solidFill>
                  <a:srgbClr val="002060"/>
                </a:solidFill>
              </a:rPr>
              <a:t>الجامعة السعودية الالكترونية</a:t>
            </a:r>
            <a:endParaRPr lang="en-US" b="1" dirty="0">
              <a:solidFill>
                <a:srgbClr val="002060"/>
              </a:solidFill>
            </a:endParaRPr>
          </a:p>
        </p:txBody>
      </p:sp>
      <p:graphicFrame>
        <p:nvGraphicFramePr>
          <p:cNvPr id="11" name="Diagram 10"/>
          <p:cNvGraphicFramePr/>
          <p:nvPr>
            <p:extLst>
              <p:ext uri="{D42A27DB-BD31-4B8C-83A1-F6EECF244321}">
                <p14:modId xmlns:p14="http://schemas.microsoft.com/office/powerpoint/2010/main" val="178521602"/>
              </p:ext>
            </p:extLst>
          </p:nvPr>
        </p:nvGraphicFramePr>
        <p:xfrm>
          <a:off x="2051719" y="2784360"/>
          <a:ext cx="6096000" cy="957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ounded Rectangle 11"/>
          <p:cNvSpPr/>
          <p:nvPr/>
        </p:nvSpPr>
        <p:spPr>
          <a:xfrm>
            <a:off x="6191824" y="3905117"/>
            <a:ext cx="1955895" cy="845559"/>
          </a:xfrm>
          <a:prstGeom prst="roundRect">
            <a:avLst/>
          </a:prstGeom>
          <a:solidFill>
            <a:schemeClr val="accent1">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rgbClr val="002060"/>
                </a:solidFill>
              </a:rPr>
              <a:t>تخريج طلاب بشهادات معتمدة ومعترف بها </a:t>
            </a:r>
            <a:endParaRPr lang="en-US" sz="1600" b="1" dirty="0">
              <a:solidFill>
                <a:srgbClr val="002060"/>
              </a:solidFill>
            </a:endParaRPr>
          </a:p>
        </p:txBody>
      </p:sp>
      <p:sp>
        <p:nvSpPr>
          <p:cNvPr id="13" name="Rounded Rectangle 12"/>
          <p:cNvSpPr/>
          <p:nvPr/>
        </p:nvSpPr>
        <p:spPr>
          <a:xfrm>
            <a:off x="4079897" y="3933056"/>
            <a:ext cx="1955895" cy="817620"/>
          </a:xfrm>
          <a:prstGeom prst="roundRect">
            <a:avLst/>
          </a:prstGeom>
          <a:solidFill>
            <a:schemeClr val="accent1">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rgbClr val="002060"/>
                </a:solidFill>
              </a:rPr>
              <a:t>تقديم مخرجات مؤهلة تستجيب لمتطلبات سوق العمل</a:t>
            </a:r>
            <a:endParaRPr lang="en-US" sz="1600" b="1" dirty="0">
              <a:solidFill>
                <a:srgbClr val="002060"/>
              </a:solidFill>
            </a:endParaRPr>
          </a:p>
        </p:txBody>
      </p:sp>
      <p:sp>
        <p:nvSpPr>
          <p:cNvPr id="14" name="Rounded Rectangle 13"/>
          <p:cNvSpPr/>
          <p:nvPr/>
        </p:nvSpPr>
        <p:spPr>
          <a:xfrm>
            <a:off x="2051719" y="3972912"/>
            <a:ext cx="1792193" cy="777764"/>
          </a:xfrm>
          <a:prstGeom prst="roundRect">
            <a:avLst/>
          </a:prstGeom>
          <a:solidFill>
            <a:schemeClr val="accent1">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rgbClr val="002060"/>
                </a:solidFill>
              </a:rPr>
              <a:t>تستجيب للطلب الاجتماعي المتزايد على التعلم الجامعي</a:t>
            </a:r>
            <a:endParaRPr lang="en-US" sz="1600" b="1" dirty="0">
              <a:solidFill>
                <a:srgbClr val="002060"/>
              </a:solidFill>
            </a:endParaRPr>
          </a:p>
        </p:txBody>
      </p:sp>
      <p:sp>
        <p:nvSpPr>
          <p:cNvPr id="15" name="Right Arrow 14"/>
          <p:cNvSpPr/>
          <p:nvPr/>
        </p:nvSpPr>
        <p:spPr>
          <a:xfrm rot="5400000">
            <a:off x="6964434" y="3539935"/>
            <a:ext cx="381319" cy="484632"/>
          </a:xfrm>
          <a:prstGeom prst="rightArrow">
            <a:avLst>
              <a:gd name="adj1" fmla="val 50000"/>
              <a:gd name="adj2" fmla="val 55513"/>
            </a:avLst>
          </a:prstGeom>
          <a:solidFill>
            <a:schemeClr val="tx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2765528" y="3539935"/>
            <a:ext cx="381320" cy="484632"/>
          </a:xfrm>
          <a:prstGeom prst="rightArrow">
            <a:avLst>
              <a:gd name="adj1" fmla="val 50000"/>
              <a:gd name="adj2" fmla="val 52756"/>
            </a:avLst>
          </a:prstGeom>
          <a:solidFill>
            <a:schemeClr val="tx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4935866" y="3539935"/>
            <a:ext cx="381320" cy="484632"/>
          </a:xfrm>
          <a:prstGeom prst="rightArrow">
            <a:avLst>
              <a:gd name="adj1" fmla="val 50000"/>
              <a:gd name="adj2" fmla="val 50000"/>
            </a:avLst>
          </a:prstGeom>
          <a:solidFill>
            <a:schemeClr val="tx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Graphic spid="11" grpId="0">
        <p:bldAsOne/>
      </p:bldGraphic>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479965" y="1576552"/>
            <a:ext cx="5458691" cy="2262158"/>
          </a:xfrm>
          <a:prstGeom prst="rect">
            <a:avLst/>
          </a:prstGeom>
        </p:spPr>
        <p:txBody>
          <a:bodyPr wrap="square">
            <a:spAutoFit/>
          </a:bodyPr>
          <a:lstStyle/>
          <a:p>
            <a:pPr lvl="0" algn="ctr" rtl="1">
              <a:lnSpc>
                <a:spcPct val="150000"/>
              </a:lnSpc>
            </a:pPr>
            <a:r>
              <a:rPr lang="ar-SA" sz="2400" b="1" dirty="0" smtClean="0">
                <a:solidFill>
                  <a:schemeClr val="accent1">
                    <a:lumMod val="50000"/>
                  </a:schemeClr>
                </a:solidFill>
                <a:cs typeface="PT Bold Heading" pitchFamily="2" charset="-78"/>
              </a:rPr>
              <a:t>لتحقيق هذا الإنجاز عملت </a:t>
            </a:r>
          </a:p>
          <a:p>
            <a:pPr lvl="0" algn="ctr" rtl="1">
              <a:lnSpc>
                <a:spcPct val="150000"/>
              </a:lnSpc>
            </a:pPr>
            <a:r>
              <a:rPr lang="ar-SA" sz="2400" b="1" dirty="0" smtClean="0">
                <a:solidFill>
                  <a:schemeClr val="accent6">
                    <a:lumMod val="75000"/>
                  </a:schemeClr>
                </a:solidFill>
                <a:cs typeface="PT Bold Heading" pitchFamily="2" charset="-78"/>
              </a:rPr>
              <a:t>الجامعة السعودية الإلكترونية </a:t>
            </a:r>
          </a:p>
          <a:p>
            <a:pPr lvl="0" algn="ctr" rtl="1">
              <a:lnSpc>
                <a:spcPct val="150000"/>
              </a:lnSpc>
            </a:pPr>
            <a:r>
              <a:rPr lang="ar-SA" sz="2400" b="1" dirty="0" smtClean="0">
                <a:solidFill>
                  <a:schemeClr val="accent1">
                    <a:lumMod val="50000"/>
                  </a:schemeClr>
                </a:solidFill>
                <a:cs typeface="PT Bold Heading" pitchFamily="2" charset="-78"/>
              </a:rPr>
              <a:t>على بناء بنيتها التحتية وذلك من خلال الاستفادة من الجهات </a:t>
            </a:r>
            <a:r>
              <a:rPr lang="ar-SA" sz="2400" b="1" dirty="0" err="1" smtClean="0">
                <a:solidFill>
                  <a:schemeClr val="accent1">
                    <a:lumMod val="50000"/>
                  </a:schemeClr>
                </a:solidFill>
                <a:cs typeface="PT Bold Heading" pitchFamily="2" charset="-78"/>
              </a:rPr>
              <a:t>التالية:</a:t>
            </a:r>
            <a:endParaRPr lang="ar-SA" sz="2400" b="1" dirty="0" smtClean="0">
              <a:solidFill>
                <a:schemeClr val="accent1">
                  <a:lumMod val="50000"/>
                </a:schemeClr>
              </a:solidFill>
              <a:cs typeface="PT Bold Heading" pitchFamily="2" charset="-78"/>
            </a:endParaRP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11" name="Title 1"/>
          <p:cNvSpPr txBox="1">
            <a:spLocks/>
          </p:cNvSpPr>
          <p:nvPr/>
        </p:nvSpPr>
        <p:spPr>
          <a:xfrm>
            <a:off x="1888016" y="1748008"/>
            <a:ext cx="6980855"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1800" b="1" dirty="0" smtClean="0">
                <a:solidFill>
                  <a:schemeClr val="accent1">
                    <a:lumMod val="50000"/>
                  </a:schemeClr>
                </a:solidFill>
                <a:latin typeface="+mn-lt"/>
                <a:ea typeface="+mn-ea"/>
                <a:cs typeface="PT Bold Heading" pitchFamily="2" charset="-78"/>
              </a:rPr>
              <a:t>البنية </a:t>
            </a:r>
            <a:r>
              <a:rPr lang="ar-SA" sz="1800" b="1" dirty="0">
                <a:solidFill>
                  <a:schemeClr val="accent1">
                    <a:lumMod val="50000"/>
                  </a:schemeClr>
                </a:solidFill>
                <a:latin typeface="+mn-lt"/>
                <a:ea typeface="+mn-ea"/>
                <a:cs typeface="PT Bold Heading" pitchFamily="2" charset="-78"/>
              </a:rPr>
              <a:t>التحتية</a:t>
            </a:r>
            <a:endParaRPr lang="en-US" sz="1800" b="1" dirty="0">
              <a:solidFill>
                <a:schemeClr val="accent1">
                  <a:lumMod val="50000"/>
                </a:schemeClr>
              </a:solidFill>
              <a:latin typeface="+mn-lt"/>
              <a:ea typeface="+mn-ea"/>
              <a:cs typeface="PT Bold Heading" pitchFamily="2" charset="-78"/>
            </a:endParaRPr>
          </a:p>
        </p:txBody>
      </p:sp>
      <p:pic>
        <p:nvPicPr>
          <p:cNvPr id="12" name="Picture 2" descr="http://upload.wikimedia.org/wikipedia/commons/c/cf/Cisco_logo-10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564" y="1315215"/>
            <a:ext cx="1905000" cy="753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cdn3.sbnation.com/entry_photo_images/5142552/mslogo_large_verge_medium_landscape.jpg"/>
          <p:cNvPicPr>
            <a:picLocks noChangeAspect="1" noChangeArrowheads="1"/>
          </p:cNvPicPr>
          <p:nvPr/>
        </p:nvPicPr>
        <p:blipFill rotWithShape="1">
          <a:blip r:embed="rId6">
            <a:extLst>
              <a:ext uri="{28A0092B-C50C-407E-A947-70E740481C1C}">
                <a14:useLocalDpi xmlns:a14="http://schemas.microsoft.com/office/drawing/2010/main" val="0"/>
              </a:ext>
            </a:extLst>
          </a:blip>
          <a:srcRect l="9258" t="38162" r="7227" b="36601"/>
          <a:stretch/>
        </p:blipFill>
        <p:spPr bwMode="auto">
          <a:xfrm>
            <a:off x="4849172" y="3196918"/>
            <a:ext cx="1890690" cy="558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logoeps.com/wp-content/uploads/2012/02/epson-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611" y="3052278"/>
            <a:ext cx="1869260"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upload.wikimedia.org/wikipedia/commons/3/33/Logo_H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2347" y="2744561"/>
            <a:ext cx="1857122" cy="11238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aitnews.com/wp-content/themes/aitnews_new/thumbs/post_logo-mobily-small1_598x33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7745" y="882423"/>
            <a:ext cx="1892117" cy="8655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electrony.net/media/2012/12/STC-logo.jpeg"/>
          <p:cNvPicPr>
            <a:picLocks noChangeAspect="1" noChangeArrowheads="1"/>
          </p:cNvPicPr>
          <p:nvPr/>
        </p:nvPicPr>
        <p:blipFill rotWithShape="1">
          <a:blip r:embed="rId10">
            <a:extLst>
              <a:ext uri="{28A0092B-C50C-407E-A947-70E740481C1C}">
                <a14:useLocalDpi xmlns:a14="http://schemas.microsoft.com/office/drawing/2010/main" val="0"/>
              </a:ext>
            </a:extLst>
          </a:blip>
          <a:srcRect l="8457" t="9618" r="4246" b="13267"/>
          <a:stretch/>
        </p:blipFill>
        <p:spPr bwMode="auto">
          <a:xfrm>
            <a:off x="7270974" y="1258485"/>
            <a:ext cx="1611926" cy="9790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proteksystems.co.uk/images/Systimax.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00943" y="4080864"/>
            <a:ext cx="1753153" cy="82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38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1938992"/>
          </a:xfrm>
          <a:prstGeom prst="rect">
            <a:avLst/>
          </a:prstGeom>
        </p:spPr>
        <p:txBody>
          <a:bodyPr wrap="square">
            <a:spAutoFit/>
          </a:bodyPr>
          <a:lstStyle/>
          <a:p>
            <a:pPr marL="342900" indent="-342900" algn="just" rtl="1">
              <a:buFont typeface="Arial" pitchFamily="34" charset="0"/>
              <a:buChar char="•"/>
            </a:pPr>
            <a:r>
              <a:rPr lang="ar-SA" sz="2000" dirty="0"/>
              <a:t>نظرا للتوجه العالمي للحوسبة السحابية، وقعت الجامعة اتفاقية مع شركة موبايلي لاستضافة أنظمتها  المختلفة مثل </a:t>
            </a:r>
            <a:r>
              <a:rPr lang="ar-SA" sz="2000" dirty="0" err="1"/>
              <a:t>بانر</a:t>
            </a:r>
            <a:r>
              <a:rPr lang="ar-SA" sz="2000" dirty="0"/>
              <a:t> وبعض التطبيقات المساندة في </a:t>
            </a:r>
            <a:r>
              <a:rPr lang="ar-SA" sz="2000" b="1" dirty="0">
                <a:solidFill>
                  <a:srgbClr val="FF0000"/>
                </a:solidFill>
              </a:rPr>
              <a:t>مركز بيانات «الملقا-1» بالرياض </a:t>
            </a:r>
            <a:r>
              <a:rPr lang="ar-SA" sz="2000" dirty="0"/>
              <a:t>والذي يعتبر مركز بيانات متطور جدا في المنطقة </a:t>
            </a:r>
            <a:r>
              <a:rPr lang="en-US" sz="2000" dirty="0"/>
              <a:t>Tier 3</a:t>
            </a:r>
            <a:r>
              <a:rPr lang="ar-SA" sz="2000" dirty="0"/>
              <a:t> مع وجود </a:t>
            </a:r>
            <a:r>
              <a:rPr lang="ar-SA" sz="2000" b="1" dirty="0">
                <a:solidFill>
                  <a:srgbClr val="FF0000"/>
                </a:solidFill>
              </a:rPr>
              <a:t>مركز بديل في جدة والدمام </a:t>
            </a:r>
            <a:r>
              <a:rPr lang="ar-SA" sz="2000" dirty="0" smtClean="0"/>
              <a:t>في </a:t>
            </a:r>
            <a:r>
              <a:rPr lang="ar-SA" sz="2000" dirty="0"/>
              <a:t>حال حدوث كوارث لا قدر الله مع خدمة نسخ احتياطي للبيانات يوميا واسبوعيا حسب متطلبات الجامعة</a:t>
            </a:r>
          </a:p>
        </p:txBody>
      </p:sp>
      <p:sp>
        <p:nvSpPr>
          <p:cNvPr id="9" name="Title 1"/>
          <p:cNvSpPr>
            <a:spLocks noGrp="1"/>
          </p:cNvSpPr>
          <p:nvPr>
            <p:ph type="title"/>
          </p:nvPr>
        </p:nvSpPr>
        <p:spPr>
          <a:xfrm>
            <a:off x="1888017" y="842738"/>
            <a:ext cx="7255983" cy="857250"/>
          </a:xfrm>
        </p:spPr>
        <p:txBody>
          <a:bodyPr>
            <a:normAutofit/>
          </a:bodyPr>
          <a:lstStyle/>
          <a:p>
            <a:pPr rtl="1"/>
            <a:r>
              <a:rPr lang="ar-SA" sz="1800" b="1" dirty="0">
                <a:solidFill>
                  <a:schemeClr val="accent1">
                    <a:lumMod val="50000"/>
                  </a:schemeClr>
                </a:solidFill>
                <a:latin typeface="+mn-lt"/>
                <a:ea typeface="+mn-ea"/>
                <a:cs typeface="PT Bold Heading" pitchFamily="2" charset="-78"/>
              </a:rPr>
              <a:t>الحوسبة السحابية</a:t>
            </a:r>
            <a:endParaRPr lang="en-US" sz="1800" b="1" dirty="0">
              <a:solidFill>
                <a:schemeClr val="accent1">
                  <a:lumMod val="50000"/>
                </a:schemeClr>
              </a:solidFill>
              <a:latin typeface="+mn-lt"/>
              <a:ea typeface="+mn-ea"/>
              <a:cs typeface="PT Bold Heading" pitchFamily="2" charset="-78"/>
            </a:endParaRPr>
          </a:p>
        </p:txBody>
      </p:sp>
      <p:pic>
        <p:nvPicPr>
          <p:cNvPr id="11" name="Picture 2" descr="Data Center Co-location Serv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752" y="3638980"/>
            <a:ext cx="5162719" cy="139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1938992"/>
          </a:xfrm>
          <a:prstGeom prst="rect">
            <a:avLst/>
          </a:prstGeom>
        </p:spPr>
        <p:txBody>
          <a:bodyPr wrap="square">
            <a:spAutoFit/>
          </a:bodyPr>
          <a:lstStyle/>
          <a:p>
            <a:pPr marL="342900" indent="-342900" algn="just" rtl="1">
              <a:buFont typeface="Arial" pitchFamily="34" charset="0"/>
              <a:buChar char="•"/>
            </a:pPr>
            <a:r>
              <a:rPr lang="ar-SA" sz="2000" dirty="0"/>
              <a:t>يرتبط مقر الجامعة الرئيس بالرياض بالأنترنت بسرعة </a:t>
            </a:r>
            <a:r>
              <a:rPr lang="ar-SA" sz="2000" b="1" dirty="0">
                <a:solidFill>
                  <a:srgbClr val="FF0000"/>
                </a:solidFill>
              </a:rPr>
              <a:t>150 ميجا بت بالثانية</a:t>
            </a:r>
            <a:r>
              <a:rPr lang="ar-SA" sz="2000" dirty="0"/>
              <a:t> بعد توقيع شراكة مع شركتي الاتصالات السعودية و موبايلي</a:t>
            </a:r>
          </a:p>
          <a:p>
            <a:pPr marL="342900" indent="-342900" algn="just" rtl="1">
              <a:buFont typeface="Arial" pitchFamily="34" charset="0"/>
              <a:buChar char="•"/>
            </a:pPr>
            <a:r>
              <a:rPr lang="ar-SA" sz="2000" dirty="0"/>
              <a:t>تم توفير دائرتين لجامعة طيبة بسعة </a:t>
            </a:r>
            <a:r>
              <a:rPr lang="ar-SA" sz="2000" b="1" dirty="0">
                <a:solidFill>
                  <a:srgbClr val="FF0000"/>
                </a:solidFill>
              </a:rPr>
              <a:t>10 ميجا </a:t>
            </a:r>
            <a:r>
              <a:rPr lang="ar-SA" sz="2000" dirty="0"/>
              <a:t>وذلك لطلاب وطالبات فرع المدينة </a:t>
            </a:r>
          </a:p>
          <a:p>
            <a:pPr marL="342900" indent="-342900" algn="just" rtl="1">
              <a:buFont typeface="Arial" pitchFamily="34" charset="0"/>
              <a:buChar char="•"/>
            </a:pPr>
            <a:r>
              <a:rPr lang="ar-SA" sz="2000" dirty="0"/>
              <a:t> يوجد لدى الجامعة </a:t>
            </a:r>
            <a:r>
              <a:rPr lang="ar-SA" sz="2000" b="1" dirty="0">
                <a:solidFill>
                  <a:srgbClr val="FF0000"/>
                </a:solidFill>
              </a:rPr>
              <a:t>400 خط مباشر رقمي </a:t>
            </a:r>
            <a:r>
              <a:rPr lang="ar-SA" sz="2000" dirty="0"/>
              <a:t>بحيث يمكن من اجراء المكالمات الصوتية والمرئية</a:t>
            </a:r>
          </a:p>
        </p:txBody>
      </p:sp>
      <p:sp>
        <p:nvSpPr>
          <p:cNvPr id="9" name="Title 1"/>
          <p:cNvSpPr>
            <a:spLocks noGrp="1"/>
          </p:cNvSpPr>
          <p:nvPr>
            <p:ph type="title"/>
          </p:nvPr>
        </p:nvSpPr>
        <p:spPr>
          <a:xfrm>
            <a:off x="1888017" y="842738"/>
            <a:ext cx="7255983" cy="857250"/>
          </a:xfrm>
        </p:spPr>
        <p:txBody>
          <a:bodyPr>
            <a:normAutofit/>
          </a:bodyPr>
          <a:lstStyle/>
          <a:p>
            <a:pPr rtl="1"/>
            <a:r>
              <a:rPr lang="ar-SA" sz="1800" b="1" dirty="0">
                <a:solidFill>
                  <a:schemeClr val="accent1">
                    <a:lumMod val="50000"/>
                  </a:schemeClr>
                </a:solidFill>
                <a:latin typeface="+mn-lt"/>
                <a:ea typeface="+mn-ea"/>
                <a:cs typeface="PT Bold Heading" pitchFamily="2" charset="-78"/>
              </a:rPr>
              <a:t>الإنترنت</a:t>
            </a:r>
            <a:endParaRPr lang="en-US" sz="1800" b="1" dirty="0">
              <a:solidFill>
                <a:schemeClr val="accent1">
                  <a:lumMod val="50000"/>
                </a:schemeClr>
              </a:solidFill>
              <a:latin typeface="+mn-lt"/>
              <a:ea typeface="+mn-ea"/>
              <a:cs typeface="PT Bold Heading" pitchFamily="2" charset="-78"/>
            </a:endParaRPr>
          </a:p>
        </p:txBody>
      </p:sp>
      <p:pic>
        <p:nvPicPr>
          <p:cNvPr id="10" name="Picture 10" descr="http://www.aitnews.com/wp-content/themes/aitnews_new/thumbs/post_logo-mobily-small1_598x33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12968">
            <a:off x="3071516" y="3894107"/>
            <a:ext cx="1635622" cy="748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electrony.net/media/2012/12/STC-logo.jpeg"/>
          <p:cNvPicPr>
            <a:picLocks noChangeAspect="1" noChangeArrowheads="1"/>
          </p:cNvPicPr>
          <p:nvPr/>
        </p:nvPicPr>
        <p:blipFill rotWithShape="1">
          <a:blip r:embed="rId6">
            <a:extLst>
              <a:ext uri="{28A0092B-C50C-407E-A947-70E740481C1C}">
                <a14:useLocalDpi xmlns:a14="http://schemas.microsoft.com/office/drawing/2010/main" val="0"/>
              </a:ext>
            </a:extLst>
          </a:blip>
          <a:srcRect l="8457" t="9618" r="4246" b="13267"/>
          <a:stretch/>
        </p:blipFill>
        <p:spPr bwMode="auto">
          <a:xfrm rot="20712968">
            <a:off x="6109105" y="3904344"/>
            <a:ext cx="2129016" cy="7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2246769"/>
          </a:xfrm>
          <a:prstGeom prst="rect">
            <a:avLst/>
          </a:prstGeom>
        </p:spPr>
        <p:txBody>
          <a:bodyPr wrap="square">
            <a:spAutoFit/>
          </a:bodyPr>
          <a:lstStyle/>
          <a:p>
            <a:pPr marL="342900" indent="-342900" algn="just" rtl="1">
              <a:buFont typeface="Arial" pitchFamily="34" charset="0"/>
              <a:buChar char="•"/>
            </a:pPr>
            <a:r>
              <a:rPr lang="ar-SA" sz="2000" dirty="0"/>
              <a:t>تم توفير مركز اتصال للجامعة على رقم موحد وذلك للرد على استفسارات الطلاب المختلفة حول انظمة الجامعة وشروط الدراسة </a:t>
            </a:r>
          </a:p>
          <a:p>
            <a:pPr marL="342900" indent="-342900" algn="just" rtl="1">
              <a:buFont typeface="Arial" pitchFamily="34" charset="0"/>
              <a:buChar char="•"/>
            </a:pPr>
            <a:r>
              <a:rPr lang="ar-SA" sz="2000" dirty="0"/>
              <a:t>تم التعاقد مع شركة أول للخدمات التقنية وذلك لتوفير البنية التحتية لمركز الاتصال وتدريب الموظفين على كيفية التعامل مع العملاء (الطلاب) والرد على استفساراتهم المختلفة بطريقة احترافية</a:t>
            </a:r>
          </a:p>
          <a:p>
            <a:pPr marL="342900" indent="-342900" algn="just" rtl="1">
              <a:buFont typeface="Arial" pitchFamily="34" charset="0"/>
              <a:buChar char="•"/>
            </a:pPr>
            <a:r>
              <a:rPr lang="ar-SA" sz="2000" dirty="0"/>
              <a:t>يوجد حوالي </a:t>
            </a:r>
            <a:r>
              <a:rPr lang="ar-SA" sz="2000" b="1" dirty="0">
                <a:solidFill>
                  <a:srgbClr val="FF0000"/>
                </a:solidFill>
              </a:rPr>
              <a:t>15 موظف وموظفة </a:t>
            </a:r>
            <a:r>
              <a:rPr lang="ar-SA" sz="2000" dirty="0"/>
              <a:t>ويغطي المركز الفترة من 8 صباحا إلى 8 مساءا </a:t>
            </a:r>
          </a:p>
        </p:txBody>
      </p:sp>
      <p:sp>
        <p:nvSpPr>
          <p:cNvPr id="9" name="Title 1"/>
          <p:cNvSpPr>
            <a:spLocks noGrp="1"/>
          </p:cNvSpPr>
          <p:nvPr>
            <p:ph type="title"/>
          </p:nvPr>
        </p:nvSpPr>
        <p:spPr>
          <a:xfrm>
            <a:off x="1888017" y="842738"/>
            <a:ext cx="7255983" cy="857250"/>
          </a:xfrm>
        </p:spPr>
        <p:txBody>
          <a:bodyPr>
            <a:normAutofit/>
          </a:bodyPr>
          <a:lstStyle/>
          <a:p>
            <a:pPr rtl="1"/>
            <a:r>
              <a:rPr lang="ar-SA" sz="1800" b="1" dirty="0">
                <a:solidFill>
                  <a:schemeClr val="accent1">
                    <a:lumMod val="50000"/>
                  </a:schemeClr>
                </a:solidFill>
                <a:latin typeface="+mn-lt"/>
                <a:ea typeface="+mn-ea"/>
                <a:cs typeface="PT Bold Heading" pitchFamily="2" charset="-78"/>
              </a:rPr>
              <a:t>مركز الاتصال </a:t>
            </a:r>
            <a:r>
              <a:rPr lang="en-US" sz="1800" b="1" dirty="0">
                <a:solidFill>
                  <a:schemeClr val="accent1">
                    <a:lumMod val="50000"/>
                  </a:schemeClr>
                </a:solidFill>
                <a:latin typeface="+mn-lt"/>
                <a:ea typeface="+mn-ea"/>
                <a:cs typeface="PT Bold Heading" pitchFamily="2" charset="-78"/>
              </a:rPr>
              <a:t>Call center</a:t>
            </a:r>
          </a:p>
        </p:txBody>
      </p:sp>
      <p:pic>
        <p:nvPicPr>
          <p:cNvPr id="11" name="Picture 12" descr="http://www.electrony.net/media/2012/12/STC-logo.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57" t="9618" r="4246" b="13267"/>
          <a:stretch/>
        </p:blipFill>
        <p:spPr bwMode="auto">
          <a:xfrm rot="19936923">
            <a:off x="5931999" y="4088162"/>
            <a:ext cx="1598730" cy="5904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menann.com/sites/default/files/field/image/awal_logo-english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07" b="24002"/>
          <a:stretch/>
        </p:blipFill>
        <p:spPr bwMode="auto">
          <a:xfrm rot="19936923">
            <a:off x="3121012" y="4090235"/>
            <a:ext cx="1519411" cy="50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Title 1"/>
          <p:cNvSpPr>
            <a:spLocks noGrp="1"/>
          </p:cNvSpPr>
          <p:nvPr>
            <p:ph type="title"/>
          </p:nvPr>
        </p:nvSpPr>
        <p:spPr>
          <a:xfrm>
            <a:off x="2160572" y="668422"/>
            <a:ext cx="6815847" cy="658642"/>
          </a:xfrm>
          <a:solidFill>
            <a:schemeClr val="accent1">
              <a:lumMod val="20000"/>
              <a:lumOff val="80000"/>
            </a:schemeClr>
          </a:solidFill>
        </p:spPr>
        <p:txBody>
          <a:bodyPr wrap="square">
            <a:spAutoFit/>
          </a:bodyPr>
          <a:lstStyle/>
          <a:p>
            <a:pPr marL="228600" rtl="1">
              <a:lnSpc>
                <a:spcPct val="115000"/>
              </a:lnSpc>
              <a:spcBef>
                <a:spcPts val="0"/>
              </a:spcBef>
              <a:spcAft>
                <a:spcPts val="1000"/>
              </a:spcAft>
            </a:pPr>
            <a:r>
              <a:rPr lang="ar-SA" sz="3200" b="1" dirty="0" smtClean="0">
                <a:solidFill>
                  <a:srgbClr val="002060"/>
                </a:solidFill>
                <a:latin typeface="+mn-lt"/>
                <a:ea typeface="Times New Roman"/>
                <a:cs typeface="Simplified Arabic"/>
              </a:rPr>
              <a:t>لماذا الجامعة السعودية الالكترونية؟</a:t>
            </a:r>
            <a:endParaRPr lang="en-US" sz="3200" b="1" dirty="0">
              <a:solidFill>
                <a:srgbClr val="002060"/>
              </a:solidFill>
              <a:latin typeface="+mn-lt"/>
              <a:ea typeface="Times New Roman"/>
              <a:cs typeface="Simplified Arabic"/>
            </a:endParaRPr>
          </a:p>
        </p:txBody>
      </p:sp>
      <p:sp>
        <p:nvSpPr>
          <p:cNvPr id="9" name="Line Callout 2 8"/>
          <p:cNvSpPr/>
          <p:nvPr/>
        </p:nvSpPr>
        <p:spPr>
          <a:xfrm>
            <a:off x="6360340" y="1479725"/>
            <a:ext cx="2616079" cy="818413"/>
          </a:xfrm>
          <a:prstGeom prst="borderCallout2">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solidFill>
                <a:schemeClr val="tx2">
                  <a:lumMod val="50000"/>
                </a:schemeClr>
              </a:solidFill>
              <a:ea typeface="Times New Roman"/>
              <a:cs typeface="Simplified Arabic"/>
            </a:endParaRPr>
          </a:p>
          <a:p>
            <a:pPr algn="ctr"/>
            <a:r>
              <a:rPr lang="ar-SA" sz="2400" b="1" dirty="0" smtClean="0">
                <a:solidFill>
                  <a:schemeClr val="tx2">
                    <a:lumMod val="50000"/>
                  </a:schemeClr>
                </a:solidFill>
                <a:ea typeface="Times New Roman"/>
                <a:cs typeface="Simplified Arabic"/>
              </a:rPr>
              <a:t>جاءت </a:t>
            </a:r>
            <a:r>
              <a:rPr lang="ar-SA" sz="2400" b="1" dirty="0">
                <a:solidFill>
                  <a:schemeClr val="tx2">
                    <a:lumMod val="50000"/>
                  </a:schemeClr>
                </a:solidFill>
                <a:ea typeface="Times New Roman"/>
                <a:cs typeface="Simplified Arabic"/>
              </a:rPr>
              <a:t>الجامعة السعودية الالكترونية لـ :</a:t>
            </a:r>
          </a:p>
          <a:p>
            <a:pPr algn="ctr"/>
            <a:endParaRPr lang="en-US" dirty="0"/>
          </a:p>
        </p:txBody>
      </p:sp>
      <p:graphicFrame>
        <p:nvGraphicFramePr>
          <p:cNvPr id="10" name="Diagram 9"/>
          <p:cNvGraphicFramePr/>
          <p:nvPr>
            <p:extLst>
              <p:ext uri="{D42A27DB-BD31-4B8C-83A1-F6EECF244321}">
                <p14:modId xmlns:p14="http://schemas.microsoft.com/office/powerpoint/2010/main" val="1389795077"/>
              </p:ext>
            </p:extLst>
          </p:nvPr>
        </p:nvGraphicFramePr>
        <p:xfrm>
          <a:off x="2023009" y="2403634"/>
          <a:ext cx="6933459" cy="2551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20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1015663"/>
          </a:xfrm>
          <a:prstGeom prst="rect">
            <a:avLst/>
          </a:prstGeom>
        </p:spPr>
        <p:txBody>
          <a:bodyPr wrap="square">
            <a:spAutoFit/>
          </a:bodyPr>
          <a:lstStyle/>
          <a:p>
            <a:pPr marL="342900" indent="-342900" algn="just" rtl="1">
              <a:buFont typeface="Arial" pitchFamily="34" charset="0"/>
              <a:buChar char="•"/>
            </a:pPr>
            <a:r>
              <a:rPr lang="ar-SA" sz="2000" dirty="0"/>
              <a:t>طبقت الجامعة خدمة البريد </a:t>
            </a:r>
            <a:r>
              <a:rPr lang="ar-SA" sz="2000" dirty="0" err="1"/>
              <a:t>السحابي</a:t>
            </a:r>
            <a:r>
              <a:rPr lang="ar-SA" sz="2000" dirty="0"/>
              <a:t> </a:t>
            </a:r>
            <a:r>
              <a:rPr lang="ar-SA" sz="2000" b="1" dirty="0">
                <a:solidFill>
                  <a:srgbClr val="FF0000"/>
                </a:solidFill>
              </a:rPr>
              <a:t>(مركز ايرلندا) </a:t>
            </a:r>
            <a:r>
              <a:rPr lang="ar-SA" sz="2000" dirty="0"/>
              <a:t>وخدمة التقويم و</a:t>
            </a:r>
            <a:r>
              <a:rPr lang="en-US" sz="2000" dirty="0"/>
              <a:t>Office 365</a:t>
            </a:r>
            <a:r>
              <a:rPr lang="ar-SA" sz="2000" dirty="0"/>
              <a:t> بعد الاتفاق مع شركة مايكروسوفت حيث تم توفير بريد الكتروني لجميع طلاب الجامعة</a:t>
            </a:r>
            <a:endParaRPr lang="en-US" sz="2000" dirty="0"/>
          </a:p>
        </p:txBody>
      </p:sp>
      <p:sp>
        <p:nvSpPr>
          <p:cNvPr id="9" name="Title 1"/>
          <p:cNvSpPr>
            <a:spLocks noGrp="1"/>
          </p:cNvSpPr>
          <p:nvPr>
            <p:ph type="title"/>
          </p:nvPr>
        </p:nvSpPr>
        <p:spPr>
          <a:xfrm>
            <a:off x="1888017" y="842738"/>
            <a:ext cx="7255983" cy="857250"/>
          </a:xfrm>
        </p:spPr>
        <p:txBody>
          <a:bodyPr>
            <a:normAutofit/>
          </a:bodyPr>
          <a:lstStyle/>
          <a:p>
            <a:pPr rtl="1"/>
            <a:r>
              <a:rPr lang="ar-SA" sz="1800" dirty="0">
                <a:solidFill>
                  <a:schemeClr val="accent1">
                    <a:lumMod val="50000"/>
                  </a:schemeClr>
                </a:solidFill>
                <a:latin typeface="+mn-lt"/>
                <a:ea typeface="+mn-ea"/>
                <a:cs typeface="PT Bold Heading" pitchFamily="2" charset="-78"/>
              </a:rPr>
              <a:t>البريد الالكتروني</a:t>
            </a:r>
            <a:endParaRPr lang="en-US" sz="1800" dirty="0">
              <a:solidFill>
                <a:schemeClr val="accent1">
                  <a:lumMod val="50000"/>
                </a:schemeClr>
              </a:solidFill>
              <a:latin typeface="+mn-lt"/>
              <a:ea typeface="+mn-ea"/>
              <a:cs typeface="PT Bold Heading" pitchFamily="2" charset="-78"/>
            </a:endParaRPr>
          </a:p>
        </p:txBody>
      </p:sp>
      <p:pic>
        <p:nvPicPr>
          <p:cNvPr id="10" name="Picture 4" descr="http://cdn3.sbnation.com/entry_photo_images/5142552/mslogo_large_verge_medium_landscap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58" t="38162" r="7227" b="36601"/>
          <a:stretch/>
        </p:blipFill>
        <p:spPr bwMode="auto">
          <a:xfrm rot="20666137">
            <a:off x="4054110" y="3397441"/>
            <a:ext cx="2379058" cy="57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3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1015663"/>
          </a:xfrm>
          <a:prstGeom prst="rect">
            <a:avLst/>
          </a:prstGeom>
        </p:spPr>
        <p:txBody>
          <a:bodyPr wrap="square">
            <a:spAutoFit/>
          </a:bodyPr>
          <a:lstStyle/>
          <a:p>
            <a:pPr marL="342900" indent="-342900" algn="just" rtl="1">
              <a:buFont typeface="Arial" pitchFamily="34" charset="0"/>
              <a:buChar char="•"/>
            </a:pPr>
            <a:r>
              <a:rPr lang="ar-SA" sz="2000" dirty="0"/>
              <a:t>تم تجهيز </a:t>
            </a:r>
            <a:r>
              <a:rPr lang="ar-SA" sz="2000" b="1" dirty="0">
                <a:solidFill>
                  <a:srgbClr val="FF0000"/>
                </a:solidFill>
              </a:rPr>
              <a:t>44 فصل</a:t>
            </a:r>
            <a:r>
              <a:rPr lang="ar-SA" sz="2000" dirty="0"/>
              <a:t> ذكي </a:t>
            </a:r>
            <a:r>
              <a:rPr lang="ar-SA" sz="2000" b="1" dirty="0">
                <a:solidFill>
                  <a:schemeClr val="tx2">
                    <a:lumMod val="75000"/>
                  </a:schemeClr>
                </a:solidFill>
              </a:rPr>
              <a:t>للبنين</a:t>
            </a:r>
            <a:r>
              <a:rPr lang="ar-SA" sz="2000" dirty="0"/>
              <a:t> و</a:t>
            </a:r>
            <a:r>
              <a:rPr lang="ar-SA" sz="2000" b="1" dirty="0">
                <a:solidFill>
                  <a:srgbClr val="FF0000"/>
                </a:solidFill>
              </a:rPr>
              <a:t>59 فصل </a:t>
            </a:r>
            <a:r>
              <a:rPr lang="ar-SA" sz="2000" b="1" dirty="0">
                <a:solidFill>
                  <a:schemeClr val="tx2">
                    <a:lumMod val="75000"/>
                  </a:schemeClr>
                </a:solidFill>
              </a:rPr>
              <a:t>للبنات</a:t>
            </a:r>
            <a:r>
              <a:rPr lang="ar-SA" sz="2000" dirty="0"/>
              <a:t> حيث يحتوى كل فصل على سبورة تفاعلية ومنصة ذكية مما يمكن بث وتسجيل المحاضرات بين الفصول</a:t>
            </a:r>
          </a:p>
        </p:txBody>
      </p:sp>
      <p:sp>
        <p:nvSpPr>
          <p:cNvPr id="9" name="Title 1"/>
          <p:cNvSpPr>
            <a:spLocks noGrp="1"/>
          </p:cNvSpPr>
          <p:nvPr>
            <p:ph type="title"/>
          </p:nvPr>
        </p:nvSpPr>
        <p:spPr>
          <a:xfrm>
            <a:off x="1888017" y="842738"/>
            <a:ext cx="7255983" cy="857250"/>
          </a:xfrm>
        </p:spPr>
        <p:txBody>
          <a:bodyPr>
            <a:normAutofit/>
          </a:bodyPr>
          <a:lstStyle/>
          <a:p>
            <a:pPr rtl="1"/>
            <a:r>
              <a:rPr lang="ar-SA" sz="1800" dirty="0">
                <a:solidFill>
                  <a:schemeClr val="accent1">
                    <a:lumMod val="50000"/>
                  </a:schemeClr>
                </a:solidFill>
                <a:latin typeface="+mn-lt"/>
                <a:ea typeface="+mn-ea"/>
                <a:cs typeface="PT Bold Heading" pitchFamily="2" charset="-78"/>
              </a:rPr>
              <a:t>الفصول </a:t>
            </a:r>
            <a:r>
              <a:rPr lang="ar-SA" sz="1800" dirty="0" smtClean="0">
                <a:solidFill>
                  <a:schemeClr val="accent1">
                    <a:lumMod val="50000"/>
                  </a:schemeClr>
                </a:solidFill>
                <a:latin typeface="+mn-lt"/>
                <a:ea typeface="+mn-ea"/>
                <a:cs typeface="PT Bold Heading" pitchFamily="2" charset="-78"/>
              </a:rPr>
              <a:t>الدراسية الذكية</a:t>
            </a:r>
            <a:endParaRPr lang="en-US" sz="1800" dirty="0">
              <a:solidFill>
                <a:schemeClr val="accent1">
                  <a:lumMod val="50000"/>
                </a:schemeClr>
              </a:solidFill>
              <a:latin typeface="+mn-lt"/>
              <a:ea typeface="+mn-ea"/>
              <a:cs typeface="PT Bold Heading" pitchFamily="2"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7152" y="2715649"/>
            <a:ext cx="3876084" cy="1904901"/>
          </a:xfrm>
          <a:prstGeom prst="rect">
            <a:avLst/>
          </a:prstGeom>
        </p:spPr>
      </p:pic>
      <p:pic>
        <p:nvPicPr>
          <p:cNvPr id="12" name="Picture 6" descr="http://www.logoeps.com/wp-content/uploads/2012/02/epson-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05468">
            <a:off x="6738472" y="3220062"/>
            <a:ext cx="1991281" cy="89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7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2246769"/>
          </a:xfrm>
          <a:prstGeom prst="rect">
            <a:avLst/>
          </a:prstGeom>
        </p:spPr>
        <p:txBody>
          <a:bodyPr wrap="square">
            <a:spAutoFit/>
          </a:bodyPr>
          <a:lstStyle/>
          <a:p>
            <a:pPr marL="342900" indent="-342900" algn="just" rtl="1">
              <a:buFont typeface="Arial" pitchFamily="34" charset="0"/>
              <a:buChar char="•"/>
            </a:pPr>
            <a:r>
              <a:rPr lang="ar-SA" sz="2000" dirty="0"/>
              <a:t>تم استعمال بعض التقنيات الذكية في المبنى مثل </a:t>
            </a:r>
            <a:r>
              <a:rPr lang="ar-SA" sz="2000" b="1" dirty="0">
                <a:solidFill>
                  <a:srgbClr val="FF0000"/>
                </a:solidFill>
              </a:rPr>
              <a:t>الهواتف الرقمية </a:t>
            </a:r>
            <a:r>
              <a:rPr lang="ar-SA" sz="2000" dirty="0"/>
              <a:t>والتي يمكنها اجراء المكالمات المرئية والصوتية بين الموظفين </a:t>
            </a:r>
          </a:p>
          <a:p>
            <a:pPr marL="342900" indent="-342900" algn="just" rtl="1">
              <a:buFont typeface="Arial" pitchFamily="34" charset="0"/>
              <a:buChar char="•"/>
            </a:pPr>
            <a:endParaRPr lang="ar-SA" sz="2000" dirty="0"/>
          </a:p>
          <a:p>
            <a:pPr marL="342900" indent="-342900" algn="just" rtl="1">
              <a:buFont typeface="Arial" pitchFamily="34" charset="0"/>
              <a:buChar char="•"/>
            </a:pPr>
            <a:r>
              <a:rPr lang="ar-SA" sz="2000" dirty="0"/>
              <a:t>انظمة </a:t>
            </a:r>
            <a:r>
              <a:rPr lang="ar-SA" sz="2000" b="1" dirty="0">
                <a:solidFill>
                  <a:srgbClr val="FF0000"/>
                </a:solidFill>
              </a:rPr>
              <a:t>الاعلانات الرقمية</a:t>
            </a:r>
            <a:r>
              <a:rPr lang="ar-SA" sz="2000" dirty="0"/>
              <a:t> الموجهة (خمسين شاشة) في مبنيي البنين والبنات </a:t>
            </a:r>
          </a:p>
          <a:p>
            <a:pPr marL="342900" indent="-342900" algn="just" rtl="1">
              <a:buFont typeface="Arial" pitchFamily="34" charset="0"/>
              <a:buChar char="•"/>
            </a:pPr>
            <a:endParaRPr lang="ar-SA" sz="2000" dirty="0"/>
          </a:p>
          <a:p>
            <a:pPr marL="342900" indent="-342900" algn="just" rtl="1">
              <a:buFont typeface="Arial" pitchFamily="34" charset="0"/>
              <a:buChar char="•"/>
            </a:pPr>
            <a:r>
              <a:rPr lang="ar-SA" sz="2000" dirty="0"/>
              <a:t>وانظمة </a:t>
            </a:r>
            <a:r>
              <a:rPr lang="ar-SA" sz="2000" b="1" dirty="0">
                <a:solidFill>
                  <a:srgbClr val="FF0000"/>
                </a:solidFill>
              </a:rPr>
              <a:t>الابواب الذكية </a:t>
            </a:r>
            <a:r>
              <a:rPr lang="ar-SA" sz="2000" dirty="0"/>
              <a:t>بحيث يمكن للطلاب استعمالها في الدخول للفصول وتسجيل الحضور  </a:t>
            </a:r>
            <a:endParaRPr lang="en-US" sz="2000" dirty="0"/>
          </a:p>
        </p:txBody>
      </p:sp>
      <p:sp>
        <p:nvSpPr>
          <p:cNvPr id="9" name="Title 1"/>
          <p:cNvSpPr>
            <a:spLocks noGrp="1"/>
          </p:cNvSpPr>
          <p:nvPr>
            <p:ph type="title"/>
          </p:nvPr>
        </p:nvSpPr>
        <p:spPr>
          <a:xfrm>
            <a:off x="1888017" y="842738"/>
            <a:ext cx="7255983" cy="857250"/>
          </a:xfrm>
        </p:spPr>
        <p:txBody>
          <a:bodyPr>
            <a:normAutofit/>
          </a:bodyPr>
          <a:lstStyle/>
          <a:p>
            <a:pPr rtl="1"/>
            <a:r>
              <a:rPr lang="ar-SA" sz="1800" dirty="0">
                <a:solidFill>
                  <a:schemeClr val="accent1">
                    <a:lumMod val="50000"/>
                  </a:schemeClr>
                </a:solidFill>
                <a:latin typeface="+mn-lt"/>
                <a:ea typeface="+mn-ea"/>
                <a:cs typeface="PT Bold Heading" pitchFamily="2" charset="-78"/>
              </a:rPr>
              <a:t>أنظمة ذكية أخرى</a:t>
            </a:r>
            <a:endParaRPr lang="en-US" sz="1800" dirty="0">
              <a:solidFill>
                <a:schemeClr val="accent1">
                  <a:lumMod val="50000"/>
                </a:schemeClr>
              </a:solidFill>
              <a:latin typeface="+mn-lt"/>
              <a:ea typeface="+mn-ea"/>
              <a:cs typeface="PT Bold Heading" pitchFamily="2" charset="-78"/>
            </a:endParaRPr>
          </a:p>
        </p:txBody>
      </p:sp>
    </p:spTree>
    <p:extLst>
      <p:ext uri="{BB962C8B-B14F-4D97-AF65-F5344CB8AC3E}">
        <p14:creationId xmlns:p14="http://schemas.microsoft.com/office/powerpoint/2010/main" val="4708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500"/>
                                        <p:tgtEl>
                                          <p:spTgt spid="6">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ssolv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4" y="1699988"/>
            <a:ext cx="6591207" cy="1323439"/>
          </a:xfrm>
          <a:prstGeom prst="rect">
            <a:avLst/>
          </a:prstGeom>
        </p:spPr>
        <p:txBody>
          <a:bodyPr wrap="square">
            <a:spAutoFit/>
          </a:bodyPr>
          <a:lstStyle/>
          <a:p>
            <a:pPr marL="342900" indent="-342900" algn="just" rtl="1">
              <a:buFont typeface="Arial" pitchFamily="34" charset="0"/>
              <a:buChar char="•"/>
            </a:pPr>
            <a:r>
              <a:rPr lang="ar-SA" sz="2000" dirty="0"/>
              <a:t>مبنى البنين والبنات مرتبطان بالألياف البصرية بسرعة </a:t>
            </a:r>
            <a:r>
              <a:rPr lang="ar-SA" sz="2000" b="1" dirty="0">
                <a:solidFill>
                  <a:srgbClr val="FF0000"/>
                </a:solidFill>
              </a:rPr>
              <a:t>10 جيجا بت </a:t>
            </a:r>
            <a:r>
              <a:rPr lang="ar-SA" sz="2000" dirty="0"/>
              <a:t>بالإضافة إلى ربط احتياطي عن طريق الشبكة اللاسلكية بسرعة 200 ميجا</a:t>
            </a:r>
          </a:p>
          <a:p>
            <a:pPr marL="342900" indent="-342900" algn="just" rtl="1">
              <a:buFont typeface="Arial" pitchFamily="34" charset="0"/>
              <a:buChar char="•"/>
            </a:pPr>
            <a:r>
              <a:rPr lang="ar-SA" sz="2000" dirty="0"/>
              <a:t>يوجد في المبنيين ما مجموعه </a:t>
            </a:r>
            <a:r>
              <a:rPr lang="ar-SA" sz="2000" b="1" dirty="0">
                <a:solidFill>
                  <a:srgbClr val="FF0000"/>
                </a:solidFill>
              </a:rPr>
              <a:t>3000 نقطة بيانات 1 جيجا </a:t>
            </a:r>
            <a:r>
              <a:rPr lang="ar-SA" sz="2000" dirty="0"/>
              <a:t>في كل نقطة وهي كافية لبث </a:t>
            </a:r>
            <a:r>
              <a:rPr lang="ar-SA" sz="2000" b="1" dirty="0">
                <a:solidFill>
                  <a:srgbClr val="FF0000"/>
                </a:solidFill>
              </a:rPr>
              <a:t>1000 فيديو </a:t>
            </a:r>
            <a:r>
              <a:rPr lang="ar-SA" sz="2000" dirty="0"/>
              <a:t>عالي الوضوح داخليا</a:t>
            </a:r>
          </a:p>
        </p:txBody>
      </p:sp>
      <p:sp>
        <p:nvSpPr>
          <p:cNvPr id="9" name="Title 1"/>
          <p:cNvSpPr>
            <a:spLocks noGrp="1"/>
          </p:cNvSpPr>
          <p:nvPr>
            <p:ph type="title"/>
          </p:nvPr>
        </p:nvSpPr>
        <p:spPr>
          <a:xfrm>
            <a:off x="1888017" y="842738"/>
            <a:ext cx="7255983" cy="857250"/>
          </a:xfrm>
        </p:spPr>
        <p:txBody>
          <a:bodyPr>
            <a:normAutofit/>
          </a:bodyPr>
          <a:lstStyle/>
          <a:p>
            <a:pPr rtl="1"/>
            <a:r>
              <a:rPr lang="ar-SA" sz="1800" dirty="0">
                <a:solidFill>
                  <a:schemeClr val="accent1">
                    <a:lumMod val="50000"/>
                  </a:schemeClr>
                </a:solidFill>
                <a:latin typeface="+mn-lt"/>
                <a:ea typeface="+mn-ea"/>
                <a:cs typeface="PT Bold Heading" pitchFamily="2" charset="-78"/>
              </a:rPr>
              <a:t>الشبكة الداخلية</a:t>
            </a:r>
            <a:endParaRPr lang="en-US" sz="1800" dirty="0">
              <a:solidFill>
                <a:schemeClr val="accent1">
                  <a:lumMod val="50000"/>
                </a:schemeClr>
              </a:solidFill>
              <a:latin typeface="+mn-lt"/>
              <a:ea typeface="+mn-ea"/>
              <a:cs typeface="PT Bold Heading" pitchFamily="2" charset="-78"/>
            </a:endParaRPr>
          </a:p>
        </p:txBody>
      </p:sp>
      <p:pic>
        <p:nvPicPr>
          <p:cNvPr id="7" name="Picture 14" descr="http://www.proteksystems.co.uk/images/Systima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25724">
            <a:off x="5898819" y="3741596"/>
            <a:ext cx="1372153" cy="646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upload.wikimedia.org/wikipedia/commons/c/cf/Cisco_logo-1000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025724">
            <a:off x="3778980" y="3802273"/>
            <a:ext cx="1327107" cy="52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479965" y="1447106"/>
            <a:ext cx="5458691" cy="2262158"/>
          </a:xfrm>
          <a:prstGeom prst="rect">
            <a:avLst/>
          </a:prstGeom>
        </p:spPr>
        <p:txBody>
          <a:bodyPr wrap="square">
            <a:spAutoFit/>
          </a:bodyPr>
          <a:lstStyle/>
          <a:p>
            <a:pPr lvl="0" algn="ctr" rtl="1">
              <a:lnSpc>
                <a:spcPct val="150000"/>
              </a:lnSpc>
            </a:pPr>
            <a:r>
              <a:rPr lang="ar-SA" sz="2400" b="1" dirty="0" smtClean="0">
                <a:solidFill>
                  <a:schemeClr val="accent1">
                    <a:lumMod val="50000"/>
                  </a:schemeClr>
                </a:solidFill>
                <a:cs typeface="PT Bold Heading" pitchFamily="2" charset="-78"/>
              </a:rPr>
              <a:t>وكذلك عملت</a:t>
            </a:r>
          </a:p>
          <a:p>
            <a:pPr lvl="0" algn="ctr" rtl="1">
              <a:lnSpc>
                <a:spcPct val="150000"/>
              </a:lnSpc>
            </a:pPr>
            <a:r>
              <a:rPr lang="ar-SA" sz="2400" b="1" dirty="0" smtClean="0">
                <a:solidFill>
                  <a:schemeClr val="accent6">
                    <a:lumMod val="75000"/>
                  </a:schemeClr>
                </a:solidFill>
                <a:cs typeface="PT Bold Heading" pitchFamily="2" charset="-78"/>
              </a:rPr>
              <a:t>الجامعة السعودية الإلكترونية </a:t>
            </a:r>
          </a:p>
          <a:p>
            <a:pPr lvl="0" algn="ctr" rtl="1">
              <a:lnSpc>
                <a:spcPct val="150000"/>
              </a:lnSpc>
            </a:pPr>
            <a:r>
              <a:rPr lang="ar-SA" sz="2400" b="1" dirty="0" smtClean="0">
                <a:solidFill>
                  <a:schemeClr val="accent1">
                    <a:lumMod val="50000"/>
                  </a:schemeClr>
                </a:solidFill>
                <a:cs typeface="PT Bold Heading" pitchFamily="2" charset="-78"/>
              </a:rPr>
              <a:t>على اقتناء التطبيقات الإلكترونية المتميزة وذلك من خلال الاستفادة من الجهات التالية:</a:t>
            </a: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pic>
        <p:nvPicPr>
          <p:cNvPr id="7" name="Picture 2" descr="http://upload.wikimedia.org/wikipedia/en/thumb/a/a1/Blackboard_logo.png/200px-Blackboard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32455">
            <a:off x="4803355" y="902191"/>
            <a:ext cx="1310147" cy="805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upload.wikimedia.org/wikipedia/commons/6/65/EF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7115" y="1313241"/>
            <a:ext cx="1613264" cy="1121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wimg0-a.akamaihd.net/profile_images/1964149458/NewTwitterFacebook-360x3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6701" y="1676169"/>
            <a:ext cx="1416875" cy="106265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1753948" y="2308792"/>
            <a:ext cx="7772400"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1800" dirty="0" smtClean="0">
                <a:solidFill>
                  <a:schemeClr val="accent1">
                    <a:lumMod val="50000"/>
                  </a:schemeClr>
                </a:solidFill>
                <a:latin typeface="+mn-lt"/>
                <a:ea typeface="+mn-ea"/>
                <a:cs typeface="PT Bold Heading" pitchFamily="2" charset="-78"/>
              </a:rPr>
              <a:t>التطبيقات الإلكترونية</a:t>
            </a:r>
            <a:endParaRPr lang="en-US" sz="1800" dirty="0">
              <a:solidFill>
                <a:schemeClr val="accent1">
                  <a:lumMod val="50000"/>
                </a:schemeClr>
              </a:solidFill>
              <a:latin typeface="+mn-lt"/>
              <a:ea typeface="+mn-ea"/>
              <a:cs typeface="PT Bold Heading" pitchFamily="2" charset="-78"/>
            </a:endParaRPr>
          </a:p>
        </p:txBody>
      </p:sp>
      <p:pic>
        <p:nvPicPr>
          <p:cNvPr id="12" name="Picture 2" descr="http://upload.wikimedia.org/wikipedia/commons/c/cf/Cisco_logo-10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6061" y="2738825"/>
            <a:ext cx="1425589" cy="563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cdn3.sbnation.com/entry_photo_images/5142552/mslogo_large_verge_medium_landscape.jpg"/>
          <p:cNvPicPr>
            <a:picLocks noChangeAspect="1" noChangeArrowheads="1"/>
          </p:cNvPicPr>
          <p:nvPr/>
        </p:nvPicPr>
        <p:blipFill rotWithShape="1">
          <a:blip r:embed="rId9">
            <a:extLst>
              <a:ext uri="{28A0092B-C50C-407E-A947-70E740481C1C}">
                <a14:useLocalDpi xmlns:a14="http://schemas.microsoft.com/office/drawing/2010/main" val="0"/>
              </a:ext>
            </a:extLst>
          </a:blip>
          <a:srcRect l="9258" t="38162" r="7227" b="36601"/>
          <a:stretch/>
        </p:blipFill>
        <p:spPr bwMode="auto">
          <a:xfrm rot="20365856">
            <a:off x="4595907" y="4059387"/>
            <a:ext cx="2523162" cy="558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upload.wikimedia.org/wikipedia/commons/3/33/Logo_H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2580" y="3901325"/>
            <a:ext cx="2022334" cy="1019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www.proteksystems.co.uk/images/Systimax.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39140" y="3411311"/>
            <a:ext cx="1427508" cy="825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vbdn.eventbrite.com/s3-s3/eventlogos/234369/pearsoncmyk275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08310" y="1874026"/>
            <a:ext cx="1900237" cy="55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4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5" y="1602883"/>
            <a:ext cx="6591207" cy="2246769"/>
          </a:xfrm>
          <a:prstGeom prst="rect">
            <a:avLst/>
          </a:prstGeom>
        </p:spPr>
        <p:txBody>
          <a:bodyPr wrap="square">
            <a:spAutoFit/>
          </a:bodyPr>
          <a:lstStyle/>
          <a:p>
            <a:pPr algn="just" rtl="1"/>
            <a:r>
              <a:rPr lang="ar-SA" sz="2000" b="1" dirty="0" smtClean="0"/>
              <a:t>نظام </a:t>
            </a:r>
            <a:r>
              <a:rPr lang="ar-SA" sz="2000" b="1" dirty="0" err="1" smtClean="0"/>
              <a:t>البانر</a:t>
            </a:r>
            <a:r>
              <a:rPr lang="ar-SA" sz="2000" b="1" dirty="0" smtClean="0"/>
              <a:t> هو نظام متكامل وشامل لإدارة معلومات الطلاب وأعضاء هيئة التدريس بالجامعة حيث يتيح لهم العديد من الخدمات وبصورة فعالة عبر شبكة الإنترنت وبأسلوب فني متطور يرتقي إلى طموح المسئولين بالجامعة نحو تسهيل وتبسيط الإجراءات للطلبة وأعضاء هيئة التدريس والجهات ذات </a:t>
            </a:r>
            <a:r>
              <a:rPr lang="ar-SA" sz="2000" b="1" dirty="0" err="1" smtClean="0"/>
              <a:t>العلاقة.</a:t>
            </a:r>
            <a:r>
              <a:rPr lang="ar-SA" sz="2000" b="1" dirty="0" smtClean="0"/>
              <a:t> </a:t>
            </a:r>
            <a:r>
              <a:rPr lang="ar-SA" sz="2000" b="1" dirty="0" err="1" smtClean="0"/>
              <a:t>ويشتمل</a:t>
            </a:r>
            <a:r>
              <a:rPr lang="ar-SA" sz="2000" b="1" dirty="0" smtClean="0"/>
              <a:t> النظام على قسمين</a:t>
            </a:r>
            <a:r>
              <a:rPr lang="en-US" sz="2000" b="1" dirty="0" smtClean="0"/>
              <a:t>:</a:t>
            </a:r>
          </a:p>
          <a:p>
            <a:pPr algn="just" rtl="1"/>
            <a:r>
              <a:rPr lang="ar-SA" sz="2000" b="1" dirty="0" err="1" smtClean="0"/>
              <a:t>أ .</a:t>
            </a:r>
            <a:r>
              <a:rPr lang="ar-SA" sz="2000" b="1" dirty="0" smtClean="0"/>
              <a:t> نظام معلومات الطلاب</a:t>
            </a:r>
            <a:endParaRPr lang="en-US" sz="2000" b="1" dirty="0" smtClean="0"/>
          </a:p>
          <a:p>
            <a:pPr marL="342900" indent="-342900" algn="just" rtl="1"/>
            <a:r>
              <a:rPr lang="ar-SA" sz="2000" b="1" dirty="0" err="1" smtClean="0"/>
              <a:t>ب .</a:t>
            </a:r>
            <a:r>
              <a:rPr lang="ar-SA" sz="2000" b="1" dirty="0" smtClean="0"/>
              <a:t> نظام معلومات أعضاء هيئة التدريس</a:t>
            </a:r>
          </a:p>
        </p:txBody>
      </p:sp>
      <p:sp>
        <p:nvSpPr>
          <p:cNvPr id="9" name="Title 1"/>
          <p:cNvSpPr>
            <a:spLocks noGrp="1"/>
          </p:cNvSpPr>
          <p:nvPr>
            <p:ph type="title"/>
          </p:nvPr>
        </p:nvSpPr>
        <p:spPr>
          <a:xfrm>
            <a:off x="1888016" y="634604"/>
            <a:ext cx="7255983" cy="857250"/>
          </a:xfrm>
        </p:spPr>
        <p:txBody>
          <a:bodyPr>
            <a:normAutofit/>
          </a:bodyPr>
          <a:lstStyle/>
          <a:p>
            <a:pPr rtl="1"/>
            <a:r>
              <a:rPr lang="ar-SA" sz="2200" dirty="0" err="1">
                <a:solidFill>
                  <a:schemeClr val="accent1">
                    <a:lumMod val="50000"/>
                  </a:schemeClr>
                </a:solidFill>
                <a:latin typeface="+mn-lt"/>
                <a:ea typeface="+mn-ea"/>
                <a:cs typeface="PT Bold Heading" pitchFamily="2" charset="-78"/>
              </a:rPr>
              <a:t>بانر</a:t>
            </a:r>
            <a:r>
              <a:rPr lang="ar-SA" sz="2200" dirty="0">
                <a:solidFill>
                  <a:schemeClr val="accent1">
                    <a:lumMod val="50000"/>
                  </a:schemeClr>
                </a:solidFill>
                <a:latin typeface="+mn-lt"/>
                <a:ea typeface="+mn-ea"/>
                <a:cs typeface="PT Bold Heading" pitchFamily="2" charset="-78"/>
              </a:rPr>
              <a:t> </a:t>
            </a:r>
            <a:r>
              <a:rPr lang="en-US" sz="2200" dirty="0">
                <a:solidFill>
                  <a:schemeClr val="accent1">
                    <a:lumMod val="50000"/>
                  </a:schemeClr>
                </a:solidFill>
                <a:latin typeface="+mn-lt"/>
                <a:ea typeface="+mn-ea"/>
                <a:cs typeface="PT Bold Heading" pitchFamily="2" charset="-78"/>
              </a:rPr>
              <a:t>Banner</a:t>
            </a:r>
            <a:r>
              <a:rPr lang="ar-SA" sz="2200" dirty="0">
                <a:solidFill>
                  <a:schemeClr val="accent1">
                    <a:lumMod val="50000"/>
                  </a:schemeClr>
                </a:solidFill>
                <a:latin typeface="+mn-lt"/>
                <a:ea typeface="+mn-ea"/>
                <a:cs typeface="PT Bold Heading" pitchFamily="2" charset="-78"/>
              </a:rPr>
              <a:t> لإدارة معلومات </a:t>
            </a:r>
            <a:r>
              <a:rPr lang="ar-SA" sz="2200" dirty="0" smtClean="0">
                <a:solidFill>
                  <a:schemeClr val="accent1">
                    <a:lumMod val="50000"/>
                  </a:schemeClr>
                </a:solidFill>
                <a:latin typeface="+mn-lt"/>
                <a:ea typeface="+mn-ea"/>
                <a:cs typeface="PT Bold Heading" pitchFamily="2" charset="-78"/>
              </a:rPr>
              <a:t>الطلاب وأعضاء هيئة التدريس</a:t>
            </a:r>
            <a:endParaRPr lang="en-US" sz="2200" dirty="0">
              <a:solidFill>
                <a:schemeClr val="accent1">
                  <a:lumMod val="50000"/>
                </a:schemeClr>
              </a:solidFill>
              <a:latin typeface="+mn-lt"/>
              <a:ea typeface="+mn-ea"/>
              <a:cs typeface="PT Bold Heading" pitchFamily="2" charset="-78"/>
            </a:endParaRPr>
          </a:p>
        </p:txBody>
      </p:sp>
      <p:pic>
        <p:nvPicPr>
          <p:cNvPr id="10" name="Picture 8" descr="https://twimg0-a.akamaihd.net/profile_images/1964149458/NewTwitterFacebook-360x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20798">
            <a:off x="5006541" y="4013381"/>
            <a:ext cx="1033561" cy="70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5" y="1261241"/>
            <a:ext cx="6591207" cy="1938992"/>
          </a:xfrm>
          <a:prstGeom prst="rect">
            <a:avLst/>
          </a:prstGeom>
        </p:spPr>
        <p:txBody>
          <a:bodyPr wrap="square">
            <a:spAutoFit/>
          </a:bodyPr>
          <a:lstStyle/>
          <a:p>
            <a:pPr marL="342900" indent="-342900" algn="just" rtl="1">
              <a:buFont typeface="Arial" pitchFamily="34" charset="0"/>
              <a:buChar char="•"/>
            </a:pPr>
            <a:r>
              <a:rPr lang="ar-SA" sz="2000" b="1" dirty="0" smtClean="0"/>
              <a:t>طبقت </a:t>
            </a:r>
            <a:r>
              <a:rPr lang="ar-SA" sz="2000" b="1" dirty="0"/>
              <a:t>الجامعة نظام </a:t>
            </a:r>
            <a:r>
              <a:rPr lang="ar-SA" sz="2000" b="1" dirty="0" err="1"/>
              <a:t>بانر</a:t>
            </a:r>
            <a:r>
              <a:rPr lang="ar-SA" sz="2000" b="1" dirty="0"/>
              <a:t> من شركة </a:t>
            </a:r>
            <a:r>
              <a:rPr lang="ar-SA" sz="2000" b="1" dirty="0" err="1"/>
              <a:t>إيلوسيان</a:t>
            </a:r>
            <a:r>
              <a:rPr lang="ar-SA" sz="2000" b="1" dirty="0"/>
              <a:t> والمعتمد في أكثر من 4000 مؤسسة في التعليم العالي في انحاء العالم</a:t>
            </a:r>
          </a:p>
          <a:p>
            <a:pPr marL="342900" indent="-342900" algn="just" rtl="1">
              <a:buFont typeface="Arial" pitchFamily="34" charset="0"/>
              <a:buChar char="•"/>
            </a:pPr>
            <a:r>
              <a:rPr lang="ar-SA" sz="2000" b="1" dirty="0"/>
              <a:t>يتيح النظام بناء الخطط الدراسية والجداول وكل ما يتعلق بالطالب من القبول حتى التخرج </a:t>
            </a:r>
          </a:p>
          <a:p>
            <a:pPr marL="342900" indent="-342900" algn="just" rtl="1">
              <a:buFont typeface="Arial" pitchFamily="34" charset="0"/>
              <a:buChar char="•"/>
            </a:pPr>
            <a:r>
              <a:rPr lang="ar-SA" sz="2000" b="1" dirty="0"/>
              <a:t>يمكن للطلاب وعبر الخدمات الذاتية تسجيل المواد ومتابعة حالاتهم الاكاديمية وتسديد الرسوم الدراسية عبر التكامل مع قنوات الدفع مثل سداد</a:t>
            </a:r>
            <a:endParaRPr lang="en-US" sz="2000" b="1" dirty="0"/>
          </a:p>
        </p:txBody>
      </p:sp>
      <p:pic>
        <p:nvPicPr>
          <p:cNvPr id="10" name="Picture 8" descr="https://twimg0-a.akamaihd.net/profile_images/1964149458/NewTwitterFacebook-360x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20798">
            <a:off x="4846659" y="3639275"/>
            <a:ext cx="1223541" cy="83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5" y="1602883"/>
            <a:ext cx="6591207" cy="2246769"/>
          </a:xfrm>
          <a:prstGeom prst="rect">
            <a:avLst/>
          </a:prstGeom>
        </p:spPr>
        <p:txBody>
          <a:bodyPr wrap="square">
            <a:spAutoFit/>
          </a:bodyPr>
          <a:lstStyle/>
          <a:p>
            <a:pPr marL="342900" indent="-342900" algn="just" rtl="1"/>
            <a:r>
              <a:rPr lang="ar-SA" sz="2000" b="1" dirty="0" smtClean="0"/>
              <a:t>     هو نظام معلومات </a:t>
            </a:r>
            <a:r>
              <a:rPr lang="ar-SA" sz="2000" b="1" dirty="0" err="1" smtClean="0"/>
              <a:t>لادارة</a:t>
            </a:r>
            <a:r>
              <a:rPr lang="ar-SA" sz="2000" b="1" dirty="0" smtClean="0"/>
              <a:t> التعليم  ومتابعة الطلبة ومراقبة كفاءة العملية التعليمية في المؤسسة التعليمية </a:t>
            </a:r>
            <a:r>
              <a:rPr lang="en-US" sz="2000" b="1" dirty="0" smtClean="0"/>
              <a:t>(Subject-Based System)</a:t>
            </a:r>
            <a:r>
              <a:rPr lang="ar-SA" sz="2000" b="1" dirty="0" smtClean="0"/>
              <a:t>، ويتيح النظام  فرص كبيرة للطلبة  في أن يتواصلوا مع المقرر الدراسي خارج قاعة المحاضرات في أي مكان وفي أي زمان وذلك من خلال الأدوات المتنوعة التي يوفرها لهم للإطلاع على محتوى المادة العلمية للمقرر والتفاعل معها بطرق ميسره بالإضافة إلى التواصل مع أستاذ المقرر وبقية الطلبة المسجلين في نفس المقرر وبوسائل الكترونية متنوعة.</a:t>
            </a:r>
            <a:endParaRPr lang="ar-SA" sz="2000" b="1" dirty="0"/>
          </a:p>
        </p:txBody>
      </p:sp>
      <p:pic>
        <p:nvPicPr>
          <p:cNvPr id="7" name="Picture 2" descr="http://upload.wikimedia.org/wikipedia/en/thumb/a/a1/Blackboard_logo.png/200px-Blackboard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03522">
            <a:off x="4861795" y="4182065"/>
            <a:ext cx="1193266" cy="73385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888016" y="634604"/>
            <a:ext cx="7255983" cy="857250"/>
          </a:xfrm>
        </p:spPr>
        <p:txBody>
          <a:bodyPr>
            <a:normAutofit/>
          </a:bodyPr>
          <a:lstStyle/>
          <a:p>
            <a:pPr rtl="1"/>
            <a:r>
              <a:rPr lang="ar-SA" sz="2200" dirty="0">
                <a:solidFill>
                  <a:schemeClr val="accent1">
                    <a:lumMod val="50000"/>
                  </a:schemeClr>
                </a:solidFill>
                <a:latin typeface="+mn-lt"/>
                <a:ea typeface="+mn-ea"/>
                <a:cs typeface="PT Bold Heading" pitchFamily="2" charset="-78"/>
              </a:rPr>
              <a:t>نظام بلاك بورد </a:t>
            </a:r>
            <a:r>
              <a:rPr lang="en-US" sz="2200" dirty="0">
                <a:solidFill>
                  <a:schemeClr val="accent1">
                    <a:lumMod val="50000"/>
                  </a:schemeClr>
                </a:solidFill>
                <a:latin typeface="+mn-lt"/>
                <a:ea typeface="+mn-ea"/>
                <a:cs typeface="PT Bold Heading" pitchFamily="2" charset="-78"/>
              </a:rPr>
              <a:t>Blackboard</a:t>
            </a:r>
            <a:r>
              <a:rPr lang="ar-SA" sz="2200" dirty="0">
                <a:solidFill>
                  <a:schemeClr val="accent1">
                    <a:lumMod val="50000"/>
                  </a:schemeClr>
                </a:solidFill>
                <a:latin typeface="+mn-lt"/>
                <a:ea typeface="+mn-ea"/>
                <a:cs typeface="PT Bold Heading" pitchFamily="2" charset="-78"/>
              </a:rPr>
              <a:t> للتعلم</a:t>
            </a:r>
            <a:endParaRPr lang="en-US" sz="2200" dirty="0">
              <a:solidFill>
                <a:schemeClr val="accent1">
                  <a:lumMod val="50000"/>
                </a:schemeClr>
              </a:solidFill>
              <a:latin typeface="+mn-lt"/>
              <a:ea typeface="+mn-ea"/>
              <a:cs typeface="PT Bold Heading" pitchFamily="2" charset="-78"/>
            </a:endParaRPr>
          </a:p>
        </p:txBody>
      </p:sp>
    </p:spTree>
    <p:extLst>
      <p:ext uri="{BB962C8B-B14F-4D97-AF65-F5344CB8AC3E}">
        <p14:creationId xmlns:p14="http://schemas.microsoft.com/office/powerpoint/2010/main" val="24285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62825" y="1529313"/>
            <a:ext cx="6591207" cy="2554545"/>
          </a:xfrm>
          <a:prstGeom prst="rect">
            <a:avLst/>
          </a:prstGeom>
        </p:spPr>
        <p:txBody>
          <a:bodyPr wrap="square">
            <a:spAutoFit/>
          </a:bodyPr>
          <a:lstStyle/>
          <a:p>
            <a:pPr marL="342900" indent="-342900" algn="just" rtl="1">
              <a:buFont typeface="Arial" pitchFamily="34" charset="0"/>
              <a:buChar char="•"/>
            </a:pPr>
            <a:r>
              <a:rPr lang="ar-SA" sz="2000" b="1" dirty="0"/>
              <a:t>عقدت الجامعة شراكة استراتيجية مع بلاك بورد لتطبيق واستضافة نظام التعلم الالكتروني والفصول الافتراضية </a:t>
            </a:r>
            <a:r>
              <a:rPr lang="ar-SA" sz="2000" b="1" dirty="0">
                <a:solidFill>
                  <a:srgbClr val="FF0000"/>
                </a:solidFill>
              </a:rPr>
              <a:t>بنموذج الخدمات المدارة </a:t>
            </a:r>
            <a:r>
              <a:rPr lang="ar-SA" sz="2000" b="1" dirty="0" smtClean="0"/>
              <a:t>وبنسبة </a:t>
            </a:r>
            <a:r>
              <a:rPr lang="ar-SA" sz="2000" b="1" dirty="0"/>
              <a:t>وصول 99.7% </a:t>
            </a:r>
            <a:r>
              <a:rPr lang="ar-SA" sz="2000" b="1" dirty="0">
                <a:solidFill>
                  <a:srgbClr val="FF0000"/>
                </a:solidFill>
              </a:rPr>
              <a:t>بمركز البيانات في أمستردام</a:t>
            </a:r>
          </a:p>
          <a:p>
            <a:pPr marL="342900" indent="-342900" algn="just" rtl="1">
              <a:buFont typeface="Arial" pitchFamily="34" charset="0"/>
              <a:buChar char="•"/>
            </a:pPr>
            <a:r>
              <a:rPr lang="ar-SA" sz="2000" b="1" dirty="0"/>
              <a:t>يتيح النظام وضع المحتوى التعليمي (نص وصورة وفيديو) والتفاعل بين الطلاب والمدرسين من خلال الفصول الافتراضية وحلقات النقاش كما يوفر النظام آليات سهلة لإرسال وتصحيح الواجبات والاختبارات</a:t>
            </a:r>
          </a:p>
          <a:p>
            <a:pPr marL="342900" indent="-342900" algn="just" rtl="1">
              <a:buFont typeface="Arial" pitchFamily="34" charset="0"/>
              <a:buChar char="•"/>
            </a:pPr>
            <a:r>
              <a:rPr lang="ar-SA" sz="2000" b="1" dirty="0"/>
              <a:t>كذلك تم تطبيق </a:t>
            </a:r>
            <a:r>
              <a:rPr lang="ar-SA" sz="2000" b="1" dirty="0">
                <a:solidFill>
                  <a:srgbClr val="FF0000"/>
                </a:solidFill>
              </a:rPr>
              <a:t>خدمة </a:t>
            </a:r>
            <a:r>
              <a:rPr lang="en-US" sz="2000" b="1" dirty="0">
                <a:solidFill>
                  <a:srgbClr val="FF0000"/>
                </a:solidFill>
              </a:rPr>
              <a:t>Mobile Learn</a:t>
            </a:r>
            <a:r>
              <a:rPr lang="ar-SA" sz="2000" b="1" dirty="0">
                <a:solidFill>
                  <a:srgbClr val="FF0000"/>
                </a:solidFill>
              </a:rPr>
              <a:t> </a:t>
            </a:r>
            <a:r>
              <a:rPr lang="ar-SA" sz="2000" b="1" dirty="0"/>
              <a:t>وذلك لإتاحة التعلم عبر الاجهزة الذكية مثل </a:t>
            </a:r>
            <a:r>
              <a:rPr lang="en-US" sz="2000" b="1" dirty="0"/>
              <a:t>IPAD, Android</a:t>
            </a:r>
            <a:r>
              <a:rPr lang="ar-SA" sz="2000" b="1" dirty="0"/>
              <a:t> وبصيغة متكيفة مع تلك الاجهزة</a:t>
            </a:r>
          </a:p>
        </p:txBody>
      </p:sp>
      <p:pic>
        <p:nvPicPr>
          <p:cNvPr id="7" name="Picture 2" descr="http://upload.wikimedia.org/wikipedia/en/thumb/a/a1/Blackboard_logo.png/200px-Blackboard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03522">
            <a:off x="4861795" y="4182065"/>
            <a:ext cx="1193266" cy="73385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888016" y="634604"/>
            <a:ext cx="7255983" cy="857250"/>
          </a:xfrm>
        </p:spPr>
        <p:txBody>
          <a:bodyPr>
            <a:normAutofit/>
          </a:bodyPr>
          <a:lstStyle/>
          <a:p>
            <a:pPr rtl="1"/>
            <a:r>
              <a:rPr lang="ar-SA" sz="2200" dirty="0">
                <a:solidFill>
                  <a:schemeClr val="accent1">
                    <a:lumMod val="50000"/>
                  </a:schemeClr>
                </a:solidFill>
                <a:latin typeface="+mn-lt"/>
                <a:ea typeface="+mn-ea"/>
                <a:cs typeface="PT Bold Heading" pitchFamily="2" charset="-78"/>
              </a:rPr>
              <a:t>نظام بلاك بورد </a:t>
            </a:r>
            <a:r>
              <a:rPr lang="en-US" sz="2200" dirty="0">
                <a:solidFill>
                  <a:schemeClr val="accent1">
                    <a:lumMod val="50000"/>
                  </a:schemeClr>
                </a:solidFill>
                <a:latin typeface="+mn-lt"/>
                <a:ea typeface="+mn-ea"/>
                <a:cs typeface="PT Bold Heading" pitchFamily="2" charset="-78"/>
              </a:rPr>
              <a:t>Blackboard</a:t>
            </a:r>
            <a:r>
              <a:rPr lang="ar-SA" sz="2200" dirty="0">
                <a:solidFill>
                  <a:schemeClr val="accent1">
                    <a:lumMod val="50000"/>
                  </a:schemeClr>
                </a:solidFill>
                <a:latin typeface="+mn-lt"/>
                <a:ea typeface="+mn-ea"/>
                <a:cs typeface="PT Bold Heading" pitchFamily="2" charset="-78"/>
              </a:rPr>
              <a:t> للتعلم</a:t>
            </a:r>
            <a:endParaRPr lang="en-US" sz="2200" dirty="0">
              <a:solidFill>
                <a:schemeClr val="accent1">
                  <a:lumMod val="50000"/>
                </a:schemeClr>
              </a:solidFill>
              <a:latin typeface="+mn-lt"/>
              <a:ea typeface="+mn-ea"/>
              <a:cs typeface="PT Bold Heading" pitchFamily="2" charset="-78"/>
            </a:endParaRPr>
          </a:p>
        </p:txBody>
      </p:sp>
    </p:spTree>
    <p:extLst>
      <p:ext uri="{BB962C8B-B14F-4D97-AF65-F5344CB8AC3E}">
        <p14:creationId xmlns:p14="http://schemas.microsoft.com/office/powerpoint/2010/main" val="24285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عنوان 1"/>
          <p:cNvSpPr>
            <a:spLocks noGrp="1"/>
          </p:cNvSpPr>
          <p:nvPr>
            <p:ph type="title"/>
          </p:nvPr>
        </p:nvSpPr>
        <p:spPr>
          <a:xfrm>
            <a:off x="2707544" y="858584"/>
            <a:ext cx="5308375" cy="652450"/>
          </a:xfrm>
          <a:solidFill>
            <a:schemeClr val="accent1">
              <a:lumMod val="20000"/>
              <a:lumOff val="80000"/>
            </a:schemeClr>
          </a:solidFill>
        </p:spPr>
        <p:txBody>
          <a:bodyPr wrap="square">
            <a:spAutoFit/>
          </a:bodyPr>
          <a:lstStyle/>
          <a:p>
            <a:pPr marL="228600" rtl="1">
              <a:lnSpc>
                <a:spcPct val="115000"/>
              </a:lnSpc>
              <a:spcBef>
                <a:spcPts val="0"/>
              </a:spcBef>
              <a:spcAft>
                <a:spcPts val="1000"/>
              </a:spcAft>
            </a:pPr>
            <a:r>
              <a:rPr lang="ar-SA" sz="3200" b="1" dirty="0" smtClean="0">
                <a:solidFill>
                  <a:srgbClr val="002060"/>
                </a:solidFill>
                <a:latin typeface="+mn-lt"/>
                <a:ea typeface="Times New Roman"/>
                <a:cs typeface="Simplified Arabic"/>
              </a:rPr>
              <a:t>أهداف الجامعة السعودية الالكترونية</a:t>
            </a:r>
          </a:p>
        </p:txBody>
      </p:sp>
      <p:sp>
        <p:nvSpPr>
          <p:cNvPr id="9" name="Rectangle 8"/>
          <p:cNvSpPr/>
          <p:nvPr/>
        </p:nvSpPr>
        <p:spPr>
          <a:xfrm>
            <a:off x="2039193" y="1682163"/>
            <a:ext cx="6645077" cy="400110"/>
          </a:xfrm>
          <a:prstGeom prst="rect">
            <a:avLst/>
          </a:prstGeom>
          <a:solidFill>
            <a:srgbClr val="FF9933"/>
          </a:solidFill>
        </p:spPr>
        <p:txBody>
          <a:bodyPr wrap="square">
            <a:spAutoFit/>
          </a:bodyPr>
          <a:lstStyle/>
          <a:p>
            <a:pPr lvl="0" algn="just" rtl="1">
              <a:spcBef>
                <a:spcPct val="20000"/>
              </a:spcBef>
            </a:pPr>
            <a:r>
              <a:rPr lang="ar-SA" sz="2000" b="1" dirty="0" smtClean="0">
                <a:solidFill>
                  <a:srgbClr val="FF0000"/>
                </a:solidFill>
                <a:latin typeface="F-DFontSmall"/>
                <a:cs typeface="Times New Roman"/>
              </a:rPr>
              <a:t>1. </a:t>
            </a:r>
            <a:r>
              <a:rPr lang="ar-SA" sz="2000" b="1" dirty="0" smtClean="0">
                <a:solidFill>
                  <a:schemeClr val="tx2">
                    <a:lumMod val="50000"/>
                  </a:schemeClr>
                </a:solidFill>
                <a:latin typeface="F-DFontSmall"/>
                <a:cs typeface="Times New Roman"/>
              </a:rPr>
              <a:t>أن </a:t>
            </a:r>
            <a:r>
              <a:rPr lang="ar-SA" sz="2000" b="1" dirty="0">
                <a:solidFill>
                  <a:schemeClr val="tx2">
                    <a:lumMod val="50000"/>
                  </a:schemeClr>
                </a:solidFill>
                <a:latin typeface="F-DFontSmall"/>
                <a:cs typeface="Times New Roman"/>
              </a:rPr>
              <a:t>تكون ممثلاً وطنياً وبيت خبرة في مجال </a:t>
            </a:r>
            <a:r>
              <a:rPr lang="ar-SA" sz="2000" b="1" dirty="0" smtClean="0">
                <a:solidFill>
                  <a:schemeClr val="tx2">
                    <a:lumMod val="50000"/>
                  </a:schemeClr>
                </a:solidFill>
                <a:latin typeface="F-DFontSmall"/>
                <a:cs typeface="Times New Roman"/>
              </a:rPr>
              <a:t>اختصاصها</a:t>
            </a:r>
            <a:endParaRPr lang="ar-SA" sz="2000" b="1" dirty="0">
              <a:solidFill>
                <a:schemeClr val="tx2">
                  <a:lumMod val="50000"/>
                </a:schemeClr>
              </a:solidFill>
              <a:latin typeface="F-DFontSmall"/>
              <a:cs typeface="Times New Roman"/>
            </a:endParaRPr>
          </a:p>
        </p:txBody>
      </p:sp>
      <p:sp>
        <p:nvSpPr>
          <p:cNvPr id="10" name="Rectangle 9"/>
          <p:cNvSpPr/>
          <p:nvPr/>
        </p:nvSpPr>
        <p:spPr>
          <a:xfrm>
            <a:off x="2039193" y="2217767"/>
            <a:ext cx="6645078" cy="707886"/>
          </a:xfrm>
          <a:prstGeom prst="rect">
            <a:avLst/>
          </a:prstGeom>
          <a:solidFill>
            <a:srgbClr val="FF9933"/>
          </a:solidFill>
        </p:spPr>
        <p:txBody>
          <a:bodyPr wrap="square">
            <a:spAutoFit/>
          </a:bodyPr>
          <a:lstStyle/>
          <a:p>
            <a:pPr lvl="0" algn="just" rtl="1">
              <a:spcBef>
                <a:spcPct val="20000"/>
              </a:spcBef>
            </a:pPr>
            <a:r>
              <a:rPr lang="ar-SA" sz="2000" b="1" dirty="0" smtClean="0">
                <a:solidFill>
                  <a:srgbClr val="FF0000"/>
                </a:solidFill>
                <a:latin typeface="F-DFontSmall"/>
                <a:cs typeface="Times New Roman"/>
              </a:rPr>
              <a:t>2. </a:t>
            </a:r>
            <a:r>
              <a:rPr lang="ar-SA" sz="2000" b="1" dirty="0" smtClean="0">
                <a:solidFill>
                  <a:schemeClr val="tx2">
                    <a:lumMod val="50000"/>
                  </a:schemeClr>
                </a:solidFill>
                <a:latin typeface="F-DFontSmall"/>
                <a:cs typeface="Times New Roman"/>
              </a:rPr>
              <a:t>تقديم </a:t>
            </a:r>
            <a:r>
              <a:rPr lang="ar-SA" sz="2000" b="1" dirty="0">
                <a:solidFill>
                  <a:schemeClr val="tx2">
                    <a:lumMod val="50000"/>
                  </a:schemeClr>
                </a:solidFill>
                <a:latin typeface="F-DFontSmall"/>
                <a:cs typeface="Times New Roman"/>
              </a:rPr>
              <a:t>التعليم لمختلف فئات المجتمع في الزمان والمكان المناسبين وفق نموذج متفرد باسم </a:t>
            </a:r>
            <a:r>
              <a:rPr lang="ar-SA" sz="2000" b="1" dirty="0" smtClean="0">
                <a:solidFill>
                  <a:schemeClr val="tx2">
                    <a:lumMod val="50000"/>
                  </a:schemeClr>
                </a:solidFill>
                <a:latin typeface="F-DFontSmall"/>
                <a:cs typeface="Times New Roman"/>
              </a:rPr>
              <a:t>التعلم </a:t>
            </a:r>
            <a:r>
              <a:rPr lang="ar-SA" sz="2000" b="1" dirty="0">
                <a:solidFill>
                  <a:schemeClr val="tx2">
                    <a:lumMod val="50000"/>
                  </a:schemeClr>
                </a:solidFill>
                <a:latin typeface="F-DFontSmall"/>
                <a:cs typeface="Times New Roman"/>
              </a:rPr>
              <a:t>الالكتروني </a:t>
            </a:r>
            <a:r>
              <a:rPr lang="ar-SA" sz="2000" b="1" dirty="0" smtClean="0">
                <a:solidFill>
                  <a:srgbClr val="FF0000"/>
                </a:solidFill>
                <a:latin typeface="F-DFontSmall"/>
                <a:cs typeface="Times New Roman"/>
              </a:rPr>
              <a:t>المدمج</a:t>
            </a:r>
            <a:endParaRPr lang="ar-SA" sz="2000" b="1" dirty="0">
              <a:solidFill>
                <a:schemeClr val="tx2">
                  <a:lumMod val="50000"/>
                </a:schemeClr>
              </a:solidFill>
              <a:latin typeface="F-DFontSmall"/>
              <a:cs typeface="Times New Roman"/>
            </a:endParaRPr>
          </a:p>
        </p:txBody>
      </p:sp>
      <p:sp>
        <p:nvSpPr>
          <p:cNvPr id="11" name="Rectangle 10"/>
          <p:cNvSpPr/>
          <p:nvPr/>
        </p:nvSpPr>
        <p:spPr>
          <a:xfrm>
            <a:off x="2039193" y="3058626"/>
            <a:ext cx="6645077" cy="1015663"/>
          </a:xfrm>
          <a:prstGeom prst="rect">
            <a:avLst/>
          </a:prstGeom>
          <a:solidFill>
            <a:srgbClr val="FF9933"/>
          </a:solidFill>
        </p:spPr>
        <p:txBody>
          <a:bodyPr wrap="square">
            <a:spAutoFit/>
          </a:bodyPr>
          <a:lstStyle/>
          <a:p>
            <a:pPr lvl="0" algn="just" rtl="1">
              <a:spcBef>
                <a:spcPct val="20000"/>
              </a:spcBef>
            </a:pPr>
            <a:r>
              <a:rPr lang="ar-SA" sz="2000" b="1" dirty="0" smtClean="0">
                <a:solidFill>
                  <a:srgbClr val="FF0000"/>
                </a:solidFill>
                <a:latin typeface="F-DFontSmall"/>
                <a:cs typeface="Times New Roman"/>
              </a:rPr>
              <a:t>3.</a:t>
            </a:r>
            <a:r>
              <a:rPr lang="ar-SA" sz="2000" b="1" dirty="0" smtClean="0">
                <a:solidFill>
                  <a:schemeClr val="tx2">
                    <a:lumMod val="50000"/>
                  </a:schemeClr>
                </a:solidFill>
                <a:latin typeface="F-DFontSmall"/>
                <a:cs typeface="Times New Roman"/>
              </a:rPr>
              <a:t> تقديم </a:t>
            </a:r>
            <a:r>
              <a:rPr lang="ar-SA" sz="2000" b="1" dirty="0">
                <a:solidFill>
                  <a:schemeClr val="tx2">
                    <a:lumMod val="50000"/>
                  </a:schemeClr>
                </a:solidFill>
                <a:latin typeface="F-DFontSmall"/>
                <a:cs typeface="Times New Roman"/>
              </a:rPr>
              <a:t>نموذج تعليم عالي مرن </a:t>
            </a:r>
            <a:r>
              <a:rPr lang="ar-SA" sz="2000" b="1" dirty="0" smtClean="0">
                <a:solidFill>
                  <a:schemeClr val="tx2">
                    <a:lumMod val="50000"/>
                  </a:schemeClr>
                </a:solidFill>
                <a:latin typeface="F-DFontSmall"/>
                <a:cs typeface="Times New Roman"/>
              </a:rPr>
              <a:t>ومتميز، </a:t>
            </a:r>
            <a:r>
              <a:rPr lang="ar-SA" sz="2000" b="1" dirty="0">
                <a:solidFill>
                  <a:schemeClr val="tx2">
                    <a:lumMod val="50000"/>
                  </a:schemeClr>
                </a:solidFill>
                <a:latin typeface="F-DFontSmall"/>
                <a:cs typeface="Times New Roman"/>
              </a:rPr>
              <a:t>يدعم مهارات التعلم الذاتي وتقديم المعلومات وغيرها من مهارات المعلوماتية الحديثة، وذلك من خلال بيئة افتراضية أكثر استجابة لمتطلبات التنمية الشاملة وسوق </a:t>
            </a:r>
            <a:r>
              <a:rPr lang="ar-SA" sz="2000" b="1" dirty="0" smtClean="0">
                <a:solidFill>
                  <a:schemeClr val="tx2">
                    <a:lumMod val="50000"/>
                  </a:schemeClr>
                </a:solidFill>
                <a:latin typeface="F-DFontSmall"/>
                <a:cs typeface="Times New Roman"/>
              </a:rPr>
              <a:t>العمل</a:t>
            </a:r>
            <a:endParaRPr lang="ar-SA" sz="2000" b="1" dirty="0">
              <a:solidFill>
                <a:schemeClr val="tx2">
                  <a:lumMod val="50000"/>
                </a:schemeClr>
              </a:solidFill>
              <a:latin typeface="F-DFontSmall"/>
              <a:cs typeface="Times New Roman"/>
            </a:endParaRPr>
          </a:p>
        </p:txBody>
      </p:sp>
      <p:sp>
        <p:nvSpPr>
          <p:cNvPr id="12" name="Rectangle 11"/>
          <p:cNvSpPr/>
          <p:nvPr/>
        </p:nvSpPr>
        <p:spPr>
          <a:xfrm>
            <a:off x="2039193" y="4183799"/>
            <a:ext cx="6645078" cy="707886"/>
          </a:xfrm>
          <a:prstGeom prst="rect">
            <a:avLst/>
          </a:prstGeom>
          <a:solidFill>
            <a:srgbClr val="FF9933"/>
          </a:solidFill>
        </p:spPr>
        <p:txBody>
          <a:bodyPr wrap="square">
            <a:spAutoFit/>
          </a:bodyPr>
          <a:lstStyle/>
          <a:p>
            <a:pPr lvl="0" algn="just" rtl="1">
              <a:spcBef>
                <a:spcPct val="20000"/>
              </a:spcBef>
            </a:pPr>
            <a:r>
              <a:rPr lang="ar-SA" sz="2000" b="1" dirty="0">
                <a:solidFill>
                  <a:srgbClr val="FF0000"/>
                </a:solidFill>
                <a:latin typeface="F-DFontSmall"/>
                <a:cs typeface="Times New Roman"/>
              </a:rPr>
              <a:t>4. </a:t>
            </a:r>
            <a:r>
              <a:rPr lang="ar-SA" sz="2000" b="1" dirty="0">
                <a:solidFill>
                  <a:srgbClr val="1F497D">
                    <a:lumMod val="50000"/>
                  </a:srgbClr>
                </a:solidFill>
                <a:latin typeface="F-DFontSmall"/>
                <a:cs typeface="Times New Roman"/>
              </a:rPr>
              <a:t>دعم رسالة ومفهوم التعلم الإلكتروني والتعليم عن بعد مدى الحياة لكافة أفراد المجتمع السعودي </a:t>
            </a:r>
          </a:p>
        </p:txBody>
      </p:sp>
    </p:spTree>
    <p:extLst>
      <p:ext uri="{BB962C8B-B14F-4D97-AF65-F5344CB8AC3E}">
        <p14:creationId xmlns:p14="http://schemas.microsoft.com/office/powerpoint/2010/main" val="39959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574558" y="987972"/>
            <a:ext cx="5458691" cy="3370153"/>
          </a:xfrm>
          <a:prstGeom prst="rect">
            <a:avLst/>
          </a:prstGeom>
        </p:spPr>
        <p:txBody>
          <a:bodyPr wrap="square">
            <a:spAutoFit/>
          </a:bodyPr>
          <a:lstStyle/>
          <a:p>
            <a:pPr lvl="0" algn="ctr" rtl="1">
              <a:lnSpc>
                <a:spcPct val="150000"/>
              </a:lnSpc>
            </a:pPr>
            <a:r>
              <a:rPr lang="ar-SA" sz="2400" b="1" dirty="0" smtClean="0">
                <a:solidFill>
                  <a:schemeClr val="accent1">
                    <a:lumMod val="50000"/>
                  </a:schemeClr>
                </a:solidFill>
                <a:cs typeface="PT Bold Heading" pitchFamily="2" charset="-78"/>
              </a:rPr>
              <a:t>ولتحقيق النجاح المتميز عملت </a:t>
            </a:r>
          </a:p>
          <a:p>
            <a:pPr lvl="0" algn="ctr" rtl="1">
              <a:lnSpc>
                <a:spcPct val="150000"/>
              </a:lnSpc>
            </a:pPr>
            <a:r>
              <a:rPr lang="ar-SA" sz="2400" b="1" dirty="0" smtClean="0">
                <a:solidFill>
                  <a:schemeClr val="accent6">
                    <a:lumMod val="75000"/>
                  </a:schemeClr>
                </a:solidFill>
                <a:cs typeface="PT Bold Heading" pitchFamily="2" charset="-78"/>
              </a:rPr>
              <a:t>الجامعة السعودية الإلكترونية </a:t>
            </a:r>
          </a:p>
          <a:p>
            <a:pPr lvl="0" algn="ctr" rtl="1">
              <a:lnSpc>
                <a:spcPct val="150000"/>
              </a:lnSpc>
            </a:pPr>
            <a:r>
              <a:rPr lang="ar-SA" sz="2400" b="1" dirty="0" smtClean="0">
                <a:solidFill>
                  <a:schemeClr val="accent1">
                    <a:lumMod val="50000"/>
                  </a:schemeClr>
                </a:solidFill>
                <a:cs typeface="PT Bold Heading" pitchFamily="2" charset="-78"/>
              </a:rPr>
              <a:t>على عقد شراكات مع جامعات عالمية لها باع كبير في العمل الأكاديمي وحققت كثير من الإنجازات في التعلم الإلكتروني حول العالم ومنها على سبيل </a:t>
            </a:r>
            <a:r>
              <a:rPr lang="ar-SA" sz="2400" b="1" dirty="0" err="1" smtClean="0">
                <a:solidFill>
                  <a:schemeClr val="accent1">
                    <a:lumMod val="50000"/>
                  </a:schemeClr>
                </a:solidFill>
                <a:cs typeface="PT Bold Heading" pitchFamily="2" charset="-78"/>
              </a:rPr>
              <a:t>المثال:</a:t>
            </a:r>
            <a:endParaRPr lang="ar-SA" sz="2400" b="1" dirty="0" smtClean="0">
              <a:solidFill>
                <a:schemeClr val="accent1">
                  <a:lumMod val="50000"/>
                </a:schemeClr>
              </a:solidFill>
              <a:cs typeface="PT Bold Heading" pitchFamily="2" charset="-78"/>
            </a:endParaRP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0"/>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3" name="Rectangle 2"/>
          <p:cNvSpPr/>
          <p:nvPr/>
        </p:nvSpPr>
        <p:spPr>
          <a:xfrm>
            <a:off x="3608985" y="717600"/>
            <a:ext cx="3318289" cy="584775"/>
          </a:xfrm>
          <a:prstGeom prst="rect">
            <a:avLst/>
          </a:prstGeom>
        </p:spPr>
        <p:txBody>
          <a:bodyPr wrap="square">
            <a:spAutoFit/>
          </a:bodyPr>
          <a:lstStyle/>
          <a:p>
            <a:pPr algn="ctr"/>
            <a:r>
              <a:rPr lang="ar-SA" sz="3200" dirty="0">
                <a:solidFill>
                  <a:schemeClr val="tx2">
                    <a:lumMod val="75000"/>
                  </a:schemeClr>
                </a:solidFill>
                <a:cs typeface="PT Bold Heading" pitchFamily="2" charset="-78"/>
              </a:rPr>
              <a:t> </a:t>
            </a:r>
            <a:r>
              <a:rPr lang="ar-SA" sz="3200" b="1" dirty="0" smtClean="0">
                <a:solidFill>
                  <a:schemeClr val="tx2">
                    <a:lumMod val="75000"/>
                  </a:schemeClr>
                </a:solidFill>
                <a:cs typeface="PT Bold Heading" pitchFamily="2" charset="-78"/>
              </a:rPr>
              <a:t>شركاؤنا الأكاديميين</a:t>
            </a:r>
            <a:endParaRPr lang="en-US" sz="3200" dirty="0">
              <a:solidFill>
                <a:schemeClr val="tx2">
                  <a:lumMod val="75000"/>
                </a:schemeClr>
              </a:solidFill>
              <a:cs typeface="PT Bold Heading" pitchFamily="2" charset="-78"/>
            </a:endParaRPr>
          </a:p>
        </p:txBody>
      </p:sp>
      <p:pic>
        <p:nvPicPr>
          <p:cNvPr id="7" name="Picture 2" descr="http://seu.edu.sa/images/uploads/content/Franklin-University-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37417">
            <a:off x="2094603" y="1743642"/>
            <a:ext cx="3467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u.edu.sa/images/uploads/content/et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93396">
            <a:off x="5636377" y="2098536"/>
            <a:ext cx="2974674" cy="700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eu.edu.sa/images/uploads/content/NEWCSUGCLOGO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66962">
            <a:off x="5149272" y="3453746"/>
            <a:ext cx="3467100" cy="700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eu.edu.sa/images/uploads/content/CityUSeattle_h_2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26750">
            <a:off x="2067127" y="3429495"/>
            <a:ext cx="2753001" cy="7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13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249214" y="1334814"/>
            <a:ext cx="6190593" cy="1477328"/>
          </a:xfrm>
          <a:prstGeom prst="rect">
            <a:avLst/>
          </a:prstGeom>
        </p:spPr>
        <p:txBody>
          <a:bodyPr wrap="square">
            <a:spAutoFit/>
          </a:bodyPr>
          <a:lstStyle/>
          <a:p>
            <a:pPr algn="just" rtl="1"/>
            <a:r>
              <a:rPr lang="ar-SA" b="1" dirty="0" smtClean="0"/>
              <a:t>من خلال عقد شراكة مع معاهد الـ إي </a:t>
            </a:r>
            <a:r>
              <a:rPr lang="ar-SA" b="1" dirty="0" err="1" smtClean="0"/>
              <a:t>إف</a:t>
            </a:r>
            <a:r>
              <a:rPr lang="ar-SA" b="1" dirty="0" smtClean="0"/>
              <a:t> </a:t>
            </a:r>
            <a:r>
              <a:rPr lang="en-US" b="1" dirty="0" smtClean="0"/>
              <a:t>EF</a:t>
            </a:r>
            <a:r>
              <a:rPr lang="ar-SA" b="1" dirty="0" smtClean="0"/>
              <a:t> لتعلم اللغة الإنجليزية من خلال الانترنت وفرت الجامعة برنامجا متميزا يعد من أفضل البرامج المستخدمة لتعلم اللغة من خلال الانترنت، حيث حرصت الجامعة في بداية بحثها وتحريها عن الجهة المناسبة للمساعدة في نجاز وإنجاح برنامج السنة التحضيرية، فوقع الخيار على هذا البرنامج المناسب لجميع الأعمار و المستويات </a:t>
            </a:r>
            <a:r>
              <a:rPr lang="ar-SA" b="1" dirty="0" err="1" smtClean="0"/>
              <a:t>اللغوية.</a:t>
            </a:r>
            <a:r>
              <a:rPr lang="ar-SA" b="1" dirty="0" smtClean="0"/>
              <a:t> في </a:t>
            </a:r>
            <a:r>
              <a:rPr lang="ar-SA" b="1" dirty="0" err="1" smtClean="0"/>
              <a:t>الحاضر،</a:t>
            </a:r>
            <a:r>
              <a:rPr lang="ar-SA" b="1" dirty="0" smtClean="0"/>
              <a:t> </a:t>
            </a:r>
          </a:p>
        </p:txBody>
      </p:sp>
      <p:sp>
        <p:nvSpPr>
          <p:cNvPr id="7" name="Rectangle 6"/>
          <p:cNvSpPr/>
          <p:nvPr/>
        </p:nvSpPr>
        <p:spPr>
          <a:xfrm>
            <a:off x="2479965" y="656866"/>
            <a:ext cx="5458691" cy="369332"/>
          </a:xfrm>
          <a:prstGeom prst="rect">
            <a:avLst/>
          </a:prstGeom>
        </p:spPr>
        <p:txBody>
          <a:bodyPr wrap="square">
            <a:spAutoFit/>
          </a:bodyPr>
          <a:lstStyle/>
          <a:p>
            <a:pPr algn="ctr" rtl="1">
              <a:spcBef>
                <a:spcPct val="0"/>
              </a:spcBef>
            </a:pPr>
            <a:r>
              <a:rPr lang="ar-SA" dirty="0">
                <a:solidFill>
                  <a:schemeClr val="accent1">
                    <a:lumMod val="50000"/>
                  </a:schemeClr>
                </a:solidFill>
                <a:cs typeface="PT Bold Heading" pitchFamily="2" charset="-78"/>
              </a:rPr>
              <a:t>نظام          </a:t>
            </a:r>
            <a:r>
              <a:rPr lang="en-US" dirty="0" smtClean="0">
                <a:solidFill>
                  <a:schemeClr val="accent1">
                    <a:lumMod val="50000"/>
                  </a:schemeClr>
                </a:solidFill>
                <a:cs typeface="PT Bold Heading" pitchFamily="2" charset="-78"/>
              </a:rPr>
              <a:t>    </a:t>
            </a:r>
            <a:r>
              <a:rPr lang="ar-SA" dirty="0" smtClean="0">
                <a:solidFill>
                  <a:schemeClr val="accent1">
                    <a:lumMod val="50000"/>
                  </a:schemeClr>
                </a:solidFill>
                <a:cs typeface="PT Bold Heading" pitchFamily="2" charset="-78"/>
              </a:rPr>
              <a:t>لتعلم </a:t>
            </a:r>
            <a:r>
              <a:rPr lang="ar-SA" dirty="0">
                <a:solidFill>
                  <a:schemeClr val="accent1">
                    <a:lumMod val="50000"/>
                  </a:schemeClr>
                </a:solidFill>
                <a:cs typeface="PT Bold Heading" pitchFamily="2" charset="-78"/>
              </a:rPr>
              <a:t>اللغة الانجليزية</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4195" r="20055"/>
          <a:stretch/>
        </p:blipFill>
        <p:spPr>
          <a:xfrm>
            <a:off x="5669242" y="689511"/>
            <a:ext cx="605358" cy="30404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4195" r="20055"/>
          <a:stretch/>
        </p:blipFill>
        <p:spPr>
          <a:xfrm rot="20487644">
            <a:off x="4449481" y="3390343"/>
            <a:ext cx="2017895" cy="1013491"/>
          </a:xfrm>
          <a:prstGeom prst="rect">
            <a:avLst/>
          </a:prstGeom>
        </p:spPr>
      </p:pic>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3268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2" name="Rectangle 1"/>
          <p:cNvSpPr/>
          <p:nvPr/>
        </p:nvSpPr>
        <p:spPr>
          <a:xfrm>
            <a:off x="2244752" y="1191517"/>
            <a:ext cx="6427354" cy="954107"/>
          </a:xfrm>
          <a:prstGeom prst="rect">
            <a:avLst/>
          </a:prstGeom>
        </p:spPr>
        <p:txBody>
          <a:bodyPr wrap="square">
            <a:spAutoFit/>
          </a:bodyPr>
          <a:lstStyle/>
          <a:p>
            <a:pPr marL="515938" lvl="0" algn="r" rtl="1"/>
            <a:r>
              <a:rPr lang="ar-SA" sz="2800" b="1" dirty="0" smtClean="0"/>
              <a:t>حصل معهد </a:t>
            </a:r>
            <a:r>
              <a:rPr lang="en-US" sz="2800" b="1" dirty="0" smtClean="0"/>
              <a:t>EF</a:t>
            </a:r>
            <a:r>
              <a:rPr lang="ar-SA" sz="2800" b="1" dirty="0" smtClean="0"/>
              <a:t>على المركز الاول من بين </a:t>
            </a:r>
            <a:r>
              <a:rPr lang="ar-SA" sz="2800" b="1" dirty="0" smtClean="0">
                <a:solidFill>
                  <a:srgbClr val="FF0000"/>
                </a:solidFill>
              </a:rPr>
              <a:t>افضل 10 مواقع </a:t>
            </a:r>
            <a:r>
              <a:rPr lang="ar-SA" sz="2800" b="1" dirty="0" smtClean="0"/>
              <a:t>لتعليم اللغة الانجليزية</a:t>
            </a:r>
          </a:p>
        </p:txBody>
      </p:sp>
      <p:sp>
        <p:nvSpPr>
          <p:cNvPr id="6" name="Rectangle 5"/>
          <p:cNvSpPr/>
          <p:nvPr/>
        </p:nvSpPr>
        <p:spPr>
          <a:xfrm>
            <a:off x="2479965" y="656866"/>
            <a:ext cx="5458691" cy="369332"/>
          </a:xfrm>
          <a:prstGeom prst="rect">
            <a:avLst/>
          </a:prstGeom>
        </p:spPr>
        <p:txBody>
          <a:bodyPr wrap="square">
            <a:spAutoFit/>
          </a:bodyPr>
          <a:lstStyle/>
          <a:p>
            <a:pPr algn="ctr" rtl="1">
              <a:spcBef>
                <a:spcPct val="0"/>
              </a:spcBef>
            </a:pPr>
            <a:r>
              <a:rPr lang="ar-SA" dirty="0">
                <a:solidFill>
                  <a:schemeClr val="accent1">
                    <a:lumMod val="50000"/>
                  </a:schemeClr>
                </a:solidFill>
                <a:cs typeface="PT Bold Heading" pitchFamily="2" charset="-78"/>
              </a:rPr>
              <a:t>نظام          </a:t>
            </a:r>
            <a:r>
              <a:rPr lang="en-US" dirty="0" smtClean="0">
                <a:solidFill>
                  <a:schemeClr val="accent1">
                    <a:lumMod val="50000"/>
                  </a:schemeClr>
                </a:solidFill>
                <a:cs typeface="PT Bold Heading" pitchFamily="2" charset="-78"/>
              </a:rPr>
              <a:t>    </a:t>
            </a:r>
            <a:r>
              <a:rPr lang="ar-SA" dirty="0" smtClean="0">
                <a:solidFill>
                  <a:schemeClr val="accent1">
                    <a:lumMod val="50000"/>
                  </a:schemeClr>
                </a:solidFill>
                <a:cs typeface="PT Bold Heading" pitchFamily="2" charset="-78"/>
              </a:rPr>
              <a:t>لتعلم </a:t>
            </a:r>
            <a:r>
              <a:rPr lang="ar-SA" dirty="0">
                <a:solidFill>
                  <a:schemeClr val="accent1">
                    <a:lumMod val="50000"/>
                  </a:schemeClr>
                </a:solidFill>
                <a:cs typeface="PT Bold Heading" pitchFamily="2" charset="-78"/>
              </a:rPr>
              <a:t>اللغة الانجليزية</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4195" r="20055"/>
          <a:stretch/>
        </p:blipFill>
        <p:spPr>
          <a:xfrm>
            <a:off x="5669242" y="689511"/>
            <a:ext cx="605358" cy="304042"/>
          </a:xfrm>
          <a:prstGeom prst="rect">
            <a:avLst/>
          </a:prstGeom>
        </p:spPr>
      </p:pic>
      <p:pic>
        <p:nvPicPr>
          <p:cNvPr id="10" name="Picture 9" descr="Macintosh HD:Users:abdullahalruhaimi:Desktop:Screen Shot 2012-09-12 at 11.03.52 AM.png"/>
          <p:cNvPicPr/>
          <p:nvPr/>
        </p:nvPicPr>
        <p:blipFill rotWithShape="1">
          <a:blip r:embed="rId6">
            <a:extLst>
              <a:ext uri="{28A0092B-C50C-407E-A947-70E740481C1C}">
                <a14:useLocalDpi xmlns:a14="http://schemas.microsoft.com/office/drawing/2010/main" val="0"/>
              </a:ext>
            </a:extLst>
          </a:blip>
          <a:srcRect l="15929" t="21345" r="15926" b="5527"/>
          <a:stretch/>
        </p:blipFill>
        <p:spPr bwMode="auto">
          <a:xfrm>
            <a:off x="2479965" y="2301383"/>
            <a:ext cx="5353125" cy="2341214"/>
          </a:xfrm>
          <a:prstGeom prst="rect">
            <a:avLst/>
          </a:prstGeom>
          <a:noFill/>
          <a:ln>
            <a:noFill/>
          </a:ln>
          <a:extLst>
            <a:ext uri="{53640926-AAD7-44D8-BBD7-CCE9431645EC}">
              <a14:shadowObscured xmlns:a14="http://schemas.microsoft.com/office/drawing/2010/main"/>
            </a:ext>
          </a:extLst>
        </p:spPr>
      </p:pic>
      <p:sp>
        <p:nvSpPr>
          <p:cNvPr id="9" name="Rectangle 2"/>
          <p:cNvSpPr>
            <a:spLocks noChangeArrowheads="1"/>
          </p:cNvSpPr>
          <p:nvPr/>
        </p:nvSpPr>
        <p:spPr bwMode="auto">
          <a:xfrm>
            <a:off x="3350102" y="2931256"/>
            <a:ext cx="574535" cy="123614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p:cNvCxnSpPr/>
          <p:nvPr/>
        </p:nvCxnSpPr>
        <p:spPr>
          <a:xfrm flipV="1">
            <a:off x="2568977" y="3649508"/>
            <a:ext cx="764941" cy="517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6910" y="4204957"/>
            <a:ext cx="1856807" cy="923330"/>
          </a:xfrm>
          <a:prstGeom prst="rect">
            <a:avLst/>
          </a:prstGeom>
          <a:noFill/>
          <a:ln>
            <a:solidFill>
              <a:srgbClr val="FF0000"/>
            </a:solidFill>
          </a:ln>
        </p:spPr>
        <p:txBody>
          <a:bodyPr wrap="square" rtlCol="0">
            <a:spAutoFit/>
          </a:bodyPr>
          <a:lstStyle/>
          <a:p>
            <a:pPr algn="ctr" rtl="1"/>
            <a:r>
              <a:rPr lang="ar-SA" b="1" dirty="0" smtClean="0">
                <a:solidFill>
                  <a:srgbClr val="FF0000"/>
                </a:solidFill>
              </a:rPr>
              <a:t>ترتيب موقع </a:t>
            </a:r>
            <a:r>
              <a:rPr lang="en-US" b="1" dirty="0" smtClean="0">
                <a:solidFill>
                  <a:srgbClr val="FF0000"/>
                </a:solidFill>
              </a:rPr>
              <a:t>EF</a:t>
            </a:r>
            <a:r>
              <a:rPr lang="ar-SA" b="1" dirty="0" smtClean="0">
                <a:solidFill>
                  <a:srgbClr val="FF0000"/>
                </a:solidFill>
              </a:rPr>
              <a:t> عالميا مقارنة بالمواقع التعليمية الأخرى </a:t>
            </a:r>
            <a:endParaRPr lang="en-US" b="1" dirty="0">
              <a:solidFill>
                <a:srgbClr val="FF0000"/>
              </a:solidFill>
            </a:endParaRPr>
          </a:p>
        </p:txBody>
      </p:sp>
    </p:spTree>
    <p:extLst>
      <p:ext uri="{BB962C8B-B14F-4D97-AF65-F5344CB8AC3E}">
        <p14:creationId xmlns:p14="http://schemas.microsoft.com/office/powerpoint/2010/main" val="328258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3268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2" name="Rectangle 1"/>
          <p:cNvSpPr/>
          <p:nvPr/>
        </p:nvSpPr>
        <p:spPr>
          <a:xfrm>
            <a:off x="2091559" y="1191516"/>
            <a:ext cx="6991961" cy="3170099"/>
          </a:xfrm>
          <a:prstGeom prst="rect">
            <a:avLst/>
          </a:prstGeom>
        </p:spPr>
        <p:txBody>
          <a:bodyPr wrap="square">
            <a:spAutoFit/>
          </a:bodyPr>
          <a:lstStyle/>
          <a:p>
            <a:pPr marL="571500" lvl="0" indent="-571500" algn="just" rtl="1">
              <a:buFont typeface="Wingdings" pitchFamily="2" charset="2"/>
              <a:buChar char="ü"/>
            </a:pPr>
            <a:r>
              <a:rPr lang="ar-SA" sz="2000" b="1" dirty="0" smtClean="0">
                <a:solidFill>
                  <a:schemeClr val="accent6">
                    <a:lumMod val="50000"/>
                  </a:schemeClr>
                </a:solidFill>
              </a:rPr>
              <a:t>يتفاعل الطالب مع  نظام   </a:t>
            </a:r>
            <a:r>
              <a:rPr lang="en-US" sz="2000" b="1" dirty="0" smtClean="0">
                <a:solidFill>
                  <a:schemeClr val="accent6">
                    <a:lumMod val="50000"/>
                  </a:schemeClr>
                </a:solidFill>
              </a:rPr>
              <a:t>EF</a:t>
            </a:r>
            <a:r>
              <a:rPr lang="ar-SA" sz="2000" b="1" dirty="0" smtClean="0">
                <a:solidFill>
                  <a:schemeClr val="accent6">
                    <a:lumMod val="50000"/>
                  </a:schemeClr>
                </a:solidFill>
              </a:rPr>
              <a:t> </a:t>
            </a:r>
            <a:r>
              <a:rPr lang="en-US" sz="2000" b="1" dirty="0" smtClean="0">
                <a:solidFill>
                  <a:schemeClr val="accent6">
                    <a:lumMod val="50000"/>
                  </a:schemeClr>
                </a:solidFill>
              </a:rPr>
              <a:t> </a:t>
            </a:r>
            <a:r>
              <a:rPr lang="ar-SA" sz="2000" b="1" dirty="0" smtClean="0">
                <a:solidFill>
                  <a:schemeClr val="accent6">
                    <a:lumMod val="50000"/>
                  </a:schemeClr>
                </a:solidFill>
              </a:rPr>
              <a:t>بما يعادل 75% من الساعات الدراسية ويشمل ذلك</a:t>
            </a:r>
          </a:p>
          <a:p>
            <a:pPr marL="973138" lvl="0" indent="-457200" algn="just" rtl="1">
              <a:buFont typeface="Wingdings" pitchFamily="2" charset="2"/>
              <a:buChar char="v"/>
            </a:pPr>
            <a:r>
              <a:rPr lang="ar-SA" sz="2000" b="1" dirty="0" smtClean="0"/>
              <a:t>التفاعل مع الانشطة والوسائط  التفاعلية والمقسمة على 16 مستوى وثمان وحدات في كل مستوى متوافقة مع معايير الاطار الاوربي العام لتدريس اللغة الانجليزية.</a:t>
            </a:r>
          </a:p>
          <a:p>
            <a:pPr marL="973138" lvl="0" indent="-457200" algn="just" rtl="1">
              <a:buFont typeface="Wingdings" pitchFamily="2" charset="2"/>
              <a:buChar char="v"/>
            </a:pPr>
            <a:r>
              <a:rPr lang="ar-SA" sz="2000" b="1" dirty="0" smtClean="0"/>
              <a:t>حصول الطالب على شهادة عند تجاوز كل مستوى</a:t>
            </a:r>
          </a:p>
          <a:p>
            <a:pPr marL="973138" lvl="0" indent="-457200" algn="just" rtl="1">
              <a:buFont typeface="Wingdings" pitchFamily="2" charset="2"/>
              <a:buChar char="v"/>
            </a:pPr>
            <a:r>
              <a:rPr lang="ar-SA" sz="2000" b="1" dirty="0" smtClean="0"/>
              <a:t>الطالب ملزم بتجاوز المستوى التاسع والذي يعادل 500 في  </a:t>
            </a:r>
            <a:r>
              <a:rPr lang="en-US" sz="2000" b="1" dirty="0" smtClean="0"/>
              <a:t> TOEFL</a:t>
            </a:r>
            <a:r>
              <a:rPr lang="ar-SA" sz="2000" b="1" dirty="0" smtClean="0"/>
              <a:t>.</a:t>
            </a:r>
          </a:p>
          <a:p>
            <a:pPr marL="973138" lvl="0" indent="-457200" algn="just" rtl="1">
              <a:buFont typeface="Wingdings" pitchFamily="2" charset="2"/>
              <a:buChar char="v"/>
            </a:pPr>
            <a:r>
              <a:rPr lang="ar-SA" sz="2000" b="1" dirty="0" smtClean="0"/>
              <a:t>حصول الطالب على تقييم و تغذية راجعة مباشرة.</a:t>
            </a:r>
          </a:p>
          <a:p>
            <a:pPr marL="973138" lvl="0" indent="-457200" algn="just" rtl="1">
              <a:buFont typeface="Wingdings" pitchFamily="2" charset="2"/>
              <a:buChar char="v"/>
            </a:pPr>
            <a:r>
              <a:rPr lang="ar-SA" sz="2000" b="1" dirty="0" smtClean="0"/>
              <a:t>يتميز البرنامج بدمج الجانب الاجتماعي والتفاعلي والتعليمي في نظام واحد.</a:t>
            </a:r>
          </a:p>
        </p:txBody>
      </p:sp>
      <p:sp>
        <p:nvSpPr>
          <p:cNvPr id="6" name="Rectangle 5"/>
          <p:cNvSpPr/>
          <p:nvPr/>
        </p:nvSpPr>
        <p:spPr>
          <a:xfrm>
            <a:off x="1888018" y="656866"/>
            <a:ext cx="6646382" cy="400110"/>
          </a:xfrm>
          <a:prstGeom prst="rect">
            <a:avLst/>
          </a:prstGeom>
        </p:spPr>
        <p:txBody>
          <a:bodyPr wrap="square">
            <a:spAutoFit/>
          </a:bodyPr>
          <a:lstStyle/>
          <a:p>
            <a:pPr lvl="0" algn="ctr" rtl="1"/>
            <a:r>
              <a:rPr lang="ar-SA" sz="2000" dirty="0" smtClean="0">
                <a:solidFill>
                  <a:schemeClr val="accent1">
                    <a:lumMod val="50000"/>
                  </a:schemeClr>
                </a:solidFill>
                <a:cs typeface="PT Bold Heading" pitchFamily="2" charset="-78"/>
              </a:rPr>
              <a:t>نموذج تعلم اللغة الانجليزية بالجامعة السعودية الالكترونية</a:t>
            </a:r>
            <a:endParaRPr lang="en-US" sz="2000" dirty="0">
              <a:solidFill>
                <a:schemeClr val="accent1">
                  <a:lumMod val="50000"/>
                </a:schemeClr>
              </a:solidFill>
              <a:cs typeface="PT Bold Heading" pitchFamily="2" charset="-78"/>
            </a:endParaRPr>
          </a:p>
        </p:txBody>
      </p:sp>
    </p:spTree>
    <p:extLst>
      <p:ext uri="{BB962C8B-B14F-4D97-AF65-F5344CB8AC3E}">
        <p14:creationId xmlns:p14="http://schemas.microsoft.com/office/powerpoint/2010/main" val="18595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3268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2" name="Rectangle 1"/>
          <p:cNvSpPr/>
          <p:nvPr/>
        </p:nvSpPr>
        <p:spPr>
          <a:xfrm>
            <a:off x="2171787" y="1407855"/>
            <a:ext cx="7195503" cy="2554545"/>
          </a:xfrm>
          <a:prstGeom prst="rect">
            <a:avLst/>
          </a:prstGeom>
        </p:spPr>
        <p:txBody>
          <a:bodyPr wrap="square">
            <a:spAutoFit/>
          </a:bodyPr>
          <a:lstStyle/>
          <a:p>
            <a:pPr marL="973138" lvl="0" indent="-457200" algn="just" rtl="1">
              <a:buFont typeface="Wingdings" pitchFamily="2" charset="2"/>
              <a:buChar char="v"/>
            </a:pPr>
            <a:r>
              <a:rPr lang="ar-SA" sz="2000" b="1" dirty="0" smtClean="0"/>
              <a:t>حضور الفصول الافتراضية المباشرة والتي لا يتجاوز عدد الطلاب فيها 8 طلاب وذلك في أي وقت وعلى مدار الساعة وذلك مع بداية كل ساعة والمعلم في تلك الفصول لغته الام هي اللغة الانجليزية. </a:t>
            </a:r>
          </a:p>
          <a:p>
            <a:pPr marL="973138" lvl="0" indent="-457200" algn="just" rtl="1">
              <a:buFont typeface="Wingdings" pitchFamily="2" charset="2"/>
              <a:buChar char="v"/>
            </a:pPr>
            <a:r>
              <a:rPr lang="ar-SA" sz="2000" b="1" dirty="0" smtClean="0"/>
              <a:t>حصول الطالب على تقييم وتغذية راجعة من المعلم خلال 24 ساعة.</a:t>
            </a:r>
          </a:p>
          <a:p>
            <a:pPr marL="973138" lvl="0" indent="-457200" algn="just" rtl="1">
              <a:buFont typeface="Wingdings" pitchFamily="2" charset="2"/>
              <a:buChar char="v"/>
            </a:pPr>
            <a:r>
              <a:rPr lang="ar-SA" sz="2000" b="1" dirty="0" smtClean="0"/>
              <a:t>الاستفادة من الادوات المساعدة مثل شرح معمل قواعد اللغة والمترجم.</a:t>
            </a:r>
          </a:p>
          <a:p>
            <a:pPr marL="973138" lvl="0" indent="-457200" algn="just" rtl="1">
              <a:buFont typeface="Wingdings" pitchFamily="2" charset="2"/>
              <a:buChar char="v"/>
            </a:pPr>
            <a:r>
              <a:rPr lang="ar-SA" sz="2000" b="1" dirty="0" smtClean="0"/>
              <a:t>يوجد تطبيقات مجانية للأجهزة اللوحية (</a:t>
            </a:r>
            <a:r>
              <a:rPr lang="en-US" sz="2000" b="1" dirty="0" smtClean="0"/>
              <a:t>IPAD</a:t>
            </a:r>
            <a:r>
              <a:rPr lang="ar-SA" sz="2000" b="1" dirty="0" err="1" smtClean="0"/>
              <a:t>)</a:t>
            </a:r>
            <a:r>
              <a:rPr lang="en-US" sz="2000" b="1" dirty="0" smtClean="0"/>
              <a:t> </a:t>
            </a:r>
            <a:r>
              <a:rPr lang="ar-SA" sz="2000" b="1" dirty="0" smtClean="0"/>
              <a:t>والهواتف الجوالة الذكية</a:t>
            </a:r>
          </a:p>
          <a:p>
            <a:pPr marL="973138" lvl="0" indent="-457200" algn="just" rtl="1">
              <a:buFont typeface="Wingdings" pitchFamily="2" charset="2"/>
              <a:buChar char="v"/>
            </a:pPr>
            <a:r>
              <a:rPr lang="ar-SA" sz="2000" b="1" dirty="0" smtClean="0"/>
              <a:t>يستطيع الطالب التفاعل مع التمارين في الاماكن التي لا تتوفر به انترنت وفي حال توفر النت </a:t>
            </a:r>
            <a:r>
              <a:rPr lang="ar-SA" sz="2000" b="1" dirty="0"/>
              <a:t>يتزامن البرنامج مع تقدم </a:t>
            </a:r>
            <a:r>
              <a:rPr lang="ar-SA" sz="2000" b="1" dirty="0" smtClean="0"/>
              <a:t>الطالب اليا. </a:t>
            </a:r>
          </a:p>
        </p:txBody>
      </p:sp>
    </p:spTree>
    <p:extLst>
      <p:ext uri="{BB962C8B-B14F-4D97-AF65-F5344CB8AC3E}">
        <p14:creationId xmlns:p14="http://schemas.microsoft.com/office/powerpoint/2010/main" val="36399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3268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2" name="Rectangle 1"/>
          <p:cNvSpPr/>
          <p:nvPr/>
        </p:nvSpPr>
        <p:spPr>
          <a:xfrm>
            <a:off x="1982607" y="1191516"/>
            <a:ext cx="7195503" cy="3477875"/>
          </a:xfrm>
          <a:prstGeom prst="rect">
            <a:avLst/>
          </a:prstGeom>
        </p:spPr>
        <p:txBody>
          <a:bodyPr wrap="square">
            <a:spAutoFit/>
          </a:bodyPr>
          <a:lstStyle/>
          <a:p>
            <a:pPr marL="571500" indent="-571500" algn="just" rtl="1">
              <a:buFont typeface="Wingdings" pitchFamily="2" charset="2"/>
              <a:buChar char="ü"/>
            </a:pPr>
            <a:r>
              <a:rPr lang="ar-SA" sz="2000" b="1" dirty="0" smtClean="0">
                <a:solidFill>
                  <a:schemeClr val="accent6">
                    <a:lumMod val="50000"/>
                  </a:schemeClr>
                </a:solidFill>
              </a:rPr>
              <a:t>التفاعل مع اعضاء هيئة التدريس  بالجامعة </a:t>
            </a:r>
            <a:r>
              <a:rPr lang="ar-SA" sz="2000" b="1" dirty="0">
                <a:solidFill>
                  <a:schemeClr val="accent6">
                    <a:lumMod val="50000"/>
                  </a:schemeClr>
                </a:solidFill>
              </a:rPr>
              <a:t> بما يعادل </a:t>
            </a:r>
            <a:r>
              <a:rPr lang="ar-SA" sz="2000" b="1" dirty="0" smtClean="0">
                <a:solidFill>
                  <a:schemeClr val="accent6">
                    <a:lumMod val="50000"/>
                  </a:schemeClr>
                </a:solidFill>
              </a:rPr>
              <a:t>25</a:t>
            </a:r>
            <a:r>
              <a:rPr lang="ar-SA" sz="2000" b="1" dirty="0">
                <a:solidFill>
                  <a:schemeClr val="accent6">
                    <a:lumMod val="50000"/>
                  </a:schemeClr>
                </a:solidFill>
              </a:rPr>
              <a:t>% من الساعات الدراسية ويشمل </a:t>
            </a:r>
            <a:r>
              <a:rPr lang="ar-SA" sz="2000" b="1" dirty="0" err="1" smtClean="0">
                <a:solidFill>
                  <a:schemeClr val="accent6">
                    <a:lumMod val="50000"/>
                  </a:schemeClr>
                </a:solidFill>
              </a:rPr>
              <a:t>ذلك:</a:t>
            </a:r>
            <a:endParaRPr lang="ar-SA" sz="2000" b="1" dirty="0" smtClean="0"/>
          </a:p>
          <a:p>
            <a:pPr marL="973138" lvl="0" indent="-457200" algn="just" rtl="1">
              <a:buFont typeface="Wingdings" pitchFamily="2" charset="2"/>
              <a:buChar char="v"/>
            </a:pPr>
            <a:r>
              <a:rPr lang="ar-SA" sz="2000" b="1" dirty="0" smtClean="0"/>
              <a:t>حضور الطالب 4 محاضرات اسبوعيا في قاعات الجامعة مع </a:t>
            </a:r>
            <a:r>
              <a:rPr lang="ar-SA" sz="2000" b="1" dirty="0"/>
              <a:t>معلم لغته الام </a:t>
            </a:r>
            <a:r>
              <a:rPr lang="ar-SA" sz="2000" b="1" dirty="0" smtClean="0"/>
              <a:t>اللغة </a:t>
            </a:r>
            <a:r>
              <a:rPr lang="ar-SA" sz="2000" b="1" dirty="0"/>
              <a:t>الانجليزية</a:t>
            </a:r>
            <a:endParaRPr lang="ar-SA" sz="2000" b="1" dirty="0" smtClean="0"/>
          </a:p>
          <a:p>
            <a:pPr marL="973138" lvl="0" indent="-457200" algn="just" rtl="1">
              <a:buFont typeface="Wingdings" pitchFamily="2" charset="2"/>
              <a:buChar char="v"/>
            </a:pPr>
            <a:r>
              <a:rPr lang="ar-SA" sz="2000" b="1" dirty="0" smtClean="0"/>
              <a:t>في اول محاضرة يتم مناقشة تقدم الطلاب في نظام </a:t>
            </a:r>
            <a:r>
              <a:rPr lang="en-US" sz="2000" b="1" dirty="0" smtClean="0"/>
              <a:t>EF</a:t>
            </a:r>
            <a:r>
              <a:rPr lang="ar-SA" sz="2000" b="1" dirty="0" smtClean="0"/>
              <a:t> من خلال نظام </a:t>
            </a:r>
            <a:r>
              <a:rPr lang="en-US" sz="2000" b="1" dirty="0" smtClean="0"/>
              <a:t> </a:t>
            </a:r>
            <a:r>
              <a:rPr lang="ar-SA" sz="2000" b="1" dirty="0" smtClean="0"/>
              <a:t>مركز التقارير </a:t>
            </a:r>
            <a:r>
              <a:rPr lang="en-US" sz="2000" b="1" dirty="0" smtClean="0"/>
              <a:t>CRC</a:t>
            </a:r>
            <a:r>
              <a:rPr lang="ar-SA" sz="2000" b="1" dirty="0" smtClean="0"/>
              <a:t>.</a:t>
            </a:r>
          </a:p>
          <a:p>
            <a:pPr marL="973138" indent="-457200" algn="just" rtl="1">
              <a:buFont typeface="Wingdings" pitchFamily="2" charset="2"/>
              <a:buChar char="v"/>
            </a:pPr>
            <a:r>
              <a:rPr lang="ar-SA" sz="2000" b="1" dirty="0" smtClean="0"/>
              <a:t>في باقي الوقت يتم </a:t>
            </a:r>
            <a:r>
              <a:rPr lang="ar-SA" sz="2000" b="1" dirty="0"/>
              <a:t> </a:t>
            </a:r>
            <a:r>
              <a:rPr lang="ar-SA" sz="2000" b="1" dirty="0" smtClean="0"/>
              <a:t>تطبيق ما تعلم الطالب من مهارات في الفصول الافتراضية لتطوير مهارات اللغة </a:t>
            </a:r>
            <a:r>
              <a:rPr lang="ar-SA" sz="2000" b="1" dirty="0"/>
              <a:t>الاساسية </a:t>
            </a:r>
            <a:r>
              <a:rPr lang="ar-SA" sz="2000" b="1" dirty="0" smtClean="0"/>
              <a:t>القراءة </a:t>
            </a:r>
            <a:r>
              <a:rPr lang="ar-SA" sz="2000" b="1" dirty="0"/>
              <a:t>والكتابة والاستماع </a:t>
            </a:r>
            <a:r>
              <a:rPr lang="ar-SA" sz="2000" b="1" dirty="0" smtClean="0"/>
              <a:t>والمحادثة.</a:t>
            </a:r>
          </a:p>
          <a:p>
            <a:pPr marL="973138" indent="-457200" algn="just" rtl="1">
              <a:buFont typeface="Wingdings" pitchFamily="2" charset="2"/>
              <a:buChar char="v"/>
            </a:pPr>
            <a:r>
              <a:rPr lang="ar-SA" sz="2000" b="1" dirty="0" smtClean="0"/>
              <a:t>تدريب الطلاب على مهارة الالقاء بالفصول التقليدية من خلال التدريب داخل الفصل الدراسي والرفع على قناة الجامعة على </a:t>
            </a:r>
            <a:r>
              <a:rPr lang="en-US" sz="2000" b="1" dirty="0" err="1" smtClean="0"/>
              <a:t>Youtube</a:t>
            </a:r>
            <a:endParaRPr lang="ar-SA" sz="2000" b="1" dirty="0" smtClean="0"/>
          </a:p>
        </p:txBody>
      </p:sp>
      <p:sp>
        <p:nvSpPr>
          <p:cNvPr id="11" name="Rectangle 10"/>
          <p:cNvSpPr/>
          <p:nvPr/>
        </p:nvSpPr>
        <p:spPr>
          <a:xfrm>
            <a:off x="1784782" y="656866"/>
            <a:ext cx="6874982" cy="369332"/>
          </a:xfrm>
          <a:prstGeom prst="rect">
            <a:avLst/>
          </a:prstGeom>
        </p:spPr>
        <p:txBody>
          <a:bodyPr wrap="square">
            <a:spAutoFit/>
          </a:bodyPr>
          <a:lstStyle/>
          <a:p>
            <a:pPr lvl="0" algn="ctr" rtl="1"/>
            <a:r>
              <a:rPr lang="ar-SA" dirty="0" smtClean="0">
                <a:solidFill>
                  <a:schemeClr val="accent1">
                    <a:lumMod val="50000"/>
                  </a:schemeClr>
                </a:solidFill>
                <a:cs typeface="PT Bold Heading" pitchFamily="2" charset="-78"/>
              </a:rPr>
              <a:t>إضافة إلى ما سبق فإن الطالب أثناء تعلمه للغة الإنجليزية بالجامعة يقوم بالتالي:</a:t>
            </a:r>
            <a:endParaRPr lang="en-US" dirty="0">
              <a:solidFill>
                <a:schemeClr val="accent1">
                  <a:lumMod val="50000"/>
                </a:schemeClr>
              </a:solidFill>
              <a:cs typeface="PT Bold Heading" pitchFamily="2" charset="-78"/>
            </a:endParaRPr>
          </a:p>
        </p:txBody>
      </p:sp>
    </p:spTree>
    <p:extLst>
      <p:ext uri="{BB962C8B-B14F-4D97-AF65-F5344CB8AC3E}">
        <p14:creationId xmlns:p14="http://schemas.microsoft.com/office/powerpoint/2010/main" val="38466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3268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2" name="Rectangle 1"/>
          <p:cNvSpPr/>
          <p:nvPr/>
        </p:nvSpPr>
        <p:spPr>
          <a:xfrm>
            <a:off x="2091559" y="893379"/>
            <a:ext cx="6991961" cy="3847207"/>
          </a:xfrm>
          <a:prstGeom prst="rect">
            <a:avLst/>
          </a:prstGeom>
        </p:spPr>
        <p:txBody>
          <a:bodyPr wrap="square">
            <a:spAutoFit/>
          </a:bodyPr>
          <a:lstStyle/>
          <a:p>
            <a:pPr marL="571500" lvl="0" indent="-571500" algn="just" rtl="1">
              <a:buFont typeface="Wingdings" pitchFamily="2" charset="2"/>
              <a:buChar char="ü"/>
            </a:pPr>
            <a:r>
              <a:rPr lang="ar-SA" sz="2400" b="1" dirty="0" smtClean="0">
                <a:solidFill>
                  <a:schemeClr val="accent6">
                    <a:lumMod val="50000"/>
                  </a:schemeClr>
                </a:solidFill>
              </a:rPr>
              <a:t>تفاعل أعضاء هيئة التدريس في جميع الفروع مع نظام  </a:t>
            </a:r>
            <a:r>
              <a:rPr lang="en-US" sz="2400" b="1" dirty="0" smtClean="0">
                <a:solidFill>
                  <a:schemeClr val="accent6">
                    <a:lumMod val="50000"/>
                  </a:schemeClr>
                </a:solidFill>
              </a:rPr>
              <a:t>LMS</a:t>
            </a:r>
            <a:endParaRPr lang="ar-SA" sz="2400" b="1" dirty="0" smtClean="0">
              <a:solidFill>
                <a:schemeClr val="accent6">
                  <a:lumMod val="50000"/>
                </a:schemeClr>
              </a:solidFill>
            </a:endParaRPr>
          </a:p>
          <a:p>
            <a:pPr marL="973138" lvl="0" indent="-457200" algn="just" rtl="1">
              <a:buFont typeface="Wingdings" pitchFamily="2" charset="2"/>
              <a:buChar char="v"/>
            </a:pPr>
            <a:r>
              <a:rPr lang="ar-SA" sz="2000" b="1" dirty="0"/>
              <a:t>كل عضو هيئة تدريس لدية:</a:t>
            </a:r>
          </a:p>
          <a:p>
            <a:pPr marL="855663" lvl="0" indent="398463" algn="just" defTabSz="855663" rtl="1">
              <a:buFont typeface="Courier New" pitchFamily="49" charset="0"/>
              <a:buChar char="o"/>
            </a:pPr>
            <a:r>
              <a:rPr lang="ar-SA" sz="2000" b="1" dirty="0"/>
              <a:t>اربع ساعات مكتبية فعلية لتوجيه </a:t>
            </a:r>
            <a:r>
              <a:rPr lang="ar-SA" sz="2000" b="1" dirty="0" err="1" smtClean="0"/>
              <a:t>وارشاد</a:t>
            </a:r>
            <a:r>
              <a:rPr lang="ar-SA" sz="2000" b="1" dirty="0" smtClean="0"/>
              <a:t> </a:t>
            </a:r>
            <a:r>
              <a:rPr lang="ar-SA" sz="2000" b="1" dirty="0"/>
              <a:t>الطلاب</a:t>
            </a:r>
          </a:p>
          <a:p>
            <a:pPr marL="855663" lvl="1" indent="398463" algn="just" defTabSz="855663" rtl="1">
              <a:buFont typeface="Courier New" pitchFamily="49" charset="0"/>
              <a:buChar char="o"/>
            </a:pPr>
            <a:r>
              <a:rPr lang="ar-SA" sz="2000" b="1" dirty="0"/>
              <a:t>اربع ساعات مكتبية </a:t>
            </a:r>
            <a:r>
              <a:rPr lang="ar-SA" sz="2000" b="1" dirty="0" smtClean="0"/>
              <a:t>افتراضية من </a:t>
            </a:r>
            <a:r>
              <a:rPr lang="ar-SA" sz="2000" b="1" dirty="0"/>
              <a:t>خلال نظام </a:t>
            </a:r>
            <a:r>
              <a:rPr lang="en-US" sz="2000" b="1" dirty="0"/>
              <a:t>Blackboard Instant Messenger        </a:t>
            </a:r>
            <a:r>
              <a:rPr lang="ar-SA" sz="2000" b="1" dirty="0"/>
              <a:t> لتوجيه  وارشاد الطلاب</a:t>
            </a:r>
          </a:p>
          <a:p>
            <a:pPr marL="973138" lvl="0" indent="-457200" algn="just" rtl="1">
              <a:buFont typeface="Wingdings" pitchFamily="2" charset="2"/>
              <a:buChar char="v"/>
            </a:pPr>
            <a:r>
              <a:rPr lang="ar-SA" sz="2000" b="1" dirty="0"/>
              <a:t>تفاعل </a:t>
            </a:r>
            <a:r>
              <a:rPr lang="ar-SA" sz="2000" b="1" dirty="0" smtClean="0"/>
              <a:t>اعضاء </a:t>
            </a:r>
            <a:r>
              <a:rPr lang="ar-SA" sz="2000" b="1" dirty="0"/>
              <a:t>هيئة التدريس </a:t>
            </a:r>
            <a:r>
              <a:rPr lang="en-US" sz="2000" b="1" dirty="0" smtClean="0"/>
              <a:t> </a:t>
            </a:r>
            <a:r>
              <a:rPr lang="ar-SA" sz="2000" b="1" dirty="0" smtClean="0"/>
              <a:t>مع الطلاب من </a:t>
            </a:r>
            <a:r>
              <a:rPr lang="ar-SA" sz="2000" b="1" dirty="0"/>
              <a:t>خلال </a:t>
            </a:r>
            <a:r>
              <a:rPr lang="ar-SA" sz="2000" b="1" dirty="0" smtClean="0"/>
              <a:t>نظام</a:t>
            </a:r>
          </a:p>
          <a:p>
            <a:pPr marL="515938" lvl="0" algn="just" rtl="1"/>
            <a:r>
              <a:rPr lang="ar-SA" sz="2000" b="1" dirty="0"/>
              <a:t> </a:t>
            </a:r>
            <a:r>
              <a:rPr lang="ar-SA" sz="2000" b="1" dirty="0" smtClean="0"/>
              <a:t>     </a:t>
            </a:r>
            <a:r>
              <a:rPr lang="en-US" sz="2000" b="1" dirty="0"/>
              <a:t>Blackboard </a:t>
            </a:r>
            <a:r>
              <a:rPr lang="en-US" sz="2000" b="1" dirty="0" smtClean="0"/>
              <a:t>collaborate </a:t>
            </a:r>
            <a:r>
              <a:rPr lang="en-US" sz="2000" b="1" dirty="0"/>
              <a:t>and discussion board </a:t>
            </a:r>
            <a:endParaRPr lang="ar-SA" sz="2000" b="1" dirty="0" smtClean="0"/>
          </a:p>
          <a:p>
            <a:pPr marL="515938" lvl="0" algn="just" rtl="1"/>
            <a:r>
              <a:rPr lang="ar-SA" sz="2000" b="1" dirty="0"/>
              <a:t> </a:t>
            </a:r>
            <a:r>
              <a:rPr lang="ar-SA" sz="2000" b="1" dirty="0" smtClean="0"/>
              <a:t>      </a:t>
            </a:r>
            <a:r>
              <a:rPr lang="ar-SA" sz="2000" b="1" dirty="0"/>
              <a:t>لعرض ومناقشة </a:t>
            </a:r>
            <a:r>
              <a:rPr lang="ar-SA" sz="2000" b="1" dirty="0" smtClean="0"/>
              <a:t>الانشطة والمشاريع الاسبوعية.</a:t>
            </a:r>
          </a:p>
          <a:p>
            <a:pPr marL="973138" lvl="0" indent="-457200" algn="just" rtl="1">
              <a:buFont typeface="Wingdings" pitchFamily="2" charset="2"/>
              <a:buChar char="v"/>
            </a:pPr>
            <a:r>
              <a:rPr lang="ar-SA" sz="2000" b="1" dirty="0" smtClean="0"/>
              <a:t>عقد دورات تدريبية </a:t>
            </a:r>
            <a:r>
              <a:rPr lang="ar-SA" sz="2000" b="1" dirty="0"/>
              <a:t>لأعضاء هيئة التدريس </a:t>
            </a:r>
            <a:r>
              <a:rPr lang="ar-SA" sz="2000" b="1" dirty="0" smtClean="0"/>
              <a:t>بشكل دوري في جميع الفروع من خلال نظام </a:t>
            </a:r>
            <a:r>
              <a:rPr lang="en-US" sz="2000" b="1" dirty="0" smtClean="0"/>
              <a:t>Blackboard Collaborate </a:t>
            </a:r>
            <a:endParaRPr lang="ar-SA" sz="2000" b="1" dirty="0" smtClean="0"/>
          </a:p>
          <a:p>
            <a:pPr marL="973138" lvl="0" indent="-457200" algn="just" rtl="1">
              <a:buFont typeface="Wingdings" pitchFamily="2" charset="2"/>
              <a:buChar char="v"/>
            </a:pPr>
            <a:r>
              <a:rPr lang="ar-SA" sz="2000" b="1" dirty="0" smtClean="0"/>
              <a:t>عقد اجتماع  لأعضاء هيئة التدريس في نهاية كل اسبوع لمناقشة خطة الاسبوع القادم من خلال نظام </a:t>
            </a:r>
            <a:r>
              <a:rPr lang="en-US" sz="2000" b="1" dirty="0"/>
              <a:t>Blackboard </a:t>
            </a:r>
            <a:r>
              <a:rPr lang="en-US" sz="2000" b="1" dirty="0" smtClean="0"/>
              <a:t>Collaborate</a:t>
            </a:r>
            <a:endParaRPr lang="ar-SA" sz="2000" b="1" dirty="0" smtClean="0"/>
          </a:p>
        </p:txBody>
      </p:sp>
    </p:spTree>
    <p:extLst>
      <p:ext uri="{BB962C8B-B14F-4D97-AF65-F5344CB8AC3E}">
        <p14:creationId xmlns:p14="http://schemas.microsoft.com/office/powerpoint/2010/main" val="21020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dissolve">
                                      <p:cBhvr>
                                        <p:cTn id="31" dur="500"/>
                                        <p:tgtEl>
                                          <p:spTgt spid="2">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dissolve">
                                      <p:cBhvr>
                                        <p:cTn id="35" dur="500"/>
                                        <p:tgtEl>
                                          <p:spTgt spid="2">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dissolv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1501" y="-12872"/>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ectangle 6"/>
          <p:cNvSpPr/>
          <p:nvPr/>
        </p:nvSpPr>
        <p:spPr>
          <a:xfrm>
            <a:off x="1950181" y="615617"/>
            <a:ext cx="6897364" cy="369332"/>
          </a:xfrm>
          <a:prstGeom prst="rect">
            <a:avLst/>
          </a:prstGeom>
        </p:spPr>
        <p:txBody>
          <a:bodyPr wrap="square">
            <a:spAutoFit/>
          </a:bodyPr>
          <a:lstStyle/>
          <a:p>
            <a:pPr lvl="0" algn="ctr" rtl="1">
              <a:spcBef>
                <a:spcPct val="0"/>
              </a:spcBef>
            </a:pPr>
            <a:r>
              <a:rPr lang="ar-SA" dirty="0">
                <a:solidFill>
                  <a:schemeClr val="accent1">
                    <a:lumMod val="50000"/>
                  </a:schemeClr>
                </a:solidFill>
                <a:cs typeface="PT Bold Heading" pitchFamily="2" charset="-78"/>
              </a:rPr>
              <a:t>نموذج لتقييم الطالب لكل مهارة بعد الانتهاء من كل وحدة في نظام </a:t>
            </a:r>
            <a:r>
              <a:rPr lang="en-US" dirty="0">
                <a:solidFill>
                  <a:schemeClr val="accent1">
                    <a:lumMod val="50000"/>
                  </a:schemeClr>
                </a:solidFill>
                <a:cs typeface="PT Bold Heading" pitchFamily="2" charset="-78"/>
              </a:rPr>
              <a:t>EF</a:t>
            </a:r>
            <a:r>
              <a:rPr lang="ar-SA" dirty="0">
                <a:solidFill>
                  <a:schemeClr val="accent1">
                    <a:lumMod val="50000"/>
                  </a:schemeClr>
                </a:solidFill>
                <a:cs typeface="PT Bold Heading" pitchFamily="2" charset="-78"/>
              </a:rPr>
              <a:t> </a:t>
            </a:r>
            <a:endParaRPr lang="en-US" dirty="0">
              <a:solidFill>
                <a:schemeClr val="accent1">
                  <a:lumMod val="50000"/>
                </a:schemeClr>
              </a:solidFill>
              <a:cs typeface="PT Bold Heading" pitchFamily="2" charset="-78"/>
            </a:endParaRPr>
          </a:p>
        </p:txBody>
      </p: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3727" t="14346" r="48980" b="28125"/>
          <a:stretch/>
        </p:blipFill>
        <p:spPr bwMode="auto">
          <a:xfrm>
            <a:off x="2120113" y="1189529"/>
            <a:ext cx="6727432" cy="363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2379058" y="1189529"/>
            <a:ext cx="3309643" cy="68782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2"/>
          <p:cNvSpPr>
            <a:spLocks noChangeArrowheads="1"/>
          </p:cNvSpPr>
          <p:nvPr/>
        </p:nvSpPr>
        <p:spPr bwMode="auto">
          <a:xfrm>
            <a:off x="2927967" y="4246970"/>
            <a:ext cx="5495842" cy="46259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073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1501" y="-12872"/>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ectangle 6"/>
          <p:cNvSpPr/>
          <p:nvPr/>
        </p:nvSpPr>
        <p:spPr>
          <a:xfrm>
            <a:off x="1769807" y="615617"/>
            <a:ext cx="7077738" cy="369332"/>
          </a:xfrm>
          <a:prstGeom prst="rect">
            <a:avLst/>
          </a:prstGeom>
        </p:spPr>
        <p:txBody>
          <a:bodyPr wrap="square">
            <a:spAutoFit/>
          </a:bodyPr>
          <a:lstStyle/>
          <a:p>
            <a:pPr algn="ctr" rtl="1">
              <a:spcBef>
                <a:spcPct val="0"/>
              </a:spcBef>
            </a:pPr>
            <a:r>
              <a:rPr lang="ar-SA" dirty="0">
                <a:solidFill>
                  <a:schemeClr val="accent1">
                    <a:lumMod val="50000"/>
                  </a:schemeClr>
                </a:solidFill>
                <a:cs typeface="PT Bold Heading" pitchFamily="2" charset="-78"/>
              </a:rPr>
              <a:t>نموذج للتغذية الراجعة التي يحصل عليها الطالب بعد الفصل الافتراضي</a:t>
            </a:r>
            <a:endParaRPr lang="en-US" dirty="0">
              <a:solidFill>
                <a:schemeClr val="accent1">
                  <a:lumMod val="50000"/>
                </a:schemeClr>
              </a:solidFill>
              <a:cs typeface="PT Bold Heading" pitchFamily="2" charset="-78"/>
            </a:endParaRPr>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602" t="27622" r="36633" b="17916"/>
          <a:stretch/>
        </p:blipFill>
        <p:spPr bwMode="auto">
          <a:xfrm>
            <a:off x="2168666" y="1092424"/>
            <a:ext cx="6678879" cy="376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2379058" y="2006825"/>
            <a:ext cx="2362875" cy="201491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508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516300" y="669446"/>
            <a:ext cx="5884258" cy="587853"/>
          </a:xfrm>
          <a:prstGeom prst="rect">
            <a:avLst/>
          </a:prstGeom>
          <a:solidFill>
            <a:schemeClr val="accent1">
              <a:lumMod val="20000"/>
              <a:lumOff val="80000"/>
            </a:schemeClr>
          </a:solidFill>
        </p:spPr>
        <p:txBody>
          <a:bodyPr wrap="square">
            <a:spAutoFit/>
          </a:bodyPr>
          <a:lstStyle/>
          <a:p>
            <a:pPr marL="228600" marR="0" algn="ctr" rtl="1">
              <a:lnSpc>
                <a:spcPct val="115000"/>
              </a:lnSpc>
              <a:spcBef>
                <a:spcPts val="0"/>
              </a:spcBef>
              <a:spcAft>
                <a:spcPts val="1000"/>
              </a:spcAft>
            </a:pPr>
            <a:r>
              <a:rPr lang="ar-SA" sz="2800" b="1" dirty="0" smtClean="0">
                <a:solidFill>
                  <a:srgbClr val="002060"/>
                </a:solidFill>
                <a:ea typeface="Times New Roman"/>
                <a:cs typeface="Simplified Arabic"/>
              </a:rPr>
              <a:t>دور </a:t>
            </a:r>
            <a:r>
              <a:rPr lang="ar-SA" sz="2800" b="1" dirty="0">
                <a:solidFill>
                  <a:srgbClr val="002060"/>
                </a:solidFill>
                <a:ea typeface="Times New Roman"/>
                <a:cs typeface="Simplified Arabic"/>
              </a:rPr>
              <a:t>الجامعة السعودية </a:t>
            </a:r>
            <a:r>
              <a:rPr lang="ar-SA" sz="2800" b="1" dirty="0" smtClean="0">
                <a:solidFill>
                  <a:srgbClr val="002060"/>
                </a:solidFill>
                <a:ea typeface="Times New Roman"/>
                <a:cs typeface="Simplified Arabic"/>
              </a:rPr>
              <a:t>الالكترونية</a:t>
            </a:r>
            <a:endParaRPr lang="en-US" sz="1600" dirty="0">
              <a:solidFill>
                <a:srgbClr val="002060"/>
              </a:solidFill>
              <a:ea typeface="Times New Roman"/>
              <a:cs typeface="Arial"/>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299" y="1411072"/>
            <a:ext cx="5884259" cy="34796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986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0"/>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ectangle 6"/>
          <p:cNvSpPr/>
          <p:nvPr/>
        </p:nvSpPr>
        <p:spPr>
          <a:xfrm>
            <a:off x="1769807" y="615617"/>
            <a:ext cx="7077738" cy="369332"/>
          </a:xfrm>
          <a:prstGeom prst="rect">
            <a:avLst/>
          </a:prstGeom>
        </p:spPr>
        <p:txBody>
          <a:bodyPr wrap="square">
            <a:spAutoFit/>
          </a:bodyPr>
          <a:lstStyle/>
          <a:p>
            <a:pPr lvl="0" algn="ctr" rtl="1">
              <a:spcBef>
                <a:spcPct val="0"/>
              </a:spcBef>
            </a:pPr>
            <a:r>
              <a:rPr lang="ar-SA" dirty="0">
                <a:solidFill>
                  <a:schemeClr val="accent1">
                    <a:lumMod val="50000"/>
                  </a:schemeClr>
                </a:solidFill>
                <a:cs typeface="PT Bold Heading" pitchFamily="2" charset="-78"/>
              </a:rPr>
              <a:t>نموذج لقياس تقدم احد الطلاب في نظام </a:t>
            </a:r>
            <a:r>
              <a:rPr lang="en-US" dirty="0">
                <a:solidFill>
                  <a:schemeClr val="accent1">
                    <a:lumMod val="50000"/>
                  </a:schemeClr>
                </a:solidFill>
                <a:cs typeface="PT Bold Heading" pitchFamily="2" charset="-78"/>
              </a:rPr>
              <a:t>EF</a:t>
            </a: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13" t="18548" r="52153" b="17917"/>
          <a:stretch/>
        </p:blipFill>
        <p:spPr bwMode="auto">
          <a:xfrm>
            <a:off x="2136297" y="1109079"/>
            <a:ext cx="6711249" cy="37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2484254" y="3568588"/>
            <a:ext cx="5712978" cy="10924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5086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1501" y="-12872"/>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ectangle 6"/>
          <p:cNvSpPr/>
          <p:nvPr/>
        </p:nvSpPr>
        <p:spPr>
          <a:xfrm>
            <a:off x="1769807" y="615617"/>
            <a:ext cx="7077738" cy="369332"/>
          </a:xfrm>
          <a:prstGeom prst="rect">
            <a:avLst/>
          </a:prstGeom>
        </p:spPr>
        <p:txBody>
          <a:bodyPr wrap="square">
            <a:spAutoFit/>
          </a:bodyPr>
          <a:lstStyle/>
          <a:p>
            <a:pPr algn="ctr" rtl="1">
              <a:spcBef>
                <a:spcPct val="0"/>
              </a:spcBef>
            </a:pPr>
            <a:r>
              <a:rPr lang="ar-SA" dirty="0">
                <a:solidFill>
                  <a:schemeClr val="accent1">
                    <a:lumMod val="50000"/>
                  </a:schemeClr>
                </a:solidFill>
                <a:cs typeface="PT Bold Heading" pitchFamily="2" charset="-78"/>
              </a:rPr>
              <a:t>نموذج لمتابعة اعضاء هيئة التدريس للطلاب من خلال نظام </a:t>
            </a:r>
            <a:r>
              <a:rPr lang="en-US" dirty="0">
                <a:solidFill>
                  <a:schemeClr val="accent1">
                    <a:lumMod val="50000"/>
                  </a:schemeClr>
                </a:solidFill>
                <a:cs typeface="PT Bold Heading" pitchFamily="2" charset="-78"/>
              </a:rPr>
              <a:t>EF</a:t>
            </a: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6690" r="4421" b="9792"/>
          <a:stretch/>
        </p:blipFill>
        <p:spPr bwMode="auto">
          <a:xfrm>
            <a:off x="2079653" y="1104562"/>
            <a:ext cx="6837770" cy="382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3511943" y="1278542"/>
            <a:ext cx="2403335" cy="373042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3550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1501" y="643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9" name="عنوان 1"/>
          <p:cNvSpPr txBox="1">
            <a:spLocks/>
          </p:cNvSpPr>
          <p:nvPr/>
        </p:nvSpPr>
        <p:spPr>
          <a:xfrm>
            <a:off x="1048128" y="642995"/>
            <a:ext cx="8229600" cy="703156"/>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defTabSz="457200"/>
            <a:r>
              <a:rPr lang="ar-SA" sz="2400" dirty="0">
                <a:solidFill>
                  <a:schemeClr val="tx2">
                    <a:lumMod val="75000"/>
                  </a:schemeClr>
                </a:solidFill>
                <a:latin typeface="+mn-lt"/>
                <a:ea typeface="+mn-ea"/>
                <a:cs typeface="PT Bold Heading" pitchFamily="2" charset="-78"/>
              </a:rPr>
              <a:t>ماجستير  إدارة الأعمال (</a:t>
            </a:r>
            <a:r>
              <a:rPr lang="en-US" sz="2400" dirty="0">
                <a:solidFill>
                  <a:schemeClr val="tx2">
                    <a:lumMod val="75000"/>
                  </a:schemeClr>
                </a:solidFill>
                <a:latin typeface="+mn-lt"/>
                <a:ea typeface="+mn-ea"/>
                <a:cs typeface="PT Bold Heading" pitchFamily="2" charset="-78"/>
              </a:rPr>
              <a:t>MBA</a:t>
            </a:r>
            <a:r>
              <a:rPr lang="ar-SA" sz="2400" dirty="0">
                <a:solidFill>
                  <a:schemeClr val="tx2">
                    <a:lumMod val="75000"/>
                  </a:schemeClr>
                </a:solidFill>
                <a:latin typeface="+mn-lt"/>
                <a:ea typeface="+mn-ea"/>
                <a:cs typeface="PT Bold Heading" pitchFamily="2" charset="-78"/>
              </a:rPr>
              <a:t>)</a:t>
            </a:r>
            <a:endParaRPr lang="en-US" sz="2400" dirty="0">
              <a:solidFill>
                <a:schemeClr val="tx2">
                  <a:lumMod val="75000"/>
                </a:schemeClr>
              </a:solidFill>
              <a:latin typeface="+mn-lt"/>
              <a:ea typeface="+mn-ea"/>
              <a:cs typeface="PT Bold Heading" pitchFamily="2" charset="-78"/>
            </a:endParaRPr>
          </a:p>
          <a:p>
            <a:r>
              <a:rPr lang="ar-SA" sz="1600" dirty="0" smtClean="0">
                <a:solidFill>
                  <a:schemeClr val="tx2">
                    <a:lumMod val="75000"/>
                  </a:schemeClr>
                </a:solidFill>
                <a:latin typeface="+mn-lt"/>
                <a:ea typeface="+mn-ea"/>
                <a:cs typeface="PT Bold Heading" pitchFamily="2" charset="-78"/>
              </a:rPr>
              <a:t>بالتعاون مع جامعة </a:t>
            </a:r>
            <a:r>
              <a:rPr lang="ar-SA" sz="1600" dirty="0">
                <a:solidFill>
                  <a:schemeClr val="tx2">
                    <a:lumMod val="75000"/>
                  </a:schemeClr>
                </a:solidFill>
                <a:latin typeface="+mn-lt"/>
                <a:ea typeface="+mn-ea"/>
                <a:cs typeface="PT Bold Heading" pitchFamily="2" charset="-78"/>
              </a:rPr>
              <a:t>ولاية كولورادو </a:t>
            </a:r>
            <a:r>
              <a:rPr lang="en-US" sz="1600" dirty="0">
                <a:solidFill>
                  <a:schemeClr val="tx2">
                    <a:lumMod val="75000"/>
                  </a:schemeClr>
                </a:solidFill>
                <a:latin typeface="+mn-lt"/>
                <a:ea typeface="+mn-ea"/>
                <a:cs typeface="PT Bold Heading" pitchFamily="2" charset="-78"/>
              </a:rPr>
              <a:t>(CSU)</a:t>
            </a:r>
            <a:endParaRPr lang="ar-SA" sz="1600" dirty="0">
              <a:solidFill>
                <a:schemeClr val="tx2">
                  <a:lumMod val="75000"/>
                </a:schemeClr>
              </a:solidFill>
              <a:latin typeface="+mn-lt"/>
              <a:ea typeface="+mn-ea"/>
              <a:cs typeface="PT Bold Heading" pitchFamily="2" charset="-78"/>
            </a:endParaRPr>
          </a:p>
        </p:txBody>
      </p:sp>
      <p:sp>
        <p:nvSpPr>
          <p:cNvPr id="11" name="عنصر نائب للمحتوى 2"/>
          <p:cNvSpPr txBox="1">
            <a:spLocks/>
          </p:cNvSpPr>
          <p:nvPr/>
        </p:nvSpPr>
        <p:spPr>
          <a:xfrm>
            <a:off x="2192248" y="1461461"/>
            <a:ext cx="6532361" cy="3205620"/>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 typeface="Wingdings" pitchFamily="2" charset="2"/>
              <a:buChar char="ü"/>
            </a:pPr>
            <a:r>
              <a:rPr lang="ar-SA" sz="2000" b="1" dirty="0" smtClean="0">
                <a:solidFill>
                  <a:schemeClr val="tx1"/>
                </a:solidFill>
              </a:rPr>
              <a:t>تأسست جامعة كولورادو الحكومية  </a:t>
            </a:r>
            <a:r>
              <a:rPr lang="ar-SA" sz="2000" b="1" dirty="0">
                <a:solidFill>
                  <a:schemeClr val="tx1"/>
                </a:solidFill>
              </a:rPr>
              <a:t>في عام 1870 م   </a:t>
            </a:r>
          </a:p>
          <a:p>
            <a:pPr algn="just">
              <a:buFont typeface="Wingdings" pitchFamily="2" charset="2"/>
              <a:buChar char="ü"/>
            </a:pPr>
            <a:r>
              <a:rPr lang="ar-SA" sz="2000" b="1" dirty="0">
                <a:solidFill>
                  <a:schemeClr val="tx1"/>
                </a:solidFill>
              </a:rPr>
              <a:t> </a:t>
            </a:r>
            <a:r>
              <a:rPr lang="ar-SA" sz="2000" b="1" dirty="0" smtClean="0">
                <a:solidFill>
                  <a:schemeClr val="tx1"/>
                </a:solidFill>
              </a:rPr>
              <a:t>تعد من أفضل  </a:t>
            </a:r>
            <a:r>
              <a:rPr lang="ar-SA" sz="2000" b="1" dirty="0">
                <a:solidFill>
                  <a:schemeClr val="tx1"/>
                </a:solidFill>
              </a:rPr>
              <a:t>الجامعات الرائدة في الولايات </a:t>
            </a:r>
            <a:r>
              <a:rPr lang="ar-SA" sz="2000" b="1" dirty="0" smtClean="0">
                <a:solidFill>
                  <a:schemeClr val="tx1"/>
                </a:solidFill>
              </a:rPr>
              <a:t>المتحدة، حيث تعد كلية </a:t>
            </a:r>
            <a:r>
              <a:rPr lang="ar-SA" sz="2000" b="1" dirty="0">
                <a:solidFill>
                  <a:schemeClr val="tx1"/>
                </a:solidFill>
              </a:rPr>
              <a:t>ادارة الاعمال من افضل كليات </a:t>
            </a:r>
            <a:r>
              <a:rPr lang="ar-SA" sz="2000" b="1" dirty="0" smtClean="0">
                <a:solidFill>
                  <a:schemeClr val="tx1"/>
                </a:solidFill>
              </a:rPr>
              <a:t>الإدارة في </a:t>
            </a:r>
            <a:r>
              <a:rPr lang="ar-SA" sz="2000" b="1" dirty="0">
                <a:solidFill>
                  <a:schemeClr val="tx1"/>
                </a:solidFill>
              </a:rPr>
              <a:t>الولايات المتحدة الامريكية </a:t>
            </a:r>
            <a:r>
              <a:rPr lang="ar-SA" sz="2000" b="1" dirty="0" smtClean="0">
                <a:solidFill>
                  <a:srgbClr val="FF0000"/>
                </a:solidFill>
              </a:rPr>
              <a:t>والحاصلة </a:t>
            </a:r>
            <a:r>
              <a:rPr lang="ar-SA" sz="2000" b="1" dirty="0">
                <a:solidFill>
                  <a:srgbClr val="FF0000"/>
                </a:solidFill>
              </a:rPr>
              <a:t>على الاعتماد </a:t>
            </a:r>
            <a:r>
              <a:rPr lang="en-US" sz="2000" b="1" dirty="0">
                <a:solidFill>
                  <a:srgbClr val="FF0000"/>
                </a:solidFill>
              </a:rPr>
              <a:t>AACSB</a:t>
            </a:r>
            <a:r>
              <a:rPr lang="ar-SA" sz="2000" b="1" dirty="0">
                <a:solidFill>
                  <a:srgbClr val="FF0000"/>
                </a:solidFill>
              </a:rPr>
              <a:t> </a:t>
            </a:r>
          </a:p>
          <a:p>
            <a:pPr marL="280988" indent="-280988" algn="just">
              <a:buFont typeface="Wingdings" pitchFamily="2" charset="2"/>
              <a:buChar char="ü"/>
            </a:pPr>
            <a:r>
              <a:rPr lang="ar-SA" sz="2000" b="1" dirty="0" smtClean="0">
                <a:solidFill>
                  <a:schemeClr val="tx1"/>
                </a:solidFill>
              </a:rPr>
              <a:t>وهي </a:t>
            </a:r>
            <a:r>
              <a:rPr lang="ar-SA" sz="2000" b="1" dirty="0" smtClean="0">
                <a:solidFill>
                  <a:srgbClr val="FF0000"/>
                </a:solidFill>
              </a:rPr>
              <a:t>من أوائل الجامعات الأمريكية الحكومية والتي </a:t>
            </a:r>
            <a:r>
              <a:rPr lang="ar-SA" sz="2000" b="1" dirty="0" smtClean="0">
                <a:solidFill>
                  <a:schemeClr val="tx1"/>
                </a:solidFill>
              </a:rPr>
              <a:t>يتم </a:t>
            </a:r>
            <a:r>
              <a:rPr lang="ar-SA" sz="2000" b="1" dirty="0">
                <a:solidFill>
                  <a:schemeClr val="tx1"/>
                </a:solidFill>
              </a:rPr>
              <a:t>التصريح لها و اعتمادها من الحكومة الامريكية لإعطاء مثل هذا النمط من </a:t>
            </a:r>
            <a:r>
              <a:rPr lang="ar-SA" sz="2000" b="1" dirty="0" smtClean="0">
                <a:solidFill>
                  <a:schemeClr val="tx1"/>
                </a:solidFill>
              </a:rPr>
              <a:t>التعلم الالكتروني</a:t>
            </a:r>
            <a:endParaRPr lang="ar-SA" sz="2000" b="1" dirty="0">
              <a:solidFill>
                <a:schemeClr val="tx1"/>
              </a:solidFill>
            </a:endParaRPr>
          </a:p>
          <a:p>
            <a:pPr algn="just"/>
            <a:endParaRPr lang="ar-SA" sz="2000" b="1" dirty="0">
              <a:solidFill>
                <a:schemeClr val="tx1"/>
              </a:solidFill>
            </a:endParaRPr>
          </a:p>
        </p:txBody>
      </p:sp>
      <p:pic>
        <p:nvPicPr>
          <p:cNvPr id="7" name="صورة 5"/>
          <p:cNvPicPr/>
          <p:nvPr/>
        </p:nvPicPr>
        <p:blipFill>
          <a:blip r:embed="rId5">
            <a:extLst>
              <a:ext uri="{28A0092B-C50C-407E-A947-70E740481C1C}">
                <a14:useLocalDpi xmlns:a14="http://schemas.microsoft.com/office/drawing/2010/main" val="0"/>
              </a:ext>
            </a:extLst>
          </a:blip>
          <a:stretch>
            <a:fillRect/>
          </a:stretch>
        </p:blipFill>
        <p:spPr>
          <a:xfrm rot="20713803">
            <a:off x="3695087" y="3970650"/>
            <a:ext cx="3181052" cy="538775"/>
          </a:xfrm>
          <a:prstGeom prst="rect">
            <a:avLst/>
          </a:prstGeom>
        </p:spPr>
      </p:pic>
    </p:spTree>
    <p:extLst>
      <p:ext uri="{BB962C8B-B14F-4D97-AF65-F5344CB8AC3E}">
        <p14:creationId xmlns:p14="http://schemas.microsoft.com/office/powerpoint/2010/main" val="2134511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1501" y="643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9" name="عنوان 1"/>
          <p:cNvSpPr txBox="1">
            <a:spLocks/>
          </p:cNvSpPr>
          <p:nvPr/>
        </p:nvSpPr>
        <p:spPr>
          <a:xfrm>
            <a:off x="2191661" y="609150"/>
            <a:ext cx="6533535" cy="504947"/>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200" dirty="0">
                <a:solidFill>
                  <a:schemeClr val="accent1">
                    <a:lumMod val="50000"/>
                  </a:schemeClr>
                </a:solidFill>
                <a:latin typeface="+mn-lt"/>
                <a:ea typeface="+mn-ea"/>
                <a:cs typeface="PT Bold Heading" pitchFamily="2" charset="-78"/>
              </a:rPr>
              <a:t>اسلوب التعلم في برنامج الماجستير </a:t>
            </a:r>
            <a:r>
              <a:rPr lang="en-US" sz="2200" dirty="0">
                <a:solidFill>
                  <a:schemeClr val="accent1">
                    <a:lumMod val="50000"/>
                  </a:schemeClr>
                </a:solidFill>
                <a:latin typeface="+mn-lt"/>
                <a:ea typeface="+mn-ea"/>
                <a:cs typeface="PT Bold Heading" pitchFamily="2" charset="-78"/>
              </a:rPr>
              <a:t>MBA</a:t>
            </a:r>
            <a:endParaRPr lang="ar-SA" sz="2200" dirty="0">
              <a:solidFill>
                <a:schemeClr val="accent1">
                  <a:lumMod val="50000"/>
                </a:schemeClr>
              </a:solidFill>
              <a:latin typeface="+mn-lt"/>
              <a:ea typeface="+mn-ea"/>
              <a:cs typeface="PT Bold Heading" pitchFamily="2" charset="-78"/>
            </a:endParaRPr>
          </a:p>
        </p:txBody>
      </p:sp>
      <p:graphicFrame>
        <p:nvGraphicFramePr>
          <p:cNvPr id="11" name="جدول 1"/>
          <p:cNvGraphicFramePr>
            <a:graphicFrameLocks noGrp="1"/>
          </p:cNvGraphicFramePr>
          <p:nvPr>
            <p:extLst>
              <p:ext uri="{D42A27DB-BD31-4B8C-83A1-F6EECF244321}">
                <p14:modId xmlns:p14="http://schemas.microsoft.com/office/powerpoint/2010/main" val="2486768459"/>
              </p:ext>
            </p:extLst>
          </p:nvPr>
        </p:nvGraphicFramePr>
        <p:xfrm>
          <a:off x="2191661" y="1277659"/>
          <a:ext cx="6456453" cy="3588495"/>
        </p:xfrm>
        <a:graphic>
          <a:graphicData uri="http://schemas.openxmlformats.org/drawingml/2006/table">
            <a:tbl>
              <a:tblPr rtl="1" firstRow="1" firstCol="1" bandRow="1">
                <a:tableStyleId>{5940675A-B579-460E-94D1-54222C63F5DA}</a:tableStyleId>
              </a:tblPr>
              <a:tblGrid>
                <a:gridCol w="1608042"/>
                <a:gridCol w="2484255"/>
                <a:gridCol w="1319002"/>
                <a:gridCol w="1045154"/>
              </a:tblGrid>
              <a:tr h="532924">
                <a:tc>
                  <a:txBody>
                    <a:bodyPr/>
                    <a:lstStyle/>
                    <a:p>
                      <a:pPr marL="0" marR="0" algn="ctr" rtl="1">
                        <a:lnSpc>
                          <a:spcPct val="115000"/>
                        </a:lnSpc>
                        <a:spcBef>
                          <a:spcPts val="0"/>
                        </a:spcBef>
                        <a:spcAft>
                          <a:spcPts val="1000"/>
                        </a:spcAft>
                      </a:pPr>
                      <a:r>
                        <a:rPr lang="ar-SA" sz="1500" b="1" kern="1200" dirty="0">
                          <a:solidFill>
                            <a:schemeClr val="tx1"/>
                          </a:solidFill>
                          <a:latin typeface="+mn-lt"/>
                          <a:ea typeface="+mn-ea"/>
                          <a:cs typeface="+mn-cs"/>
                        </a:rPr>
                        <a:t>الاسلوب</a:t>
                      </a:r>
                      <a:endParaRPr lang="en-US" sz="1500" b="1" kern="1200" dirty="0">
                        <a:solidFill>
                          <a:schemeClr val="tx1"/>
                        </a:solidFill>
                        <a:latin typeface="+mn-lt"/>
                        <a:ea typeface="+mn-ea"/>
                        <a:cs typeface="+mn-cs"/>
                      </a:endParaRPr>
                    </a:p>
                  </a:txBody>
                  <a:tcPr marL="68580" marR="68580" marT="7144" marB="0" anchor="ctr">
                    <a:solidFill>
                      <a:schemeClr val="accent3">
                        <a:lumMod val="75000"/>
                      </a:schemeClr>
                    </a:solidFill>
                  </a:tcPr>
                </a:tc>
                <a:tc>
                  <a:txBody>
                    <a:bodyPr/>
                    <a:lstStyle/>
                    <a:p>
                      <a:pPr marL="0" marR="0" algn="ctr" rtl="1">
                        <a:lnSpc>
                          <a:spcPct val="115000"/>
                        </a:lnSpc>
                        <a:spcBef>
                          <a:spcPts val="0"/>
                        </a:spcBef>
                        <a:spcAft>
                          <a:spcPts val="1000"/>
                        </a:spcAft>
                      </a:pPr>
                      <a:r>
                        <a:rPr lang="ar-SA" sz="1500" b="1" kern="1200" dirty="0">
                          <a:solidFill>
                            <a:schemeClr val="tx1"/>
                          </a:solidFill>
                          <a:latin typeface="+mn-lt"/>
                          <a:ea typeface="+mn-ea"/>
                          <a:cs typeface="+mn-cs"/>
                        </a:rPr>
                        <a:t>الادوات</a:t>
                      </a:r>
                      <a:endParaRPr lang="en-US" sz="1500" b="1" kern="1200" dirty="0">
                        <a:solidFill>
                          <a:schemeClr val="tx1"/>
                        </a:solidFill>
                        <a:latin typeface="+mn-lt"/>
                        <a:ea typeface="+mn-ea"/>
                        <a:cs typeface="+mn-cs"/>
                      </a:endParaRPr>
                    </a:p>
                  </a:txBody>
                  <a:tcPr marL="68580" marR="68580" marT="7144" marB="0" anchor="ctr">
                    <a:solidFill>
                      <a:schemeClr val="accent3">
                        <a:lumMod val="75000"/>
                      </a:schemeClr>
                    </a:solidFill>
                  </a:tcPr>
                </a:tc>
                <a:tc>
                  <a:txBody>
                    <a:bodyPr/>
                    <a:lstStyle/>
                    <a:p>
                      <a:pPr marL="0" marR="0" algn="ctr" rtl="1">
                        <a:lnSpc>
                          <a:spcPct val="115000"/>
                        </a:lnSpc>
                        <a:spcBef>
                          <a:spcPts val="0"/>
                        </a:spcBef>
                        <a:spcAft>
                          <a:spcPts val="1000"/>
                        </a:spcAft>
                      </a:pPr>
                      <a:r>
                        <a:rPr lang="ar-SA" sz="1500" b="1" kern="1200" dirty="0">
                          <a:solidFill>
                            <a:schemeClr val="tx1"/>
                          </a:solidFill>
                          <a:latin typeface="+mn-lt"/>
                          <a:ea typeface="+mn-ea"/>
                          <a:cs typeface="+mn-cs"/>
                        </a:rPr>
                        <a:t>الساعات</a:t>
                      </a:r>
                      <a:endParaRPr lang="en-US" sz="1500" b="1" kern="1200" dirty="0">
                        <a:solidFill>
                          <a:schemeClr val="tx1"/>
                        </a:solidFill>
                        <a:latin typeface="+mn-lt"/>
                        <a:ea typeface="+mn-ea"/>
                        <a:cs typeface="+mn-cs"/>
                      </a:endParaRPr>
                    </a:p>
                  </a:txBody>
                  <a:tcPr marL="68580" marR="68580" marT="7144" marB="0" anchor="ctr">
                    <a:solidFill>
                      <a:schemeClr val="accent3">
                        <a:lumMod val="75000"/>
                      </a:schemeClr>
                    </a:solidFill>
                  </a:tcPr>
                </a:tc>
                <a:tc>
                  <a:txBody>
                    <a:bodyPr/>
                    <a:lstStyle/>
                    <a:p>
                      <a:pPr marL="0" marR="0" algn="ctr" rtl="1">
                        <a:lnSpc>
                          <a:spcPct val="115000"/>
                        </a:lnSpc>
                        <a:spcBef>
                          <a:spcPts val="0"/>
                        </a:spcBef>
                        <a:spcAft>
                          <a:spcPts val="1000"/>
                        </a:spcAft>
                      </a:pPr>
                      <a:r>
                        <a:rPr lang="ar-SA" sz="1500" b="1" kern="1200" dirty="0">
                          <a:solidFill>
                            <a:schemeClr val="tx1"/>
                          </a:solidFill>
                          <a:latin typeface="+mn-lt"/>
                          <a:ea typeface="+mn-ea"/>
                          <a:cs typeface="+mn-cs"/>
                        </a:rPr>
                        <a:t>النسبة المئوية</a:t>
                      </a:r>
                      <a:endParaRPr lang="en-US" sz="1500" b="1" kern="1200" dirty="0">
                        <a:solidFill>
                          <a:schemeClr val="tx1"/>
                        </a:solidFill>
                        <a:latin typeface="+mn-lt"/>
                        <a:ea typeface="+mn-ea"/>
                        <a:cs typeface="+mn-cs"/>
                      </a:endParaRPr>
                    </a:p>
                  </a:txBody>
                  <a:tcPr marL="68580" marR="68580" marT="7144" marB="0" anchor="ctr">
                    <a:solidFill>
                      <a:schemeClr val="accent3">
                        <a:lumMod val="75000"/>
                      </a:schemeClr>
                    </a:solidFill>
                  </a:tcPr>
                </a:tc>
              </a:tr>
              <a:tr h="553956">
                <a:tc rowSpan="2">
                  <a:txBody>
                    <a:bodyPr/>
                    <a:lstStyle/>
                    <a:p>
                      <a:pPr marL="0" marR="0" algn="ctr" rtl="1">
                        <a:lnSpc>
                          <a:spcPct val="115000"/>
                        </a:lnSpc>
                        <a:spcBef>
                          <a:spcPts val="0"/>
                        </a:spcBef>
                        <a:spcAft>
                          <a:spcPts val="1000"/>
                        </a:spcAft>
                      </a:pPr>
                      <a:r>
                        <a:rPr lang="ar-SA" sz="1500" b="1" kern="1200" dirty="0">
                          <a:solidFill>
                            <a:schemeClr val="tx1"/>
                          </a:solidFill>
                          <a:latin typeface="+mn-lt"/>
                          <a:ea typeface="+mn-ea"/>
                          <a:cs typeface="+mn-cs"/>
                        </a:rPr>
                        <a:t>متزامن</a:t>
                      </a:r>
                      <a:endParaRPr lang="en-US" sz="1500" b="1" kern="1200" dirty="0">
                        <a:solidFill>
                          <a:schemeClr val="tx1"/>
                        </a:solidFill>
                        <a:latin typeface="+mn-lt"/>
                        <a:ea typeface="+mn-ea"/>
                        <a:cs typeface="+mn-cs"/>
                      </a:endParaRPr>
                    </a:p>
                    <a:p>
                      <a:pPr marL="0" marR="0" algn="ctr" rtl="1">
                        <a:lnSpc>
                          <a:spcPct val="115000"/>
                        </a:lnSpc>
                        <a:spcBef>
                          <a:spcPts val="0"/>
                        </a:spcBef>
                        <a:spcAft>
                          <a:spcPts val="1000"/>
                        </a:spcAft>
                      </a:pPr>
                      <a:r>
                        <a:rPr lang="ar-SA" sz="1500" b="1" kern="1200" dirty="0">
                          <a:solidFill>
                            <a:schemeClr val="tx1"/>
                          </a:solidFill>
                          <a:latin typeface="+mn-lt"/>
                          <a:ea typeface="+mn-ea"/>
                          <a:cs typeface="+mn-cs"/>
                        </a:rPr>
                        <a:t>وتعلم نشط</a:t>
                      </a:r>
                      <a:endParaRPr lang="en-US" sz="1500" b="1" kern="1200" dirty="0">
                        <a:solidFill>
                          <a:schemeClr val="tx1"/>
                        </a:solidFill>
                        <a:latin typeface="+mn-lt"/>
                        <a:ea typeface="+mn-ea"/>
                        <a:cs typeface="+mn-cs"/>
                      </a:endParaRPr>
                    </a:p>
                  </a:txBody>
                  <a:tcPr marL="68580" marR="68580" marT="7144" marB="0" anchor="ctr">
                    <a:solidFill>
                      <a:schemeClr val="accent6">
                        <a:lumMod val="75000"/>
                      </a:schemeClr>
                    </a:solidFill>
                  </a:tcPr>
                </a:tc>
                <a:tc>
                  <a:txBody>
                    <a:bodyPr/>
                    <a:lstStyle/>
                    <a:p>
                      <a:pPr marL="0" marR="0" algn="ctr" rtl="1">
                        <a:lnSpc>
                          <a:spcPct val="115000"/>
                        </a:lnSpc>
                        <a:spcBef>
                          <a:spcPts val="0"/>
                        </a:spcBef>
                        <a:spcAft>
                          <a:spcPts val="1000"/>
                        </a:spcAft>
                      </a:pPr>
                      <a:r>
                        <a:rPr lang="ar-SA" sz="1500" b="1" kern="1200" dirty="0">
                          <a:solidFill>
                            <a:schemeClr val="tx1"/>
                          </a:solidFill>
                          <a:latin typeface="+mn-lt"/>
                          <a:ea typeface="+mn-ea"/>
                          <a:cs typeface="+mn-cs"/>
                        </a:rPr>
                        <a:t>وجها </a:t>
                      </a:r>
                      <a:r>
                        <a:rPr lang="ar-SA" sz="1500" b="1" kern="1200" dirty="0" smtClean="0">
                          <a:solidFill>
                            <a:schemeClr val="tx1"/>
                          </a:solidFill>
                          <a:latin typeface="+mn-lt"/>
                          <a:ea typeface="+mn-ea"/>
                          <a:cs typeface="+mn-cs"/>
                        </a:rPr>
                        <a:t>لوجه</a:t>
                      </a:r>
                      <a:r>
                        <a:rPr lang="ar-SA" sz="1500" b="1" kern="1200" baseline="0" dirty="0" smtClean="0">
                          <a:solidFill>
                            <a:schemeClr val="tx1"/>
                          </a:solidFill>
                          <a:latin typeface="+mn-lt"/>
                          <a:ea typeface="+mn-ea"/>
                          <a:cs typeface="+mn-cs"/>
                        </a:rPr>
                        <a:t> </a:t>
                      </a:r>
                      <a:r>
                        <a:rPr lang="en-US" sz="1500" b="1" kern="1200" baseline="0" dirty="0" smtClean="0">
                          <a:solidFill>
                            <a:schemeClr val="tx1"/>
                          </a:solidFill>
                          <a:latin typeface="+mn-lt"/>
                          <a:ea typeface="+mn-ea"/>
                          <a:cs typeface="+mn-cs"/>
                        </a:rPr>
                        <a:t> Face to Face</a:t>
                      </a:r>
                      <a:endParaRPr lang="en-US" sz="1500" b="1" kern="1200" dirty="0">
                        <a:solidFill>
                          <a:schemeClr val="tx1"/>
                        </a:solidFill>
                        <a:latin typeface="+mn-lt"/>
                        <a:ea typeface="+mn-ea"/>
                        <a:cs typeface="+mn-cs"/>
                      </a:endParaRPr>
                    </a:p>
                  </a:txBody>
                  <a:tcPr marL="68580" marR="68580" marT="7144" marB="0" anchor="ctr">
                    <a:solidFill>
                      <a:schemeClr val="tx2">
                        <a:lumMod val="60000"/>
                        <a:lumOff val="40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45 min</a:t>
                      </a:r>
                    </a:p>
                  </a:txBody>
                  <a:tcPr marL="68580" marR="68580" marT="7144" marB="0" anchor="ctr">
                    <a:solidFill>
                      <a:schemeClr val="accent6">
                        <a:lumMod val="75000"/>
                      </a:schemeClr>
                    </a:solidFill>
                  </a:tcPr>
                </a:tc>
                <a:tc rowSpan="2">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14%</a:t>
                      </a:r>
                    </a:p>
                  </a:txBody>
                  <a:tcPr marL="68580" marR="68580" marT="7144" marB="0" anchor="ctr">
                    <a:solidFill>
                      <a:schemeClr val="tx2">
                        <a:lumMod val="60000"/>
                        <a:lumOff val="40000"/>
                      </a:schemeClr>
                    </a:solidFill>
                  </a:tcPr>
                </a:tc>
              </a:tr>
              <a:tr h="370455">
                <a:tc vMerge="1">
                  <a:txBody>
                    <a:bodyPr/>
                    <a:lstStyle/>
                    <a:p>
                      <a:pPr rtl="1"/>
                      <a:endParaRPr lang="ar-SA"/>
                    </a:p>
                  </a:txBody>
                  <a:tcPr/>
                </a:tc>
                <a:tc>
                  <a:txBody>
                    <a:bodyPr/>
                    <a:lstStyle/>
                    <a:p>
                      <a:pPr marL="0" marR="0" algn="ctr" rtl="1">
                        <a:lnSpc>
                          <a:spcPct val="115000"/>
                        </a:lnSpc>
                        <a:spcBef>
                          <a:spcPts val="0"/>
                        </a:spcBef>
                        <a:spcAft>
                          <a:spcPts val="1000"/>
                        </a:spcAft>
                      </a:pPr>
                      <a:r>
                        <a:rPr lang="ar-SA" sz="1500" b="1" kern="1200" dirty="0" smtClean="0">
                          <a:solidFill>
                            <a:schemeClr val="tx1"/>
                          </a:solidFill>
                          <a:latin typeface="+mn-lt"/>
                          <a:ea typeface="+mn-ea"/>
                          <a:cs typeface="+mn-cs"/>
                        </a:rPr>
                        <a:t>الفصول الافتراضية</a:t>
                      </a:r>
                      <a:endParaRPr lang="en-US" sz="1500" b="1" kern="1200" dirty="0">
                        <a:solidFill>
                          <a:schemeClr val="tx1"/>
                        </a:solidFill>
                        <a:latin typeface="+mn-lt"/>
                        <a:ea typeface="+mn-ea"/>
                        <a:cs typeface="+mn-cs"/>
                      </a:endParaRPr>
                    </a:p>
                  </a:txBody>
                  <a:tcPr marL="68580" marR="68580" marT="7144" marB="0" anchor="ctr">
                    <a:solidFill>
                      <a:schemeClr val="tx2">
                        <a:lumMod val="60000"/>
                        <a:lumOff val="40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35 min</a:t>
                      </a:r>
                    </a:p>
                  </a:txBody>
                  <a:tcPr marL="68580" marR="68580" marT="7144" marB="0" anchor="ctr">
                    <a:solidFill>
                      <a:schemeClr val="accent6">
                        <a:lumMod val="75000"/>
                      </a:schemeClr>
                    </a:solidFill>
                  </a:tcPr>
                </a:tc>
                <a:tc vMerge="1">
                  <a:txBody>
                    <a:bodyPr/>
                    <a:lstStyle/>
                    <a:p>
                      <a:pPr rtl="1"/>
                      <a:endParaRPr lang="ar-SA"/>
                    </a:p>
                  </a:txBody>
                  <a:tcPr/>
                </a:tc>
              </a:tr>
              <a:tr h="792581">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 </a:t>
                      </a:r>
                      <a:r>
                        <a:rPr lang="ar-SA" sz="1500" b="1" kern="1200" dirty="0">
                          <a:solidFill>
                            <a:schemeClr val="tx1"/>
                          </a:solidFill>
                          <a:latin typeface="+mn-lt"/>
                          <a:ea typeface="+mn-ea"/>
                          <a:cs typeface="+mn-cs"/>
                        </a:rPr>
                        <a:t>غير متزامن</a:t>
                      </a:r>
                      <a:endParaRPr lang="en-US" sz="1500" b="1" kern="1200" dirty="0">
                        <a:solidFill>
                          <a:schemeClr val="tx1"/>
                        </a:solidFill>
                        <a:latin typeface="+mn-lt"/>
                        <a:ea typeface="+mn-ea"/>
                        <a:cs typeface="+mn-cs"/>
                      </a:endParaRPr>
                    </a:p>
                    <a:p>
                      <a:pPr marL="0" marR="0" algn="ctr" rtl="1">
                        <a:lnSpc>
                          <a:spcPct val="115000"/>
                        </a:lnSpc>
                        <a:spcBef>
                          <a:spcPts val="0"/>
                        </a:spcBef>
                        <a:spcAft>
                          <a:spcPts val="1000"/>
                        </a:spcAft>
                      </a:pPr>
                      <a:r>
                        <a:rPr lang="ar-SA" sz="1500" b="1" kern="1200" dirty="0">
                          <a:solidFill>
                            <a:schemeClr val="tx1"/>
                          </a:solidFill>
                          <a:latin typeface="+mn-lt"/>
                          <a:ea typeface="+mn-ea"/>
                          <a:cs typeface="+mn-cs"/>
                        </a:rPr>
                        <a:t>وغير نشط</a:t>
                      </a:r>
                      <a:endParaRPr lang="en-US" sz="1500" b="1" kern="1200" dirty="0">
                        <a:solidFill>
                          <a:schemeClr val="tx1"/>
                        </a:solidFill>
                        <a:latin typeface="+mn-lt"/>
                        <a:ea typeface="+mn-ea"/>
                        <a:cs typeface="+mn-cs"/>
                      </a:endParaRPr>
                    </a:p>
                  </a:txBody>
                  <a:tcPr marL="68580" marR="68580" marT="7144" marB="0" anchor="ctr">
                    <a:solidFill>
                      <a:schemeClr val="accent6">
                        <a:lumMod val="75000"/>
                      </a:schemeClr>
                    </a:solidFill>
                  </a:tcPr>
                </a:tc>
                <a:tc>
                  <a:txBody>
                    <a:bodyPr/>
                    <a:lstStyle/>
                    <a:p>
                      <a:pPr marL="0" marR="0" algn="ctr" rtl="1">
                        <a:lnSpc>
                          <a:spcPct val="115000"/>
                        </a:lnSpc>
                        <a:spcBef>
                          <a:spcPts val="0"/>
                        </a:spcBef>
                        <a:spcAft>
                          <a:spcPts val="1000"/>
                        </a:spcAft>
                      </a:pPr>
                      <a:r>
                        <a:rPr lang="ar-SA" sz="1500" b="1" kern="1200" dirty="0" smtClean="0">
                          <a:solidFill>
                            <a:schemeClr val="tx1"/>
                          </a:solidFill>
                          <a:latin typeface="+mn-lt"/>
                          <a:ea typeface="+mn-ea"/>
                          <a:cs typeface="+mn-cs"/>
                        </a:rPr>
                        <a:t>قراءة وعروض تلقائية وفيديو</a:t>
                      </a:r>
                      <a:endParaRPr lang="en-US" sz="1500" b="1" kern="1200" dirty="0">
                        <a:solidFill>
                          <a:schemeClr val="tx1"/>
                        </a:solidFill>
                        <a:latin typeface="+mn-lt"/>
                        <a:ea typeface="+mn-ea"/>
                        <a:cs typeface="+mn-cs"/>
                      </a:endParaRPr>
                    </a:p>
                  </a:txBody>
                  <a:tcPr marL="68580" marR="68580" marT="7144" marB="0" anchor="ctr">
                    <a:solidFill>
                      <a:schemeClr val="tx2">
                        <a:lumMod val="60000"/>
                        <a:lumOff val="40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4 h</a:t>
                      </a:r>
                    </a:p>
                  </a:txBody>
                  <a:tcPr marL="68580" marR="68580" marT="7144" marB="0" anchor="ctr">
                    <a:solidFill>
                      <a:schemeClr val="accent6">
                        <a:lumMod val="75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43%</a:t>
                      </a:r>
                    </a:p>
                  </a:txBody>
                  <a:tcPr marL="68580" marR="68580" marT="7144" marB="0" anchor="ctr">
                    <a:solidFill>
                      <a:schemeClr val="tx2">
                        <a:lumMod val="60000"/>
                        <a:lumOff val="40000"/>
                      </a:schemeClr>
                    </a:solidFill>
                  </a:tcPr>
                </a:tc>
              </a:tr>
              <a:tr h="536125">
                <a:tc rowSpan="2">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 </a:t>
                      </a:r>
                      <a:r>
                        <a:rPr lang="ar-SA" sz="1500" b="1" kern="1200" dirty="0">
                          <a:solidFill>
                            <a:schemeClr val="tx1"/>
                          </a:solidFill>
                          <a:latin typeface="+mn-lt"/>
                          <a:ea typeface="+mn-ea"/>
                          <a:cs typeface="+mn-cs"/>
                        </a:rPr>
                        <a:t>غير متزامن </a:t>
                      </a:r>
                      <a:endParaRPr lang="en-US" sz="1500" b="1" kern="1200" dirty="0">
                        <a:solidFill>
                          <a:schemeClr val="tx1"/>
                        </a:solidFill>
                        <a:latin typeface="+mn-lt"/>
                        <a:ea typeface="+mn-ea"/>
                        <a:cs typeface="+mn-cs"/>
                      </a:endParaRPr>
                    </a:p>
                    <a:p>
                      <a:pPr marL="0" marR="0" algn="ctr" rtl="1">
                        <a:lnSpc>
                          <a:spcPct val="115000"/>
                        </a:lnSpc>
                        <a:spcBef>
                          <a:spcPts val="0"/>
                        </a:spcBef>
                        <a:spcAft>
                          <a:spcPts val="1000"/>
                        </a:spcAft>
                      </a:pPr>
                      <a:r>
                        <a:rPr lang="ar-SA" sz="1500" b="1" kern="1200" dirty="0">
                          <a:solidFill>
                            <a:schemeClr val="tx1"/>
                          </a:solidFill>
                          <a:latin typeface="+mn-lt"/>
                          <a:ea typeface="+mn-ea"/>
                          <a:cs typeface="+mn-cs"/>
                        </a:rPr>
                        <a:t>وتعلم نشط </a:t>
                      </a:r>
                      <a:endParaRPr lang="en-US" sz="1500" b="1" kern="1200" dirty="0">
                        <a:solidFill>
                          <a:schemeClr val="tx1"/>
                        </a:solidFill>
                        <a:latin typeface="+mn-lt"/>
                        <a:ea typeface="+mn-ea"/>
                        <a:cs typeface="+mn-cs"/>
                      </a:endParaRPr>
                    </a:p>
                  </a:txBody>
                  <a:tcPr marL="68580" marR="68580" marT="7144" marB="0" anchor="ctr">
                    <a:solidFill>
                      <a:schemeClr val="accent6">
                        <a:lumMod val="75000"/>
                      </a:schemeClr>
                    </a:solidFill>
                  </a:tcPr>
                </a:tc>
                <a:tc>
                  <a:txBody>
                    <a:bodyPr/>
                    <a:lstStyle/>
                    <a:p>
                      <a:pPr marL="0" marR="0" algn="ctr" rtl="1">
                        <a:lnSpc>
                          <a:spcPct val="115000"/>
                        </a:lnSpc>
                        <a:spcBef>
                          <a:spcPts val="0"/>
                        </a:spcBef>
                        <a:spcAft>
                          <a:spcPts val="1000"/>
                        </a:spcAft>
                      </a:pPr>
                      <a:r>
                        <a:rPr lang="ar-SA" sz="1500" b="1" kern="1200" dirty="0" smtClean="0">
                          <a:solidFill>
                            <a:schemeClr val="tx1"/>
                          </a:solidFill>
                          <a:latin typeface="+mn-lt"/>
                          <a:ea typeface="+mn-ea"/>
                          <a:cs typeface="+mn-cs"/>
                        </a:rPr>
                        <a:t>واجبات  ونشاطات</a:t>
                      </a:r>
                      <a:endParaRPr lang="en-US" sz="1500" b="1" kern="1200" dirty="0">
                        <a:solidFill>
                          <a:schemeClr val="tx1"/>
                        </a:solidFill>
                        <a:latin typeface="+mn-lt"/>
                        <a:ea typeface="+mn-ea"/>
                        <a:cs typeface="+mn-cs"/>
                      </a:endParaRPr>
                    </a:p>
                  </a:txBody>
                  <a:tcPr marL="68580" marR="68580" marT="7144" marB="0" anchor="ctr">
                    <a:solidFill>
                      <a:schemeClr val="tx2">
                        <a:lumMod val="60000"/>
                        <a:lumOff val="40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2 h 30 min</a:t>
                      </a:r>
                    </a:p>
                  </a:txBody>
                  <a:tcPr marL="68580" marR="68580" marT="7144" marB="0" anchor="ctr">
                    <a:solidFill>
                      <a:schemeClr val="accent6">
                        <a:lumMod val="75000"/>
                      </a:schemeClr>
                    </a:solidFill>
                  </a:tcPr>
                </a:tc>
                <a:tc rowSpan="2">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43%</a:t>
                      </a:r>
                    </a:p>
                  </a:txBody>
                  <a:tcPr marL="68580" marR="68580" marT="7144" marB="0" anchor="ctr">
                    <a:solidFill>
                      <a:schemeClr val="tx2">
                        <a:lumMod val="60000"/>
                        <a:lumOff val="40000"/>
                      </a:schemeClr>
                    </a:solidFill>
                  </a:tcPr>
                </a:tc>
              </a:tr>
              <a:tr h="461746">
                <a:tc vMerge="1">
                  <a:txBody>
                    <a:bodyPr/>
                    <a:lstStyle/>
                    <a:p>
                      <a:pPr rtl="1"/>
                      <a:endParaRPr lang="ar-SA"/>
                    </a:p>
                  </a:txBody>
                  <a:tcPr/>
                </a:tc>
                <a:tc>
                  <a:txBody>
                    <a:bodyPr/>
                    <a:lstStyle/>
                    <a:p>
                      <a:pPr marL="0" marR="0" algn="ctr" rtl="1">
                        <a:lnSpc>
                          <a:spcPct val="115000"/>
                        </a:lnSpc>
                        <a:spcBef>
                          <a:spcPts val="0"/>
                        </a:spcBef>
                        <a:spcAft>
                          <a:spcPts val="1000"/>
                        </a:spcAft>
                      </a:pPr>
                      <a:r>
                        <a:rPr lang="ar-SA" sz="1500" b="1" kern="1200" dirty="0" smtClean="0">
                          <a:solidFill>
                            <a:schemeClr val="tx1"/>
                          </a:solidFill>
                          <a:latin typeface="+mn-lt"/>
                          <a:ea typeface="+mn-ea"/>
                          <a:cs typeface="+mn-cs"/>
                        </a:rPr>
                        <a:t> منديات ومناقشات</a:t>
                      </a:r>
                      <a:endParaRPr lang="en-US" sz="1500" b="1" kern="1200" dirty="0">
                        <a:solidFill>
                          <a:schemeClr val="tx1"/>
                        </a:solidFill>
                        <a:latin typeface="+mn-lt"/>
                        <a:ea typeface="+mn-ea"/>
                        <a:cs typeface="+mn-cs"/>
                      </a:endParaRPr>
                    </a:p>
                  </a:txBody>
                  <a:tcPr marL="68580" marR="68580" marT="7144" marB="0" anchor="ctr">
                    <a:solidFill>
                      <a:schemeClr val="tx2">
                        <a:lumMod val="60000"/>
                        <a:lumOff val="40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1 h 30 min</a:t>
                      </a:r>
                    </a:p>
                  </a:txBody>
                  <a:tcPr marL="68580" marR="68580" marT="7144" marB="0" anchor="ctr">
                    <a:solidFill>
                      <a:schemeClr val="accent6">
                        <a:lumMod val="75000"/>
                      </a:schemeClr>
                    </a:solidFill>
                  </a:tcPr>
                </a:tc>
                <a:tc vMerge="1">
                  <a:txBody>
                    <a:bodyPr/>
                    <a:lstStyle/>
                    <a:p>
                      <a:pPr rtl="1"/>
                      <a:endParaRPr lang="ar-SA"/>
                    </a:p>
                  </a:txBody>
                  <a:tcPr/>
                </a:tc>
              </a:tr>
              <a:tr h="340708">
                <a:tc>
                  <a:txBody>
                    <a:bodyPr/>
                    <a:lstStyle/>
                    <a:p>
                      <a:pPr marL="0" marR="0" algn="r" rtl="1">
                        <a:lnSpc>
                          <a:spcPct val="115000"/>
                        </a:lnSpc>
                        <a:spcBef>
                          <a:spcPts val="0"/>
                        </a:spcBef>
                        <a:spcAft>
                          <a:spcPts val="1000"/>
                        </a:spcAft>
                      </a:pPr>
                      <a:r>
                        <a:rPr lang="ar-SA" sz="1500" b="1" kern="1200" dirty="0" smtClean="0">
                          <a:solidFill>
                            <a:schemeClr val="tx1"/>
                          </a:solidFill>
                          <a:latin typeface="+mn-lt"/>
                          <a:ea typeface="+mn-ea"/>
                          <a:cs typeface="+mn-cs"/>
                        </a:rPr>
                        <a:t> الاجمالي</a:t>
                      </a:r>
                      <a:endParaRPr lang="en-US" sz="1500" b="1" kern="1200" dirty="0">
                        <a:solidFill>
                          <a:schemeClr val="tx1"/>
                        </a:solidFill>
                        <a:latin typeface="+mn-lt"/>
                        <a:ea typeface="+mn-ea"/>
                        <a:cs typeface="+mn-cs"/>
                      </a:endParaRPr>
                    </a:p>
                  </a:txBody>
                  <a:tcPr marL="68580" marR="68580" marT="7144" marB="0" anchor="ctr">
                    <a:solidFill>
                      <a:schemeClr val="accent3">
                        <a:lumMod val="75000"/>
                      </a:schemeClr>
                    </a:solidFill>
                  </a:tcPr>
                </a:tc>
                <a:tc>
                  <a:txBody>
                    <a:bodyPr/>
                    <a:lstStyle/>
                    <a:p>
                      <a:pPr marL="0" marR="0" algn="r" rtl="1">
                        <a:lnSpc>
                          <a:spcPct val="115000"/>
                        </a:lnSpc>
                        <a:spcBef>
                          <a:spcPts val="0"/>
                        </a:spcBef>
                        <a:spcAft>
                          <a:spcPts val="1000"/>
                        </a:spcAft>
                      </a:pPr>
                      <a:r>
                        <a:rPr lang="en-US" sz="1500" b="1" kern="1200" dirty="0">
                          <a:solidFill>
                            <a:schemeClr val="tx1"/>
                          </a:solidFill>
                          <a:latin typeface="+mn-lt"/>
                          <a:ea typeface="+mn-ea"/>
                          <a:cs typeface="+mn-cs"/>
                        </a:rPr>
                        <a:t> </a:t>
                      </a:r>
                    </a:p>
                  </a:txBody>
                  <a:tcPr marL="68580" marR="68580" marT="7144" marB="0" anchor="ctr">
                    <a:solidFill>
                      <a:schemeClr val="accent3">
                        <a:lumMod val="75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9 h 20 min</a:t>
                      </a:r>
                    </a:p>
                  </a:txBody>
                  <a:tcPr marL="68580" marR="68580" marT="7144" marB="0" anchor="ctr">
                    <a:solidFill>
                      <a:schemeClr val="accent3">
                        <a:lumMod val="75000"/>
                      </a:schemeClr>
                    </a:solidFill>
                  </a:tcPr>
                </a:tc>
                <a:tc>
                  <a:txBody>
                    <a:bodyPr/>
                    <a:lstStyle/>
                    <a:p>
                      <a:pPr marL="0" marR="0" algn="ctr" rtl="1">
                        <a:lnSpc>
                          <a:spcPct val="115000"/>
                        </a:lnSpc>
                        <a:spcBef>
                          <a:spcPts val="0"/>
                        </a:spcBef>
                        <a:spcAft>
                          <a:spcPts val="1000"/>
                        </a:spcAft>
                      </a:pPr>
                      <a:r>
                        <a:rPr lang="en-US" sz="1500" b="1" kern="1200" dirty="0">
                          <a:solidFill>
                            <a:schemeClr val="tx1"/>
                          </a:solidFill>
                          <a:latin typeface="+mn-lt"/>
                          <a:ea typeface="+mn-ea"/>
                          <a:cs typeface="+mn-cs"/>
                        </a:rPr>
                        <a:t>%100</a:t>
                      </a:r>
                    </a:p>
                  </a:txBody>
                  <a:tcPr marL="68580" marR="68580" marT="7144" marB="0" anchor="ctr">
                    <a:solidFill>
                      <a:schemeClr val="accent3">
                        <a:lumMod val="75000"/>
                      </a:schemeClr>
                    </a:solidFill>
                  </a:tcPr>
                </a:tc>
              </a:tr>
            </a:tbl>
          </a:graphicData>
        </a:graphic>
      </p:graphicFrame>
    </p:spTree>
    <p:extLst>
      <p:ext uri="{BB962C8B-B14F-4D97-AF65-F5344CB8AC3E}">
        <p14:creationId xmlns:p14="http://schemas.microsoft.com/office/powerpoint/2010/main" val="2233227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37005" y="-12872"/>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10" name="مستطيل 2"/>
          <p:cNvSpPr/>
          <p:nvPr/>
        </p:nvSpPr>
        <p:spPr>
          <a:xfrm>
            <a:off x="2368535" y="2330743"/>
            <a:ext cx="5904656" cy="584775"/>
          </a:xfrm>
          <a:prstGeom prst="rect">
            <a:avLst/>
          </a:prstGeom>
        </p:spPr>
        <p:txBody>
          <a:bodyPr wrap="square">
            <a:spAutoFit/>
          </a:bodyPr>
          <a:lstStyle/>
          <a:p>
            <a:pPr algn="ctr"/>
            <a:r>
              <a:rPr lang="ar-SA" sz="3200" dirty="0" smtClean="0">
                <a:solidFill>
                  <a:schemeClr val="tx2">
                    <a:lumMod val="50000"/>
                  </a:schemeClr>
                </a:solidFill>
                <a:cs typeface="PT Bold Heading" pitchFamily="2" charset="-78"/>
              </a:rPr>
              <a:t>خطط الجامعة المستقبلية</a:t>
            </a:r>
            <a:endParaRPr lang="ar-SA" sz="3200" dirty="0">
              <a:solidFill>
                <a:schemeClr val="tx2">
                  <a:lumMod val="50000"/>
                </a:schemeClr>
              </a:solidFill>
              <a:cs typeface="PT Bold Heading" pitchFamily="2" charset="-78"/>
            </a:endParaRPr>
          </a:p>
        </p:txBody>
      </p:sp>
    </p:spTree>
    <p:extLst>
      <p:ext uri="{BB962C8B-B14F-4D97-AF65-F5344CB8AC3E}">
        <p14:creationId xmlns:p14="http://schemas.microsoft.com/office/powerpoint/2010/main" val="1987248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37005" y="-12872"/>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10" name="مستطيل 2"/>
          <p:cNvSpPr/>
          <p:nvPr/>
        </p:nvSpPr>
        <p:spPr>
          <a:xfrm>
            <a:off x="2154622" y="893379"/>
            <a:ext cx="6405134" cy="3785652"/>
          </a:xfrm>
          <a:prstGeom prst="rect">
            <a:avLst/>
          </a:prstGeom>
        </p:spPr>
        <p:txBody>
          <a:bodyPr wrap="square">
            <a:spAutoFit/>
          </a:bodyPr>
          <a:lstStyle/>
          <a:p>
            <a:pPr algn="just" rtl="1">
              <a:buFont typeface="Arial" pitchFamily="34" charset="0"/>
              <a:buChar char="•"/>
            </a:pPr>
            <a:r>
              <a:rPr lang="ar-SA" sz="2000" b="1" dirty="0" smtClean="0">
                <a:solidFill>
                  <a:schemeClr val="tx2">
                    <a:lumMod val="50000"/>
                  </a:schemeClr>
                </a:solidFill>
                <a:cs typeface="+mj-cs"/>
              </a:rPr>
              <a:t>التوسع في القبول لاستيعاب الطلب المتزايد على مثل هذا النوع من التعلم</a:t>
            </a:r>
          </a:p>
          <a:p>
            <a:pPr algn="just" rtl="1">
              <a:buFont typeface="Arial" pitchFamily="34" charset="0"/>
              <a:buChar char="•"/>
            </a:pPr>
            <a:r>
              <a:rPr lang="ar-SA" sz="2000" b="1" dirty="0" smtClean="0">
                <a:solidFill>
                  <a:schemeClr val="tx2">
                    <a:lumMod val="50000"/>
                  </a:schemeClr>
                </a:solidFill>
                <a:cs typeface="+mj-cs"/>
              </a:rPr>
              <a:t>التوسع في فتح فروع لجامعة في مناطق ومحافظات ومدن </a:t>
            </a:r>
            <a:r>
              <a:rPr lang="ar-SA" sz="2000" b="1" dirty="0" err="1" smtClean="0">
                <a:solidFill>
                  <a:schemeClr val="tx2">
                    <a:lumMod val="50000"/>
                  </a:schemeClr>
                </a:solidFill>
                <a:cs typeface="+mj-cs"/>
              </a:rPr>
              <a:t>المملكة </a:t>
            </a:r>
            <a:r>
              <a:rPr lang="ar-SA" sz="2000" b="1" dirty="0" smtClean="0">
                <a:solidFill>
                  <a:schemeClr val="tx2">
                    <a:lumMod val="50000"/>
                  </a:schemeClr>
                </a:solidFill>
                <a:cs typeface="+mj-cs"/>
              </a:rPr>
              <a:t>)، السنة القادمة بمشيئة الله سيتم افتتاح ثلاث فروع جديدة في كل </a:t>
            </a:r>
            <a:r>
              <a:rPr lang="ar-SA" sz="2000" b="1" dirty="0" err="1" smtClean="0">
                <a:solidFill>
                  <a:schemeClr val="tx2">
                    <a:lumMod val="50000"/>
                  </a:schemeClr>
                </a:solidFill>
                <a:cs typeface="+mj-cs"/>
              </a:rPr>
              <a:t>من </a:t>
            </a:r>
            <a:r>
              <a:rPr lang="ar-SA" sz="2000" b="1" dirty="0" smtClean="0">
                <a:solidFill>
                  <a:schemeClr val="tx2">
                    <a:lumMod val="50000"/>
                  </a:schemeClr>
                </a:solidFill>
                <a:cs typeface="+mj-cs"/>
              </a:rPr>
              <a:t>(</a:t>
            </a:r>
            <a:r>
              <a:rPr lang="ar-SA" sz="2000" b="1" dirty="0" err="1" smtClean="0">
                <a:solidFill>
                  <a:schemeClr val="tx2">
                    <a:lumMod val="50000"/>
                  </a:schemeClr>
                </a:solidFill>
                <a:cs typeface="+mj-cs"/>
              </a:rPr>
              <a:t>القصيم</a:t>
            </a:r>
            <a:r>
              <a:rPr lang="ar-SA" sz="2000" b="1" dirty="0" smtClean="0">
                <a:solidFill>
                  <a:schemeClr val="tx2">
                    <a:lumMod val="50000"/>
                  </a:schemeClr>
                </a:solidFill>
                <a:cs typeface="+mj-cs"/>
              </a:rPr>
              <a:t>، الجوف، عسير</a:t>
            </a:r>
            <a:r>
              <a:rPr lang="ar-SA" sz="2000" b="1" dirty="0" err="1" smtClean="0">
                <a:solidFill>
                  <a:schemeClr val="tx2">
                    <a:lumMod val="50000"/>
                  </a:schemeClr>
                </a:solidFill>
                <a:cs typeface="+mj-cs"/>
              </a:rPr>
              <a:t>).</a:t>
            </a:r>
            <a:endParaRPr lang="ar-SA" sz="2000" b="1" dirty="0" smtClean="0">
              <a:solidFill>
                <a:schemeClr val="tx2">
                  <a:lumMod val="50000"/>
                </a:schemeClr>
              </a:solidFill>
              <a:cs typeface="+mj-cs"/>
            </a:endParaRPr>
          </a:p>
          <a:p>
            <a:pPr algn="just" rtl="1">
              <a:buFont typeface="Arial" pitchFamily="34" charset="0"/>
              <a:buChar char="•"/>
            </a:pPr>
            <a:r>
              <a:rPr lang="ar-SA" sz="2000" b="1" dirty="0" smtClean="0">
                <a:solidFill>
                  <a:schemeClr val="tx2">
                    <a:lumMod val="50000"/>
                  </a:schemeClr>
                </a:solidFill>
                <a:cs typeface="+mj-cs"/>
              </a:rPr>
              <a:t>فتح برامج </a:t>
            </a:r>
            <a:r>
              <a:rPr lang="ar-SA" sz="2000" b="1" dirty="0" err="1" smtClean="0">
                <a:solidFill>
                  <a:schemeClr val="tx2">
                    <a:lumMod val="50000"/>
                  </a:schemeClr>
                </a:solidFill>
                <a:cs typeface="+mj-cs"/>
              </a:rPr>
              <a:t>دراسيةنوعية</a:t>
            </a:r>
            <a:r>
              <a:rPr lang="ar-SA" sz="2000" b="1" dirty="0" smtClean="0">
                <a:solidFill>
                  <a:schemeClr val="tx2">
                    <a:lumMod val="50000"/>
                  </a:schemeClr>
                </a:solidFill>
                <a:cs typeface="+mj-cs"/>
              </a:rPr>
              <a:t> ومتميزة يحتاج لها سوق العمل سواء كان ذلك على مستوى الدبلوم أو البكالوريوس أو الماجستير، السنة القادمة بمشيئة الله سيتم فتح برنامج دبلوم عالي بعد البكالوريوس في تخصص الحكومة الإلكترونية </a:t>
            </a:r>
            <a:r>
              <a:rPr lang="en-US" sz="2000" b="1" dirty="0" smtClean="0">
                <a:solidFill>
                  <a:schemeClr val="tx2">
                    <a:lumMod val="50000"/>
                  </a:schemeClr>
                </a:solidFill>
                <a:cs typeface="+mj-cs"/>
              </a:rPr>
              <a:t>e-</a:t>
            </a:r>
            <a:r>
              <a:rPr lang="en-US" sz="2000" b="1" dirty="0" err="1" smtClean="0">
                <a:solidFill>
                  <a:schemeClr val="tx2">
                    <a:lumMod val="50000"/>
                  </a:schemeClr>
                </a:solidFill>
                <a:cs typeface="+mj-cs"/>
              </a:rPr>
              <a:t>Goverment</a:t>
            </a:r>
            <a:r>
              <a:rPr lang="ar-SA" sz="2000" b="1" dirty="0" smtClean="0">
                <a:solidFill>
                  <a:schemeClr val="tx2">
                    <a:lumMod val="50000"/>
                  </a:schemeClr>
                </a:solidFill>
                <a:cs typeface="+mj-cs"/>
              </a:rPr>
              <a:t> بالتعاون مع جامعة أوهايو الأمريكية، وبرنامج في الماجستير في تخصص أمن المعلومات </a:t>
            </a:r>
            <a:r>
              <a:rPr lang="en-US" sz="2000" b="1" dirty="0" smtClean="0">
                <a:solidFill>
                  <a:schemeClr val="tx2">
                    <a:lumMod val="50000"/>
                  </a:schemeClr>
                </a:solidFill>
                <a:cs typeface="+mj-cs"/>
              </a:rPr>
              <a:t>Cyber Security</a:t>
            </a:r>
            <a:r>
              <a:rPr lang="ar-SA" sz="2000" b="1" dirty="0" smtClean="0">
                <a:solidFill>
                  <a:schemeClr val="tx2">
                    <a:lumMod val="50000"/>
                  </a:schemeClr>
                </a:solidFill>
                <a:cs typeface="+mj-cs"/>
              </a:rPr>
              <a:t> بالتعاون مع جامعة ولاية كولورادو الأمريكية.</a:t>
            </a:r>
          </a:p>
          <a:p>
            <a:pPr algn="just" rtl="1">
              <a:buFont typeface="Arial" pitchFamily="34" charset="0"/>
              <a:buChar char="•"/>
            </a:pPr>
            <a:r>
              <a:rPr lang="ar-SA" sz="2000" b="1" dirty="0" smtClean="0">
                <a:solidFill>
                  <a:schemeClr val="tx2">
                    <a:lumMod val="50000"/>
                  </a:schemeClr>
                </a:solidFill>
                <a:cs typeface="+mj-cs"/>
              </a:rPr>
              <a:t>التوسع في طرح برامج تدريبية طويلة وقصيرة للموظفين على رأس العمل بعد اعتمادها من جهة </a:t>
            </a:r>
            <a:r>
              <a:rPr lang="ar-SA" sz="2000" b="1" dirty="0" err="1" smtClean="0">
                <a:solidFill>
                  <a:schemeClr val="tx2">
                    <a:lumMod val="50000"/>
                  </a:schemeClr>
                </a:solidFill>
                <a:cs typeface="+mj-cs"/>
              </a:rPr>
              <a:t>الإختصاص.</a:t>
            </a:r>
            <a:endParaRPr lang="ar-SA" sz="2000" b="1" dirty="0" smtClean="0">
              <a:solidFill>
                <a:schemeClr val="tx2">
                  <a:lumMod val="50000"/>
                </a:schemeClr>
              </a:solidFill>
              <a:cs typeface="+mj-cs"/>
            </a:endParaRPr>
          </a:p>
        </p:txBody>
      </p:sp>
    </p:spTree>
    <p:extLst>
      <p:ext uri="{BB962C8B-B14F-4D97-AF65-F5344CB8AC3E}">
        <p14:creationId xmlns:p14="http://schemas.microsoft.com/office/powerpoint/2010/main" val="1987248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2" name="Rectangle 1"/>
          <p:cNvSpPr/>
          <p:nvPr/>
        </p:nvSpPr>
        <p:spPr>
          <a:xfrm>
            <a:off x="3457025" y="2283079"/>
            <a:ext cx="4002808" cy="954107"/>
          </a:xfrm>
          <a:prstGeom prst="rect">
            <a:avLst/>
          </a:prstGeom>
        </p:spPr>
        <p:txBody>
          <a:bodyPr wrap="square">
            <a:spAutoFit/>
          </a:bodyPr>
          <a:lstStyle/>
          <a:p>
            <a:pPr algn="ctr" rtl="1"/>
            <a:r>
              <a:rPr lang="ar-SA" sz="2800" b="1" dirty="0">
                <a:solidFill>
                  <a:schemeClr val="accent1">
                    <a:lumMod val="50000"/>
                  </a:schemeClr>
                </a:solidFill>
                <a:cs typeface="PT Bold Heading" pitchFamily="2" charset="-78"/>
              </a:rPr>
              <a:t>مع الشكر </a:t>
            </a:r>
            <a:r>
              <a:rPr lang="ar-SA" sz="2800" b="1" dirty="0" smtClean="0">
                <a:solidFill>
                  <a:schemeClr val="accent1">
                    <a:lumMod val="50000"/>
                  </a:schemeClr>
                </a:solidFill>
                <a:cs typeface="PT Bold Heading" pitchFamily="2" charset="-78"/>
              </a:rPr>
              <a:t>والتقدير</a:t>
            </a:r>
          </a:p>
          <a:p>
            <a:pPr algn="ctr" rtl="1"/>
            <a:r>
              <a:rPr lang="en-US" sz="2800" b="1" dirty="0" smtClean="0">
                <a:solidFill>
                  <a:schemeClr val="accent1">
                    <a:lumMod val="50000"/>
                  </a:schemeClr>
                </a:solidFill>
                <a:cs typeface="PT Bold Heading" pitchFamily="2" charset="-78"/>
              </a:rPr>
              <a:t>Q &amp; A</a:t>
            </a:r>
            <a:endParaRPr lang="ar-SA" sz="2800" b="1" dirty="0">
              <a:solidFill>
                <a:schemeClr val="accent1">
                  <a:lumMod val="50000"/>
                </a:schemeClr>
              </a:solidFill>
              <a:cs typeface="PT Bold Heading" pitchFamily="2" charset="-78"/>
            </a:endParaRPr>
          </a:p>
        </p:txBody>
      </p:sp>
    </p:spTree>
    <p:extLst>
      <p:ext uri="{BB962C8B-B14F-4D97-AF65-F5344CB8AC3E}">
        <p14:creationId xmlns:p14="http://schemas.microsoft.com/office/powerpoint/2010/main" val="19320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097598" y="1824502"/>
            <a:ext cx="6721661" cy="2795958"/>
          </a:xfrm>
          <a:prstGeom prst="rect">
            <a:avLst/>
          </a:prstGeom>
        </p:spPr>
        <p:txBody>
          <a:bodyPr wrap="square">
            <a:spAutoFit/>
          </a:bodyPr>
          <a:lstStyle/>
          <a:p>
            <a:pPr marL="285750" indent="-285750" algn="just" rtl="1">
              <a:lnSpc>
                <a:spcPct val="150000"/>
              </a:lnSpc>
              <a:spcAft>
                <a:spcPts val="1000"/>
              </a:spcAft>
            </a:pPr>
            <a:r>
              <a:rPr lang="ar-SA" sz="2400" b="1" dirty="0" smtClean="0">
                <a:solidFill>
                  <a:schemeClr val="tx2">
                    <a:lumMod val="50000"/>
                  </a:schemeClr>
                </a:solidFill>
                <a:ea typeface="Times New Roman"/>
                <a:cs typeface="Times New Roman"/>
              </a:rPr>
              <a:t>     وجود </a:t>
            </a:r>
            <a:r>
              <a:rPr lang="ar-SA" sz="2400" b="1" dirty="0">
                <a:solidFill>
                  <a:schemeClr val="tx2">
                    <a:lumMod val="50000"/>
                  </a:schemeClr>
                </a:solidFill>
                <a:ea typeface="Times New Roman"/>
                <a:cs typeface="Times New Roman"/>
              </a:rPr>
              <a:t>حاجة ملحة وطلبا اجتماعيا متزايدا </a:t>
            </a:r>
            <a:r>
              <a:rPr lang="ar-SA" sz="2400" b="1" dirty="0" smtClean="0">
                <a:solidFill>
                  <a:schemeClr val="tx2">
                    <a:lumMod val="50000"/>
                  </a:schemeClr>
                </a:solidFill>
                <a:ea typeface="Times New Roman"/>
                <a:cs typeface="Times New Roman"/>
              </a:rPr>
              <a:t>للتعلم  الالكتروني خصوصا </a:t>
            </a:r>
            <a:r>
              <a:rPr lang="ar-SA" sz="2400" b="1" dirty="0">
                <a:solidFill>
                  <a:schemeClr val="tx2">
                    <a:lumMod val="50000"/>
                  </a:schemeClr>
                </a:solidFill>
                <a:ea typeface="Times New Roman"/>
                <a:cs typeface="Times New Roman"/>
              </a:rPr>
              <a:t>من الطلبة الذين لم يستطيعوا الالتحاق بالتعليم </a:t>
            </a:r>
            <a:r>
              <a:rPr lang="ar-SA" sz="2400" b="1" dirty="0" smtClean="0">
                <a:solidFill>
                  <a:schemeClr val="tx2">
                    <a:lumMod val="50000"/>
                  </a:schemeClr>
                </a:solidFill>
                <a:ea typeface="Times New Roman"/>
                <a:cs typeface="Times New Roman"/>
              </a:rPr>
              <a:t>العالي التقليدي او </a:t>
            </a:r>
            <a:r>
              <a:rPr lang="ar-SA" sz="2400" b="1" dirty="0">
                <a:solidFill>
                  <a:schemeClr val="tx2">
                    <a:lumMod val="50000"/>
                  </a:schemeClr>
                </a:solidFill>
                <a:ea typeface="Times New Roman"/>
                <a:cs typeface="Times New Roman"/>
              </a:rPr>
              <a:t>اصحاب الوظائف والعاملين بالقطاع الحكومي </a:t>
            </a:r>
            <a:r>
              <a:rPr lang="ar-SA" sz="2400" b="1" dirty="0" smtClean="0">
                <a:solidFill>
                  <a:schemeClr val="tx2">
                    <a:lumMod val="50000"/>
                  </a:schemeClr>
                </a:solidFill>
                <a:ea typeface="Times New Roman"/>
                <a:cs typeface="Times New Roman"/>
              </a:rPr>
              <a:t>والأهلي </a:t>
            </a:r>
            <a:r>
              <a:rPr lang="ar-SA" sz="2400" b="1" dirty="0">
                <a:solidFill>
                  <a:schemeClr val="tx2">
                    <a:lumMod val="50000"/>
                  </a:schemeClr>
                </a:solidFill>
                <a:ea typeface="Times New Roman"/>
                <a:cs typeface="Times New Roman"/>
              </a:rPr>
              <a:t>الراغبين بتطوير انفسهم واكمال </a:t>
            </a:r>
            <a:r>
              <a:rPr lang="ar-SA" sz="2400" b="1" dirty="0" smtClean="0">
                <a:solidFill>
                  <a:schemeClr val="tx2">
                    <a:lumMod val="50000"/>
                  </a:schemeClr>
                </a:solidFill>
                <a:ea typeface="Times New Roman"/>
                <a:cs typeface="Times New Roman"/>
              </a:rPr>
              <a:t>دراستهم الجامعية والعليا وهم على رأس العمل. </a:t>
            </a:r>
          </a:p>
        </p:txBody>
      </p:sp>
      <p:sp>
        <p:nvSpPr>
          <p:cNvPr id="7" name="Rectangle 6"/>
          <p:cNvSpPr/>
          <p:nvPr/>
        </p:nvSpPr>
        <p:spPr>
          <a:xfrm>
            <a:off x="2396359" y="1236649"/>
            <a:ext cx="6043448" cy="587853"/>
          </a:xfrm>
          <a:prstGeom prst="rect">
            <a:avLst/>
          </a:prstGeom>
          <a:solidFill>
            <a:schemeClr val="accent1">
              <a:lumMod val="20000"/>
              <a:lumOff val="80000"/>
            </a:schemeClr>
          </a:solidFill>
        </p:spPr>
        <p:txBody>
          <a:bodyPr wrap="square">
            <a:spAutoFit/>
          </a:bodyPr>
          <a:lstStyle/>
          <a:p>
            <a:pPr marL="228600" marR="0" algn="ctr" rtl="1">
              <a:lnSpc>
                <a:spcPct val="115000"/>
              </a:lnSpc>
              <a:spcBef>
                <a:spcPts val="0"/>
              </a:spcBef>
              <a:spcAft>
                <a:spcPts val="1000"/>
              </a:spcAft>
            </a:pPr>
            <a:r>
              <a:rPr lang="ar-SA" sz="2800" b="1" dirty="0" smtClean="0">
                <a:solidFill>
                  <a:schemeClr val="accent6">
                    <a:lumMod val="75000"/>
                  </a:schemeClr>
                </a:solidFill>
                <a:ea typeface="Times New Roman"/>
                <a:cs typeface="Simplified Arabic"/>
              </a:rPr>
              <a:t>أسئلة تبرر الحاجة للجامعة السعودية الالكترونية</a:t>
            </a:r>
            <a:endParaRPr lang="en-US" sz="1600" dirty="0">
              <a:solidFill>
                <a:schemeClr val="accent6">
                  <a:lumMod val="75000"/>
                </a:schemeClr>
              </a:solidFill>
              <a:ea typeface="Times New Roman"/>
              <a:cs typeface="Arial"/>
            </a:endParaRPr>
          </a:p>
        </p:txBody>
      </p:sp>
    </p:spTree>
    <p:extLst>
      <p:ext uri="{BB962C8B-B14F-4D97-AF65-F5344CB8AC3E}">
        <p14:creationId xmlns:p14="http://schemas.microsoft.com/office/powerpoint/2010/main" val="10748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9" name="Rectangle 8"/>
          <p:cNvSpPr/>
          <p:nvPr/>
        </p:nvSpPr>
        <p:spPr>
          <a:xfrm>
            <a:off x="2070537" y="3494190"/>
            <a:ext cx="6747641" cy="463397"/>
          </a:xfrm>
          <a:prstGeom prst="rect">
            <a:avLst/>
          </a:prstGeom>
          <a:solidFill>
            <a:srgbClr val="FF9933"/>
          </a:solidFill>
        </p:spPr>
        <p:txBody>
          <a:bodyPr vert="horz" wrap="square" lIns="91440" tIns="45720" rIns="91440" bIns="45720" rtlCol="0" anchor="ctr">
            <a:spAutoFit/>
          </a:bodyPr>
          <a:lstStyle/>
          <a:p>
            <a:pPr marL="342900" indent="-342900" algn="just" rtl="1">
              <a:lnSpc>
                <a:spcPct val="150000"/>
              </a:lnSpc>
              <a:spcAft>
                <a:spcPts val="1000"/>
              </a:spcAft>
              <a:buFont typeface="Wingdings"/>
              <a:buChar char=""/>
            </a:pPr>
            <a:r>
              <a:rPr lang="ar-SA" b="1" dirty="0">
                <a:solidFill>
                  <a:schemeClr val="tx2">
                    <a:lumMod val="50000"/>
                  </a:schemeClr>
                </a:solidFill>
                <a:ea typeface="Times New Roman"/>
                <a:cs typeface="Times New Roman"/>
              </a:rPr>
              <a:t>هل سوق العمل يثق </a:t>
            </a:r>
            <a:r>
              <a:rPr lang="ar-SA" b="1" dirty="0" smtClean="0">
                <a:solidFill>
                  <a:schemeClr val="tx2">
                    <a:lumMod val="50000"/>
                  </a:schemeClr>
                </a:solidFill>
                <a:ea typeface="Times New Roman"/>
                <a:cs typeface="Times New Roman"/>
              </a:rPr>
              <a:t>بمخرجات هذا النوع من </a:t>
            </a:r>
            <a:r>
              <a:rPr lang="ar-SA" b="1" dirty="0" err="1" smtClean="0">
                <a:solidFill>
                  <a:schemeClr val="tx2">
                    <a:lumMod val="50000"/>
                  </a:schemeClr>
                </a:solidFill>
                <a:ea typeface="Times New Roman"/>
                <a:cs typeface="Times New Roman"/>
              </a:rPr>
              <a:t>التعليم؟</a:t>
            </a:r>
            <a:r>
              <a:rPr lang="ar-SA" b="1" dirty="0" smtClean="0">
                <a:solidFill>
                  <a:schemeClr val="tx2">
                    <a:lumMod val="50000"/>
                  </a:schemeClr>
                </a:solidFill>
                <a:ea typeface="Times New Roman"/>
                <a:cs typeface="Times New Roman"/>
              </a:rPr>
              <a:t> </a:t>
            </a:r>
            <a:endParaRPr lang="en-US" b="1" dirty="0">
              <a:solidFill>
                <a:schemeClr val="tx2">
                  <a:lumMod val="50000"/>
                </a:schemeClr>
              </a:solidFill>
              <a:ea typeface="Times New Roman"/>
              <a:cs typeface="Times New Roman"/>
            </a:endParaRPr>
          </a:p>
        </p:txBody>
      </p:sp>
      <p:sp>
        <p:nvSpPr>
          <p:cNvPr id="10" name="Slide Number Placeholder 10"/>
          <p:cNvSpPr txBox="1">
            <a:spLocks/>
          </p:cNvSpPr>
          <p:nvPr/>
        </p:nvSpPr>
        <p:spPr>
          <a:xfrm>
            <a:off x="2070537" y="1621449"/>
            <a:ext cx="6747641" cy="463397"/>
          </a:xfrm>
          <a:prstGeom prst="rect">
            <a:avLst/>
          </a:prstGeom>
          <a:solidFill>
            <a:srgbClr val="FF9933"/>
          </a:solidFill>
        </p:spPr>
        <p:txBody>
          <a:bodyPr vert="horz" wrap="square" lIns="91440" tIns="45720" rIns="91440" bIns="45720" rtlCol="0" anchor="ctr">
            <a:spAutoFit/>
          </a:bodyP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rtl="1">
              <a:lnSpc>
                <a:spcPct val="150000"/>
              </a:lnSpc>
              <a:spcAft>
                <a:spcPts val="1000"/>
              </a:spcAft>
              <a:buFont typeface="Wingdings"/>
              <a:buChar char=""/>
            </a:pPr>
            <a:r>
              <a:rPr lang="ar-SA" sz="1800" dirty="0" smtClean="0">
                <a:solidFill>
                  <a:schemeClr val="tx2">
                    <a:lumMod val="50000"/>
                  </a:schemeClr>
                </a:solidFill>
                <a:ea typeface="Times New Roman"/>
                <a:cs typeface="Times New Roman"/>
              </a:rPr>
              <a:t>"ما جودة خريجي هذا النوع من التعليم؟</a:t>
            </a:r>
            <a:endParaRPr lang="en-US" sz="1800" dirty="0">
              <a:solidFill>
                <a:schemeClr val="tx2">
                  <a:lumMod val="50000"/>
                </a:schemeClr>
              </a:solidFill>
              <a:ea typeface="Times New Roman"/>
              <a:cs typeface="Times New Roman"/>
            </a:endParaRPr>
          </a:p>
        </p:txBody>
      </p:sp>
      <p:sp>
        <p:nvSpPr>
          <p:cNvPr id="11" name="Rectangle 10"/>
          <p:cNvSpPr/>
          <p:nvPr/>
        </p:nvSpPr>
        <p:spPr>
          <a:xfrm>
            <a:off x="2070537" y="2216777"/>
            <a:ext cx="6747641" cy="507831"/>
          </a:xfrm>
          <a:prstGeom prst="rect">
            <a:avLst/>
          </a:prstGeom>
          <a:solidFill>
            <a:srgbClr val="FF9933"/>
          </a:solidFill>
        </p:spPr>
        <p:txBody>
          <a:bodyPr vert="horz" wrap="square" lIns="91440" tIns="45720" rIns="91440" bIns="45720" rtlCol="0" anchor="ctr">
            <a:spAutoFit/>
          </a:bodyPr>
          <a:lstStyle/>
          <a:p>
            <a:pPr marL="342900" indent="-342900" algn="just" rtl="1">
              <a:lnSpc>
                <a:spcPct val="150000"/>
              </a:lnSpc>
              <a:spcAft>
                <a:spcPts val="1000"/>
              </a:spcAft>
              <a:buFont typeface="Wingdings"/>
              <a:buChar char=""/>
            </a:pPr>
            <a:r>
              <a:rPr lang="ar-SA" b="1" dirty="0">
                <a:solidFill>
                  <a:schemeClr val="tx2">
                    <a:lumMod val="50000"/>
                  </a:schemeClr>
                </a:solidFill>
                <a:ea typeface="Times New Roman"/>
                <a:cs typeface="Times New Roman"/>
              </a:rPr>
              <a:t>هل هناك تطبيق للمعايير والمقاييس الدولية في </a:t>
            </a:r>
            <a:r>
              <a:rPr lang="ar-SA" b="1" dirty="0" smtClean="0">
                <a:solidFill>
                  <a:schemeClr val="tx2">
                    <a:lumMod val="50000"/>
                  </a:schemeClr>
                </a:solidFill>
                <a:ea typeface="Times New Roman"/>
                <a:cs typeface="Times New Roman"/>
              </a:rPr>
              <a:t>ذلك لهذا النوع من التعليم؟</a:t>
            </a:r>
            <a:endParaRPr lang="en-US" b="1" dirty="0">
              <a:solidFill>
                <a:schemeClr val="tx2">
                  <a:lumMod val="50000"/>
                </a:schemeClr>
              </a:solidFill>
              <a:ea typeface="Times New Roman"/>
              <a:cs typeface="Times New Roman"/>
            </a:endParaRPr>
          </a:p>
        </p:txBody>
      </p:sp>
      <p:sp>
        <p:nvSpPr>
          <p:cNvPr id="12" name="Rectangle 11"/>
          <p:cNvSpPr/>
          <p:nvPr/>
        </p:nvSpPr>
        <p:spPr>
          <a:xfrm>
            <a:off x="2070537" y="2844144"/>
            <a:ext cx="6747641" cy="507831"/>
          </a:xfrm>
          <a:prstGeom prst="rect">
            <a:avLst/>
          </a:prstGeom>
          <a:solidFill>
            <a:srgbClr val="FF9933"/>
          </a:solidFill>
        </p:spPr>
        <p:txBody>
          <a:bodyPr vert="horz" wrap="square" lIns="91440" tIns="45720" rIns="91440" bIns="45720" rtlCol="0" anchor="ctr">
            <a:spAutoFit/>
          </a:bodyPr>
          <a:lstStyle/>
          <a:p>
            <a:pPr marL="342900" indent="-342900" algn="just" rtl="1">
              <a:lnSpc>
                <a:spcPct val="150000"/>
              </a:lnSpc>
              <a:spcAft>
                <a:spcPts val="1000"/>
              </a:spcAft>
              <a:buFont typeface="Wingdings"/>
              <a:buChar char=""/>
            </a:pPr>
            <a:r>
              <a:rPr lang="ar-SA" b="1" dirty="0">
                <a:solidFill>
                  <a:schemeClr val="tx2">
                    <a:lumMod val="50000"/>
                  </a:schemeClr>
                </a:solidFill>
                <a:ea typeface="Times New Roman"/>
                <a:cs typeface="Times New Roman"/>
              </a:rPr>
              <a:t>هل الخريجين </a:t>
            </a:r>
            <a:r>
              <a:rPr lang="ar-SA" b="1" dirty="0" smtClean="0">
                <a:solidFill>
                  <a:schemeClr val="tx2">
                    <a:lumMod val="50000"/>
                  </a:schemeClr>
                </a:solidFill>
                <a:ea typeface="Times New Roman"/>
                <a:cs typeface="Times New Roman"/>
              </a:rPr>
              <a:t>من هذا النوع من التعليم على </a:t>
            </a:r>
            <a:r>
              <a:rPr lang="ar-SA" b="1" dirty="0">
                <a:solidFill>
                  <a:schemeClr val="tx2">
                    <a:lumMod val="50000"/>
                  </a:schemeClr>
                </a:solidFill>
                <a:ea typeface="Times New Roman"/>
                <a:cs typeface="Times New Roman"/>
              </a:rPr>
              <a:t>كفاءة عالية لملائمة سوق </a:t>
            </a:r>
            <a:r>
              <a:rPr lang="ar-SA" b="1" dirty="0" smtClean="0">
                <a:solidFill>
                  <a:schemeClr val="tx2">
                    <a:lumMod val="50000"/>
                  </a:schemeClr>
                </a:solidFill>
                <a:ea typeface="Times New Roman"/>
                <a:cs typeface="Times New Roman"/>
              </a:rPr>
              <a:t>العمل؟</a:t>
            </a:r>
            <a:endParaRPr lang="en-US" b="1" dirty="0">
              <a:solidFill>
                <a:schemeClr val="tx2">
                  <a:lumMod val="50000"/>
                </a:schemeClr>
              </a:solidFill>
              <a:ea typeface="Times New Roman"/>
              <a:cs typeface="Times New Roman"/>
            </a:endParaRPr>
          </a:p>
        </p:txBody>
      </p:sp>
    </p:spTree>
    <p:extLst>
      <p:ext uri="{BB962C8B-B14F-4D97-AF65-F5344CB8AC3E}">
        <p14:creationId xmlns:p14="http://schemas.microsoft.com/office/powerpoint/2010/main" val="10748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7" name="Rounded Rectangle 6"/>
          <p:cNvSpPr/>
          <p:nvPr/>
        </p:nvSpPr>
        <p:spPr>
          <a:xfrm>
            <a:off x="6674068" y="3149160"/>
            <a:ext cx="2317531" cy="150692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accent4">
                    <a:lumMod val="75000"/>
                  </a:schemeClr>
                </a:solidFill>
                <a:ea typeface="Times New Roman"/>
                <a:cs typeface="Times New Roman"/>
              </a:rPr>
              <a:t>جهة متخصصة ومعتمدة في تقديم التعلم الالكتروني والتعليم عن بعد وفق المعايير والمقاييس الدولية </a:t>
            </a:r>
            <a:endParaRPr lang="en-US" b="1" dirty="0">
              <a:solidFill>
                <a:schemeClr val="accent4">
                  <a:lumMod val="75000"/>
                </a:schemeClr>
              </a:solidFill>
            </a:endParaRPr>
          </a:p>
        </p:txBody>
      </p:sp>
      <p:sp>
        <p:nvSpPr>
          <p:cNvPr id="9" name="Down Arrow Callout 8"/>
          <p:cNvSpPr/>
          <p:nvPr/>
        </p:nvSpPr>
        <p:spPr>
          <a:xfrm>
            <a:off x="6842234" y="1752815"/>
            <a:ext cx="2021912" cy="1624316"/>
          </a:xfrm>
          <a:prstGeom prst="downArrow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rgbClr val="FF0000"/>
                </a:solidFill>
              </a:rPr>
              <a:t>الجامعة</a:t>
            </a:r>
            <a:endParaRPr lang="en-US" sz="3600" b="1" dirty="0">
              <a:solidFill>
                <a:srgbClr val="FF0000"/>
              </a:solidFill>
            </a:endParaRPr>
          </a:p>
        </p:txBody>
      </p:sp>
      <p:sp>
        <p:nvSpPr>
          <p:cNvPr id="10" name="Rounded Rectangle 9"/>
          <p:cNvSpPr/>
          <p:nvPr/>
        </p:nvSpPr>
        <p:spPr>
          <a:xfrm>
            <a:off x="4347625" y="3149160"/>
            <a:ext cx="2221607" cy="150692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accent4">
                    <a:lumMod val="75000"/>
                  </a:schemeClr>
                </a:solidFill>
                <a:ea typeface="Times New Roman"/>
                <a:cs typeface="Times New Roman"/>
              </a:rPr>
              <a:t>تتبنى </a:t>
            </a:r>
            <a:r>
              <a:rPr lang="ar-SA" b="1" dirty="0">
                <a:solidFill>
                  <a:schemeClr val="accent4">
                    <a:lumMod val="75000"/>
                  </a:schemeClr>
                </a:solidFill>
                <a:ea typeface="Times New Roman"/>
                <a:cs typeface="Times New Roman"/>
              </a:rPr>
              <a:t>تقديم </a:t>
            </a:r>
            <a:r>
              <a:rPr lang="ar-SA" b="1" dirty="0" smtClean="0">
                <a:solidFill>
                  <a:schemeClr val="accent4">
                    <a:lumMod val="75000"/>
                  </a:schemeClr>
                </a:solidFill>
                <a:ea typeface="Times New Roman"/>
                <a:cs typeface="Times New Roman"/>
              </a:rPr>
              <a:t>التعلم الالكتروني </a:t>
            </a:r>
            <a:r>
              <a:rPr lang="ar-SA" b="1" dirty="0" smtClean="0">
                <a:solidFill>
                  <a:srgbClr val="FF0000"/>
                </a:solidFill>
                <a:ea typeface="Times New Roman"/>
                <a:cs typeface="Times New Roman"/>
              </a:rPr>
              <a:t>المدمج</a:t>
            </a:r>
            <a:r>
              <a:rPr lang="ar-SA" b="1" dirty="0" smtClean="0">
                <a:solidFill>
                  <a:schemeClr val="accent4">
                    <a:lumMod val="75000"/>
                  </a:schemeClr>
                </a:solidFill>
                <a:ea typeface="Times New Roman"/>
                <a:cs typeface="Times New Roman"/>
              </a:rPr>
              <a:t> وفق </a:t>
            </a:r>
            <a:r>
              <a:rPr lang="ar-SA" b="1" dirty="0">
                <a:solidFill>
                  <a:schemeClr val="accent4">
                    <a:lumMod val="75000"/>
                  </a:schemeClr>
                </a:solidFill>
                <a:ea typeface="Times New Roman"/>
                <a:cs typeface="Times New Roman"/>
              </a:rPr>
              <a:t>نمط تعليمي موحد ذو كفاءة وجودة عالية</a:t>
            </a:r>
            <a:endParaRPr lang="en-US" b="1" dirty="0">
              <a:solidFill>
                <a:schemeClr val="accent4">
                  <a:lumMod val="75000"/>
                </a:schemeClr>
              </a:solidFill>
            </a:endParaRPr>
          </a:p>
        </p:txBody>
      </p:sp>
      <p:sp>
        <p:nvSpPr>
          <p:cNvPr id="11" name="Rounded Rectangle 10"/>
          <p:cNvSpPr/>
          <p:nvPr/>
        </p:nvSpPr>
        <p:spPr>
          <a:xfrm>
            <a:off x="2049519" y="3149160"/>
            <a:ext cx="2193734" cy="150692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accent4">
                    <a:lumMod val="75000"/>
                  </a:schemeClr>
                </a:solidFill>
                <a:cs typeface="+mj-cs"/>
              </a:rPr>
              <a:t>تستجيب لمتطلبات التنمية الشاملة واحتياجات سوق العمل</a:t>
            </a:r>
            <a:endParaRPr lang="en-US" b="1" dirty="0">
              <a:solidFill>
                <a:schemeClr val="accent4">
                  <a:lumMod val="75000"/>
                </a:schemeClr>
              </a:solidFill>
              <a:cs typeface="+mj-cs"/>
            </a:endParaRPr>
          </a:p>
        </p:txBody>
      </p:sp>
      <p:sp>
        <p:nvSpPr>
          <p:cNvPr id="12" name="Down Arrow Callout 11"/>
          <p:cNvSpPr/>
          <p:nvPr/>
        </p:nvSpPr>
        <p:spPr>
          <a:xfrm>
            <a:off x="2123089" y="1752815"/>
            <a:ext cx="1922263" cy="1624316"/>
          </a:xfrm>
          <a:prstGeom prst="downArrow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rgbClr val="FF0000"/>
                </a:solidFill>
              </a:rPr>
              <a:t>الالكترونية</a:t>
            </a:r>
            <a:endParaRPr lang="en-US" sz="3600" b="1" dirty="0">
              <a:solidFill>
                <a:srgbClr val="FF0000"/>
              </a:solidFill>
            </a:endParaRPr>
          </a:p>
        </p:txBody>
      </p:sp>
      <p:sp>
        <p:nvSpPr>
          <p:cNvPr id="13" name="Down Arrow Callout 12"/>
          <p:cNvSpPr/>
          <p:nvPr/>
        </p:nvSpPr>
        <p:spPr>
          <a:xfrm>
            <a:off x="4347625" y="1752815"/>
            <a:ext cx="2193734" cy="1624316"/>
          </a:xfrm>
          <a:prstGeom prst="downArrowCallout">
            <a:avLst>
              <a:gd name="adj1" fmla="val 25000"/>
              <a:gd name="adj2" fmla="val 28376"/>
              <a:gd name="adj3" fmla="val 25000"/>
              <a:gd name="adj4" fmla="val 6497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rgbClr val="FF0000"/>
                </a:solidFill>
              </a:rPr>
              <a:t>السعودية </a:t>
            </a:r>
            <a:endParaRPr lang="en-US" sz="3600" b="1" dirty="0">
              <a:solidFill>
                <a:srgbClr val="FF0000"/>
              </a:solidFill>
            </a:endParaRPr>
          </a:p>
        </p:txBody>
      </p:sp>
      <p:sp>
        <p:nvSpPr>
          <p:cNvPr id="14" name="Line Callout 2 (Border and Accent Bar) 13"/>
          <p:cNvSpPr/>
          <p:nvPr/>
        </p:nvSpPr>
        <p:spPr>
          <a:xfrm>
            <a:off x="6074978" y="830317"/>
            <a:ext cx="2916621" cy="649014"/>
          </a:xfrm>
          <a:prstGeom prst="accentBorderCallout2">
            <a:avLst>
              <a:gd name="adj1" fmla="val 18750"/>
              <a:gd name="adj2" fmla="val -8333"/>
              <a:gd name="adj3" fmla="val 18750"/>
              <a:gd name="adj4" fmla="val -16667"/>
              <a:gd name="adj5" fmla="val 133552"/>
              <a:gd name="adj6" fmla="val -21395"/>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000" b="1" dirty="0" smtClean="0">
                <a:solidFill>
                  <a:schemeClr val="tx2">
                    <a:lumMod val="50000"/>
                  </a:schemeClr>
                </a:solidFill>
                <a:ea typeface="Times New Roman"/>
                <a:cs typeface="Times New Roman"/>
              </a:rPr>
              <a:t>إن الإجابة </a:t>
            </a:r>
            <a:r>
              <a:rPr lang="ar-SA" sz="2000" b="1" dirty="0">
                <a:solidFill>
                  <a:schemeClr val="tx2">
                    <a:lumMod val="50000"/>
                  </a:schemeClr>
                </a:solidFill>
                <a:ea typeface="Times New Roman"/>
                <a:cs typeface="Times New Roman"/>
              </a:rPr>
              <a:t>على الاسئلة السابقة </a:t>
            </a:r>
            <a:r>
              <a:rPr lang="ar-SA" sz="2000" b="1" dirty="0" smtClean="0">
                <a:solidFill>
                  <a:schemeClr val="tx2">
                    <a:lumMod val="50000"/>
                  </a:schemeClr>
                </a:solidFill>
                <a:ea typeface="Times New Roman"/>
                <a:cs typeface="Times New Roman"/>
              </a:rPr>
              <a:t>تكشف  </a:t>
            </a:r>
            <a:r>
              <a:rPr lang="ar-SA" sz="2000" b="1" dirty="0">
                <a:solidFill>
                  <a:schemeClr val="tx2">
                    <a:lumMod val="50000"/>
                  </a:schemeClr>
                </a:solidFill>
                <a:ea typeface="Times New Roman"/>
                <a:cs typeface="Times New Roman"/>
              </a:rPr>
              <a:t>ضرورة قيام</a:t>
            </a:r>
            <a:endParaRPr lang="en-US" sz="2000" b="1" dirty="0">
              <a:solidFill>
                <a:schemeClr val="tx2">
                  <a:lumMod val="50000"/>
                </a:schemeClr>
              </a:solidFill>
            </a:endParaRP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0" y="-8405"/>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9" name="Line Callout 2 (Border and Accent Bar) 8"/>
          <p:cNvSpPr/>
          <p:nvPr/>
        </p:nvSpPr>
        <p:spPr>
          <a:xfrm>
            <a:off x="5929132" y="811925"/>
            <a:ext cx="3062468" cy="670034"/>
          </a:xfrm>
          <a:prstGeom prst="accentBorderCallout2">
            <a:avLst>
              <a:gd name="adj1" fmla="val 18750"/>
              <a:gd name="adj2" fmla="val -8333"/>
              <a:gd name="adj3" fmla="val 18750"/>
              <a:gd name="adj4" fmla="val -16667"/>
              <a:gd name="adj5" fmla="val 129066"/>
              <a:gd name="adj6" fmla="val -22357"/>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000" b="1" dirty="0" smtClean="0">
                <a:solidFill>
                  <a:schemeClr val="tx2">
                    <a:lumMod val="50000"/>
                  </a:schemeClr>
                </a:solidFill>
                <a:cs typeface="Times New Roman"/>
              </a:rPr>
              <a:t>أنماط وأدوات التعلم في </a:t>
            </a:r>
          </a:p>
          <a:p>
            <a:pPr lvl="0" algn="ctr" rtl="1"/>
            <a:r>
              <a:rPr lang="ar-SA" sz="2000" b="1" dirty="0" smtClean="0">
                <a:solidFill>
                  <a:srgbClr val="FF0000"/>
                </a:solidFill>
                <a:cs typeface="Times New Roman"/>
              </a:rPr>
              <a:t>الجامعة السعودية الإلكترونية</a:t>
            </a:r>
            <a:endParaRPr lang="en-US" sz="2000" b="1" dirty="0">
              <a:solidFill>
                <a:srgbClr val="FF0000"/>
              </a:solidFill>
            </a:endParaRPr>
          </a:p>
        </p:txBody>
      </p:sp>
      <p:graphicFrame>
        <p:nvGraphicFramePr>
          <p:cNvPr id="10" name="Diagram 9"/>
          <p:cNvGraphicFramePr/>
          <p:nvPr>
            <p:extLst>
              <p:ext uri="{D42A27DB-BD31-4B8C-83A1-F6EECF244321}">
                <p14:modId xmlns:p14="http://schemas.microsoft.com/office/powerpoint/2010/main" val="3116620653"/>
              </p:ext>
            </p:extLst>
          </p:nvPr>
        </p:nvGraphicFramePr>
        <p:xfrm>
          <a:off x="2060027" y="1692166"/>
          <a:ext cx="6510985" cy="30269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line-myths-sized.jpg"/>
          <p:cNvPicPr>
            <a:picLocks noGrp="1" noChangeAspect="1"/>
          </p:cNvPicPr>
          <p:nvPr>
            <p:ph idx="1"/>
          </p:nvPr>
        </p:nvPicPr>
        <p:blipFill>
          <a:blip r:embed="rId2">
            <a:alphaModFix amt="20000"/>
            <a:extLst>
              <a:ext uri="{28A0092B-C50C-407E-A947-70E740481C1C}">
                <a14:useLocalDpi xmlns:a14="http://schemas.microsoft.com/office/drawing/2010/main" val="0"/>
              </a:ext>
            </a:extLst>
          </a:blip>
          <a:srcRect t="13336" b="13336"/>
          <a:stretch>
            <a:fillRect/>
          </a:stretch>
        </p:blipFill>
        <p:spPr>
          <a:xfrm>
            <a:off x="-60480" y="-12871"/>
            <a:ext cx="9144000" cy="5143500"/>
          </a:xfrm>
        </p:spPr>
      </p:pic>
      <p:pic>
        <p:nvPicPr>
          <p:cNvPr id="8" name="Picture 7" descr="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29" y="45355"/>
            <a:ext cx="3625091" cy="538775"/>
          </a:xfrm>
          <a:prstGeom prst="rect">
            <a:avLst/>
          </a:prstGeom>
        </p:spPr>
      </p:pic>
      <p:pic>
        <p:nvPicPr>
          <p:cNvPr id="5" name="Picture 4" descr="مطوية كلية الحوسبة ص 1.png"/>
          <p:cNvPicPr>
            <a:picLocks noChangeAspect="1"/>
          </p:cNvPicPr>
          <p:nvPr/>
        </p:nvPicPr>
        <p:blipFill rotWithShape="1">
          <a:blip r:embed="rId4">
            <a:extLst>
              <a:ext uri="{28A0092B-C50C-407E-A947-70E740481C1C}">
                <a14:useLocalDpi xmlns:a14="http://schemas.microsoft.com/office/drawing/2010/main" val="0"/>
              </a:ext>
            </a:extLst>
          </a:blip>
          <a:srcRect b="66969"/>
          <a:stretch/>
        </p:blipFill>
        <p:spPr>
          <a:xfrm rot="16200000">
            <a:off x="-1647799" y="1633427"/>
            <a:ext cx="5182113" cy="1889517"/>
          </a:xfrm>
          <a:prstGeom prst="rect">
            <a:avLst/>
          </a:prstGeom>
        </p:spPr>
      </p:pic>
      <p:sp>
        <p:nvSpPr>
          <p:cNvPr id="6" name="Rectangle 5"/>
          <p:cNvSpPr/>
          <p:nvPr/>
        </p:nvSpPr>
        <p:spPr>
          <a:xfrm>
            <a:off x="2186152" y="991998"/>
            <a:ext cx="6432331" cy="3170099"/>
          </a:xfrm>
          <a:prstGeom prst="rect">
            <a:avLst/>
          </a:prstGeom>
        </p:spPr>
        <p:txBody>
          <a:bodyPr wrap="square">
            <a:spAutoFit/>
          </a:bodyPr>
          <a:lstStyle/>
          <a:p>
            <a:pPr lvl="0" algn="just" rtl="1"/>
            <a:r>
              <a:rPr lang="ar-SA" sz="2000" dirty="0" smtClean="0">
                <a:solidFill>
                  <a:srgbClr val="FF0000"/>
                </a:solidFill>
                <a:cs typeface="PT Bold Heading" pitchFamily="2" charset="-78"/>
              </a:rPr>
              <a:t>التعلم التزامني </a:t>
            </a:r>
            <a:r>
              <a:rPr lang="ar-SA" sz="2000" dirty="0" err="1" smtClean="0">
                <a:solidFill>
                  <a:srgbClr val="FF0000"/>
                </a:solidFill>
                <a:cs typeface="PT Bold Heading" pitchFamily="2" charset="-78"/>
              </a:rPr>
              <a:t>التفاعلي:</a:t>
            </a:r>
            <a:endParaRPr lang="ar-SA" sz="2000" dirty="0" smtClean="0">
              <a:solidFill>
                <a:srgbClr val="FF0000"/>
              </a:solidFill>
              <a:cs typeface="PT Bold Heading" pitchFamily="2" charset="-78"/>
            </a:endParaRPr>
          </a:p>
          <a:p>
            <a:pPr lvl="0" algn="just" rtl="1"/>
            <a:r>
              <a:rPr lang="ar-SA" sz="2000" dirty="0" smtClean="0"/>
              <a:t>ويقصد </a:t>
            </a:r>
            <a:r>
              <a:rPr lang="ar-SA" sz="2000" dirty="0" err="1" smtClean="0"/>
              <a:t>به</a:t>
            </a:r>
            <a:r>
              <a:rPr lang="ar-SA" sz="2000" dirty="0" smtClean="0"/>
              <a:t> نمط التعليم الذي يجمع المعلم والمتعلم في ذات الوقت وجها </a:t>
            </a:r>
            <a:r>
              <a:rPr lang="ar-SA" sz="2000" dirty="0" err="1" smtClean="0"/>
              <a:t>لوجه </a:t>
            </a:r>
            <a:r>
              <a:rPr lang="ar-SA" sz="2000" dirty="0" smtClean="0"/>
              <a:t>- وبينهما </a:t>
            </a:r>
            <a:r>
              <a:rPr lang="ar-SA" sz="2000" dirty="0" err="1" smtClean="0"/>
              <a:t>تفاعل </a:t>
            </a:r>
            <a:r>
              <a:rPr lang="ar-SA" sz="2000" dirty="0" smtClean="0"/>
              <a:t>- أو باستخدام أدوات التعليم </a:t>
            </a:r>
            <a:r>
              <a:rPr lang="ar-SA" sz="2000" dirty="0" err="1" smtClean="0"/>
              <a:t>التزامنية</a:t>
            </a:r>
            <a:r>
              <a:rPr lang="ar-SA" sz="2000" dirty="0" smtClean="0"/>
              <a:t> التفاعلية، ومن أمثلة ما </a:t>
            </a:r>
            <a:r>
              <a:rPr lang="ar-SA" sz="2000" dirty="0" err="1" smtClean="0"/>
              <a:t>تطبقة</a:t>
            </a:r>
            <a:r>
              <a:rPr lang="ar-SA" sz="2000" dirty="0" smtClean="0"/>
              <a:t> الجامعة السعودية الإلكترونية في هذا الإطار </a:t>
            </a:r>
            <a:r>
              <a:rPr lang="ar-SA" sz="2000" dirty="0" err="1" smtClean="0"/>
              <a:t>التالي:</a:t>
            </a:r>
            <a:endParaRPr lang="ar-SA" sz="2000" dirty="0" smtClean="0">
              <a:solidFill>
                <a:srgbClr val="FF0000"/>
              </a:solidFill>
              <a:cs typeface="PT Bold Heading" pitchFamily="2" charset="-78"/>
            </a:endParaRPr>
          </a:p>
          <a:p>
            <a:pPr lvl="1" algn="r" rtl="1">
              <a:buFont typeface="Arial" pitchFamily="34" charset="0"/>
              <a:buChar char="•"/>
            </a:pPr>
            <a:r>
              <a:rPr lang="ar-SA" sz="2000" dirty="0" smtClean="0"/>
              <a:t>التعليم </a:t>
            </a:r>
            <a:r>
              <a:rPr lang="ar-SA" sz="2000" dirty="0" err="1" smtClean="0"/>
              <a:t>الحضوري (</a:t>
            </a:r>
            <a:r>
              <a:rPr lang="en-US" sz="2000" dirty="0" smtClean="0"/>
              <a:t>Face-to-Face</a:t>
            </a:r>
            <a:r>
              <a:rPr lang="ar-SA" sz="2000" dirty="0" err="1" smtClean="0"/>
              <a:t>).</a:t>
            </a:r>
            <a:endParaRPr lang="ar-SA" sz="2000" dirty="0" smtClean="0"/>
          </a:p>
          <a:p>
            <a:pPr lvl="1" algn="r" rtl="1">
              <a:buFont typeface="Arial" pitchFamily="34" charset="0"/>
              <a:buChar char="•"/>
            </a:pPr>
            <a:r>
              <a:rPr lang="ar-SA" sz="2000" dirty="0" smtClean="0"/>
              <a:t>الفصول </a:t>
            </a:r>
            <a:r>
              <a:rPr lang="ar-SA" sz="2000" dirty="0" err="1" smtClean="0"/>
              <a:t>الافتراضية (</a:t>
            </a:r>
            <a:r>
              <a:rPr lang="en-US" sz="2000" dirty="0" smtClean="0"/>
              <a:t>Virtual Class Room, VCR</a:t>
            </a:r>
            <a:r>
              <a:rPr lang="ar-SA" sz="2000" dirty="0" err="1" smtClean="0"/>
              <a:t>) .</a:t>
            </a:r>
            <a:endParaRPr lang="ar-SA" sz="2000" dirty="0" smtClean="0"/>
          </a:p>
          <a:p>
            <a:pPr lvl="1" algn="r" rtl="1">
              <a:buFont typeface="Arial" pitchFamily="34" charset="0"/>
              <a:buChar char="•"/>
            </a:pPr>
            <a:r>
              <a:rPr lang="ar-SA" sz="2000" dirty="0" smtClean="0"/>
              <a:t>المحادثة الفورية أو الدردشة </a:t>
            </a:r>
            <a:r>
              <a:rPr lang="ar-SA" sz="2000" dirty="0" err="1" smtClean="0"/>
              <a:t>النصية (</a:t>
            </a:r>
            <a:r>
              <a:rPr lang="en-US" sz="2000" dirty="0" smtClean="0"/>
              <a:t>Chatting</a:t>
            </a:r>
            <a:r>
              <a:rPr lang="ar-SA" sz="2000" dirty="0" err="1" smtClean="0"/>
              <a:t>) .</a:t>
            </a:r>
            <a:endParaRPr lang="en-US" sz="2000" dirty="0" smtClean="0"/>
          </a:p>
          <a:p>
            <a:pPr lvl="1" algn="r" rtl="1">
              <a:buFont typeface="Arial" pitchFamily="34" charset="0"/>
              <a:buChar char="•"/>
            </a:pPr>
            <a:r>
              <a:rPr lang="ar-SA" sz="2000" dirty="0" smtClean="0"/>
              <a:t>الاجتماع الصوتي </a:t>
            </a:r>
            <a:r>
              <a:rPr lang="ar-SA" sz="2000" dirty="0" err="1" smtClean="0"/>
              <a:t>والمرئي (</a:t>
            </a:r>
            <a:r>
              <a:rPr lang="en-US" sz="2000" dirty="0" smtClean="0"/>
              <a:t>Audio/Video conference “Black </a:t>
            </a:r>
            <a:r>
              <a:rPr lang="en-US" sz="2000" dirty="0" err="1" smtClean="0"/>
              <a:t>bord</a:t>
            </a:r>
            <a:r>
              <a:rPr lang="en-US" sz="2000" dirty="0" smtClean="0"/>
              <a:t> collaborate”</a:t>
            </a:r>
            <a:r>
              <a:rPr lang="ar-SA" sz="2000" dirty="0" err="1" smtClean="0"/>
              <a:t>) .</a:t>
            </a:r>
            <a:endParaRPr lang="en-US" sz="2000" dirty="0" smtClean="0"/>
          </a:p>
          <a:p>
            <a:pPr lvl="1" algn="r" rtl="1">
              <a:buFont typeface="Arial" pitchFamily="34" charset="0"/>
              <a:buChar char="•"/>
            </a:pPr>
            <a:r>
              <a:rPr lang="ar-SA" sz="2000" dirty="0" smtClean="0"/>
              <a:t>السبورات البيضاء أو </a:t>
            </a:r>
            <a:r>
              <a:rPr lang="ar-SA" sz="2000" dirty="0" err="1" smtClean="0"/>
              <a:t>المشتركة (</a:t>
            </a:r>
            <a:r>
              <a:rPr lang="en-US" sz="2000" dirty="0" smtClean="0"/>
              <a:t>White Boards</a:t>
            </a:r>
            <a:r>
              <a:rPr lang="ar-SA" sz="2000" dirty="0" err="1" smtClean="0"/>
              <a:t>)</a:t>
            </a:r>
            <a:r>
              <a:rPr lang="ar-SA" sz="2000" dirty="0" smtClean="0"/>
              <a:t> </a:t>
            </a:r>
          </a:p>
        </p:txBody>
      </p:sp>
    </p:spTree>
    <p:extLst>
      <p:ext uri="{BB962C8B-B14F-4D97-AF65-F5344CB8AC3E}">
        <p14:creationId xmlns:p14="http://schemas.microsoft.com/office/powerpoint/2010/main" val="3543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TotalTime>
  <Words>2282</Words>
  <Application>Microsoft Office PowerPoint</Application>
  <PresentationFormat>On-screen Show (16:9)</PresentationFormat>
  <Paragraphs>205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الجامعة السعودية الالكترونية  نموذج مختلف في التعلم الإلكتروني والتعليم عن بعد الثلاثاء 1434/3/24هـ  -  الموافق 2013/2/5م</vt:lpstr>
      <vt:lpstr>لماذا الجامعة السعودية الالكترونية؟</vt:lpstr>
      <vt:lpstr>أهداف الجامعة السعودية الالكترونية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الحوسبة السحابية</vt:lpstr>
      <vt:lpstr>الإنترنت</vt:lpstr>
      <vt:lpstr>مركز الاتصال Call center</vt:lpstr>
      <vt:lpstr>البريد الالكتروني</vt:lpstr>
      <vt:lpstr>الفصول الدراسية الذكية</vt:lpstr>
      <vt:lpstr>أنظمة ذكية أخرى</vt:lpstr>
      <vt:lpstr>الشبكة الداخلية</vt:lpstr>
      <vt:lpstr>PowerPoint Presentation</vt:lpstr>
      <vt:lpstr>PowerPoint Presentation</vt:lpstr>
      <vt:lpstr>بانر Banner لإدارة معلومات الطلاب وأعضاء هيئة التدريس</vt:lpstr>
      <vt:lpstr>PowerPoint Presentation</vt:lpstr>
      <vt:lpstr>نظام بلاك بورد Blackboard للتعلم</vt:lpstr>
      <vt:lpstr>نظام بلاك بورد Blackboard للتعلم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نظام تعليم اللغة بالجامعة نظام EF لتعليم اللغة الانجليزية</dc:title>
  <dc:creator>Abdullah Alruhaimi</dc:creator>
  <cp:lastModifiedBy>Sultan AlSaleh</cp:lastModifiedBy>
  <cp:revision>119</cp:revision>
  <cp:lastPrinted>2013-01-02T06:18:53Z</cp:lastPrinted>
  <dcterms:created xsi:type="dcterms:W3CDTF">2012-09-02T03:39:18Z</dcterms:created>
  <dcterms:modified xsi:type="dcterms:W3CDTF">2013-02-05T08:49:41Z</dcterms:modified>
</cp:coreProperties>
</file>