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26"/>
  </p:handoutMasterIdLst>
  <p:sldIdLst>
    <p:sldId id="398" r:id="rId2"/>
    <p:sldId id="256" r:id="rId3"/>
    <p:sldId id="257" r:id="rId4"/>
    <p:sldId id="262" r:id="rId5"/>
    <p:sldId id="278" r:id="rId6"/>
    <p:sldId id="279" r:id="rId7"/>
    <p:sldId id="370" r:id="rId8"/>
    <p:sldId id="373" r:id="rId9"/>
    <p:sldId id="374" r:id="rId10"/>
    <p:sldId id="375" r:id="rId11"/>
    <p:sldId id="376" r:id="rId12"/>
    <p:sldId id="377" r:id="rId13"/>
    <p:sldId id="378" r:id="rId14"/>
    <p:sldId id="379" r:id="rId15"/>
    <p:sldId id="380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371" r:id="rId24"/>
    <p:sldId id="372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9CCFF"/>
    <a:srgbClr val="CCFF66"/>
    <a:srgbClr val="FFFFFF"/>
    <a:srgbClr val="D60093"/>
    <a:srgbClr val="FF0000"/>
    <a:srgbClr val="FF5050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60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89073E-3818-45DA-B08C-64385898B3DC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075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3076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7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8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9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80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81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82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ar-SA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ar-SA"/>
              <a:t>Click to edit Master subtitle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7493DDB-4408-4BBA-A17B-7378D1F05546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2964-81D1-4901-9A6C-EB6DCD71D205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F873E-E6FF-42BC-97BD-8E0BBFBD8071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56486CC-0FA1-4BBD-8154-4985CCE408CD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5008D-4A28-4048-89BD-3D80858DE467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36880-0697-48BD-889C-368B0188A66A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CE8FD-3CBE-4B28-A0F9-8D6C68B5F0EA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71E42-C4DC-4A54-886F-15E84FA63C57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7A038-EA31-49B9-BF14-800350F30D19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E5702-87F4-4E7C-9FAF-65D69B0CF3E8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69F7F-447E-43C0-9C08-73D70BCCF97E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88303-6B7F-4235-9AD6-7F00104C3AC4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051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2052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053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054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058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F9C99FE-EC09-40D1-AFFC-C518E1895086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26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27" name="Rectangle 1027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3- هل التخطيط يستحق أن نقوم به؟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4- ألا يقيد التخطيط الابتكار والابداع؟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152400" y="3124200"/>
            <a:ext cx="8534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5- التخطيط يحد من سلطات الادارة العليا فكيف ستلتزم به؟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2099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6- التخطيط ألا يسبب نقصاً في المرونة؟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7- كيف يمكن وضع مقاييس كمية للأهداف الاجتماعية؟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8- ألا يلغي التخطيط الحدس؟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9- كيف يمكن التنبؤ بالمتغيرات في عالم سريع التغير؟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10- أليس السيناريو أفضل من التخطيط؟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11- التخطيط يعتمد على المعلومات وهذه يوفرها المنفذون ويمكنهم التلاعب بها... أليس كذلك؟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12- التخطيط كنموذج: هل يمكن الادعاء بأنه يصلح لكل المنظمات (صغيرة أو كبيرة،  مهنية أو عامة،  مركزية أو ديمقراطية)؟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18" name="Object 22"/>
          <p:cNvGraphicFramePr>
            <a:graphicFrameLocks noChangeAspect="1"/>
          </p:cNvGraphicFramePr>
          <p:nvPr/>
        </p:nvGraphicFramePr>
        <p:xfrm>
          <a:off x="304800" y="1300163"/>
          <a:ext cx="4332288" cy="5557837"/>
        </p:xfrm>
        <a:graphic>
          <a:graphicData uri="http://schemas.openxmlformats.org/presentationml/2006/ole">
            <p:oleObj spid="_x0000_s4118" name="Clip" r:id="rId3" imgW="3848040" imgH="5478120" progId="MS_ClipArt_Gallery.2">
              <p:embed/>
            </p:oleObj>
          </a:graphicData>
        </a:graphic>
      </p:graphicFrame>
      <p:sp>
        <p:nvSpPr>
          <p:cNvPr id="4119" name="AutoShape 23"/>
          <p:cNvSpPr>
            <a:spLocks noChangeArrowheads="1"/>
          </p:cNvSpPr>
          <p:nvPr/>
        </p:nvSpPr>
        <p:spPr bwMode="auto">
          <a:xfrm>
            <a:off x="4114800" y="152400"/>
            <a:ext cx="4495800" cy="2743200"/>
          </a:xfrm>
          <a:prstGeom prst="wedgeEllipseCallout">
            <a:avLst>
              <a:gd name="adj1" fmla="val -63102"/>
              <a:gd name="adj2" fmla="val 39352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endParaRPr lang="en-US" altLang="en-US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4800600" y="533400"/>
            <a:ext cx="3276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6000" b="1">
                <a:solidFill>
                  <a:srgbClr val="CC3300"/>
                </a:solidFill>
              </a:rPr>
              <a:t>ما هو التخطيط 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9" grpId="0" animBg="1" autoUpdateAnimBg="0"/>
      <p:bldP spid="412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13- هل يمكن فعلاً تشكيل الميزانيات حسب الخطة؟ أليست معتمدة على المقارنة مع الميزانيات السابقة؟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14- هل يمكن وضع خطة استراتيجية في ظل قيادات متغيرة؟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15- هل يمكن التخطيط الاستراتيجي منفصلاً عن خطة الجهات الأعلى؟ وماذا لو كانت الأعلى غير جيدة أو غير جادة أو غير مستقرة؟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1066800" y="304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KW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سقوط</a:t>
            </a:r>
            <a:r>
              <a:rPr lang="ar-SA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وصعود</a:t>
            </a:r>
            <a:r>
              <a:rPr lang="ar-KW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التخطيط الاستراتيجي</a:t>
            </a:r>
            <a:endParaRPr lang="en-US" sz="4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>
                <a:solidFill>
                  <a:schemeClr val="folHlink"/>
                </a:solidFill>
              </a:rPr>
              <a:t>   ثم بدأ المدافعون عن التخطيط الاستراتيجي بالرد وكان من أبرز الكتب التي تولت الدفاع </a:t>
            </a:r>
            <a:r>
              <a:rPr lang="ar-SA" sz="3200" b="1">
                <a:solidFill>
                  <a:srgbClr val="FF0000"/>
                </a:solidFill>
              </a:rPr>
              <a:t>(سقوط وصعود التخطيط الاستراتيجي)</a:t>
            </a:r>
            <a:r>
              <a:rPr lang="ar-SA" sz="3200" b="1">
                <a:solidFill>
                  <a:schemeClr val="folHlink"/>
                </a:solidFill>
              </a:rPr>
              <a:t> وغيره وخلاصة الرد:</a:t>
            </a:r>
          </a:p>
          <a:p>
            <a:pPr marL="342900" indent="-342900" algn="just" rtl="1">
              <a:spcBef>
                <a:spcPct val="20000"/>
              </a:spcBef>
            </a:pPr>
            <a:endParaRPr lang="ar-SA" sz="3200" b="1">
              <a:solidFill>
                <a:schemeClr val="folHlink"/>
              </a:solidFill>
            </a:endParaRPr>
          </a:p>
          <a:p>
            <a:pPr marL="342900" indent="-342900" algn="just" rtl="1">
              <a:spcBef>
                <a:spcPct val="20000"/>
              </a:spcBef>
            </a:pPr>
            <a:r>
              <a:rPr lang="ar-SA" b="1"/>
              <a:t>1- التخطيط الاستراتيجي أداة ولا يصح أن ينظر إليه بقدسية.</a:t>
            </a:r>
          </a:p>
          <a:p>
            <a:pPr marL="342900" indent="-342900" algn="just" rtl="1">
              <a:spcBef>
                <a:spcPct val="20000"/>
              </a:spcBef>
            </a:pPr>
            <a:r>
              <a:rPr lang="ar-SA" b="1"/>
              <a:t>2- رغم الملاحظات التي أثيرت على التخطيط الاستراتيجي إلا أنه يبقى أفضل من عدم وجود خطة استراتيجية.</a:t>
            </a:r>
          </a:p>
          <a:p>
            <a:pPr marL="342900" indent="-342900" algn="just" rtl="1">
              <a:spcBef>
                <a:spcPct val="20000"/>
              </a:spcBef>
            </a:pPr>
            <a:r>
              <a:rPr lang="ar-SA" b="1"/>
              <a:t>3- التخطيط الاستراتيجي ينبغي أن يكون مرناً ليتم تعديله كلما حدثت متغيرات،  والملاحظات الرئيسية هي على التخطيط الجامد.</a:t>
            </a:r>
          </a:p>
          <a:p>
            <a:pPr marL="342900" indent="-342900" algn="just" rtl="1">
              <a:spcBef>
                <a:spcPct val="20000"/>
              </a:spcBef>
            </a:pPr>
            <a:r>
              <a:rPr lang="ar-SA" b="1"/>
              <a:t>4- نعم هناك تغييرات رئيسية في العالم وكذلك في الظروف الداخلية في المنظمة والظروف المحيطة بها ولكن رغم ذلك فهناك توقعات عامة ومؤشرات رئيسية يمكن الاسترشاد بها في وضع الخطة.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1066800" y="304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KW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صعود وسقوط التخطيط الاستراتيجي</a:t>
            </a:r>
            <a:endParaRPr lang="en-US" sz="4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>
                <a:solidFill>
                  <a:schemeClr val="folHlink"/>
                </a:solidFill>
              </a:rPr>
              <a:t>   ثم بدأ المدافعون عن التخطيط الاستراتيجي بالرد وكان من أبرز الكتب التي تولت الدفاع </a:t>
            </a:r>
            <a:r>
              <a:rPr lang="ar-SA" sz="3200" b="1">
                <a:solidFill>
                  <a:srgbClr val="FF0000"/>
                </a:solidFill>
              </a:rPr>
              <a:t>(سقوط وصعود التخطيط الاستراتيجي)</a:t>
            </a:r>
            <a:r>
              <a:rPr lang="ar-SA" sz="3200" b="1">
                <a:solidFill>
                  <a:schemeClr val="folHlink"/>
                </a:solidFill>
              </a:rPr>
              <a:t> وغيره وخلاصة الرد:</a:t>
            </a:r>
          </a:p>
          <a:p>
            <a:pPr marL="342900" indent="-342900" algn="just" rtl="1">
              <a:spcBef>
                <a:spcPct val="20000"/>
              </a:spcBef>
            </a:pPr>
            <a:endParaRPr lang="ar-SA" sz="3200" b="1">
              <a:solidFill>
                <a:schemeClr val="folHlink"/>
              </a:solidFill>
            </a:endParaRPr>
          </a:p>
          <a:p>
            <a:pPr marL="342900" indent="-342900" algn="just" rtl="1">
              <a:spcBef>
                <a:spcPct val="20000"/>
              </a:spcBef>
            </a:pPr>
            <a:r>
              <a:rPr lang="ar-SA" b="1"/>
              <a:t>5- وأخيراً ما البديل الذي يطرحه المنتقدون فإن كان التخطيط بالسيناريو فهو أحد طرق التخطيط الاستراتيجي ويحتاج في النهاية إلى تفاصيل عملية ليمكن تطبيقه وبالتالي عدنا إلى التخطيط الاستراتيجي.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5029200" cy="1143000"/>
          </a:xfrm>
          <a:ln w="76200">
            <a:solidFill>
              <a:schemeClr val="tx1"/>
            </a:solidFill>
          </a:ln>
        </p:spPr>
        <p:txBody>
          <a:bodyPr/>
          <a:lstStyle/>
          <a:p>
            <a:pPr rtl="1"/>
            <a:r>
              <a:rPr lang="ar-SA" altLang="en-US" sz="5000" b="1"/>
              <a:t>ما هو التخطيط ..؟</a:t>
            </a:r>
            <a:endParaRPr lang="ar-SA" altLang="en-US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276600" y="2133600"/>
            <a:ext cx="3048000" cy="10636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3000" b="1">
                <a:solidFill>
                  <a:schemeClr val="folHlink"/>
                </a:solidFill>
                <a:cs typeface="Arabic Transparent" pitchFamily="2" charset="0"/>
              </a:rPr>
              <a:t>عملية اتخاذ قرارات لتحديد اتجاه المستقبل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1143000" y="2667000"/>
            <a:ext cx="2133600" cy="0"/>
          </a:xfrm>
          <a:prstGeom prst="line">
            <a:avLst/>
          </a:prstGeom>
          <a:noFill/>
          <a:ln w="38100">
            <a:solidFill>
              <a:srgbClr val="FF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1143000" y="2667000"/>
            <a:ext cx="0" cy="1371600"/>
          </a:xfrm>
          <a:prstGeom prst="line">
            <a:avLst/>
          </a:prstGeom>
          <a:noFill/>
          <a:ln w="38100">
            <a:solidFill>
              <a:srgbClr val="FF99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" y="4038600"/>
            <a:ext cx="1905000" cy="10636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3000" b="1"/>
              <a:t>أين نريد الوصول؟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934200" y="4038600"/>
            <a:ext cx="1905000" cy="10636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3000" b="1"/>
              <a:t>أين نحـــن الآن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2133600" y="4572000"/>
            <a:ext cx="4800600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924800" y="2667000"/>
            <a:ext cx="0" cy="1371600"/>
          </a:xfrm>
          <a:prstGeom prst="line">
            <a:avLst/>
          </a:prstGeom>
          <a:noFill/>
          <a:ln w="38100">
            <a:solidFill>
              <a:srgbClr val="FF99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6324600" y="2667000"/>
            <a:ext cx="1600200" cy="0"/>
          </a:xfrm>
          <a:prstGeom prst="line">
            <a:avLst/>
          </a:prstGeom>
          <a:noFill/>
          <a:ln w="38100">
            <a:solidFill>
              <a:srgbClr val="FF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4876800" y="1524000"/>
            <a:ext cx="0" cy="60960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2971800" y="5638800"/>
            <a:ext cx="3581400" cy="990600"/>
          </a:xfrm>
          <a:prstGeom prst="rect">
            <a:avLst/>
          </a:prstGeom>
          <a:noFill/>
          <a:ln w="76200">
            <a:solidFill>
              <a:srgbClr val="66FF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altLang="en-US" sz="3300" b="1">
                <a:solidFill>
                  <a:schemeClr val="folHlink"/>
                </a:solidFill>
              </a:rPr>
              <a:t>كيف نصل الى ما نريد؟</a:t>
            </a:r>
            <a:endParaRPr lang="ar-SA" altLang="en-US" sz="4400">
              <a:solidFill>
                <a:schemeClr val="tx2"/>
              </a:solidFill>
            </a:endParaRP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1219200" y="6324600"/>
            <a:ext cx="1752600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V="1">
            <a:off x="1219200" y="5105400"/>
            <a:ext cx="0" cy="1219200"/>
          </a:xfrm>
          <a:prstGeom prst="line">
            <a:avLst/>
          </a:prstGeom>
          <a:noFill/>
          <a:ln w="76200">
            <a:solidFill>
              <a:srgbClr val="FF99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6553200" y="6324600"/>
            <a:ext cx="1752600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V="1">
            <a:off x="8305800" y="5105400"/>
            <a:ext cx="0" cy="1219200"/>
          </a:xfrm>
          <a:prstGeom prst="line">
            <a:avLst/>
          </a:prstGeom>
          <a:noFill/>
          <a:ln w="76200">
            <a:solidFill>
              <a:srgbClr val="FF99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6" name="Line 36"/>
          <p:cNvSpPr>
            <a:spLocks noChangeShapeType="1"/>
          </p:cNvSpPr>
          <p:nvPr/>
        </p:nvSpPr>
        <p:spPr bwMode="auto">
          <a:xfrm>
            <a:off x="4724400" y="1905000"/>
            <a:ext cx="0" cy="16002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4724400" y="1524000"/>
            <a:ext cx="0" cy="3810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3048000" y="152400"/>
            <a:ext cx="3352800" cy="762000"/>
          </a:xfrm>
          <a:ln w="76200">
            <a:solidFill>
              <a:schemeClr val="accent1"/>
            </a:solidFill>
          </a:ln>
        </p:spPr>
        <p:txBody>
          <a:bodyPr/>
          <a:lstStyle/>
          <a:p>
            <a:pPr rtl="1"/>
            <a:r>
              <a:rPr lang="ar-SA" altLang="en-US" sz="2600" b="1">
                <a:solidFill>
                  <a:schemeClr val="folHlink"/>
                </a:solidFill>
              </a:rPr>
              <a:t>الوضع النموذجي للتخطيط</a:t>
            </a:r>
            <a:endParaRPr lang="ar-SA" altLang="en-US"/>
          </a:p>
        </p:txBody>
      </p:sp>
      <p:sp>
        <p:nvSpPr>
          <p:cNvPr id="10269" name="Oval 29"/>
          <p:cNvSpPr>
            <a:spLocks noChangeArrowheads="1"/>
          </p:cNvSpPr>
          <p:nvPr/>
        </p:nvSpPr>
        <p:spPr bwMode="auto">
          <a:xfrm>
            <a:off x="2743200" y="1066800"/>
            <a:ext cx="3886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/>
            <a:endParaRPr lang="en-US" altLang="en-US">
              <a:solidFill>
                <a:schemeClr val="folHlink"/>
              </a:solidFill>
            </a:endParaRP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2819400" y="1143000"/>
            <a:ext cx="3886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2200" b="1">
                <a:solidFill>
                  <a:srgbClr val="CC3300"/>
                </a:solidFill>
              </a:rPr>
              <a:t>استراتيجية الوزارة أو الشركة الأم</a:t>
            </a:r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2819400" y="1905000"/>
            <a:ext cx="3733800" cy="685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2971800" y="2057400"/>
            <a:ext cx="3276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2200" b="1">
                <a:solidFill>
                  <a:schemeClr val="accent2"/>
                </a:solidFill>
              </a:rPr>
              <a:t>استراتيجية الوزارة أو الشركة</a:t>
            </a:r>
          </a:p>
        </p:txBody>
      </p:sp>
      <p:sp>
        <p:nvSpPr>
          <p:cNvPr id="10274" name="AutoShape 34"/>
          <p:cNvSpPr>
            <a:spLocks noChangeArrowheads="1"/>
          </p:cNvSpPr>
          <p:nvPr/>
        </p:nvSpPr>
        <p:spPr bwMode="auto">
          <a:xfrm>
            <a:off x="3581400" y="2667000"/>
            <a:ext cx="23622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3581400" y="2743200"/>
            <a:ext cx="2209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2200" b="1">
                <a:solidFill>
                  <a:schemeClr val="accent2"/>
                </a:solidFill>
              </a:rPr>
              <a:t>خطط القطاعات</a:t>
            </a:r>
          </a:p>
        </p:txBody>
      </p:sp>
      <p:sp>
        <p:nvSpPr>
          <p:cNvPr id="10277" name="AutoShape 37"/>
          <p:cNvSpPr>
            <a:spLocks noChangeArrowheads="1"/>
          </p:cNvSpPr>
          <p:nvPr/>
        </p:nvSpPr>
        <p:spPr bwMode="auto">
          <a:xfrm>
            <a:off x="3276600" y="3505200"/>
            <a:ext cx="2819400" cy="533400"/>
          </a:xfrm>
          <a:prstGeom prst="flowChartOffpageConnec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3352800" y="35052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</a:rPr>
              <a:t>خطط الادارات</a:t>
            </a:r>
          </a:p>
        </p:txBody>
      </p:sp>
      <p:sp>
        <p:nvSpPr>
          <p:cNvPr id="10288" name="Line 48"/>
          <p:cNvSpPr>
            <a:spLocks noChangeShapeType="1"/>
          </p:cNvSpPr>
          <p:nvPr/>
        </p:nvSpPr>
        <p:spPr bwMode="auto">
          <a:xfrm>
            <a:off x="4724400" y="4038600"/>
            <a:ext cx="0" cy="304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89" name="AutoShape 49"/>
          <p:cNvSpPr>
            <a:spLocks noChangeArrowheads="1"/>
          </p:cNvSpPr>
          <p:nvPr/>
        </p:nvSpPr>
        <p:spPr bwMode="auto">
          <a:xfrm>
            <a:off x="3276600" y="4343400"/>
            <a:ext cx="2819400" cy="533400"/>
          </a:xfrm>
          <a:prstGeom prst="flowChartOffpageConnec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3352800" y="43434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</a:rPr>
              <a:t>خطط الأقسام</a:t>
            </a:r>
          </a:p>
        </p:txBody>
      </p:sp>
      <p:sp>
        <p:nvSpPr>
          <p:cNvPr id="10291" name="Line 51"/>
          <p:cNvSpPr>
            <a:spLocks noChangeShapeType="1"/>
          </p:cNvSpPr>
          <p:nvPr/>
        </p:nvSpPr>
        <p:spPr bwMode="auto">
          <a:xfrm>
            <a:off x="4724400" y="4876800"/>
            <a:ext cx="0" cy="304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92" name="AutoShape 52"/>
          <p:cNvSpPr>
            <a:spLocks noChangeArrowheads="1"/>
          </p:cNvSpPr>
          <p:nvPr/>
        </p:nvSpPr>
        <p:spPr bwMode="auto">
          <a:xfrm>
            <a:off x="3276600" y="5181600"/>
            <a:ext cx="2819400" cy="533400"/>
          </a:xfrm>
          <a:prstGeom prst="flowChartOffpageConnec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3352800" y="5181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</a:rPr>
              <a:t>خطط الشعب</a:t>
            </a:r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4724400" y="5715000"/>
            <a:ext cx="0" cy="304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95" name="AutoShape 55"/>
          <p:cNvSpPr>
            <a:spLocks noChangeArrowheads="1"/>
          </p:cNvSpPr>
          <p:nvPr/>
        </p:nvSpPr>
        <p:spPr bwMode="auto">
          <a:xfrm>
            <a:off x="3276600" y="6019800"/>
            <a:ext cx="2819400" cy="533400"/>
          </a:xfrm>
          <a:prstGeom prst="flowChartOffpageConnec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352800" y="60198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</a:rPr>
              <a:t>خطط الأفراد</a:t>
            </a:r>
          </a:p>
        </p:txBody>
      </p:sp>
      <p:sp>
        <p:nvSpPr>
          <p:cNvPr id="10297" name="Line 57"/>
          <p:cNvSpPr>
            <a:spLocks noChangeShapeType="1"/>
          </p:cNvSpPr>
          <p:nvPr/>
        </p:nvSpPr>
        <p:spPr bwMode="auto">
          <a:xfrm flipH="1">
            <a:off x="609600" y="6248400"/>
            <a:ext cx="2362200" cy="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 type="triangle" w="med" len="med"/>
            <a:tailEnd type="oval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V="1">
            <a:off x="609600" y="5257800"/>
            <a:ext cx="0" cy="99060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-152400" y="4403725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2000" b="1"/>
              <a:t>مستوى التخطيط التشغيلي</a:t>
            </a:r>
          </a:p>
        </p:txBody>
      </p:sp>
      <p:sp>
        <p:nvSpPr>
          <p:cNvPr id="10300" name="Line 60"/>
          <p:cNvSpPr>
            <a:spLocks noChangeShapeType="1"/>
          </p:cNvSpPr>
          <p:nvPr/>
        </p:nvSpPr>
        <p:spPr bwMode="auto">
          <a:xfrm flipV="1">
            <a:off x="609600" y="3505200"/>
            <a:ext cx="0" cy="76200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01" name="Line 61"/>
          <p:cNvSpPr>
            <a:spLocks noChangeShapeType="1"/>
          </p:cNvSpPr>
          <p:nvPr/>
        </p:nvSpPr>
        <p:spPr bwMode="auto">
          <a:xfrm flipH="1">
            <a:off x="609600" y="3581400"/>
            <a:ext cx="2362200" cy="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 type="triangle" w="med" len="med"/>
            <a:tailEnd type="oval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02" name="Line 62"/>
          <p:cNvSpPr>
            <a:spLocks noChangeShapeType="1"/>
          </p:cNvSpPr>
          <p:nvPr/>
        </p:nvSpPr>
        <p:spPr bwMode="auto">
          <a:xfrm flipH="1">
            <a:off x="6400800" y="6324600"/>
            <a:ext cx="2362200" cy="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 flipV="1">
            <a:off x="8763000" y="5334000"/>
            <a:ext cx="0" cy="99060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04" name="Text Box 64"/>
          <p:cNvSpPr txBox="1">
            <a:spLocks noChangeArrowheads="1"/>
          </p:cNvSpPr>
          <p:nvPr/>
        </p:nvSpPr>
        <p:spPr bwMode="auto">
          <a:xfrm>
            <a:off x="7239000" y="4479925"/>
            <a:ext cx="205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2000" b="1"/>
              <a:t>خطة قصيرة المدى (سنة واحدة)</a:t>
            </a:r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 flipV="1">
            <a:off x="8763000" y="3581400"/>
            <a:ext cx="0" cy="76200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 flipH="1">
            <a:off x="6400800" y="3657600"/>
            <a:ext cx="2362200" cy="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07" name="Line 67"/>
          <p:cNvSpPr>
            <a:spLocks noChangeShapeType="1"/>
          </p:cNvSpPr>
          <p:nvPr/>
        </p:nvSpPr>
        <p:spPr bwMode="auto">
          <a:xfrm flipH="1">
            <a:off x="609600" y="3048000"/>
            <a:ext cx="2362200" cy="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 type="triangle" w="med" len="med"/>
            <a:tailEnd type="oval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 flipV="1">
            <a:off x="609600" y="2590800"/>
            <a:ext cx="0" cy="45720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09" name="Text Box 69"/>
          <p:cNvSpPr txBox="1">
            <a:spLocks noChangeArrowheads="1"/>
          </p:cNvSpPr>
          <p:nvPr/>
        </p:nvSpPr>
        <p:spPr bwMode="auto">
          <a:xfrm>
            <a:off x="-152400" y="1889125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2000" b="1"/>
              <a:t>مستوى التخطيط الاستراتيجي</a:t>
            </a:r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 flipV="1">
            <a:off x="609600" y="1371600"/>
            <a:ext cx="0" cy="53340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 flipH="1">
            <a:off x="609600" y="1371600"/>
            <a:ext cx="1524000" cy="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 type="triangle" w="med" len="med"/>
            <a:tailEnd type="oval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 flipH="1">
            <a:off x="6400800" y="3048000"/>
            <a:ext cx="2362200" cy="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 flipV="1">
            <a:off x="8763000" y="2590800"/>
            <a:ext cx="0" cy="45720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6553200" y="1889125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2000" b="1"/>
              <a:t>خطة بعيدة المدي (5 سنوات) أو أكثر</a:t>
            </a:r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 flipV="1">
            <a:off x="8763000" y="1371600"/>
            <a:ext cx="0" cy="53340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 flipH="1">
            <a:off x="7239000" y="1371600"/>
            <a:ext cx="1524000" cy="0"/>
          </a:xfrm>
          <a:prstGeom prst="line">
            <a:avLst/>
          </a:prstGeom>
          <a:noFill/>
          <a:ln w="76200">
            <a:solidFill>
              <a:srgbClr val="CCFF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1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1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1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1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10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1" dur="5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500"/>
                                        <p:tgtEl>
                                          <p:spTgt spid="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1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8500"/>
                            </p:stCondLst>
                            <p:childTnLst>
                              <p:par>
                                <p:cTn id="1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5" dur="500"/>
                                        <p:tgtEl>
                                          <p:spTgt spid="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5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6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3" dur="500"/>
                                        <p:tgtEl>
                                          <p:spTgt spid="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6" grpId="0" animBg="1"/>
      <p:bldP spid="10272" grpId="0" animBg="1"/>
      <p:bldP spid="10246" grpId="0" animBg="1" autoUpdateAnimBg="0"/>
      <p:bldP spid="10269" grpId="0" animBg="1" autoUpdateAnimBg="0"/>
      <p:bldP spid="10270" grpId="0" autoUpdateAnimBg="0"/>
      <p:bldP spid="10271" grpId="0" animBg="1"/>
      <p:bldP spid="10273" grpId="0" autoUpdateAnimBg="0"/>
      <p:bldP spid="10274" grpId="0" animBg="1"/>
      <p:bldP spid="10275" grpId="0" autoUpdateAnimBg="0"/>
      <p:bldP spid="10277" grpId="0" animBg="1"/>
      <p:bldP spid="10278" grpId="0" autoUpdateAnimBg="0"/>
      <p:bldP spid="10288" grpId="0" animBg="1"/>
      <p:bldP spid="10289" grpId="0" animBg="1"/>
      <p:bldP spid="10290" grpId="0" autoUpdateAnimBg="0"/>
      <p:bldP spid="10291" grpId="0" animBg="1"/>
      <p:bldP spid="10292" grpId="0" animBg="1"/>
      <p:bldP spid="10293" grpId="0" autoUpdateAnimBg="0"/>
      <p:bldP spid="10294" grpId="0" animBg="1"/>
      <p:bldP spid="10295" grpId="0" animBg="1"/>
      <p:bldP spid="10296" grpId="0" autoUpdateAnimBg="0"/>
      <p:bldP spid="10297" grpId="0" animBg="1"/>
      <p:bldP spid="10298" grpId="0" animBg="1"/>
      <p:bldP spid="10299" grpId="0" autoUpdateAnimBg="0"/>
      <p:bldP spid="10300" grpId="0" animBg="1"/>
      <p:bldP spid="10301" grpId="0" animBg="1"/>
      <p:bldP spid="10302" grpId="0" animBg="1"/>
      <p:bldP spid="10303" grpId="0" animBg="1"/>
      <p:bldP spid="10304" grpId="0" autoUpdateAnimBg="0"/>
      <p:bldP spid="10305" grpId="0" animBg="1"/>
      <p:bldP spid="10306" grpId="0" animBg="1"/>
      <p:bldP spid="10307" grpId="0" animBg="1"/>
      <p:bldP spid="10308" grpId="0" animBg="1"/>
      <p:bldP spid="10309" grpId="0" autoUpdateAnimBg="0"/>
      <p:bldP spid="10310" grpId="0" animBg="1"/>
      <p:bldP spid="10311" grpId="0" animBg="1"/>
      <p:bldP spid="10312" grpId="0" animBg="1"/>
      <p:bldP spid="10313" grpId="0" animBg="1"/>
      <p:bldP spid="10314" grpId="0" autoUpdateAnimBg="0"/>
      <p:bldP spid="10315" grpId="0" animBg="1"/>
      <p:bldP spid="103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05" name="Line 57"/>
          <p:cNvSpPr>
            <a:spLocks noChangeShapeType="1"/>
          </p:cNvSpPr>
          <p:nvPr/>
        </p:nvSpPr>
        <p:spPr bwMode="auto">
          <a:xfrm rot="-16184344">
            <a:off x="3312319" y="3999706"/>
            <a:ext cx="838200" cy="763588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3962400" cy="7620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altLang="en-US" sz="1600" b="1">
                <a:solidFill>
                  <a:schemeClr val="folHlink"/>
                </a:solidFill>
              </a:rPr>
              <a:t>النموذج العام للتخطيط الاستراتيجي</a:t>
            </a:r>
          </a:p>
          <a:p>
            <a:pPr algn="ctr" rtl="1"/>
            <a:r>
              <a:rPr lang="ar-SA" altLang="en-US" sz="1600" b="1">
                <a:solidFill>
                  <a:schemeClr val="folHlink"/>
                </a:solidFill>
              </a:rPr>
              <a:t>حسب نظرية </a:t>
            </a:r>
            <a:r>
              <a:rPr lang="en-US" altLang="en-US" sz="1600" b="1">
                <a:solidFill>
                  <a:schemeClr val="folHlink"/>
                </a:solidFill>
              </a:rPr>
              <a:t> Pfieffer</a:t>
            </a:r>
            <a:r>
              <a:rPr lang="ar-KW" altLang="en-US" sz="1600" b="1">
                <a:solidFill>
                  <a:schemeClr val="folHlink"/>
                </a:solidFill>
              </a:rPr>
              <a:t>مع تع</a:t>
            </a:r>
            <a:r>
              <a:rPr lang="ar-SA" altLang="en-US" sz="1600" b="1">
                <a:solidFill>
                  <a:schemeClr val="folHlink"/>
                </a:solidFill>
              </a:rPr>
              <a:t>ديل السويدان والعدلوني</a:t>
            </a:r>
            <a:endParaRPr lang="ar-SA" altLang="en-US" sz="1600">
              <a:solidFill>
                <a:schemeClr val="tx2"/>
              </a:solidFill>
            </a:endParaRP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4038600" y="304800"/>
            <a:ext cx="2209800" cy="831850"/>
          </a:xfrm>
          <a:prstGeom prst="rect">
            <a:avLst/>
          </a:prstGeom>
          <a:solidFill>
            <a:srgbClr val="80808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/>
              <a:t>التخطيط للتخطيط </a:t>
            </a:r>
            <a:r>
              <a:rPr lang="en-US"/>
              <a:t>plan to plan </a:t>
            </a:r>
            <a:endParaRPr lang="en-US" sz="2000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4038600" y="1371600"/>
            <a:ext cx="2209800" cy="83185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/>
              <a:t>استعراض القيم </a:t>
            </a:r>
            <a:r>
              <a:rPr lang="en-US"/>
              <a:t>Values</a:t>
            </a:r>
            <a:endParaRPr lang="en-US" sz="2000"/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5105400" y="1143000"/>
            <a:ext cx="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4038600" y="2438400"/>
            <a:ext cx="2209800" cy="466725"/>
          </a:xfrm>
          <a:prstGeom prst="rect">
            <a:avLst/>
          </a:prstGeom>
          <a:solidFill>
            <a:srgbClr val="80808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KW"/>
              <a:t>الرؤية </a:t>
            </a:r>
            <a:r>
              <a:rPr lang="en-US"/>
              <a:t>Vision</a:t>
            </a:r>
            <a:endParaRPr lang="en-US" sz="2000"/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4038600" y="3124200"/>
            <a:ext cx="3352800" cy="83185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/>
              <a:t>نموذج العمل الاستراتيجي </a:t>
            </a:r>
            <a:r>
              <a:rPr lang="en-US"/>
              <a:t>Strategic Business Model</a:t>
            </a:r>
            <a:endParaRPr lang="en-US" sz="2000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>
            <a:off x="5105400" y="2209800"/>
            <a:ext cx="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>
            <a:off x="5105400" y="2895600"/>
            <a:ext cx="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4038600" y="4181475"/>
            <a:ext cx="3962400" cy="466725"/>
          </a:xfrm>
          <a:prstGeom prst="rect">
            <a:avLst/>
          </a:prstGeom>
          <a:solidFill>
            <a:srgbClr val="80808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KW"/>
              <a:t>الخطط العملية </a:t>
            </a:r>
            <a:r>
              <a:rPr lang="en-US"/>
              <a:t>Operational Plans</a:t>
            </a:r>
            <a:endParaRPr lang="en-US" sz="2000"/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4038600" y="4867275"/>
            <a:ext cx="3962400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KW"/>
              <a:t>تنسيق الخطط العملية </a:t>
            </a:r>
            <a:r>
              <a:rPr lang="en-US"/>
              <a:t>Coordination</a:t>
            </a:r>
            <a:endParaRPr lang="en-US" sz="2000"/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4038600" y="5553075"/>
            <a:ext cx="3962400" cy="466725"/>
          </a:xfrm>
          <a:prstGeom prst="rect">
            <a:avLst/>
          </a:prstGeom>
          <a:solidFill>
            <a:srgbClr val="80808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KW"/>
              <a:t>التنفيذ </a:t>
            </a:r>
            <a:r>
              <a:rPr lang="en-US"/>
              <a:t>Implementation</a:t>
            </a:r>
            <a:endParaRPr lang="en-US" sz="2000"/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3124200" y="6248400"/>
            <a:ext cx="5105400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KW"/>
              <a:t>الإدارة الاستراتيجية </a:t>
            </a:r>
            <a:r>
              <a:rPr lang="en-US"/>
              <a:t>Strategic Management</a:t>
            </a:r>
            <a:endParaRPr lang="en-US" sz="2000"/>
          </a:p>
        </p:txBody>
      </p:sp>
      <p:sp>
        <p:nvSpPr>
          <p:cNvPr id="27692" name="Line 44"/>
          <p:cNvSpPr>
            <a:spLocks noChangeShapeType="1"/>
          </p:cNvSpPr>
          <p:nvPr/>
        </p:nvSpPr>
        <p:spPr bwMode="auto">
          <a:xfrm>
            <a:off x="5105400" y="3962400"/>
            <a:ext cx="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5105400" y="4648200"/>
            <a:ext cx="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94" name="Line 46"/>
          <p:cNvSpPr>
            <a:spLocks noChangeShapeType="1"/>
          </p:cNvSpPr>
          <p:nvPr/>
        </p:nvSpPr>
        <p:spPr bwMode="auto">
          <a:xfrm>
            <a:off x="5105400" y="5334000"/>
            <a:ext cx="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95" name="Line 47"/>
          <p:cNvSpPr>
            <a:spLocks noChangeShapeType="1"/>
          </p:cNvSpPr>
          <p:nvPr/>
        </p:nvSpPr>
        <p:spPr bwMode="auto">
          <a:xfrm>
            <a:off x="5105400" y="6019800"/>
            <a:ext cx="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96" name="Text Box 48"/>
          <p:cNvSpPr txBox="1">
            <a:spLocks noChangeArrowheads="1"/>
          </p:cNvSpPr>
          <p:nvPr/>
        </p:nvSpPr>
        <p:spPr bwMode="auto">
          <a:xfrm>
            <a:off x="6629400" y="615950"/>
            <a:ext cx="2209800" cy="119697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/>
              <a:t>اعتبارات التطبيق </a:t>
            </a:r>
            <a:r>
              <a:rPr lang="en-US"/>
              <a:t>Implementation Consideration </a:t>
            </a:r>
            <a:endParaRPr lang="en-US" sz="2000"/>
          </a:p>
        </p:txBody>
      </p:sp>
      <p:sp>
        <p:nvSpPr>
          <p:cNvPr id="27697" name="Line 49"/>
          <p:cNvSpPr>
            <a:spLocks noChangeShapeType="1"/>
          </p:cNvSpPr>
          <p:nvPr/>
        </p:nvSpPr>
        <p:spPr bwMode="auto">
          <a:xfrm>
            <a:off x="8686800" y="1828800"/>
            <a:ext cx="0" cy="4876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98" name="Text Box 50"/>
          <p:cNvSpPr txBox="1">
            <a:spLocks noChangeArrowheads="1"/>
          </p:cNvSpPr>
          <p:nvPr/>
        </p:nvSpPr>
        <p:spPr bwMode="auto">
          <a:xfrm>
            <a:off x="228600" y="768350"/>
            <a:ext cx="2209800" cy="119697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/>
              <a:t>مراقبة البيئة </a:t>
            </a:r>
            <a:r>
              <a:rPr lang="en-US"/>
              <a:t>Environment  Monitoring</a:t>
            </a:r>
            <a:endParaRPr lang="en-US" sz="2000"/>
          </a:p>
        </p:txBody>
      </p:sp>
      <p:sp>
        <p:nvSpPr>
          <p:cNvPr id="27699" name="Line 51"/>
          <p:cNvSpPr>
            <a:spLocks noChangeShapeType="1"/>
          </p:cNvSpPr>
          <p:nvPr/>
        </p:nvSpPr>
        <p:spPr bwMode="auto">
          <a:xfrm>
            <a:off x="457200" y="1981200"/>
            <a:ext cx="0" cy="4800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700" name="Text Box 52"/>
          <p:cNvSpPr txBox="1">
            <a:spLocks noChangeArrowheads="1"/>
          </p:cNvSpPr>
          <p:nvPr/>
        </p:nvSpPr>
        <p:spPr bwMode="auto">
          <a:xfrm>
            <a:off x="1143000" y="2292350"/>
            <a:ext cx="2209800" cy="83185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/>
              <a:t>تشكيل الرسالة </a:t>
            </a:r>
            <a:r>
              <a:rPr lang="en-US"/>
              <a:t>Mission</a:t>
            </a:r>
            <a:endParaRPr lang="en-US" sz="2000"/>
          </a:p>
        </p:txBody>
      </p:sp>
      <p:sp>
        <p:nvSpPr>
          <p:cNvPr id="27701" name="Line 53"/>
          <p:cNvSpPr>
            <a:spLocks noChangeShapeType="1"/>
          </p:cNvSpPr>
          <p:nvPr/>
        </p:nvSpPr>
        <p:spPr bwMode="auto">
          <a:xfrm rot="-16184344">
            <a:off x="3769519" y="2397919"/>
            <a:ext cx="1588" cy="5334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702" name="Text Box 54"/>
          <p:cNvSpPr txBox="1">
            <a:spLocks noChangeArrowheads="1"/>
          </p:cNvSpPr>
          <p:nvPr/>
        </p:nvSpPr>
        <p:spPr bwMode="auto">
          <a:xfrm>
            <a:off x="1143000" y="3663950"/>
            <a:ext cx="2209800" cy="83185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/>
              <a:t>انظر الصفحة التالية للتفصيل</a:t>
            </a:r>
            <a:endParaRPr lang="en-US" sz="2000"/>
          </a:p>
        </p:txBody>
      </p:sp>
      <p:sp>
        <p:nvSpPr>
          <p:cNvPr id="27703" name="Text Box 55"/>
          <p:cNvSpPr txBox="1">
            <a:spLocks noChangeArrowheads="1"/>
          </p:cNvSpPr>
          <p:nvPr/>
        </p:nvSpPr>
        <p:spPr bwMode="auto">
          <a:xfrm>
            <a:off x="1143000" y="4806950"/>
            <a:ext cx="2209800" cy="1196975"/>
          </a:xfrm>
          <a:prstGeom prst="rect">
            <a:avLst/>
          </a:prstGeom>
          <a:solidFill>
            <a:srgbClr val="80808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/>
              <a:t>الخطط البديلة </a:t>
            </a:r>
            <a:r>
              <a:rPr lang="en-US"/>
              <a:t>Contingency Plans</a:t>
            </a:r>
            <a:endParaRPr lang="en-US" sz="2000"/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 rot="-16184344">
            <a:off x="3771106" y="3542507"/>
            <a:ext cx="1587" cy="5334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05" grpId="0" animBg="1"/>
      <p:bldP spid="27654" grpId="0" autoUpdateAnimBg="0"/>
      <p:bldP spid="27677" grpId="0" animBg="1" autoUpdateAnimBg="0"/>
      <p:bldP spid="27678" grpId="0" animBg="1" autoUpdateAnimBg="0"/>
      <p:bldP spid="27679" grpId="0" animBg="1"/>
      <p:bldP spid="27680" grpId="0" animBg="1" autoUpdateAnimBg="0"/>
      <p:bldP spid="27681" grpId="0" animBg="1" autoUpdateAnimBg="0"/>
      <p:bldP spid="27683" grpId="0" animBg="1"/>
      <p:bldP spid="27684" grpId="0" animBg="1"/>
      <p:bldP spid="27688" grpId="0" animBg="1" autoUpdateAnimBg="0"/>
      <p:bldP spid="27689" grpId="0" animBg="1" autoUpdateAnimBg="0"/>
      <p:bldP spid="27690" grpId="0" animBg="1" autoUpdateAnimBg="0"/>
      <p:bldP spid="27691" grpId="0" animBg="1" autoUpdateAnimBg="0"/>
      <p:bldP spid="27692" grpId="0" animBg="1"/>
      <p:bldP spid="27693" grpId="0" animBg="1"/>
      <p:bldP spid="27694" grpId="0" animBg="1"/>
      <p:bldP spid="27695" grpId="0" animBg="1"/>
      <p:bldP spid="27696" grpId="0" animBg="1" autoUpdateAnimBg="0"/>
      <p:bldP spid="27697" grpId="0" animBg="1"/>
      <p:bldP spid="27698" grpId="0" animBg="1" autoUpdateAnimBg="0"/>
      <p:bldP spid="27699" grpId="0" animBg="1"/>
      <p:bldP spid="27700" grpId="0" animBg="1" autoUpdateAnimBg="0"/>
      <p:bldP spid="27701" grpId="0" animBg="1"/>
      <p:bldP spid="27702" grpId="0" animBg="1" autoUpdateAnimBg="0"/>
      <p:bldP spid="27703" grpId="0" animBg="1" autoUpdateAnimBg="0"/>
      <p:bldP spid="2770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438400" y="82550"/>
            <a:ext cx="3962400" cy="831850"/>
          </a:xfrm>
          <a:prstGeom prst="rect">
            <a:avLst/>
          </a:prstGeom>
          <a:solidFill>
            <a:srgbClr val="80808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 b="1"/>
              <a:t>نموذج العمل الاستراتيجي   </a:t>
            </a:r>
            <a:r>
              <a:rPr lang="en-US" b="1"/>
              <a:t>Strategic Business Model </a:t>
            </a:r>
            <a:endParaRPr lang="en-US" sz="2000" b="1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553200" y="914400"/>
            <a:ext cx="990600" cy="633413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 sz="1400"/>
              <a:t>  الرؤية   </a:t>
            </a:r>
          </a:p>
          <a:p>
            <a:pPr algn="ctr">
              <a:spcBef>
                <a:spcPct val="50000"/>
              </a:spcBef>
            </a:pPr>
            <a:r>
              <a:rPr lang="en-US" sz="1400"/>
              <a:t>Vision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257800" y="1957388"/>
            <a:ext cx="2743200" cy="633412"/>
          </a:xfrm>
          <a:prstGeom prst="rect">
            <a:avLst/>
          </a:prstGeom>
          <a:solidFill>
            <a:srgbClr val="80808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 sz="1400"/>
              <a:t>مجالات العمل </a:t>
            </a:r>
            <a:r>
              <a:rPr lang="en-US" sz="1400"/>
              <a:t>   </a:t>
            </a:r>
          </a:p>
          <a:p>
            <a:pPr algn="ctr">
              <a:spcBef>
                <a:spcPct val="50000"/>
              </a:spcBef>
            </a:pPr>
            <a:r>
              <a:rPr lang="en-US" sz="1400"/>
              <a:t>Lines of Business L.O.B’s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886200" y="2947988"/>
            <a:ext cx="3581400" cy="633412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 sz="1400"/>
              <a:t>وحدات العمل الاستراتيجي (لكل مجال)</a:t>
            </a:r>
            <a:r>
              <a:rPr lang="en-US" sz="1400"/>
              <a:t>  </a:t>
            </a:r>
          </a:p>
          <a:p>
            <a:pPr algn="ctr">
              <a:spcBef>
                <a:spcPct val="50000"/>
              </a:spcBef>
            </a:pPr>
            <a:r>
              <a:rPr lang="en-US" sz="1400"/>
              <a:t>Strategic Business Units (S.B.U.’s)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362200" y="4092575"/>
            <a:ext cx="2133600" cy="1165225"/>
          </a:xfrm>
          <a:prstGeom prst="rect">
            <a:avLst/>
          </a:prstGeom>
          <a:solidFill>
            <a:srgbClr val="80808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KW" sz="1400"/>
              <a:t>مؤشرات النجاح الحساسة</a:t>
            </a:r>
            <a:endParaRPr lang="en-US" sz="1400"/>
          </a:p>
          <a:p>
            <a:pPr algn="ctr">
              <a:spcBef>
                <a:spcPct val="50000"/>
              </a:spcBef>
            </a:pPr>
            <a:r>
              <a:rPr lang="ar-KW" sz="1400"/>
              <a:t> (لكل وحدة)</a:t>
            </a:r>
            <a:r>
              <a:rPr lang="en-US" sz="140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1400"/>
              <a:t>Critical Success Indicators (C.S.I.s’)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362200" y="5638800"/>
            <a:ext cx="2133600" cy="846138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KW" sz="1400"/>
              <a:t>دراسة نقاط الضعف والقوة والفرص والمخاطر (لكل مؤشر)</a:t>
            </a:r>
            <a:r>
              <a:rPr lang="en-US" sz="140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1400"/>
              <a:t>S.W.O.T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5181600" y="5943600"/>
            <a:ext cx="2667000" cy="633413"/>
          </a:xfrm>
          <a:prstGeom prst="rect">
            <a:avLst/>
          </a:prstGeom>
          <a:solidFill>
            <a:srgbClr val="80808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KW" sz="1400"/>
              <a:t>تحليل الفجوات</a:t>
            </a:r>
            <a:r>
              <a:rPr lang="en-US" sz="140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1400"/>
              <a:t>Gap Analysis</a:t>
            </a:r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7010400" y="1600200"/>
            <a:ext cx="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6629400" y="2590800"/>
            <a:ext cx="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7239000" y="2590800"/>
            <a:ext cx="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7543800" y="2667000"/>
            <a:ext cx="0" cy="304800"/>
          </a:xfrm>
          <a:prstGeom prst="lin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7848600" y="2667000"/>
            <a:ext cx="0" cy="304800"/>
          </a:xfrm>
          <a:prstGeom prst="lin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6019800" y="3657600"/>
            <a:ext cx="0" cy="304800"/>
          </a:xfrm>
          <a:prstGeom prst="lin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7162800" y="3657600"/>
            <a:ext cx="0" cy="304800"/>
          </a:xfrm>
          <a:prstGeom prst="lin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4114800" y="3581400"/>
            <a:ext cx="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4953000" y="3581400"/>
            <a:ext cx="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3733800" y="5257800"/>
            <a:ext cx="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4343400" y="5257800"/>
            <a:ext cx="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2667000" y="5257800"/>
            <a:ext cx="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3200400" y="5257800"/>
            <a:ext cx="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 rot="-5287311">
            <a:off x="4779169" y="5958682"/>
            <a:ext cx="38100" cy="614362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 flipV="1">
            <a:off x="8610600" y="10668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 flipV="1">
            <a:off x="8382000" y="23622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 flipV="1">
            <a:off x="8153400" y="3352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 flipV="1">
            <a:off x="8001000" y="4648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>
            <a:off x="7848600" y="6477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>
            <a:off x="7848600" y="632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>
            <a:off x="7848600" y="6172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>
            <a:off x="7848600" y="6019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57" name="Line 37"/>
          <p:cNvSpPr>
            <a:spLocks noChangeShapeType="1"/>
          </p:cNvSpPr>
          <p:nvPr/>
        </p:nvSpPr>
        <p:spPr bwMode="auto">
          <a:xfrm>
            <a:off x="4724400" y="46482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7696200" y="1066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59" name="Line 39"/>
          <p:cNvSpPr>
            <a:spLocks noChangeShapeType="1"/>
          </p:cNvSpPr>
          <p:nvPr/>
        </p:nvSpPr>
        <p:spPr bwMode="auto">
          <a:xfrm>
            <a:off x="8077200" y="2362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60" name="Line 40"/>
          <p:cNvSpPr>
            <a:spLocks noChangeShapeType="1"/>
          </p:cNvSpPr>
          <p:nvPr/>
        </p:nvSpPr>
        <p:spPr bwMode="auto">
          <a:xfrm>
            <a:off x="75438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1066800" y="304800"/>
            <a:ext cx="6705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KW" sz="44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صعود وسقوط التخطيط الاستراتيجي</a:t>
            </a:r>
            <a:endParaRPr lang="en-US" sz="44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685800" y="2362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>
                <a:solidFill>
                  <a:schemeClr val="folHlink"/>
                </a:solidFill>
              </a:rPr>
              <a:t>   سطع نجم التخطيط الاستراتيجي في السبعينات والثمانينات وبداية التسعينات من القرن العشرين إلى أن وجه هنري منتزبرغ هجوماً شديداً عليه في عام 1994 من خلال كتابه الشهير </a:t>
            </a:r>
            <a:r>
              <a:rPr lang="ar-SA" sz="3200" b="1">
                <a:solidFill>
                  <a:srgbClr val="FF0000"/>
                </a:solidFill>
              </a:rPr>
              <a:t>(صعود وسقوط التخطيط الاستراتيجي)</a:t>
            </a:r>
            <a:r>
              <a:rPr lang="ar-SA" sz="3200" b="1">
                <a:solidFill>
                  <a:schemeClr val="folHlink"/>
                </a:solidFill>
              </a:rPr>
              <a:t> والذي تجد ملخصاً له في الصفحات التالية: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1- إذا كان تحديد الحلم المستقبلي هو أهم شيء في التخطيط الاستراتيجي،  وإذا كان هذا الأمر ما زال يعتمد على الإبداع والابتكار ولم يصبح علماً حتى الآن فما قيمة التخطيط الاستراتيجي؟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1219200" y="685800"/>
            <a:ext cx="6705600" cy="8382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ar-KW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القصور في التخطيط الاستراتيجي</a:t>
            </a:r>
            <a:endParaRPr lang="en-US" sz="44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685800" y="2743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indent="-342900" algn="just" rtl="1">
              <a:spcBef>
                <a:spcPct val="20000"/>
              </a:spcBef>
            </a:pPr>
            <a:r>
              <a:rPr lang="ar-SA" sz="3200" b="1"/>
              <a:t>2- هل وجود إدارة للتخطيط تعني أننا نخطط فعلاً ؟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autoUpdateAnimBg="0"/>
    </p:bldLst>
  </p:timing>
</p:sld>
</file>

<file path=ppt/theme/theme1.xml><?xml version="1.0" encoding="utf-8"?>
<a:theme xmlns:a="http://schemas.openxmlformats.org/drawingml/2006/main" name="Pulse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">
      <a:majorFont>
        <a:latin typeface="Times New Roman"/>
        <a:ea typeface="Times New Roman (Arabic)"/>
        <a:cs typeface="Times New Roman (Arabic)"/>
      </a:majorFont>
      <a:minorFont>
        <a:latin typeface="Times New Roman"/>
        <a:ea typeface="Times New Roman (Arabic)"/>
        <a:cs typeface="Times New Roman (Arabic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Times New Roman (Arabic)" charset="0"/>
            <a:cs typeface="Times New Roman (Arabic)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Times New Roman (Arabic)" charset="0"/>
            <a:cs typeface="Times New Roman (Arabic)" charset="0"/>
          </a:defRPr>
        </a:defPPr>
      </a:lstStyle>
    </a:lnDef>
  </a:objectDefaults>
  <a:extraClrSchemeLst>
    <a:extraClrScheme>
      <a:clrScheme name="Puls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Designs\PULSE.POT</Template>
  <TotalTime>1374</TotalTime>
  <Words>665</Words>
  <Application>Microsoft Office PowerPoint</Application>
  <PresentationFormat>On-screen Show (4:3)</PresentationFormat>
  <Paragraphs>90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Times New Roman</vt:lpstr>
      <vt:lpstr>Times New Roman (Arabic)</vt:lpstr>
      <vt:lpstr>Arabic Transparent</vt:lpstr>
      <vt:lpstr>Pulse</vt:lpstr>
      <vt:lpstr>Microsoft Clip Gallery</vt:lpstr>
      <vt:lpstr>Slide 1</vt:lpstr>
      <vt:lpstr>Slide 2</vt:lpstr>
      <vt:lpstr>ما هو التخطيط ..؟</vt:lpstr>
      <vt:lpstr>الوضع النموذجي للتخطيط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شركة الابداع الخليجي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 هو التخطيط ..؟</dc:title>
  <dc:subject>التخطيط الإستراتيجي</dc:subject>
  <dc:creator>د.طارق السويدان</dc:creator>
  <cp:lastModifiedBy>TOSHIBA</cp:lastModifiedBy>
  <cp:revision>220</cp:revision>
  <dcterms:created xsi:type="dcterms:W3CDTF">2001-02-04T18:10:41Z</dcterms:created>
  <dcterms:modified xsi:type="dcterms:W3CDTF">2012-05-28T21:30:05Z</dcterms:modified>
  <cp:category>دورة إدارية</cp:category>
</cp:coreProperties>
</file>