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sldIdLst>
    <p:sldId id="257" r:id="rId2"/>
    <p:sldId id="273" r:id="rId3"/>
    <p:sldId id="274" r:id="rId4"/>
    <p:sldId id="275" r:id="rId5"/>
    <p:sldId id="276" r:id="rId6"/>
    <p:sldId id="277" r:id="rId7"/>
    <p:sldId id="278" r:id="rId8"/>
    <p:sldId id="279" r:id="rId9"/>
    <p:sldId id="280" r:id="rId10"/>
    <p:sldId id="281" r:id="rId11"/>
    <p:sldId id="282"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B7712CB-E75D-4431-8076-BD7A0F8DFE40}" type="datetimeFigureOut">
              <a:rPr lang="ar-SA" smtClean="0"/>
              <a:t>05/07/1433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B36BDEB-A1BA-417C-B6DD-66038AA525E6}" type="slidenum">
              <a:rPr lang="ar-SA" smtClean="0"/>
              <a:t>‹#›</a:t>
            </a:fld>
            <a:endParaRPr lang="ar-SA"/>
          </a:p>
        </p:txBody>
      </p:sp>
    </p:spTree>
    <p:extLst>
      <p:ext uri="{BB962C8B-B14F-4D97-AF65-F5344CB8AC3E}">
        <p14:creationId xmlns:p14="http://schemas.microsoft.com/office/powerpoint/2010/main" val="7996626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endParaRPr lang="en-GB" dirty="0" smtClean="0">
              <a:cs typeface="Arial" pitchFamily="34" charset="0"/>
            </a:endParaRPr>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528C4D-4FEF-4CFD-8F28-9AA54FFDBC8A}" type="slidenum">
              <a:rPr lang="ar-SA">
                <a:solidFill>
                  <a:prstClr val="black"/>
                </a:solidFill>
              </a:rPr>
              <a:pPr/>
              <a:t>5</a:t>
            </a:fld>
            <a:endParaRPr lang="ar-SA">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5/25/2012</a:t>
            </a:fld>
            <a:endParaRPr lang="en-US"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5/25/2012</a:t>
            </a:fld>
            <a:endParaRPr lang="en-US" dirty="0"/>
          </a:p>
        </p:txBody>
      </p:sp>
      <p:sp>
        <p:nvSpPr>
          <p:cNvPr id="5" name="Footer Placeholder 4"/>
          <p:cNvSpPr>
            <a:spLocks noGrp="1"/>
          </p:cNvSpPr>
          <p:nvPr>
            <p:ph type="ftr" sz="quarter" idx="11"/>
          </p:nvPr>
        </p:nvSpPr>
        <p:spPr>
          <a:xfrm>
            <a:off x="457200" y="6480969"/>
            <a:ext cx="4260056" cy="300831"/>
          </a:xfrm>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5/25/2012</a:t>
            </a:fld>
            <a:endParaRPr lang="en-US" dirty="0"/>
          </a:p>
        </p:txBody>
      </p:sp>
      <p:sp>
        <p:nvSpPr>
          <p:cNvPr id="5" name="Footer Placeholder 4"/>
          <p:cNvSpPr>
            <a:spLocks noGrp="1"/>
          </p:cNvSpPr>
          <p:nvPr>
            <p:ph type="ftr" sz="quarter" idx="11"/>
          </p:nvPr>
        </p:nvSpPr>
        <p:spPr>
          <a:xfrm>
            <a:off x="2619376" y="6480969"/>
            <a:ext cx="4260056" cy="300831"/>
          </a:xfrm>
        </p:spPr>
        <p:txBody>
          <a:bodyPr/>
          <a:lstStyle/>
          <a:p>
            <a:endParaRPr lang="en-US" dirty="0"/>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5/25/2012</a:t>
            </a:fld>
            <a:endParaRPr lang="en-US" dirty="0"/>
          </a:p>
        </p:txBody>
      </p:sp>
      <p:sp>
        <p:nvSpPr>
          <p:cNvPr id="6" name="Footer Placeholder 5"/>
          <p:cNvSpPr>
            <a:spLocks noGrp="1"/>
          </p:cNvSpPr>
          <p:nvPr>
            <p:ph type="ftr" sz="quarter" idx="11"/>
          </p:nvPr>
        </p:nvSpPr>
        <p:spPr>
          <a:xfrm>
            <a:off x="457200" y="6480969"/>
            <a:ext cx="4260056" cy="301752"/>
          </a:xfrm>
        </p:spPr>
        <p:txBody>
          <a:bodyPr/>
          <a:lstStyle/>
          <a:p>
            <a:endParaRPr lang="en-US" dirty="0"/>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5/25/2012</a:t>
            </a:fld>
            <a:endParaRPr lang="en-US" dirty="0"/>
          </a:p>
        </p:txBody>
      </p:sp>
      <p:sp>
        <p:nvSpPr>
          <p:cNvPr id="8" name="Footer Placeholder 7"/>
          <p:cNvSpPr>
            <a:spLocks noGrp="1"/>
          </p:cNvSpPr>
          <p:nvPr>
            <p:ph type="ftr" sz="quarter" idx="11"/>
          </p:nvPr>
        </p:nvSpPr>
        <p:spPr>
          <a:xfrm>
            <a:off x="457200" y="6480969"/>
            <a:ext cx="4261104" cy="301752"/>
          </a:xfrm>
        </p:spPr>
        <p:txBody>
          <a:bodyPr/>
          <a:lstStyle/>
          <a:p>
            <a:endParaRPr lang="en-US"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5/25/2012</a:t>
            </a:fld>
            <a:endParaRPr lang="en-US" dirty="0"/>
          </a:p>
        </p:txBody>
      </p:sp>
      <p:sp>
        <p:nvSpPr>
          <p:cNvPr id="3" name="Footer Placeholder 2"/>
          <p:cNvSpPr>
            <a:spLocks noGrp="1"/>
          </p:cNvSpPr>
          <p:nvPr>
            <p:ph type="ftr" sz="quarter" idx="11"/>
          </p:nvPr>
        </p:nvSpPr>
        <p:spPr>
          <a:xfrm>
            <a:off x="457200" y="6481890"/>
            <a:ext cx="4260056" cy="300831"/>
          </a:xfrm>
        </p:spPr>
        <p:txBody>
          <a:bodyPr/>
          <a:lstStyle/>
          <a:p>
            <a:endParaRPr lang="en-US" dirty="0"/>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5/25/2012</a:t>
            </a:fld>
            <a:endParaRPr lang="en-US"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5/25/2012</a:t>
            </a:fld>
            <a:endParaRPr lang="en-US"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5/25/2012</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493764"/>
            <a:ext cx="7696200" cy="2154436"/>
          </a:xfrm>
          <a:prstGeom prst="rect">
            <a:avLst/>
          </a:prstGeom>
        </p:spPr>
        <p:txBody>
          <a:bodyPr wrap="square">
            <a:spAutoFit/>
          </a:bodyPr>
          <a:lstStyle/>
          <a:p>
            <a:pPr algn="ctr" rtl="1"/>
            <a:r>
              <a:rPr lang="ar-EG" sz="4800" dirty="0" smtClean="0">
                <a:latin typeface="Arial Unicode MS" pitchFamily="34" charset="-128"/>
                <a:ea typeface="Arial Unicode MS" pitchFamily="34" charset="-128"/>
                <a:cs typeface="Andalus" pitchFamily="2" charset="-78"/>
              </a:rPr>
              <a:t>ك</a:t>
            </a:r>
            <a:r>
              <a:rPr lang="ar-JO" sz="4800" dirty="0" smtClean="0">
                <a:latin typeface="Arial Unicode MS" pitchFamily="34" charset="-128"/>
                <a:ea typeface="Arial Unicode MS" pitchFamily="34" charset="-128"/>
                <a:cs typeface="Andalus" pitchFamily="2" charset="-78"/>
              </a:rPr>
              <a:t>ـ</a:t>
            </a:r>
            <a:r>
              <a:rPr lang="ar-EG" sz="4800" dirty="0" smtClean="0">
                <a:latin typeface="Arial Unicode MS" pitchFamily="34" charset="-128"/>
                <a:ea typeface="Arial Unicode MS" pitchFamily="34" charset="-128"/>
                <a:cs typeface="Andalus" pitchFamily="2" charset="-78"/>
              </a:rPr>
              <a:t>لي</a:t>
            </a:r>
            <a:r>
              <a:rPr lang="ar-JO" sz="4800" dirty="0" smtClean="0">
                <a:latin typeface="Arial Unicode MS" pitchFamily="34" charset="-128"/>
                <a:ea typeface="Arial Unicode MS" pitchFamily="34" charset="-128"/>
                <a:cs typeface="Andalus" pitchFamily="2" charset="-78"/>
              </a:rPr>
              <a:t>ـ</a:t>
            </a:r>
            <a:r>
              <a:rPr lang="ar-EG" sz="4800" dirty="0" smtClean="0">
                <a:latin typeface="Arial Unicode MS" pitchFamily="34" charset="-128"/>
                <a:ea typeface="Arial Unicode MS" pitchFamily="34" charset="-128"/>
                <a:cs typeface="Andalus" pitchFamily="2" charset="-78"/>
              </a:rPr>
              <a:t>ة المجتم</a:t>
            </a:r>
            <a:r>
              <a:rPr lang="ar-JO" sz="4800" dirty="0" smtClean="0">
                <a:latin typeface="Arial Unicode MS" pitchFamily="34" charset="-128"/>
                <a:ea typeface="Arial Unicode MS" pitchFamily="34" charset="-128"/>
                <a:cs typeface="Andalus" pitchFamily="2" charset="-78"/>
              </a:rPr>
              <a:t>ـ</a:t>
            </a:r>
            <a:r>
              <a:rPr lang="ar-EG" sz="4800" dirty="0" smtClean="0">
                <a:latin typeface="Arial Unicode MS" pitchFamily="34" charset="-128"/>
                <a:ea typeface="Arial Unicode MS" pitchFamily="34" charset="-128"/>
                <a:cs typeface="Andalus" pitchFamily="2" charset="-78"/>
              </a:rPr>
              <a:t>ع </a:t>
            </a:r>
          </a:p>
          <a:p>
            <a:pPr algn="ctr" rtl="1"/>
            <a:endParaRPr lang="en-US" sz="3200" dirty="0" smtClean="0">
              <a:latin typeface="Arial Unicode MS" pitchFamily="34" charset="-128"/>
              <a:ea typeface="Arial Unicode MS" pitchFamily="34" charset="-128"/>
              <a:cs typeface="Andalus" pitchFamily="2" charset="-78"/>
            </a:endParaRPr>
          </a:p>
          <a:p>
            <a:pPr algn="ctr" rtl="1"/>
            <a:endParaRPr lang="en-US" dirty="0" smtClean="0"/>
          </a:p>
          <a:p>
            <a:pPr algn="ctr" rtl="1"/>
            <a:r>
              <a:rPr lang="ar-EG" sz="3200" b="1" dirty="0" smtClean="0"/>
              <a:t>مركز</a:t>
            </a:r>
            <a:r>
              <a:rPr lang="ar-JO" sz="3200" b="1" dirty="0" smtClean="0"/>
              <a:t> ا</a:t>
            </a:r>
            <a:r>
              <a:rPr lang="ar-EG" sz="3200" b="1" dirty="0" smtClean="0"/>
              <a:t>لتوجيه والإرشاد </a:t>
            </a:r>
            <a:r>
              <a:rPr lang="ar-JO" sz="3200" b="1" dirty="0" smtClean="0"/>
              <a:t>الأكاديمي</a:t>
            </a:r>
            <a:endParaRPr lang="ar-EG" sz="14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19500" y="457200"/>
            <a:ext cx="2133600" cy="13088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14400" y="648494"/>
            <a:ext cx="8229600" cy="1027906"/>
          </a:xfrm>
        </p:spPr>
        <p:txBody>
          <a:bodyPr>
            <a:normAutofit/>
          </a:bodyPr>
          <a:lstStyle/>
          <a:p>
            <a:pPr algn="r" rtl="1" eaLnBrk="1" hangingPunct="1"/>
            <a:r>
              <a:rPr lang="ar-EG" sz="2800" b="1" dirty="0" smtClean="0"/>
              <a:t>جـ - أنواع الإرشاد الأكاديمي المستهدفة</a:t>
            </a:r>
            <a:r>
              <a:rPr lang="ar-EG" sz="2800" b="1" dirty="0" smtClean="0"/>
              <a:t>.</a:t>
            </a:r>
            <a:endParaRPr lang="en-GB" sz="2800" b="1" dirty="0" smtClean="0"/>
          </a:p>
        </p:txBody>
      </p:sp>
      <p:sp>
        <p:nvSpPr>
          <p:cNvPr id="12291" name="Content Placeholder 2"/>
          <p:cNvSpPr>
            <a:spLocks noGrp="1"/>
          </p:cNvSpPr>
          <p:nvPr>
            <p:ph idx="1"/>
          </p:nvPr>
        </p:nvSpPr>
        <p:spPr>
          <a:xfrm>
            <a:off x="457200" y="1828800"/>
            <a:ext cx="8229600" cy="3733800"/>
          </a:xfrm>
        </p:spPr>
        <p:txBody>
          <a:bodyPr>
            <a:normAutofit/>
          </a:bodyPr>
          <a:lstStyle/>
          <a:p>
            <a:pPr algn="justLow" rtl="1">
              <a:buFont typeface="Arial" pitchFamily="34" charset="0"/>
              <a:buNone/>
            </a:pPr>
            <a:r>
              <a:rPr lang="ar-EG" sz="2000" dirty="0" smtClean="0"/>
              <a:t>بالرغم من أن مسمى المكتب يحمل فقط الإرشاد الأكاديمي إلا أن </a:t>
            </a:r>
            <a:r>
              <a:rPr lang="ar-EG" sz="2000" dirty="0" smtClean="0"/>
              <a:t>المستهدف</a:t>
            </a:r>
            <a:r>
              <a:rPr lang="ar-JO" sz="2000" dirty="0" smtClean="0"/>
              <a:t> </a:t>
            </a:r>
            <a:r>
              <a:rPr lang="ar-EG" sz="2000" dirty="0" smtClean="0"/>
              <a:t>منه </a:t>
            </a:r>
            <a:r>
              <a:rPr lang="ar-EG" sz="2000" dirty="0" smtClean="0"/>
              <a:t>طبقاً للرؤية والرسالة والأهداف هو التوجيه والإرشاد </a:t>
            </a:r>
            <a:r>
              <a:rPr lang="ar-SA" sz="2000" dirty="0" smtClean="0"/>
              <a:t>الجامعي</a:t>
            </a:r>
            <a:r>
              <a:rPr lang="ar-EG" sz="2000" dirty="0" smtClean="0"/>
              <a:t> بمعناه الواسع والذي يضمن للطالب  الاستقرار والتقدم في جميع جوانب حياته ويشمل</a:t>
            </a:r>
            <a:r>
              <a:rPr lang="ar-EG" sz="2000" dirty="0" smtClean="0"/>
              <a:t>:</a:t>
            </a:r>
            <a:endParaRPr lang="ar-JO" sz="2000" dirty="0" smtClean="0"/>
          </a:p>
          <a:p>
            <a:pPr algn="justLow" rtl="1" eaLnBrk="1" hangingPunct="1">
              <a:buFont typeface="Arial" pitchFamily="34" charset="0"/>
              <a:buNone/>
            </a:pPr>
            <a:endParaRPr lang="ar-EG" sz="2000" dirty="0" smtClean="0"/>
          </a:p>
          <a:p>
            <a:pPr algn="justLow" rtl="1" eaLnBrk="1" hangingPunct="1">
              <a:buFont typeface="Arial" pitchFamily="34" charset="0"/>
              <a:buNone/>
            </a:pPr>
            <a:r>
              <a:rPr lang="ar-EG" sz="2000" dirty="0" smtClean="0"/>
              <a:t>- الإرشاد الأكاديمي.</a:t>
            </a:r>
          </a:p>
          <a:p>
            <a:pPr algn="justLow" rtl="1" eaLnBrk="1" hangingPunct="1">
              <a:buFont typeface="Arial" pitchFamily="34" charset="0"/>
              <a:buNone/>
            </a:pPr>
            <a:r>
              <a:rPr lang="ar-EG" sz="2000" dirty="0" smtClean="0"/>
              <a:t>- الإرشاد النفسي.</a:t>
            </a:r>
          </a:p>
          <a:p>
            <a:pPr algn="justLow" rtl="1" eaLnBrk="1" hangingPunct="1">
              <a:buFont typeface="Arial" pitchFamily="34" charset="0"/>
              <a:buNone/>
            </a:pPr>
            <a:r>
              <a:rPr lang="ar-EG" sz="2000" dirty="0" smtClean="0"/>
              <a:t>- الإرشاد الاجتماعي.</a:t>
            </a:r>
          </a:p>
          <a:p>
            <a:pPr algn="justLow" rtl="1" eaLnBrk="1" hangingPunct="1">
              <a:buFont typeface="Arial" pitchFamily="34" charset="0"/>
              <a:buNone/>
            </a:pPr>
            <a:r>
              <a:rPr lang="ar-EG" sz="2000" dirty="0" smtClean="0"/>
              <a:t>-الإرشاد التربوي.</a:t>
            </a:r>
          </a:p>
          <a:p>
            <a:pPr algn="justLow" rtl="1" eaLnBrk="1" hangingPunct="1">
              <a:buFont typeface="Arial" pitchFamily="34" charset="0"/>
              <a:buNone/>
            </a:pPr>
            <a:r>
              <a:rPr lang="ar-EG" sz="2000" dirty="0" smtClean="0"/>
              <a:t>- الإرشاد الوظيفي.</a:t>
            </a:r>
          </a:p>
          <a:p>
            <a:pPr algn="justLow" rtl="1" eaLnBrk="1" hangingPunct="1"/>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0" end="0"/>
                                            </p:txEl>
                                          </p:spTgt>
                                        </p:tgtEl>
                                        <p:attrNameLst>
                                          <p:attrName>style.visibility</p:attrName>
                                        </p:attrNameLst>
                                      </p:cBhvr>
                                      <p:to>
                                        <p:strVal val="visible"/>
                                      </p:to>
                                    </p:set>
                                    <p:anim calcmode="lin" valueType="num">
                                      <p:cBhvr additive="base">
                                        <p:cTn id="13"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additive="base">
                                        <p:cTn id="31"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291">
                                            <p:txEl>
                                              <p:pRg st="5" end="5"/>
                                            </p:txEl>
                                          </p:spTgt>
                                        </p:tgtEl>
                                        <p:attrNameLst>
                                          <p:attrName>style.visibility</p:attrName>
                                        </p:attrNameLst>
                                      </p:cBhvr>
                                      <p:to>
                                        <p:strVal val="visible"/>
                                      </p:to>
                                    </p:set>
                                    <p:anim calcmode="lin" valueType="num">
                                      <p:cBhvr additive="base">
                                        <p:cTn id="37"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291">
                                            <p:txEl>
                                              <p:pRg st="6" end="6"/>
                                            </p:txEl>
                                          </p:spTgt>
                                        </p:tgtEl>
                                        <p:attrNameLst>
                                          <p:attrName>style.visibility</p:attrName>
                                        </p:attrNameLst>
                                      </p:cBhvr>
                                      <p:to>
                                        <p:strVal val="visible"/>
                                      </p:to>
                                    </p:set>
                                    <p:anim calcmode="lin" valueType="num">
                                      <p:cBhvr additive="base">
                                        <p:cTn id="43" dur="5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76200" y="886968"/>
            <a:ext cx="9220200" cy="941832"/>
          </a:xfrm>
        </p:spPr>
        <p:txBody>
          <a:bodyPr>
            <a:normAutofit/>
          </a:bodyPr>
          <a:lstStyle/>
          <a:p>
            <a:pPr algn="r" rtl="1"/>
            <a:r>
              <a:rPr lang="ar-EG" sz="2800" b="1" dirty="0" smtClean="0"/>
              <a:t>د – الدليل التعريفي للتوجيه والإرشاد الأكاديمي</a:t>
            </a:r>
            <a:endParaRPr lang="en-GB" sz="2800" b="1" dirty="0" smtClean="0"/>
          </a:p>
        </p:txBody>
      </p:sp>
      <p:sp>
        <p:nvSpPr>
          <p:cNvPr id="13315" name="Content Placeholder 2"/>
          <p:cNvSpPr>
            <a:spLocks noGrp="1"/>
          </p:cNvSpPr>
          <p:nvPr>
            <p:ph idx="1"/>
          </p:nvPr>
        </p:nvSpPr>
        <p:spPr>
          <a:xfrm>
            <a:off x="457200" y="2005012"/>
            <a:ext cx="8229600" cy="3938588"/>
          </a:xfrm>
        </p:spPr>
        <p:txBody>
          <a:bodyPr>
            <a:normAutofit/>
          </a:bodyPr>
          <a:lstStyle/>
          <a:p>
            <a:pPr algn="just" rtl="1" eaLnBrk="1" hangingPunct="1">
              <a:buFont typeface="Arial" pitchFamily="34" charset="0"/>
              <a:buNone/>
            </a:pPr>
            <a:r>
              <a:rPr lang="ar-EG" sz="2000" dirty="0" smtClean="0"/>
              <a:t>قام المكتب بإعداد دليل تعريفي  للإرشاد الأكاديمي لتعريف وإيصال مفهوم وفلسفة وأهمية الدور الذي يمكن أن يقوم به الإرشاد الأكاديمي في حياة الطالب الجامعي في حالة توفيره وتقديمه بالصورة المناسبة وقد احتوى هذا الدليل على</a:t>
            </a:r>
            <a:r>
              <a:rPr lang="ar-EG" sz="2000" dirty="0" smtClean="0"/>
              <a:t>:</a:t>
            </a:r>
            <a:endParaRPr lang="en-US" sz="2000" dirty="0" smtClean="0"/>
          </a:p>
          <a:p>
            <a:pPr algn="just" rtl="1" eaLnBrk="1" hangingPunct="1">
              <a:buFont typeface="Arial" pitchFamily="34" charset="0"/>
              <a:buNone/>
            </a:pPr>
            <a:endParaRPr lang="ar-EG" sz="2000" dirty="0" smtClean="0"/>
          </a:p>
          <a:p>
            <a:pPr algn="just" rtl="1" eaLnBrk="1" hangingPunct="1">
              <a:buFont typeface="Arial" pitchFamily="34" charset="0"/>
              <a:buNone/>
            </a:pPr>
            <a:r>
              <a:rPr lang="ar-EG" sz="2000" dirty="0" smtClean="0"/>
              <a:t>- رؤية ورسالة وأهداف مكتب الإرشاد والتوجيه ومهامه</a:t>
            </a:r>
            <a:r>
              <a:rPr lang="ar-SA" sz="2000" dirty="0" smtClean="0"/>
              <a:t>.</a:t>
            </a:r>
            <a:endParaRPr lang="ar-EG" sz="2000" dirty="0" smtClean="0"/>
          </a:p>
          <a:p>
            <a:pPr algn="just" rtl="1" eaLnBrk="1" hangingPunct="1">
              <a:buFont typeface="Arial" pitchFamily="34" charset="0"/>
              <a:buNone/>
            </a:pPr>
            <a:r>
              <a:rPr lang="ar-EG" sz="2000" dirty="0" smtClean="0"/>
              <a:t>- مفهوم الإرشاد الأكاديمي.</a:t>
            </a:r>
          </a:p>
          <a:p>
            <a:pPr algn="just" rtl="1" eaLnBrk="1" hangingPunct="1">
              <a:buFont typeface="Arial" pitchFamily="34" charset="0"/>
              <a:buNone/>
            </a:pPr>
            <a:r>
              <a:rPr lang="ar-EG" sz="2000" dirty="0" smtClean="0"/>
              <a:t>- فلسفة الإرشاد الأكاديمي.</a:t>
            </a:r>
          </a:p>
          <a:p>
            <a:pPr algn="just" rtl="1" eaLnBrk="1" hangingPunct="1">
              <a:buFont typeface="Arial" pitchFamily="34" charset="0"/>
              <a:buNone/>
            </a:pPr>
            <a:r>
              <a:rPr lang="ar-EG" sz="2000" dirty="0" smtClean="0"/>
              <a:t>- محاور الإرشاد الأكاديمي.</a:t>
            </a:r>
          </a:p>
          <a:p>
            <a:pPr algn="just" rtl="1" eaLnBrk="1" hangingPunct="1">
              <a:buFont typeface="Arial" pitchFamily="34" charset="0"/>
              <a:buNone/>
            </a:pPr>
            <a:r>
              <a:rPr lang="ar-EG" sz="2000" dirty="0" smtClean="0"/>
              <a:t>- برامج الإرشاد الأكاديمي.</a:t>
            </a:r>
          </a:p>
          <a:p>
            <a:pPr algn="just" rtl="1" eaLnBrk="1" hangingPunct="1">
              <a:buFont typeface="Arial" pitchFamily="34" charset="0"/>
              <a:buNone/>
            </a:pPr>
            <a:r>
              <a:rPr lang="en-US" sz="2000" dirty="0" smtClean="0"/>
              <a:t> </a:t>
            </a:r>
            <a:r>
              <a:rPr lang="ar-SA" sz="2000" dirty="0" smtClean="0"/>
              <a:t>- مهارات الإرشاد الأكاديمي</a:t>
            </a:r>
            <a:endParaRPr lang="ar-EG" sz="2000" dirty="0" smtClean="0"/>
          </a:p>
          <a:p>
            <a:pPr algn="just" rtl="1">
              <a:buFont typeface="Arial" pitchFamily="34" charset="0"/>
              <a:buNone/>
            </a:pPr>
            <a:endParaRPr lang="en-GB"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صر نائب للمحتوى 2"/>
          <p:cNvSpPr>
            <a:spLocks noGrp="1"/>
          </p:cNvSpPr>
          <p:nvPr>
            <p:ph idx="1"/>
          </p:nvPr>
        </p:nvSpPr>
        <p:spPr>
          <a:xfrm>
            <a:off x="457200" y="2362200"/>
            <a:ext cx="8229600" cy="1981200"/>
          </a:xfrm>
        </p:spPr>
        <p:txBody>
          <a:bodyPr>
            <a:normAutofit/>
          </a:bodyPr>
          <a:lstStyle/>
          <a:p>
            <a:pPr algn="r" rtl="1" eaLnBrk="1" hangingPunct="1">
              <a:buFont typeface="Arial" pitchFamily="34" charset="0"/>
              <a:buNone/>
            </a:pPr>
            <a:r>
              <a:rPr lang="ar-EG" sz="2000" dirty="0" smtClean="0"/>
              <a:t>- مهام المرشد الأكاديمي.</a:t>
            </a:r>
          </a:p>
          <a:p>
            <a:pPr algn="r" rtl="1" eaLnBrk="1" hangingPunct="1">
              <a:buFont typeface="Arial" pitchFamily="34" charset="0"/>
              <a:buNone/>
            </a:pPr>
            <a:r>
              <a:rPr lang="ar-EG" sz="2000" dirty="0" smtClean="0"/>
              <a:t>- المهام المطلوبة للإرشاد الناجح.</a:t>
            </a:r>
          </a:p>
          <a:p>
            <a:pPr algn="r" rtl="1" eaLnBrk="1" hangingPunct="1">
              <a:buFont typeface="Arial" pitchFamily="34" charset="0"/>
              <a:buNone/>
            </a:pPr>
            <a:r>
              <a:rPr lang="ar-SA" sz="2000" dirty="0" smtClean="0"/>
              <a:t>- </a:t>
            </a:r>
            <a:r>
              <a:rPr lang="ar-EG" sz="2000" dirty="0" smtClean="0"/>
              <a:t>المسؤولية القانونية للمرشد الأكاديمي.</a:t>
            </a:r>
            <a:r>
              <a:rPr lang="en-US" sz="2000" dirty="0" smtClean="0"/>
              <a:t>-</a:t>
            </a:r>
            <a:endParaRPr lang="ar-SA" sz="2000" dirty="0" smtClean="0"/>
          </a:p>
          <a:p>
            <a:pPr algn="r" rtl="1" eaLnBrk="1" hangingPunct="1">
              <a:buFont typeface="Arial" pitchFamily="34" charset="0"/>
              <a:buNone/>
            </a:pPr>
            <a:r>
              <a:rPr lang="ar-SA" sz="2000" dirty="0" smtClean="0"/>
              <a:t>- بنود اللوائح الخاصة بالطالب وبرنامجه </a:t>
            </a:r>
            <a:r>
              <a:rPr lang="ar-SA" sz="2000" dirty="0" smtClean="0"/>
              <a:t>الأكاديمي</a:t>
            </a:r>
            <a:endParaRPr lang="ar-EG" sz="2000" dirty="0" smtClean="0"/>
          </a:p>
          <a:p>
            <a:pPr algn="r" rtl="1"/>
            <a:endParaRPr lang="ar-SA" sz="2000" dirty="0" smtClean="0"/>
          </a:p>
        </p:txBody>
      </p:sp>
      <p:sp>
        <p:nvSpPr>
          <p:cNvPr id="3" name="Title 1"/>
          <p:cNvSpPr>
            <a:spLocks noGrp="1"/>
          </p:cNvSpPr>
          <p:nvPr>
            <p:ph type="title"/>
          </p:nvPr>
        </p:nvSpPr>
        <p:spPr>
          <a:xfrm>
            <a:off x="-76200" y="886968"/>
            <a:ext cx="9220200" cy="941832"/>
          </a:xfrm>
        </p:spPr>
        <p:txBody>
          <a:bodyPr>
            <a:normAutofit/>
          </a:bodyPr>
          <a:lstStyle/>
          <a:p>
            <a:pPr algn="r" rtl="1"/>
            <a:r>
              <a:rPr lang="ar-EG" sz="2800" b="1" dirty="0" smtClean="0"/>
              <a:t>د – الدليل التعريفي للتوجيه والإرشاد </a:t>
            </a:r>
            <a:r>
              <a:rPr lang="ar-EG" sz="2800" b="1" dirty="0" smtClean="0"/>
              <a:t>الأكاديمي</a:t>
            </a:r>
            <a:r>
              <a:rPr lang="ar-JO" sz="2800" b="1" dirty="0" smtClean="0"/>
              <a:t/>
            </a:r>
            <a:br>
              <a:rPr lang="ar-JO" sz="2800" b="1" dirty="0" smtClean="0"/>
            </a:br>
            <a:r>
              <a:rPr lang="ar-JO" sz="2000" b="1" dirty="0" smtClean="0"/>
              <a:t>(تكملة)</a:t>
            </a:r>
            <a:endParaRPr lang="en-GB"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5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8">
                                            <p:txEl>
                                              <p:pRg st="1" end="1"/>
                                            </p:txEl>
                                          </p:spTgt>
                                        </p:tgtEl>
                                        <p:attrNameLst>
                                          <p:attrName>style.visibility</p:attrName>
                                        </p:attrNameLst>
                                      </p:cBhvr>
                                      <p:to>
                                        <p:strVal val="visible"/>
                                      </p:to>
                                    </p:set>
                                    <p:anim calcmode="lin" valueType="num">
                                      <p:cBhvr additive="base">
                                        <p:cTn id="13" dur="5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338">
                                            <p:txEl>
                                              <p:pRg st="2" end="2"/>
                                            </p:txEl>
                                          </p:spTgt>
                                        </p:tgtEl>
                                        <p:attrNameLst>
                                          <p:attrName>style.visibility</p:attrName>
                                        </p:attrNameLst>
                                      </p:cBhvr>
                                      <p:to>
                                        <p:strVal val="visible"/>
                                      </p:to>
                                    </p:set>
                                    <p:anim calcmode="lin" valueType="num">
                                      <p:cBhvr additive="base">
                                        <p:cTn id="19" dur="5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8">
                                            <p:txEl>
                                              <p:pRg st="3" end="3"/>
                                            </p:txEl>
                                          </p:spTgt>
                                        </p:tgtEl>
                                        <p:attrNameLst>
                                          <p:attrName>style.visibility</p:attrName>
                                        </p:attrNameLst>
                                      </p:cBhvr>
                                      <p:to>
                                        <p:strVal val="visible"/>
                                      </p:to>
                                    </p:set>
                                    <p:anim calcmode="lin" valueType="num">
                                      <p:cBhvr additive="base">
                                        <p:cTn id="25" dur="5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070192"/>
          </a:xfrm>
        </p:spPr>
        <p:txBody>
          <a:bodyPr rtlCol="0">
            <a:normAutofit/>
          </a:bodyPr>
          <a:lstStyle/>
          <a:p>
            <a:pPr algn="just" rtl="1" eaLnBrk="1" fontAlgn="auto" hangingPunct="1">
              <a:spcAft>
                <a:spcPts val="0"/>
              </a:spcAft>
              <a:buFont typeface="Arial" pitchFamily="34" charset="0"/>
              <a:buNone/>
              <a:defRPr/>
            </a:pPr>
            <a:r>
              <a:rPr lang="ar-EG" sz="2400" b="1" dirty="0" smtClean="0"/>
              <a:t>    </a:t>
            </a:r>
            <a:r>
              <a:rPr lang="ar-EG" sz="2000" b="1" dirty="0"/>
              <a:t>في بادرة هي الأولى من نوعها على مستوى جامعة المجمعة، </a:t>
            </a:r>
            <a:r>
              <a:rPr lang="ar-SA" sz="2000" b="1" dirty="0"/>
              <a:t>وحرصاً على توفير الدعم اللازم للطالب أثناء مسيرته العلمية من أجل استكمال متطلبات التخرج أثناء المدة الزمنية المتاحة</a:t>
            </a:r>
            <a:r>
              <a:rPr lang="ar-EG" sz="2000" b="1" dirty="0"/>
              <a:t> </a:t>
            </a:r>
            <a:r>
              <a:rPr lang="ar-SA" sz="2000" b="1" dirty="0"/>
              <a:t>في ضوء التربية الحديثة والدور الذي تضطلع </a:t>
            </a:r>
            <a:r>
              <a:rPr lang="ar-SA" sz="2000" b="1" dirty="0" err="1"/>
              <a:t>به</a:t>
            </a:r>
            <a:r>
              <a:rPr lang="ar-SA" sz="2000" b="1" dirty="0"/>
              <a:t> الجامعات، والمرحلة التاريخية التي يمر </a:t>
            </a:r>
            <a:r>
              <a:rPr lang="ar-SA" sz="2000" b="1" dirty="0" err="1"/>
              <a:t>بها</a:t>
            </a:r>
            <a:r>
              <a:rPr lang="ar-SA" sz="2000" b="1" dirty="0"/>
              <a:t> الإنسان في عصرنا في ظل المتغيرات الهائلة في مجال الهندسة البشرية</a:t>
            </a:r>
            <a:r>
              <a:rPr lang="ar-EG" sz="2000" b="1" dirty="0"/>
              <a:t>، </a:t>
            </a:r>
            <a:r>
              <a:rPr lang="ar-SA" sz="2000" b="1" dirty="0"/>
              <a:t>بادرت كلية المجتمع </a:t>
            </a:r>
            <a:r>
              <a:rPr lang="ar-EG" sz="2000" b="1" dirty="0"/>
              <a:t>بال</a:t>
            </a:r>
            <a:r>
              <a:rPr lang="ar-SA" sz="2000" b="1" dirty="0"/>
              <a:t>جامعة في  9 /3 /1433 </a:t>
            </a:r>
            <a:r>
              <a:rPr lang="ar-EG" sz="2000" b="1" dirty="0"/>
              <a:t>وتحت شعار ( واجبنا: مساعدتكم عند اللجوء إلينا ....ومساعدتكم عندما نستشعر حاجتكم إلينا) </a:t>
            </a:r>
            <a:r>
              <a:rPr lang="ar-SA" sz="2000" b="1" dirty="0"/>
              <a:t>بإنشاء " مكتب الإرشاد والتوجيه الأكاديمي</a:t>
            </a:r>
            <a:r>
              <a:rPr lang="ar-SA" sz="2000" b="1" dirty="0" smtClean="0"/>
              <a:t>"</a:t>
            </a:r>
            <a:endParaRPr lang="ar-EG" sz="2400" b="1" dirty="0" smtClean="0"/>
          </a:p>
          <a:p>
            <a:pPr algn="just" rtl="1" eaLnBrk="1" fontAlgn="auto" hangingPunct="1">
              <a:spcAft>
                <a:spcPts val="0"/>
              </a:spcAft>
              <a:buFont typeface="Arial" pitchFamily="34" charset="0"/>
              <a:buNone/>
              <a:defRPr/>
            </a:pPr>
            <a:endParaRPr lang="ar-EG" sz="2400" b="1" dirty="0" smtClean="0"/>
          </a:p>
          <a:p>
            <a:pPr algn="just" rtl="1" eaLnBrk="1" fontAlgn="auto" hangingPunct="1">
              <a:spcAft>
                <a:spcPts val="0"/>
              </a:spcAft>
              <a:buFont typeface="Arial" pitchFamily="34" charset="0"/>
              <a:buNone/>
              <a:defRPr/>
            </a:pPr>
            <a:endParaRPr lang="ar-EG" sz="2400" b="1" dirty="0" smtClean="0"/>
          </a:p>
          <a:p>
            <a:pPr algn="just" rtl="1" eaLnBrk="1" fontAlgn="auto" hangingPunct="1">
              <a:spcAft>
                <a:spcPts val="0"/>
              </a:spcAft>
              <a:buFont typeface="Arial" pitchFamily="34" charset="0"/>
              <a:buNone/>
              <a:defRPr/>
            </a:pPr>
            <a:endParaRPr lang="ar-EG" sz="2400" b="1" dirty="0" smtClean="0"/>
          </a:p>
          <a:p>
            <a:pPr algn="just" rtl="1" eaLnBrk="1" fontAlgn="auto" hangingPunct="1">
              <a:spcAft>
                <a:spcPts val="0"/>
              </a:spcAft>
              <a:buFont typeface="Arial" pitchFamily="34" charset="0"/>
              <a:buNone/>
              <a:defRPr/>
            </a:pPr>
            <a:endParaRPr lang="ar-EG" sz="2400" b="1" dirty="0" smtClean="0"/>
          </a:p>
        </p:txBody>
      </p:sp>
      <p:sp>
        <p:nvSpPr>
          <p:cNvPr id="5" name="Title 1"/>
          <p:cNvSpPr>
            <a:spLocks noGrp="1"/>
          </p:cNvSpPr>
          <p:nvPr>
            <p:ph type="title"/>
          </p:nvPr>
        </p:nvSpPr>
        <p:spPr>
          <a:xfrm>
            <a:off x="-152400" y="990600"/>
            <a:ext cx="8991600" cy="1143000"/>
          </a:xfrm>
        </p:spPr>
        <p:txBody>
          <a:bodyPr rtlCol="0">
            <a:normAutofit/>
          </a:bodyPr>
          <a:lstStyle/>
          <a:p>
            <a:pPr algn="r" rtl="1" eaLnBrk="1" fontAlgn="auto" hangingPunct="1">
              <a:spcAft>
                <a:spcPts val="0"/>
              </a:spcAft>
              <a:defRPr/>
            </a:pPr>
            <a:r>
              <a:rPr lang="ar-JO" sz="2800" b="1" dirty="0" smtClean="0"/>
              <a:t>أ</a:t>
            </a:r>
            <a:r>
              <a:rPr lang="ar-EG" sz="2800" b="1" dirty="0" smtClean="0"/>
              <a:t> </a:t>
            </a:r>
            <a:r>
              <a:rPr lang="ar-EG" sz="2800" b="1" dirty="0" smtClean="0"/>
              <a:t>- </a:t>
            </a:r>
            <a:r>
              <a:rPr lang="ar-JO" sz="2800" b="1" dirty="0" smtClean="0"/>
              <a:t>مقدمة</a:t>
            </a:r>
            <a:r>
              <a:rPr lang="ar-EG" sz="2800" b="1" dirty="0" smtClean="0"/>
              <a:t/>
            </a:r>
            <a:br>
              <a:rPr lang="ar-EG" sz="2800" b="1" dirty="0" smtClean="0"/>
            </a:br>
            <a:endParaRPr lang="en-GB"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838200" y="2209800"/>
            <a:ext cx="8229600" cy="3638550"/>
          </a:xfrm>
        </p:spPr>
        <p:txBody>
          <a:bodyPr>
            <a:normAutofit/>
          </a:bodyPr>
          <a:lstStyle/>
          <a:p>
            <a:pPr indent="0" algn="justLow" rtl="1" eaLnBrk="1" hangingPunct="1">
              <a:buFont typeface="Arial" pitchFamily="34" charset="0"/>
              <a:buNone/>
            </a:pPr>
            <a:r>
              <a:rPr lang="ar-SA" sz="2000" b="1" dirty="0" smtClean="0"/>
              <a:t>كأحد </a:t>
            </a:r>
            <a:r>
              <a:rPr lang="ar-SA" sz="2000" b="1" dirty="0" smtClean="0"/>
              <a:t>أهم وسائل مساعدة الطالب للإندماج في البيئة </a:t>
            </a:r>
            <a:r>
              <a:rPr lang="ar-SA" sz="2000" b="1" dirty="0" smtClean="0"/>
              <a:t>الأكاديمية</a:t>
            </a:r>
            <a:r>
              <a:rPr lang="ar-JO" sz="2000" b="1" dirty="0" smtClean="0"/>
              <a:t> </a:t>
            </a:r>
            <a:r>
              <a:rPr lang="ar-SA" sz="2000" b="1" dirty="0" smtClean="0"/>
              <a:t>وتحقيق </a:t>
            </a:r>
            <a:r>
              <a:rPr lang="ar-SA" sz="2000" b="1" dirty="0" smtClean="0"/>
              <a:t>أعلى معدلات النجاح، وأن يلعب دوره الهام في تطوير بناء الثقة الذاتية المستقلة لدى الطالب</a:t>
            </a:r>
            <a:r>
              <a:rPr lang="ar-EG" sz="2000" b="1" dirty="0" smtClean="0"/>
              <a:t>،</a:t>
            </a:r>
            <a:r>
              <a:rPr lang="ar-SA" sz="2000" b="1" dirty="0" smtClean="0"/>
              <a:t> والعمل على خلق الطلب على الإرشاد الأكاديمي وفقاً لأهداف الكلية وتمشياً مع متطلبات معايير الجودة كخطوة في سبيل الاعتماد الأكاديمي</a:t>
            </a:r>
            <a:r>
              <a:rPr lang="ar-EG" sz="2000" b="1" dirty="0" smtClean="0"/>
              <a:t>.</a:t>
            </a:r>
            <a:endParaRPr lang="en-GB" sz="2000" dirty="0" smtClean="0"/>
          </a:p>
          <a:p>
            <a:pPr indent="0" algn="justLow" eaLnBrk="1" hangingPunct="1"/>
            <a:endParaRPr lang="en-GB" sz="2000" dirty="0" smtClean="0"/>
          </a:p>
        </p:txBody>
      </p:sp>
      <p:sp>
        <p:nvSpPr>
          <p:cNvPr id="3" name="Title 1"/>
          <p:cNvSpPr>
            <a:spLocks noGrp="1"/>
          </p:cNvSpPr>
          <p:nvPr>
            <p:ph type="title"/>
          </p:nvPr>
        </p:nvSpPr>
        <p:spPr>
          <a:xfrm>
            <a:off x="76200" y="838200"/>
            <a:ext cx="8991600" cy="1143000"/>
          </a:xfrm>
        </p:spPr>
        <p:txBody>
          <a:bodyPr rtlCol="0">
            <a:normAutofit/>
          </a:bodyPr>
          <a:lstStyle/>
          <a:p>
            <a:pPr algn="r" rtl="1" eaLnBrk="1" fontAlgn="auto" hangingPunct="1">
              <a:spcAft>
                <a:spcPts val="0"/>
              </a:spcAft>
              <a:defRPr/>
            </a:pPr>
            <a:r>
              <a:rPr lang="ar-JO" sz="2800" b="1" dirty="0" smtClean="0"/>
              <a:t>أ</a:t>
            </a:r>
            <a:r>
              <a:rPr lang="ar-EG" sz="2800" b="1" dirty="0" smtClean="0"/>
              <a:t> – </a:t>
            </a:r>
            <a:r>
              <a:rPr lang="ar-JO" sz="2800" b="1" dirty="0" smtClean="0"/>
              <a:t>مقدمة </a:t>
            </a:r>
            <a:r>
              <a:rPr lang="ar-JO" sz="1800" b="1" dirty="0" smtClean="0"/>
              <a:t>(تكملة)</a:t>
            </a:r>
            <a:r>
              <a:rPr lang="ar-EG" sz="2800" b="1" dirty="0" smtClean="0"/>
              <a:t/>
            </a:r>
            <a:br>
              <a:rPr lang="ar-EG" sz="2800" b="1" dirty="0" smtClean="0"/>
            </a:br>
            <a:endParaRPr lang="en-GB"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991600" cy="1143000"/>
          </a:xfrm>
        </p:spPr>
        <p:txBody>
          <a:bodyPr rtlCol="0">
            <a:normAutofit/>
          </a:bodyPr>
          <a:lstStyle/>
          <a:p>
            <a:pPr algn="r" rtl="1" eaLnBrk="1" fontAlgn="auto" hangingPunct="1">
              <a:spcAft>
                <a:spcPts val="0"/>
              </a:spcAft>
              <a:defRPr/>
            </a:pPr>
            <a:r>
              <a:rPr lang="ar-EG" sz="2800" b="1" dirty="0" smtClean="0"/>
              <a:t>ب - التعريف بمكتب التوجيه والإرشاد الأكاديمي.</a:t>
            </a:r>
            <a:br>
              <a:rPr lang="ar-EG" sz="2800" b="1" dirty="0" smtClean="0"/>
            </a:br>
            <a:endParaRPr lang="en-GB" sz="2800" b="1" dirty="0" smtClean="0"/>
          </a:p>
        </p:txBody>
      </p:sp>
      <p:sp>
        <p:nvSpPr>
          <p:cNvPr id="3" name="Content Placeholder 2"/>
          <p:cNvSpPr>
            <a:spLocks noGrp="1"/>
          </p:cNvSpPr>
          <p:nvPr>
            <p:ph idx="1"/>
          </p:nvPr>
        </p:nvSpPr>
        <p:spPr/>
        <p:txBody>
          <a:bodyPr rtlCol="0">
            <a:normAutofit/>
          </a:bodyPr>
          <a:lstStyle/>
          <a:p>
            <a:pPr algn="just" rtl="1" eaLnBrk="1" fontAlgn="auto" hangingPunct="1">
              <a:spcAft>
                <a:spcPts val="0"/>
              </a:spcAft>
              <a:defRPr/>
            </a:pPr>
            <a:r>
              <a:rPr lang="ar-SA" sz="2000" b="1" u="sng" dirty="0" smtClean="0"/>
              <a:t>وصف المكتب</a:t>
            </a:r>
            <a:r>
              <a:rPr lang="en-US" sz="2000" b="1" dirty="0" smtClean="0"/>
              <a:t> : </a:t>
            </a:r>
            <a:endParaRPr lang="ar-JO" sz="2000" b="1" dirty="0" smtClean="0"/>
          </a:p>
          <a:p>
            <a:pPr marL="64008" indent="0" algn="just" rtl="1" eaLnBrk="1" fontAlgn="auto" hangingPunct="1">
              <a:spcAft>
                <a:spcPts val="0"/>
              </a:spcAft>
              <a:buNone/>
              <a:defRPr/>
            </a:pPr>
            <a:endParaRPr lang="en-GB" sz="1200" dirty="0" smtClean="0"/>
          </a:p>
          <a:p>
            <a:pPr algn="justLow" rtl="1" eaLnBrk="1" fontAlgn="auto" hangingPunct="1">
              <a:spcAft>
                <a:spcPts val="0"/>
              </a:spcAft>
              <a:buFont typeface="Arial" pitchFamily="34" charset="0"/>
              <a:buNone/>
              <a:defRPr/>
            </a:pPr>
            <a:r>
              <a:rPr lang="ar-SA" sz="2000" b="1" dirty="0" smtClean="0"/>
              <a:t> - إحدى الوحدات الإدارية التابعة للكلية.</a:t>
            </a:r>
          </a:p>
          <a:p>
            <a:pPr algn="justLow" rtl="1" eaLnBrk="1" fontAlgn="auto" hangingPunct="1">
              <a:spcAft>
                <a:spcPts val="0"/>
              </a:spcAft>
              <a:buFont typeface="Arial" pitchFamily="34" charset="0"/>
              <a:buNone/>
              <a:defRPr/>
            </a:pPr>
            <a:r>
              <a:rPr lang="ar-SA" sz="2000" b="1" dirty="0" smtClean="0"/>
              <a:t> - يتبع تنظيميا مكتب وكيل الكلية للشؤون الطلابية بالكلية.</a:t>
            </a:r>
          </a:p>
          <a:p>
            <a:pPr algn="justLow" rtl="1" eaLnBrk="1" fontAlgn="auto" hangingPunct="1">
              <a:spcAft>
                <a:spcPts val="0"/>
              </a:spcAft>
              <a:buFont typeface="Arial" pitchFamily="34" charset="0"/>
              <a:buNone/>
              <a:defRPr/>
            </a:pPr>
            <a:r>
              <a:rPr lang="ar-SA" sz="2000" b="1" dirty="0" smtClean="0"/>
              <a:t> - في حالة عدم وجود الوكالة المعنية فهو يتبع مكتب عميد الكلية.</a:t>
            </a:r>
          </a:p>
          <a:p>
            <a:pPr algn="justLow" rtl="1" eaLnBrk="1" fontAlgn="auto" hangingPunct="1">
              <a:spcAft>
                <a:spcPts val="0"/>
              </a:spcAft>
              <a:buFont typeface="Arial" pitchFamily="34" charset="0"/>
              <a:buNone/>
              <a:defRPr/>
            </a:pPr>
            <a:r>
              <a:rPr lang="ar-SA" sz="2000" b="1" dirty="0" smtClean="0"/>
              <a:t> - يعنى بوضع الخطة اللازمة للتوجيه والإرشاد الأكاديمي على مستوى الكلية ومتابعة تنفيذها .</a:t>
            </a:r>
          </a:p>
          <a:p>
            <a:pPr algn="justLow" rtl="1" eaLnBrk="1" fontAlgn="auto" hangingPunct="1">
              <a:spcAft>
                <a:spcPts val="0"/>
              </a:spcAft>
              <a:buFont typeface="Arial" pitchFamily="34" charset="0"/>
              <a:buNone/>
              <a:defRPr/>
            </a:pPr>
            <a:r>
              <a:rPr lang="ar-SA" sz="2000" b="1" dirty="0" smtClean="0"/>
              <a:t> - ترسيخ ثقافة الإرشاد الأكاديمي وخلق الطلب عليه ونشرها في مجتمع الكلية</a:t>
            </a:r>
            <a:r>
              <a:rPr lang="ar-EG" sz="2000" b="1" dirty="0" smtClean="0"/>
              <a:t>.</a:t>
            </a:r>
            <a:endParaRPr lang="en-GB" sz="2000" dirty="0" smtClean="0"/>
          </a:p>
          <a:p>
            <a:pPr algn="just" rtl="1" eaLnBrk="1" fontAlgn="auto" hangingPunct="1">
              <a:spcAft>
                <a:spcPts val="0"/>
              </a:spcAft>
              <a:defRPr/>
            </a:pPr>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57200" y="1327150"/>
            <a:ext cx="8229600" cy="5073650"/>
          </a:xfrm>
        </p:spPr>
        <p:txBody>
          <a:bodyPr>
            <a:normAutofit/>
          </a:bodyPr>
          <a:lstStyle/>
          <a:p>
            <a:pPr algn="just" rtl="1" eaLnBrk="1" hangingPunct="1">
              <a:buFont typeface="Arial" pitchFamily="34" charset="0"/>
              <a:buNone/>
            </a:pPr>
            <a:r>
              <a:rPr lang="ar-SA" sz="2800" b="1" dirty="0" smtClean="0">
                <a:solidFill>
                  <a:srgbClr val="92D050"/>
                </a:solidFill>
              </a:rPr>
              <a:t>الرؤية</a:t>
            </a:r>
            <a:endParaRPr lang="ar-JO" sz="2800" b="1" dirty="0" smtClean="0">
              <a:solidFill>
                <a:srgbClr val="92D050"/>
              </a:solidFill>
            </a:endParaRPr>
          </a:p>
          <a:p>
            <a:pPr algn="just" rtl="1" eaLnBrk="1" hangingPunct="1">
              <a:buFont typeface="Arial" pitchFamily="34" charset="0"/>
              <a:buNone/>
            </a:pPr>
            <a:endParaRPr lang="ar-SA" sz="700" b="1" u="sng" dirty="0" smtClean="0"/>
          </a:p>
          <a:p>
            <a:pPr indent="0" algn="just" rtl="1" eaLnBrk="1" hangingPunct="1">
              <a:buFont typeface="Arial" pitchFamily="34" charset="0"/>
              <a:buNone/>
            </a:pPr>
            <a:r>
              <a:rPr lang="ar-SA" sz="2000" b="1" dirty="0" smtClean="0"/>
              <a:t>كلية </a:t>
            </a:r>
            <a:r>
              <a:rPr lang="ar-SA" sz="2000" b="1" dirty="0" smtClean="0"/>
              <a:t>بدون تعثر طلابي ذات طالب جامعي متفوق أكاديمي وعملي، متميز أخلاقياً، مستقر نفسياً، وراض</a:t>
            </a:r>
            <a:r>
              <a:rPr lang="ar-EG" sz="2000" b="1" dirty="0" smtClean="0"/>
              <a:t>ٍ</a:t>
            </a:r>
            <a:r>
              <a:rPr lang="ar-SA" sz="2000" b="1" dirty="0" smtClean="0"/>
              <a:t> اجتماعياً.</a:t>
            </a:r>
            <a:endParaRPr lang="en-GB" sz="2000" dirty="0" smtClean="0"/>
          </a:p>
          <a:p>
            <a:pPr algn="just" rtl="1" eaLnBrk="1" hangingPunct="1">
              <a:buFont typeface="Arial" pitchFamily="34" charset="0"/>
              <a:buNone/>
            </a:pPr>
            <a:endParaRPr lang="ar-JO" sz="2800" b="1" u="sng" dirty="0" smtClean="0"/>
          </a:p>
          <a:p>
            <a:pPr algn="just" rtl="1" eaLnBrk="1" hangingPunct="1">
              <a:buFont typeface="Arial" pitchFamily="34" charset="0"/>
              <a:buNone/>
            </a:pPr>
            <a:r>
              <a:rPr lang="ar-SA" sz="2800" b="1" dirty="0" smtClean="0">
                <a:solidFill>
                  <a:srgbClr val="92D050"/>
                </a:solidFill>
              </a:rPr>
              <a:t>الرسالة</a:t>
            </a:r>
            <a:endParaRPr lang="ar-JO" sz="2800" b="1" dirty="0" smtClean="0">
              <a:solidFill>
                <a:srgbClr val="92D050"/>
              </a:solidFill>
            </a:endParaRPr>
          </a:p>
          <a:p>
            <a:pPr algn="just" rtl="1" eaLnBrk="1" hangingPunct="1">
              <a:buFont typeface="Arial" pitchFamily="34" charset="0"/>
              <a:buNone/>
            </a:pPr>
            <a:endParaRPr lang="en-GB" sz="500" dirty="0" smtClean="0"/>
          </a:p>
          <a:p>
            <a:pPr indent="0" algn="just" rtl="1" eaLnBrk="1" hangingPunct="1">
              <a:buFont typeface="Arial" pitchFamily="34" charset="0"/>
              <a:buNone/>
            </a:pPr>
            <a:r>
              <a:rPr lang="ar-SA" sz="2000" b="1" dirty="0" smtClean="0"/>
              <a:t>تزويد </a:t>
            </a:r>
            <a:r>
              <a:rPr lang="ar-SA" sz="2000" b="1" dirty="0" smtClean="0"/>
              <a:t>الطلاب بالمهارات الأكاديمية المتنوعة ومناقشة</a:t>
            </a:r>
            <a:r>
              <a:rPr lang="ar-EG" sz="2000" b="1" dirty="0" smtClean="0"/>
              <a:t> ط</a:t>
            </a:r>
            <a:r>
              <a:rPr lang="ar-SA" sz="2000" b="1" dirty="0" smtClean="0"/>
              <a:t>موحاتهم العلمية التي تعمل على زيادة وعيهم بمسئولياتهم الأكاديمية وتشجيعهم علي بذل مزيد من الجهد في حل المشكلات الأكاديمية والشخصية التي تعوق قدرتهم</a:t>
            </a:r>
            <a:r>
              <a:rPr lang="ar-EG" sz="2000" b="1" dirty="0" smtClean="0"/>
              <a:t>  </a:t>
            </a:r>
            <a:r>
              <a:rPr lang="ar-SA" sz="2000" b="1" dirty="0" smtClean="0"/>
              <a:t>علي التحصيل العلمي والتفاعل مع متطلبات الحياة</a:t>
            </a:r>
            <a:r>
              <a:rPr lang="ar-EG" sz="2000" b="1" dirty="0" smtClean="0"/>
              <a:t> </a:t>
            </a:r>
            <a:r>
              <a:rPr lang="ar-SA" sz="2000" b="1" dirty="0" smtClean="0"/>
              <a:t>الجامعية.</a:t>
            </a:r>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0">
                                            <p:txEl>
                                              <p:pRg st="2" end="2"/>
                                            </p:txEl>
                                          </p:spTgt>
                                        </p:tgtEl>
                                        <p:attrNameLst>
                                          <p:attrName>style.visibility</p:attrName>
                                        </p:attrNameLst>
                                      </p:cBhvr>
                                      <p:to>
                                        <p:strVal val="visible"/>
                                      </p:to>
                                    </p:set>
                                    <p:anim calcmode="lin" valueType="num">
                                      <p:cBhvr additive="base">
                                        <p:cTn id="13"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0">
                                            <p:txEl>
                                              <p:pRg st="4" end="4"/>
                                            </p:txEl>
                                          </p:spTgt>
                                        </p:tgtEl>
                                        <p:attrNameLst>
                                          <p:attrName>style.visibility</p:attrName>
                                        </p:attrNameLst>
                                      </p:cBhvr>
                                      <p:to>
                                        <p:strVal val="visible"/>
                                      </p:to>
                                    </p:set>
                                    <p:anim calcmode="lin" valueType="num">
                                      <p:cBhvr additive="base">
                                        <p:cTn id="19" dur="500" fill="hold"/>
                                        <p:tgtEl>
                                          <p:spTgt spid="717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0">
                                            <p:txEl>
                                              <p:pRg st="6" end="6"/>
                                            </p:txEl>
                                          </p:spTgt>
                                        </p:tgtEl>
                                        <p:attrNameLst>
                                          <p:attrName>style.visibility</p:attrName>
                                        </p:attrNameLst>
                                      </p:cBhvr>
                                      <p:to>
                                        <p:strVal val="visible"/>
                                      </p:to>
                                    </p:set>
                                    <p:anim calcmode="lin" valueType="num">
                                      <p:cBhvr additive="base">
                                        <p:cTn id="25" dur="500" fill="hold"/>
                                        <p:tgtEl>
                                          <p:spTgt spid="717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024187"/>
          </a:xfrm>
        </p:spPr>
        <p:txBody>
          <a:bodyPr>
            <a:normAutofit fontScale="92500" lnSpcReduction="20000"/>
          </a:bodyPr>
          <a:lstStyle/>
          <a:p>
            <a:pPr algn="just" rtl="1" eaLnBrk="1" hangingPunct="1">
              <a:buFont typeface="Arial" pitchFamily="34" charset="0"/>
              <a:buNone/>
            </a:pPr>
            <a:r>
              <a:rPr lang="ar-JO" sz="2800" b="1" dirty="0" smtClean="0">
                <a:solidFill>
                  <a:srgbClr val="92D050"/>
                </a:solidFill>
              </a:rPr>
              <a:t>الأ</a:t>
            </a:r>
            <a:r>
              <a:rPr lang="ar-SA" sz="2800" b="1" dirty="0" smtClean="0">
                <a:solidFill>
                  <a:srgbClr val="92D050"/>
                </a:solidFill>
              </a:rPr>
              <a:t>هد</a:t>
            </a:r>
            <a:r>
              <a:rPr lang="ar-EG" sz="2800" b="1" dirty="0" smtClean="0">
                <a:solidFill>
                  <a:srgbClr val="92D050"/>
                </a:solidFill>
              </a:rPr>
              <a:t>ا</a:t>
            </a:r>
            <a:r>
              <a:rPr lang="ar-SA" sz="2800" b="1" dirty="0" smtClean="0">
                <a:solidFill>
                  <a:srgbClr val="92D050"/>
                </a:solidFill>
              </a:rPr>
              <a:t>ف</a:t>
            </a:r>
            <a:endParaRPr lang="ar-JO" sz="2800" b="1" dirty="0" smtClean="0">
              <a:solidFill>
                <a:srgbClr val="92D050"/>
              </a:solidFill>
            </a:endParaRPr>
          </a:p>
          <a:p>
            <a:pPr algn="just" rtl="1" eaLnBrk="1" hangingPunct="1">
              <a:buFont typeface="Arial" pitchFamily="34" charset="0"/>
              <a:buNone/>
            </a:pPr>
            <a:endParaRPr lang="ar-JO" sz="1500" b="1" dirty="0" smtClean="0">
              <a:solidFill>
                <a:srgbClr val="92D050"/>
              </a:solidFill>
            </a:endParaRPr>
          </a:p>
          <a:p>
            <a:pPr algn="just" rtl="1" eaLnBrk="1" hangingPunct="1">
              <a:buFont typeface="Arial" pitchFamily="34" charset="0"/>
              <a:buNone/>
            </a:pPr>
            <a:endParaRPr lang="en-GB" sz="400" dirty="0" smtClean="0">
              <a:solidFill>
                <a:srgbClr val="92D050"/>
              </a:solidFill>
            </a:endParaRPr>
          </a:p>
          <a:p>
            <a:pPr algn="just" rtl="1" eaLnBrk="1" hangingPunct="1">
              <a:buFont typeface="Wingdings" pitchFamily="2" charset="2"/>
              <a:buChar char="q"/>
            </a:pPr>
            <a:r>
              <a:rPr lang="ar-SA" sz="2000" b="1" dirty="0" smtClean="0"/>
              <a:t>إرشاد الطالب وتوجيهه خلال مسيرته الدراسية الجامعية بالصورة المناسبة حسب الخطة الأكاديمية الموضوعة للحصول علي الدرجة العلمية بنجاح</a:t>
            </a:r>
            <a:r>
              <a:rPr lang="ar-EG" sz="2000" b="1" dirty="0" smtClean="0"/>
              <a:t>.</a:t>
            </a:r>
            <a:endParaRPr lang="ar-JO" sz="2000" b="1" dirty="0" smtClean="0"/>
          </a:p>
          <a:p>
            <a:pPr marL="64008" indent="0" algn="just" rtl="1" eaLnBrk="1" hangingPunct="1">
              <a:buNone/>
            </a:pPr>
            <a:endParaRPr lang="ar-SA" sz="2000" b="1" dirty="0" smtClean="0"/>
          </a:p>
          <a:p>
            <a:pPr algn="just" rtl="1" eaLnBrk="1" hangingPunct="1">
              <a:buFont typeface="Wingdings" pitchFamily="2" charset="2"/>
              <a:buChar char="q"/>
            </a:pPr>
            <a:r>
              <a:rPr lang="ar-SA" sz="2000" b="1" dirty="0" smtClean="0"/>
              <a:t>معاونه الطالب علي تذليل العقبات التي تصادفه في دراسته</a:t>
            </a:r>
            <a:r>
              <a:rPr lang="ar-SA" sz="2000" b="1" dirty="0" smtClean="0"/>
              <a:t>.</a:t>
            </a:r>
            <a:endParaRPr lang="ar-JO" sz="2000" b="1" dirty="0" smtClean="0"/>
          </a:p>
          <a:p>
            <a:pPr marL="64008" indent="0" algn="just" rtl="1" eaLnBrk="1" hangingPunct="1">
              <a:buNone/>
            </a:pPr>
            <a:endParaRPr lang="ar-SA" sz="2000" b="1" dirty="0" smtClean="0"/>
          </a:p>
          <a:p>
            <a:pPr algn="just" rtl="1" eaLnBrk="1" hangingPunct="1">
              <a:buFont typeface="Wingdings" pitchFamily="2" charset="2"/>
              <a:buChar char="q"/>
            </a:pPr>
            <a:r>
              <a:rPr lang="ar-SA" sz="2000" b="1" dirty="0" smtClean="0"/>
              <a:t>تقديم النصح والمشورة للطالب في كافة الأمور التي تؤثر في مسار تعليمه. </a:t>
            </a:r>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rtlCol="0">
            <a:normAutofit/>
          </a:bodyPr>
          <a:lstStyle/>
          <a:p>
            <a:pPr algn="just" rtl="1" eaLnBrk="1" fontAlgn="auto" hangingPunct="1">
              <a:spcAft>
                <a:spcPts val="0"/>
              </a:spcAft>
              <a:buFont typeface="Arial" pitchFamily="34" charset="0"/>
              <a:buNone/>
              <a:defRPr/>
            </a:pPr>
            <a:r>
              <a:rPr lang="ar-EG" sz="2800" b="1" dirty="0" smtClean="0">
                <a:solidFill>
                  <a:srgbClr val="92D050"/>
                </a:solidFill>
              </a:rPr>
              <a:t>المهام</a:t>
            </a:r>
            <a:endParaRPr lang="ar-JO" sz="2800" b="1" dirty="0" smtClean="0">
              <a:solidFill>
                <a:srgbClr val="92D050"/>
              </a:solidFill>
            </a:endParaRPr>
          </a:p>
          <a:p>
            <a:pPr algn="just" rtl="1" eaLnBrk="1" fontAlgn="auto" hangingPunct="1">
              <a:spcAft>
                <a:spcPts val="0"/>
              </a:spcAft>
              <a:buFont typeface="Arial" pitchFamily="34" charset="0"/>
              <a:buNone/>
              <a:defRPr/>
            </a:pPr>
            <a:endParaRPr lang="ar-JO" sz="800" b="1" dirty="0">
              <a:solidFill>
                <a:srgbClr val="92D050"/>
              </a:solidFill>
            </a:endParaRPr>
          </a:p>
          <a:p>
            <a:pPr algn="just" rtl="1" eaLnBrk="1" fontAlgn="auto" hangingPunct="1">
              <a:spcAft>
                <a:spcPts val="0"/>
              </a:spcAft>
              <a:buFont typeface="Arial" pitchFamily="34" charset="0"/>
              <a:buNone/>
              <a:defRPr/>
            </a:pPr>
            <a:endParaRPr lang="ar-EG" sz="800" b="1" dirty="0" smtClean="0">
              <a:solidFill>
                <a:srgbClr val="92D050"/>
              </a:solidFill>
            </a:endParaRPr>
          </a:p>
          <a:p>
            <a:pPr algn="just" rtl="1" eaLnBrk="1" fontAlgn="auto" hangingPunct="1">
              <a:spcAft>
                <a:spcPts val="0"/>
              </a:spcAft>
              <a:buFont typeface="Arial" pitchFamily="34" charset="0"/>
              <a:buNone/>
              <a:defRPr/>
            </a:pPr>
            <a:r>
              <a:rPr lang="ar-EG" sz="1600" b="1" dirty="0" smtClean="0"/>
              <a:t>لكي يحقق المكتب أهدافه التي أنشئ من أجلها فقد حدد في قرار الإنشاء عدد من المهام التي تكفل تحقيقها ومنها</a:t>
            </a:r>
            <a:r>
              <a:rPr lang="ar-EG" sz="1600" b="1" dirty="0" smtClean="0"/>
              <a:t>:</a:t>
            </a:r>
            <a:endParaRPr lang="ar-JO" sz="1600" b="1" dirty="0" smtClean="0"/>
          </a:p>
          <a:p>
            <a:pPr algn="just" rtl="1" eaLnBrk="1" fontAlgn="auto" hangingPunct="1">
              <a:spcAft>
                <a:spcPts val="0"/>
              </a:spcAft>
              <a:buFont typeface="Arial" pitchFamily="34" charset="0"/>
              <a:buNone/>
              <a:defRPr/>
            </a:pPr>
            <a:endParaRPr lang="ar-EG" sz="800" b="1" dirty="0" smtClean="0"/>
          </a:p>
          <a:p>
            <a:pPr algn="just" rtl="1" eaLnBrk="1" fontAlgn="auto" hangingPunct="1">
              <a:spcAft>
                <a:spcPts val="0"/>
              </a:spcAft>
              <a:buFont typeface="Arial" pitchFamily="34" charset="0"/>
              <a:buNone/>
              <a:defRPr/>
            </a:pPr>
            <a:r>
              <a:rPr lang="ar-SA" sz="1600" b="1" dirty="0" smtClean="0"/>
              <a:t>1 – القيام بعمل اللوحات الإرشادية للطلاب بأهمية وأهداف الإرشاد الأكاديمي</a:t>
            </a:r>
            <a:r>
              <a:rPr lang="ar-SA" sz="1600" b="1" dirty="0" smtClean="0"/>
              <a:t>.</a:t>
            </a:r>
            <a:endParaRPr lang="ar-JO" sz="1600" b="1" dirty="0"/>
          </a:p>
          <a:p>
            <a:pPr algn="just" rtl="1" eaLnBrk="1" fontAlgn="auto" hangingPunct="1">
              <a:spcAft>
                <a:spcPts val="0"/>
              </a:spcAft>
              <a:buFont typeface="Arial" pitchFamily="34" charset="0"/>
              <a:buNone/>
              <a:defRPr/>
            </a:pPr>
            <a:endParaRPr lang="en-GB" sz="800" b="1" dirty="0" smtClean="0"/>
          </a:p>
          <a:p>
            <a:pPr algn="just" rtl="1" eaLnBrk="1" fontAlgn="auto" hangingPunct="1">
              <a:spcAft>
                <a:spcPts val="0"/>
              </a:spcAft>
              <a:buFont typeface="Arial" pitchFamily="34" charset="0"/>
              <a:buNone/>
              <a:defRPr/>
            </a:pPr>
            <a:r>
              <a:rPr lang="ar-SA" sz="1600" b="1" dirty="0" smtClean="0"/>
              <a:t>2 – استقبال الطلبة الجدد والرد على استفساراتهم وتساؤلاتهم</a:t>
            </a:r>
            <a:r>
              <a:rPr lang="ar-SA" sz="1600" b="1" dirty="0" smtClean="0"/>
              <a:t>.</a:t>
            </a:r>
            <a:endParaRPr lang="ar-JO" sz="1600" b="1" dirty="0"/>
          </a:p>
          <a:p>
            <a:pPr algn="just" rtl="1" eaLnBrk="1" fontAlgn="auto" hangingPunct="1">
              <a:spcAft>
                <a:spcPts val="0"/>
              </a:spcAft>
              <a:buFont typeface="Arial" pitchFamily="34" charset="0"/>
              <a:buNone/>
              <a:defRPr/>
            </a:pPr>
            <a:endParaRPr lang="en-GB" sz="1050" b="1" dirty="0" smtClean="0"/>
          </a:p>
          <a:p>
            <a:pPr algn="just" rtl="1" eaLnBrk="1" fontAlgn="auto" hangingPunct="1">
              <a:spcAft>
                <a:spcPts val="0"/>
              </a:spcAft>
              <a:buFont typeface="Arial" pitchFamily="34" charset="0"/>
              <a:buNone/>
              <a:defRPr/>
            </a:pPr>
            <a:r>
              <a:rPr lang="ar-SA" sz="1600" b="1" dirty="0" smtClean="0"/>
              <a:t>3 – القيام بعمل لقاءات بالطلاب بعد بداية كل فصل دراسي للتبصير بأهمية وأهداف الإرشاد الأكاديمي</a:t>
            </a:r>
            <a:r>
              <a:rPr lang="ar-SA" sz="1600" b="1" dirty="0" smtClean="0"/>
              <a:t>.</a:t>
            </a:r>
            <a:endParaRPr lang="ar-JO" sz="1600" b="1" dirty="0"/>
          </a:p>
          <a:p>
            <a:pPr algn="just" rtl="1" eaLnBrk="1" fontAlgn="auto" hangingPunct="1">
              <a:spcAft>
                <a:spcPts val="0"/>
              </a:spcAft>
              <a:buFont typeface="Arial" pitchFamily="34" charset="0"/>
              <a:buNone/>
              <a:defRPr/>
            </a:pPr>
            <a:endParaRPr lang="en-GB" sz="1050" b="1" dirty="0" smtClean="0"/>
          </a:p>
          <a:p>
            <a:pPr algn="just" rtl="1" eaLnBrk="1" fontAlgn="auto" hangingPunct="1">
              <a:spcAft>
                <a:spcPts val="0"/>
              </a:spcAft>
              <a:buFont typeface="Arial" pitchFamily="34" charset="0"/>
              <a:buNone/>
              <a:defRPr/>
            </a:pPr>
            <a:r>
              <a:rPr lang="ar-SA" sz="1600" b="1" dirty="0" smtClean="0"/>
              <a:t>4 – متابعة عملية وآلية توزيع الطلبة الجدد على المرشدين الأكاديميين من قبل مشرفي </a:t>
            </a:r>
            <a:r>
              <a:rPr lang="ar-SA" sz="1600" b="1" dirty="0" smtClean="0"/>
              <a:t>التخصصات</a:t>
            </a:r>
            <a:r>
              <a:rPr lang="ar-JO" sz="1600" b="1" dirty="0" smtClean="0"/>
              <a:t>.</a:t>
            </a:r>
          </a:p>
          <a:p>
            <a:pPr algn="just" rtl="1" eaLnBrk="1" fontAlgn="auto" hangingPunct="1">
              <a:spcAft>
                <a:spcPts val="0"/>
              </a:spcAft>
              <a:buFont typeface="Arial" pitchFamily="34" charset="0"/>
              <a:buNone/>
              <a:defRPr/>
            </a:pPr>
            <a:endParaRPr lang="ar-SA" sz="700" b="1" dirty="0" smtClean="0"/>
          </a:p>
          <a:p>
            <a:pPr algn="just" rtl="1" eaLnBrk="1" fontAlgn="auto" hangingPunct="1">
              <a:spcAft>
                <a:spcPts val="0"/>
              </a:spcAft>
              <a:buFont typeface="Arial" pitchFamily="34" charset="0"/>
              <a:buNone/>
              <a:defRPr/>
            </a:pPr>
            <a:r>
              <a:rPr lang="ar-SA" sz="1600" b="1" dirty="0" smtClean="0"/>
              <a:t>5 - الإشراف والمتابعة على تطبيق إجراءات وتعليمات الإرشاد الأكاديمي، ومساعدة المرشدين بما يضمن إدراك أهمية عملية الإرشاد ودورها في توفير المناخ الأكاديمي الجامعي.</a:t>
            </a:r>
            <a:endParaRPr lang="en-GB" sz="1600" b="1" dirty="0" smtClean="0"/>
          </a:p>
          <a:p>
            <a:pPr algn="just" rtl="1" eaLnBrk="1" fontAlgn="auto" hangingPunct="1">
              <a:spcAft>
                <a:spcPts val="0"/>
              </a:spcAft>
              <a:buFont typeface="Arial" pitchFamily="34" charset="0"/>
              <a:buNone/>
              <a:defRPr/>
            </a:pPr>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 calcmode="lin" valueType="num">
                                      <p:cBhvr additive="base">
                                        <p:cTn id="4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76350"/>
            <a:ext cx="8229600" cy="5505450"/>
          </a:xfrm>
        </p:spPr>
        <p:txBody>
          <a:bodyPr rtlCol="0">
            <a:normAutofit fontScale="85000" lnSpcReduction="20000"/>
          </a:bodyPr>
          <a:lstStyle/>
          <a:p>
            <a:pPr algn="just" rtl="1">
              <a:buNone/>
              <a:defRPr/>
            </a:pPr>
            <a:r>
              <a:rPr lang="ar-EG" sz="3300" b="1" dirty="0" smtClean="0">
                <a:solidFill>
                  <a:srgbClr val="92D050"/>
                </a:solidFill>
              </a:rPr>
              <a:t>المهام</a:t>
            </a:r>
            <a:r>
              <a:rPr lang="ar-JO" sz="3300" b="1" dirty="0" smtClean="0">
                <a:solidFill>
                  <a:srgbClr val="92D050"/>
                </a:solidFill>
              </a:rPr>
              <a:t> </a:t>
            </a:r>
            <a:r>
              <a:rPr lang="ar-JO" sz="2100" b="1" dirty="0" smtClean="0">
                <a:solidFill>
                  <a:srgbClr val="92D050"/>
                </a:solidFill>
              </a:rPr>
              <a:t>(تكملة)</a:t>
            </a:r>
            <a:endParaRPr lang="ar-JO" sz="3300" b="1" dirty="0">
              <a:solidFill>
                <a:srgbClr val="92D050"/>
              </a:solidFill>
            </a:endParaRPr>
          </a:p>
          <a:p>
            <a:pPr algn="just" rtl="1" eaLnBrk="1" fontAlgn="auto" hangingPunct="1">
              <a:spcAft>
                <a:spcPts val="0"/>
              </a:spcAft>
              <a:buFont typeface="Arial" pitchFamily="34" charset="0"/>
              <a:buNone/>
              <a:defRPr/>
            </a:pPr>
            <a:endParaRPr lang="ar-JO" sz="2000" b="1" dirty="0" smtClean="0"/>
          </a:p>
          <a:p>
            <a:pPr algn="just" rtl="1" eaLnBrk="1" fontAlgn="auto" hangingPunct="1">
              <a:spcAft>
                <a:spcPts val="0"/>
              </a:spcAft>
              <a:buFont typeface="Arial" pitchFamily="34" charset="0"/>
              <a:buNone/>
              <a:defRPr/>
            </a:pPr>
            <a:r>
              <a:rPr lang="ar-SA" sz="2000" b="1" dirty="0" smtClean="0"/>
              <a:t>   </a:t>
            </a:r>
            <a:r>
              <a:rPr lang="ar-JO" sz="2000" b="1" dirty="0" smtClean="0"/>
              <a:t>6</a:t>
            </a:r>
            <a:r>
              <a:rPr lang="ar-EG" sz="2000" b="1" dirty="0" smtClean="0"/>
              <a:t>-</a:t>
            </a:r>
            <a:r>
              <a:rPr lang="ar-JO" sz="2000" b="1" dirty="0" smtClean="0"/>
              <a:t> </a:t>
            </a:r>
            <a:r>
              <a:rPr lang="ar-SA" sz="2000" b="1" dirty="0" smtClean="0"/>
              <a:t>دراسة </a:t>
            </a:r>
            <a:r>
              <a:rPr lang="ar-SA" sz="2000" b="1" dirty="0" smtClean="0"/>
              <a:t>ومتابعة حالات التأخر الدراسي للطلاب الحاصلين على إنذارات أكاديمية </a:t>
            </a:r>
            <a:r>
              <a:rPr lang="ar-SA" sz="2000" b="1" dirty="0" smtClean="0"/>
              <a:t>.</a:t>
            </a:r>
            <a:endParaRPr lang="ar-JO" sz="2000" b="1" dirty="0" smtClean="0"/>
          </a:p>
          <a:p>
            <a:pPr algn="just" rtl="1" eaLnBrk="1" fontAlgn="auto" hangingPunct="1">
              <a:spcAft>
                <a:spcPts val="0"/>
              </a:spcAft>
              <a:buFont typeface="Arial" pitchFamily="34" charset="0"/>
              <a:buNone/>
              <a:defRPr/>
            </a:pPr>
            <a:endParaRPr lang="en-GB" sz="2000" dirty="0" smtClean="0"/>
          </a:p>
          <a:p>
            <a:pPr algn="just" rtl="1" eaLnBrk="1" fontAlgn="auto" hangingPunct="1">
              <a:spcAft>
                <a:spcPts val="0"/>
              </a:spcAft>
              <a:buFont typeface="Arial" pitchFamily="34" charset="0"/>
              <a:buNone/>
              <a:defRPr/>
            </a:pPr>
            <a:r>
              <a:rPr lang="ar-SA" sz="2000" b="1" dirty="0" smtClean="0"/>
              <a:t>   </a:t>
            </a:r>
            <a:r>
              <a:rPr lang="ar-JO" sz="2000" b="1" dirty="0" smtClean="0"/>
              <a:t>7</a:t>
            </a:r>
            <a:r>
              <a:rPr lang="ar-SA" sz="2000" b="1" dirty="0" smtClean="0"/>
              <a:t>– </a:t>
            </a:r>
            <a:r>
              <a:rPr lang="ar-SA" sz="2000" b="1" dirty="0" smtClean="0"/>
              <a:t>دراسة </a:t>
            </a:r>
            <a:r>
              <a:rPr lang="ar-SA" sz="2000" b="1" dirty="0" smtClean="0"/>
              <a:t>ومتابعة</a:t>
            </a:r>
            <a:r>
              <a:rPr lang="ar-JO" sz="2000" b="1" dirty="0" smtClean="0"/>
              <a:t> </a:t>
            </a:r>
            <a:r>
              <a:rPr lang="ar-SA" sz="2000" b="1" dirty="0" smtClean="0"/>
              <a:t>الحالات </a:t>
            </a:r>
            <a:r>
              <a:rPr lang="ar-SA" sz="2000" b="1" dirty="0" smtClean="0"/>
              <a:t>التي تحال للمكتب من أعضاء هيئة التدريس بالكلية. </a:t>
            </a:r>
            <a:endParaRPr lang="ar-JO" sz="2000" b="1" dirty="0" smtClean="0"/>
          </a:p>
          <a:p>
            <a:pPr algn="just" rtl="1" eaLnBrk="1" fontAlgn="auto" hangingPunct="1">
              <a:spcAft>
                <a:spcPts val="0"/>
              </a:spcAft>
              <a:buFont typeface="Arial" pitchFamily="34" charset="0"/>
              <a:buNone/>
              <a:defRPr/>
            </a:pPr>
            <a:endParaRPr lang="en-GB" sz="2000" dirty="0" smtClean="0"/>
          </a:p>
          <a:p>
            <a:pPr algn="just" rtl="1" eaLnBrk="1" fontAlgn="auto" hangingPunct="1">
              <a:spcAft>
                <a:spcPts val="0"/>
              </a:spcAft>
              <a:buFont typeface="Arial" pitchFamily="34" charset="0"/>
              <a:buNone/>
              <a:defRPr/>
            </a:pPr>
            <a:r>
              <a:rPr lang="ar-SA" sz="2000" b="1" dirty="0" smtClean="0"/>
              <a:t>   </a:t>
            </a:r>
            <a:r>
              <a:rPr lang="ar-JO" sz="2000" b="1" dirty="0" smtClean="0"/>
              <a:t>8</a:t>
            </a:r>
            <a:r>
              <a:rPr lang="ar-SA" sz="2000" b="1" dirty="0" smtClean="0"/>
              <a:t>– </a:t>
            </a:r>
            <a:r>
              <a:rPr lang="ar-SA" sz="2000" b="1" dirty="0" smtClean="0"/>
              <a:t>تقديم العون والمساعدة للطلاب المتوجهين إلى المكتب مباشرة ثم بعد ذلك يتم توجيه الطالب إلى المرشد الأكاديمي الخاص بالطالب</a:t>
            </a:r>
            <a:r>
              <a:rPr lang="ar-EG" sz="2000" b="1" dirty="0" smtClean="0"/>
              <a:t>.</a:t>
            </a:r>
            <a:endParaRPr lang="ar-JO" sz="2000" b="1" dirty="0" smtClean="0"/>
          </a:p>
          <a:p>
            <a:pPr algn="just" rtl="1" eaLnBrk="1" fontAlgn="auto" hangingPunct="1">
              <a:spcAft>
                <a:spcPts val="0"/>
              </a:spcAft>
              <a:buFont typeface="Arial" pitchFamily="34" charset="0"/>
              <a:buNone/>
              <a:defRPr/>
            </a:pPr>
            <a:endParaRPr lang="en-GB" sz="2000" dirty="0" smtClean="0"/>
          </a:p>
          <a:p>
            <a:pPr algn="just" rtl="1" eaLnBrk="1" fontAlgn="auto" hangingPunct="1">
              <a:spcAft>
                <a:spcPts val="0"/>
              </a:spcAft>
              <a:buFont typeface="Arial" pitchFamily="34" charset="0"/>
              <a:buNone/>
              <a:defRPr/>
            </a:pPr>
            <a:r>
              <a:rPr lang="ar-SA" sz="2000" b="1" dirty="0" smtClean="0"/>
              <a:t>   </a:t>
            </a:r>
            <a:r>
              <a:rPr lang="ar-JO" sz="2000" b="1" dirty="0" smtClean="0"/>
              <a:t>9</a:t>
            </a:r>
            <a:r>
              <a:rPr lang="ar-SA" sz="2000" b="1" dirty="0" smtClean="0"/>
              <a:t>– </a:t>
            </a:r>
            <a:r>
              <a:rPr lang="ar-SA" sz="2000" b="1" dirty="0" smtClean="0"/>
              <a:t>متابعة الحالات التي تم تحويلها إلى المرشد الأكاديمي المختص</a:t>
            </a:r>
            <a:r>
              <a:rPr lang="ar-SA" sz="2000" b="1" dirty="0" smtClean="0"/>
              <a:t>.</a:t>
            </a:r>
            <a:endParaRPr lang="ar-JO" sz="2000" b="1" dirty="0" smtClean="0"/>
          </a:p>
          <a:p>
            <a:pPr algn="just" rtl="1" eaLnBrk="1" fontAlgn="auto" hangingPunct="1">
              <a:spcAft>
                <a:spcPts val="0"/>
              </a:spcAft>
              <a:buFont typeface="Arial" pitchFamily="34" charset="0"/>
              <a:buNone/>
              <a:defRPr/>
            </a:pPr>
            <a:endParaRPr lang="ar-SA" sz="2000" b="1" dirty="0" smtClean="0"/>
          </a:p>
          <a:p>
            <a:pPr algn="just" rtl="1" eaLnBrk="1" fontAlgn="auto" hangingPunct="1">
              <a:spcAft>
                <a:spcPts val="0"/>
              </a:spcAft>
              <a:buFont typeface="Arial" pitchFamily="34" charset="0"/>
              <a:buNone/>
              <a:defRPr/>
            </a:pPr>
            <a:r>
              <a:rPr lang="ar-SA" sz="2000" b="1" dirty="0" smtClean="0"/>
              <a:t>   </a:t>
            </a:r>
            <a:r>
              <a:rPr lang="ar-JO" sz="2000" b="1" dirty="0" smtClean="0"/>
              <a:t>10</a:t>
            </a:r>
            <a:r>
              <a:rPr lang="ar-SA" sz="2000" b="1" dirty="0" smtClean="0"/>
              <a:t>– </a:t>
            </a:r>
            <a:r>
              <a:rPr lang="ar-SA" sz="2000" b="1" dirty="0" smtClean="0"/>
              <a:t>تحويل الطلاب المفصولين أكاديميا والمحول أسمائهم من     الجامعة إلى المكتب لأخذ الرأي الاستشاري الخاص بهم قبل البت النهائي في أمرهم في مجلس الكلية</a:t>
            </a:r>
            <a:r>
              <a:rPr lang="ar-EG" sz="2000" b="1" dirty="0" smtClean="0"/>
              <a:t>.</a:t>
            </a:r>
            <a:r>
              <a:rPr lang="ar-SA" sz="2000" b="1" dirty="0" smtClean="0"/>
              <a:t> </a:t>
            </a:r>
            <a:endParaRPr lang="ar-JO" sz="2000" b="1" dirty="0" smtClean="0"/>
          </a:p>
          <a:p>
            <a:pPr algn="just" rtl="1" eaLnBrk="1" fontAlgn="auto" hangingPunct="1">
              <a:spcAft>
                <a:spcPts val="0"/>
              </a:spcAft>
              <a:buFont typeface="Arial" pitchFamily="34" charset="0"/>
              <a:buNone/>
              <a:defRPr/>
            </a:pPr>
            <a:endParaRPr lang="en-GB" sz="2000" dirty="0" smtClean="0"/>
          </a:p>
          <a:p>
            <a:pPr algn="just" rtl="1" eaLnBrk="1" fontAlgn="auto" hangingPunct="1">
              <a:spcAft>
                <a:spcPts val="0"/>
              </a:spcAft>
              <a:buFont typeface="Arial" pitchFamily="34" charset="0"/>
              <a:buNone/>
              <a:defRPr/>
            </a:pPr>
            <a:r>
              <a:rPr lang="ar-SA" sz="2000" b="1" dirty="0" smtClean="0"/>
              <a:t>   </a:t>
            </a:r>
            <a:r>
              <a:rPr lang="ar-JO" sz="2000" b="1" dirty="0" smtClean="0"/>
              <a:t>11</a:t>
            </a:r>
            <a:r>
              <a:rPr lang="ar-SA" sz="2000" b="1" dirty="0" smtClean="0"/>
              <a:t>- </a:t>
            </a:r>
            <a:r>
              <a:rPr lang="ar-SA" sz="2000" b="1" dirty="0" smtClean="0"/>
              <a:t>توفير الخدمات الإشرافية للطالب والإجابة على تساؤلاته</a:t>
            </a:r>
            <a:r>
              <a:rPr lang="ar-SA" sz="2000" b="1" dirty="0" smtClean="0"/>
              <a:t>.</a:t>
            </a:r>
            <a:endParaRPr lang="ar-JO" sz="2000" b="1" dirty="0" smtClean="0"/>
          </a:p>
          <a:p>
            <a:pPr algn="just" rtl="1" eaLnBrk="1" fontAlgn="auto" hangingPunct="1">
              <a:spcAft>
                <a:spcPts val="0"/>
              </a:spcAft>
              <a:buFont typeface="Arial" pitchFamily="34" charset="0"/>
              <a:buNone/>
              <a:defRPr/>
            </a:pPr>
            <a:endParaRPr lang="en-GB" sz="2000" dirty="0" smtClean="0"/>
          </a:p>
          <a:p>
            <a:pPr algn="just" rtl="1" eaLnBrk="1" fontAlgn="auto" hangingPunct="1">
              <a:spcAft>
                <a:spcPts val="0"/>
              </a:spcAft>
              <a:buFont typeface="Arial" pitchFamily="34" charset="0"/>
              <a:buNone/>
              <a:defRPr/>
            </a:pPr>
            <a:r>
              <a:rPr lang="ar-SA" sz="2000" b="1" dirty="0" smtClean="0"/>
              <a:t>   </a:t>
            </a:r>
            <a:r>
              <a:rPr lang="ar-JO" sz="2000" b="1" dirty="0" smtClean="0"/>
              <a:t>12</a:t>
            </a:r>
            <a:r>
              <a:rPr lang="ar-SA" sz="2000" b="1" dirty="0" smtClean="0"/>
              <a:t>-</a:t>
            </a:r>
            <a:r>
              <a:rPr lang="ar-JO" sz="2000" b="1" dirty="0" smtClean="0"/>
              <a:t> </a:t>
            </a:r>
            <a:r>
              <a:rPr lang="ar-SA" sz="2000" b="1" dirty="0" smtClean="0"/>
              <a:t>تحويل </a:t>
            </a:r>
            <a:r>
              <a:rPr lang="ar-SA" sz="2000" b="1" dirty="0" smtClean="0"/>
              <a:t>الأمور التي لا يمكن البت فيها إلى مجلس الكلية وسعادة عميد الكلية</a:t>
            </a:r>
            <a:r>
              <a:rPr lang="ar-SA" sz="2000" dirty="0" smtClean="0"/>
              <a:t> .</a:t>
            </a:r>
            <a:endParaRPr lang="en-GB" sz="2000" dirty="0" smtClean="0"/>
          </a:p>
          <a:p>
            <a:pPr algn="just" eaLnBrk="1" fontAlgn="auto" hangingPunct="1">
              <a:spcAft>
                <a:spcPts val="0"/>
              </a:spcAft>
              <a:buFont typeface="Arial" pitchFamily="34" charset="0"/>
              <a:buNone/>
              <a:defRPr/>
            </a:pPr>
            <a:endParaRPr lang="en-GB"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additive="base">
                                        <p:cTn id="4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395288" y="1219200"/>
            <a:ext cx="8229600" cy="5289550"/>
          </a:xfrm>
        </p:spPr>
        <p:txBody>
          <a:bodyPr/>
          <a:lstStyle/>
          <a:p>
            <a:pPr algn="just" rtl="1">
              <a:buFont typeface="Arial" pitchFamily="34" charset="0"/>
              <a:buNone/>
            </a:pPr>
            <a:r>
              <a:rPr lang="ar-EG" sz="2400" b="1" dirty="0" smtClean="0">
                <a:solidFill>
                  <a:srgbClr val="92D050"/>
                </a:solidFill>
              </a:rPr>
              <a:t>تشكيل هيئة </a:t>
            </a:r>
            <a:r>
              <a:rPr lang="ar-EG" sz="2400" b="1" dirty="0" smtClean="0">
                <a:solidFill>
                  <a:srgbClr val="92D050"/>
                </a:solidFill>
              </a:rPr>
              <a:t>المكتب</a:t>
            </a:r>
            <a:endParaRPr lang="ar-EG" sz="2400" b="1" dirty="0" smtClean="0">
              <a:solidFill>
                <a:srgbClr val="92D050"/>
              </a:solidFill>
            </a:endParaRPr>
          </a:p>
          <a:p>
            <a:pPr indent="0" algn="just" rtl="1">
              <a:buFont typeface="Arial" pitchFamily="34" charset="0"/>
              <a:buNone/>
            </a:pPr>
            <a:endParaRPr lang="ar-JO" sz="600" dirty="0"/>
          </a:p>
          <a:p>
            <a:pPr indent="0" algn="just" rtl="1">
              <a:buFont typeface="Arial" pitchFamily="34" charset="0"/>
              <a:buNone/>
            </a:pPr>
            <a:r>
              <a:rPr lang="ar-EG" sz="1800" b="1" dirty="0" smtClean="0"/>
              <a:t>تم </a:t>
            </a:r>
            <a:r>
              <a:rPr lang="ar-EG" sz="1800" b="1" dirty="0" smtClean="0"/>
              <a:t>تكوين هيئة المكتب بحيث تشتمل على جميع </a:t>
            </a:r>
            <a:r>
              <a:rPr lang="ar-SA" sz="1800" b="1" dirty="0" smtClean="0"/>
              <a:t>ا</a:t>
            </a:r>
            <a:r>
              <a:rPr lang="ar-EG" sz="1800" b="1" dirty="0" smtClean="0"/>
              <a:t>لتخصصات بالكلية ويتميز أعضائها بالخبرة الأكاديمية والحياتية </a:t>
            </a:r>
            <a:r>
              <a:rPr lang="ar-SA" sz="1800" b="1" dirty="0" smtClean="0"/>
              <a:t>ا</a:t>
            </a:r>
            <a:r>
              <a:rPr lang="ar-EG" sz="1800" b="1" dirty="0" smtClean="0"/>
              <a:t>لطويلة، حيث تكونت من:</a:t>
            </a:r>
          </a:p>
          <a:p>
            <a:pPr algn="just" rtl="1">
              <a:buFont typeface="Arial" pitchFamily="34" charset="0"/>
              <a:buNone/>
            </a:pPr>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val="3675271081"/>
              </p:ext>
            </p:extLst>
          </p:nvPr>
        </p:nvGraphicFramePr>
        <p:xfrm>
          <a:off x="914400" y="3048000"/>
          <a:ext cx="7162800" cy="2895600"/>
        </p:xfrm>
        <a:graphic>
          <a:graphicData uri="http://schemas.openxmlformats.org/drawingml/2006/table">
            <a:tbl>
              <a:tblPr firstRow="1" bandRow="1">
                <a:tableStyleId>{3C2FFA5D-87B4-456A-9821-1D502468CF0F}</a:tableStyleId>
              </a:tblPr>
              <a:tblGrid>
                <a:gridCol w="1413710"/>
                <a:gridCol w="3015917"/>
                <a:gridCol w="2733173"/>
              </a:tblGrid>
              <a:tr h="616892">
                <a:tc>
                  <a:txBody>
                    <a:bodyPr/>
                    <a:lstStyle/>
                    <a:p>
                      <a:pPr algn="ctr"/>
                      <a:r>
                        <a:rPr lang="ar-EG" dirty="0" smtClean="0"/>
                        <a:t>الوصف</a:t>
                      </a:r>
                      <a:endParaRPr lang="en-GB" dirty="0"/>
                    </a:p>
                  </a:txBody>
                  <a:tcPr anchor="ctr"/>
                </a:tc>
                <a:tc>
                  <a:txBody>
                    <a:bodyPr/>
                    <a:lstStyle/>
                    <a:p>
                      <a:pPr algn="ctr"/>
                      <a:r>
                        <a:rPr lang="ar-EG" dirty="0" smtClean="0"/>
                        <a:t>الوظيفة</a:t>
                      </a:r>
                      <a:endParaRPr lang="en-GB" dirty="0"/>
                    </a:p>
                  </a:txBody>
                  <a:tcPr anchor="ctr"/>
                </a:tc>
                <a:tc>
                  <a:txBody>
                    <a:bodyPr/>
                    <a:lstStyle/>
                    <a:p>
                      <a:pPr algn="ctr"/>
                      <a:r>
                        <a:rPr lang="ar-EG" dirty="0" smtClean="0"/>
                        <a:t>الاسم</a:t>
                      </a:r>
                      <a:endParaRPr lang="en-GB" dirty="0"/>
                    </a:p>
                  </a:txBody>
                  <a:tcPr anchor="ctr"/>
                </a:tc>
              </a:tr>
              <a:tr h="625459">
                <a:tc>
                  <a:txBody>
                    <a:bodyPr/>
                    <a:lstStyle/>
                    <a:p>
                      <a:pPr algn="ctr"/>
                      <a:r>
                        <a:rPr lang="ar-EG" sz="1400" b="1" dirty="0" smtClean="0"/>
                        <a:t>رئيسا</a:t>
                      </a:r>
                      <a:endParaRPr lang="en-GB" sz="1400" b="1" dirty="0"/>
                    </a:p>
                  </a:txBody>
                  <a:tcPr anchor="ctr"/>
                </a:tc>
                <a:tc>
                  <a:txBody>
                    <a:bodyPr/>
                    <a:lstStyle/>
                    <a:p>
                      <a:pPr algn="ctr"/>
                      <a:r>
                        <a:rPr lang="ar-EG" sz="1400" b="1" dirty="0" smtClean="0"/>
                        <a:t>أستاذ </a:t>
                      </a:r>
                      <a:r>
                        <a:rPr lang="ar-EG" sz="1400" b="1" dirty="0" smtClean="0"/>
                        <a:t>مساعد </a:t>
                      </a:r>
                      <a:r>
                        <a:rPr lang="ar-EG" sz="1400" b="1" dirty="0" smtClean="0"/>
                        <a:t>محاسبة</a:t>
                      </a:r>
                      <a:endParaRPr lang="en-GB" sz="1400" b="1" dirty="0"/>
                    </a:p>
                  </a:txBody>
                  <a:tcPr anchor="ctr"/>
                </a:tc>
                <a:tc>
                  <a:txBody>
                    <a:bodyPr/>
                    <a:lstStyle/>
                    <a:p>
                      <a:pPr algn="r"/>
                      <a:r>
                        <a:rPr lang="ar-EG" sz="1400" b="1" dirty="0" smtClean="0"/>
                        <a:t>د/سرحان أحمد </a:t>
                      </a:r>
                      <a:r>
                        <a:rPr lang="ar-EG" sz="1400" b="1" dirty="0" err="1" smtClean="0"/>
                        <a:t>رشوان</a:t>
                      </a:r>
                      <a:endParaRPr lang="en-GB" sz="1400" b="1" dirty="0"/>
                    </a:p>
                  </a:txBody>
                  <a:tcPr anchor="ctr"/>
                </a:tc>
              </a:tr>
              <a:tr h="625459">
                <a:tc>
                  <a:txBody>
                    <a:bodyPr/>
                    <a:lstStyle/>
                    <a:p>
                      <a:pPr algn="ctr"/>
                      <a:r>
                        <a:rPr lang="ar-EG" sz="1400" b="1" dirty="0" smtClean="0"/>
                        <a:t>عضواً</a:t>
                      </a:r>
                      <a:endParaRPr lang="en-GB" sz="1400" b="1" dirty="0"/>
                    </a:p>
                  </a:txBody>
                  <a:tcPr anchor="ctr"/>
                </a:tc>
                <a:tc>
                  <a:txBody>
                    <a:bodyPr/>
                    <a:lstStyle/>
                    <a:p>
                      <a:pPr algn="ctr"/>
                      <a:r>
                        <a:rPr lang="ar-EG" sz="1400" b="1" dirty="0" smtClean="0"/>
                        <a:t>أستاذ </a:t>
                      </a:r>
                      <a:r>
                        <a:rPr lang="ar-EG" sz="1400" b="1" dirty="0" smtClean="0"/>
                        <a:t>مساعد</a:t>
                      </a:r>
                      <a:r>
                        <a:rPr lang="ar-SA" sz="1400" b="1" baseline="0" dirty="0" smtClean="0"/>
                        <a:t> </a:t>
                      </a:r>
                      <a:r>
                        <a:rPr lang="ar-EG" sz="1400" b="1" dirty="0" smtClean="0"/>
                        <a:t>انجليزي </a:t>
                      </a:r>
                      <a:endParaRPr lang="en-GB" sz="1400" b="1" dirty="0"/>
                    </a:p>
                  </a:txBody>
                  <a:tcPr anchor="ctr"/>
                </a:tc>
                <a:tc>
                  <a:txBody>
                    <a:bodyPr/>
                    <a:lstStyle/>
                    <a:p>
                      <a:pPr algn="r"/>
                      <a:r>
                        <a:rPr lang="ar-SA" sz="1400" b="1" kern="1200" dirty="0" smtClean="0"/>
                        <a:t>د</a:t>
                      </a:r>
                      <a:r>
                        <a:rPr lang="ar-EG" sz="1400" b="1" kern="1200" dirty="0" smtClean="0"/>
                        <a:t>/</a:t>
                      </a:r>
                      <a:r>
                        <a:rPr lang="ar-SA" sz="1400" b="1" kern="1200" dirty="0" smtClean="0"/>
                        <a:t>الصادق عبد الله يحيى </a:t>
                      </a:r>
                      <a:endParaRPr lang="en-GB" sz="1400" b="1" dirty="0"/>
                    </a:p>
                  </a:txBody>
                  <a:tcPr anchor="ctr"/>
                </a:tc>
              </a:tr>
              <a:tr h="647127">
                <a:tc>
                  <a:txBody>
                    <a:bodyPr/>
                    <a:lstStyle/>
                    <a:p>
                      <a:pPr algn="ctr"/>
                      <a:r>
                        <a:rPr lang="ar-EG" sz="1400" b="1" dirty="0" smtClean="0"/>
                        <a:t>عضواً</a:t>
                      </a:r>
                      <a:endParaRPr lang="en-GB" sz="1400" b="1" dirty="0"/>
                    </a:p>
                  </a:txBody>
                  <a:tcPr anchor="ctr"/>
                </a:tc>
                <a:tc>
                  <a:txBody>
                    <a:bodyPr/>
                    <a:lstStyle/>
                    <a:p>
                      <a:pPr algn="ctr"/>
                      <a:r>
                        <a:rPr lang="ar-EG" sz="1400" b="1" dirty="0" smtClean="0"/>
                        <a:t>أستاذ </a:t>
                      </a:r>
                      <a:r>
                        <a:rPr lang="ar-EG" sz="1400" b="1" dirty="0" smtClean="0"/>
                        <a:t>مساعد</a:t>
                      </a:r>
                      <a:r>
                        <a:rPr lang="ar-SA" sz="1400" b="1" baseline="0" dirty="0" smtClean="0"/>
                        <a:t> </a:t>
                      </a:r>
                      <a:r>
                        <a:rPr lang="ar-EG" sz="1400" b="1" dirty="0" smtClean="0"/>
                        <a:t>حاسب آلي </a:t>
                      </a:r>
                      <a:endParaRPr lang="en-GB" sz="1400" b="1" dirty="0"/>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1400" b="1" kern="1200" dirty="0" smtClean="0"/>
                        <a:t>د/محمد سيد </a:t>
                      </a:r>
                      <a:r>
                        <a:rPr lang="ar-SA" sz="1400" b="1" kern="1200" dirty="0" smtClean="0"/>
                        <a:t>فرج</a:t>
                      </a:r>
                      <a:endParaRPr lang="en-GB" sz="1400" b="1" kern="1200" dirty="0" smtClean="0"/>
                    </a:p>
                  </a:txBody>
                  <a:tcPr anchor="ctr"/>
                </a:tc>
              </a:tr>
              <a:tr h="380663">
                <a:tc>
                  <a:txBody>
                    <a:bodyPr/>
                    <a:lstStyle/>
                    <a:p>
                      <a:pPr algn="ctr"/>
                      <a:r>
                        <a:rPr lang="ar-EG" sz="1400" b="1" dirty="0" smtClean="0"/>
                        <a:t>عضواً</a:t>
                      </a:r>
                      <a:endParaRPr lang="ar-JO" sz="1400" b="1" dirty="0" smtClean="0"/>
                    </a:p>
                  </a:txBody>
                  <a:tcPr anchor="ctr"/>
                </a:tc>
                <a:tc>
                  <a:txBody>
                    <a:bodyPr/>
                    <a:lstStyle/>
                    <a:p>
                      <a:pPr algn="ctr"/>
                      <a:r>
                        <a:rPr lang="ar-EG" sz="1400" b="1" dirty="0" smtClean="0"/>
                        <a:t>محاضر اقتصاد</a:t>
                      </a:r>
                      <a:endParaRPr lang="en-GB" sz="1400" b="1" dirty="0"/>
                    </a:p>
                  </a:txBody>
                  <a:tcPr anchor="ctr"/>
                </a:tc>
                <a:tc>
                  <a:txBody>
                    <a:bodyPr/>
                    <a:lstStyle/>
                    <a:p>
                      <a:pPr algn="r"/>
                      <a:r>
                        <a:rPr lang="ar-EG" sz="1400" b="1" dirty="0" smtClean="0"/>
                        <a:t>أ/شاكر </a:t>
                      </a:r>
                      <a:r>
                        <a:rPr lang="ar-EG" sz="1400" b="1" dirty="0" smtClean="0"/>
                        <a:t>حامد نويجي</a:t>
                      </a:r>
                      <a:endParaRPr lang="en-GB" sz="1400" b="1" dirty="0"/>
                    </a:p>
                  </a:txBody>
                  <a:tcPr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 calcmode="lin" valueType="num">
                                      <p:cBhvr additive="base">
                                        <p:cTn id="7" dur="500" fill="hold"/>
                                        <p:tgtEl>
                                          <p:spTgt spid="10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2">
                                            <p:txEl>
                                              <p:pRg st="2" end="2"/>
                                            </p:txEl>
                                          </p:spTgt>
                                        </p:tgtEl>
                                        <p:attrNameLst>
                                          <p:attrName>style.visibility</p:attrName>
                                        </p:attrNameLst>
                                      </p:cBhvr>
                                      <p:to>
                                        <p:strVal val="visible"/>
                                      </p:to>
                                    </p:set>
                                    <p:anim calcmode="lin" valueType="num">
                                      <p:cBhvr additive="base">
                                        <p:cTn id="13" dur="500" fill="hold"/>
                                        <p:tgtEl>
                                          <p:spTgt spid="1024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1819</TotalTime>
  <Words>800</Words>
  <Application>Microsoft Office PowerPoint</Application>
  <PresentationFormat>On-screen Show (4:3)</PresentationFormat>
  <Paragraphs>103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Verve</vt:lpstr>
      <vt:lpstr>PowerPoint Presentation</vt:lpstr>
      <vt:lpstr>أ - مقدمة </vt:lpstr>
      <vt:lpstr>أ – مقدمة (تكملة) </vt:lpstr>
      <vt:lpstr>ب - التعريف بمكتب التوجيه والإرشاد الأكاديمي. </vt:lpstr>
      <vt:lpstr>PowerPoint Presentation</vt:lpstr>
      <vt:lpstr>PowerPoint Presentation</vt:lpstr>
      <vt:lpstr>PowerPoint Presentation</vt:lpstr>
      <vt:lpstr>PowerPoint Presentation</vt:lpstr>
      <vt:lpstr>PowerPoint Presentation</vt:lpstr>
      <vt:lpstr>جـ - أنواع الإرشاد الأكاديمي المستهدفة.</vt:lpstr>
      <vt:lpstr>د – الدليل التعريفي للتوجيه والإرشاد الأكاديمي</vt:lpstr>
      <vt:lpstr>د – الدليل التعريفي للتوجيه والإرشاد الأكاديمي (تكملة)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Dr.Srhan</dc:creator>
  <cp:lastModifiedBy>Mohammad Aabed</cp:lastModifiedBy>
  <cp:revision>52</cp:revision>
  <dcterms:created xsi:type="dcterms:W3CDTF">2006-08-16T00:00:00Z</dcterms:created>
  <dcterms:modified xsi:type="dcterms:W3CDTF">2012-05-25T11:59:33Z</dcterms:modified>
</cp:coreProperties>
</file>