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67" r:id="rId3"/>
    <p:sldId id="268" r:id="rId4"/>
    <p:sldId id="261" r:id="rId5"/>
    <p:sldId id="270" r:id="rId6"/>
    <p:sldId id="272" r:id="rId7"/>
    <p:sldId id="271" r:id="rId8"/>
    <p:sldId id="273" r:id="rId9"/>
    <p:sldId id="274" r:id="rId10"/>
    <p:sldId id="263" r:id="rId11"/>
    <p:sldId id="264" r:id="rId12"/>
    <p:sldId id="275" r:id="rId13"/>
    <p:sldId id="266" r:id="rId14"/>
    <p:sldId id="278" r:id="rId15"/>
    <p:sldId id="280" r:id="rId16"/>
    <p:sldId id="281" r:id="rId17"/>
    <p:sldId id="279" r:id="rId18"/>
    <p:sldId id="283" r:id="rId19"/>
    <p:sldId id="25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946"/>
    <a:srgbClr val="00091A"/>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94"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FEB638-27C8-4FF7-AF58-10993401ABFE}" type="datetimeFigureOut">
              <a:rPr lang="en-US" smtClean="0"/>
              <a:pPr/>
              <a:t>5/1/2013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81C379-8A3D-4C03-8B4B-2C37B0C4B9A3}" type="slidenum">
              <a:rPr lang="en-US" smtClean="0"/>
              <a:pPr/>
              <a:t>‹#›</a:t>
            </a:fld>
            <a:endParaRPr lang="en-US"/>
          </a:p>
        </p:txBody>
      </p:sp>
    </p:spTree>
    <p:extLst>
      <p:ext uri="{BB962C8B-B14F-4D97-AF65-F5344CB8AC3E}">
        <p14:creationId xmlns:p14="http://schemas.microsoft.com/office/powerpoint/2010/main" xmlns="" val="1646746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FEB638-27C8-4FF7-AF58-10993401ABFE}" type="datetimeFigureOut">
              <a:rPr lang="en-US" smtClean="0"/>
              <a:pPr/>
              <a:t>5/1/2013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81C379-8A3D-4C03-8B4B-2C37B0C4B9A3}" type="slidenum">
              <a:rPr lang="en-US" smtClean="0"/>
              <a:pPr/>
              <a:t>‹#›</a:t>
            </a:fld>
            <a:endParaRPr lang="en-US"/>
          </a:p>
        </p:txBody>
      </p:sp>
    </p:spTree>
    <p:extLst>
      <p:ext uri="{BB962C8B-B14F-4D97-AF65-F5344CB8AC3E}">
        <p14:creationId xmlns:p14="http://schemas.microsoft.com/office/powerpoint/2010/main" xmlns="" val="2606224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FEB638-27C8-4FF7-AF58-10993401ABFE}" type="datetimeFigureOut">
              <a:rPr lang="en-US" smtClean="0"/>
              <a:pPr/>
              <a:t>5/1/2013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81C379-8A3D-4C03-8B4B-2C37B0C4B9A3}" type="slidenum">
              <a:rPr lang="en-US" smtClean="0"/>
              <a:pPr/>
              <a:t>‹#›</a:t>
            </a:fld>
            <a:endParaRPr lang="en-US"/>
          </a:p>
        </p:txBody>
      </p:sp>
    </p:spTree>
    <p:extLst>
      <p:ext uri="{BB962C8B-B14F-4D97-AF65-F5344CB8AC3E}">
        <p14:creationId xmlns:p14="http://schemas.microsoft.com/office/powerpoint/2010/main" xmlns="" val="2589916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FEB638-27C8-4FF7-AF58-10993401ABFE}" type="datetimeFigureOut">
              <a:rPr lang="en-US" smtClean="0"/>
              <a:pPr/>
              <a:t>5/1/2013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81C379-8A3D-4C03-8B4B-2C37B0C4B9A3}" type="slidenum">
              <a:rPr lang="en-US" smtClean="0"/>
              <a:pPr/>
              <a:t>‹#›</a:t>
            </a:fld>
            <a:endParaRPr lang="en-US"/>
          </a:p>
        </p:txBody>
      </p:sp>
    </p:spTree>
    <p:extLst>
      <p:ext uri="{BB962C8B-B14F-4D97-AF65-F5344CB8AC3E}">
        <p14:creationId xmlns:p14="http://schemas.microsoft.com/office/powerpoint/2010/main" xmlns="" val="261295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FEB638-27C8-4FF7-AF58-10993401ABFE}" type="datetimeFigureOut">
              <a:rPr lang="en-US" smtClean="0"/>
              <a:pPr/>
              <a:t>5/1/2013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81C379-8A3D-4C03-8B4B-2C37B0C4B9A3}" type="slidenum">
              <a:rPr lang="en-US" smtClean="0"/>
              <a:pPr/>
              <a:t>‹#›</a:t>
            </a:fld>
            <a:endParaRPr lang="en-US"/>
          </a:p>
        </p:txBody>
      </p:sp>
    </p:spTree>
    <p:extLst>
      <p:ext uri="{BB962C8B-B14F-4D97-AF65-F5344CB8AC3E}">
        <p14:creationId xmlns:p14="http://schemas.microsoft.com/office/powerpoint/2010/main" xmlns="" val="369526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FEB638-27C8-4FF7-AF58-10993401ABFE}" type="datetimeFigureOut">
              <a:rPr lang="en-US" smtClean="0"/>
              <a:pPr/>
              <a:t>5/1/2013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81C379-8A3D-4C03-8B4B-2C37B0C4B9A3}" type="slidenum">
              <a:rPr lang="en-US" smtClean="0"/>
              <a:pPr/>
              <a:t>‹#›</a:t>
            </a:fld>
            <a:endParaRPr lang="en-US"/>
          </a:p>
        </p:txBody>
      </p:sp>
    </p:spTree>
    <p:extLst>
      <p:ext uri="{BB962C8B-B14F-4D97-AF65-F5344CB8AC3E}">
        <p14:creationId xmlns:p14="http://schemas.microsoft.com/office/powerpoint/2010/main" xmlns="" val="1923185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FEB638-27C8-4FF7-AF58-10993401ABFE}" type="datetimeFigureOut">
              <a:rPr lang="en-US" smtClean="0"/>
              <a:pPr/>
              <a:t>5/1/2013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81C379-8A3D-4C03-8B4B-2C37B0C4B9A3}" type="slidenum">
              <a:rPr lang="en-US" smtClean="0"/>
              <a:pPr/>
              <a:t>‹#›</a:t>
            </a:fld>
            <a:endParaRPr lang="en-US"/>
          </a:p>
        </p:txBody>
      </p:sp>
    </p:spTree>
    <p:extLst>
      <p:ext uri="{BB962C8B-B14F-4D97-AF65-F5344CB8AC3E}">
        <p14:creationId xmlns:p14="http://schemas.microsoft.com/office/powerpoint/2010/main" xmlns="" val="2112564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FEB638-27C8-4FF7-AF58-10993401ABFE}" type="datetimeFigureOut">
              <a:rPr lang="en-US" smtClean="0"/>
              <a:pPr/>
              <a:t>5/1/2013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81C379-8A3D-4C03-8B4B-2C37B0C4B9A3}" type="slidenum">
              <a:rPr lang="en-US" smtClean="0"/>
              <a:pPr/>
              <a:t>‹#›</a:t>
            </a:fld>
            <a:endParaRPr lang="en-US"/>
          </a:p>
        </p:txBody>
      </p:sp>
    </p:spTree>
    <p:extLst>
      <p:ext uri="{BB962C8B-B14F-4D97-AF65-F5344CB8AC3E}">
        <p14:creationId xmlns:p14="http://schemas.microsoft.com/office/powerpoint/2010/main" xmlns="" val="71817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FEB638-27C8-4FF7-AF58-10993401ABFE}" type="datetimeFigureOut">
              <a:rPr lang="en-US" smtClean="0"/>
              <a:pPr/>
              <a:t>5/1/2013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81C379-8A3D-4C03-8B4B-2C37B0C4B9A3}" type="slidenum">
              <a:rPr lang="en-US" smtClean="0"/>
              <a:pPr/>
              <a:t>‹#›</a:t>
            </a:fld>
            <a:endParaRPr lang="en-US"/>
          </a:p>
        </p:txBody>
      </p:sp>
    </p:spTree>
    <p:extLst>
      <p:ext uri="{BB962C8B-B14F-4D97-AF65-F5344CB8AC3E}">
        <p14:creationId xmlns:p14="http://schemas.microsoft.com/office/powerpoint/2010/main" xmlns="" val="712887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FEB638-27C8-4FF7-AF58-10993401ABFE}" type="datetimeFigureOut">
              <a:rPr lang="en-US" smtClean="0"/>
              <a:pPr/>
              <a:t>5/1/2013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81C379-8A3D-4C03-8B4B-2C37B0C4B9A3}" type="slidenum">
              <a:rPr lang="en-US" smtClean="0"/>
              <a:pPr/>
              <a:t>‹#›</a:t>
            </a:fld>
            <a:endParaRPr lang="en-US"/>
          </a:p>
        </p:txBody>
      </p:sp>
    </p:spTree>
    <p:extLst>
      <p:ext uri="{BB962C8B-B14F-4D97-AF65-F5344CB8AC3E}">
        <p14:creationId xmlns:p14="http://schemas.microsoft.com/office/powerpoint/2010/main" xmlns="" val="478924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FEB638-27C8-4FF7-AF58-10993401ABFE}" type="datetimeFigureOut">
              <a:rPr lang="en-US" smtClean="0"/>
              <a:pPr/>
              <a:t>5/1/2013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81C379-8A3D-4C03-8B4B-2C37B0C4B9A3}" type="slidenum">
              <a:rPr lang="en-US" smtClean="0"/>
              <a:pPr/>
              <a:t>‹#›</a:t>
            </a:fld>
            <a:endParaRPr lang="en-US"/>
          </a:p>
        </p:txBody>
      </p:sp>
    </p:spTree>
    <p:extLst>
      <p:ext uri="{BB962C8B-B14F-4D97-AF65-F5344CB8AC3E}">
        <p14:creationId xmlns:p14="http://schemas.microsoft.com/office/powerpoint/2010/main" xmlns="" val="1922940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FEB638-27C8-4FF7-AF58-10993401ABFE}" type="datetimeFigureOut">
              <a:rPr lang="en-US" smtClean="0"/>
              <a:pPr/>
              <a:t>5/1/2013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81C379-8A3D-4C03-8B4B-2C37B0C4B9A3}" type="slidenum">
              <a:rPr lang="en-US" smtClean="0"/>
              <a:pPr/>
              <a:t>‹#›</a:t>
            </a:fld>
            <a:endParaRPr lang="en-US"/>
          </a:p>
        </p:txBody>
      </p:sp>
    </p:spTree>
    <p:extLst>
      <p:ext uri="{BB962C8B-B14F-4D97-AF65-F5344CB8AC3E}">
        <p14:creationId xmlns:p14="http://schemas.microsoft.com/office/powerpoint/2010/main" xmlns="" val="1828337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
            <a:ext cx="9144000" cy="6858000"/>
          </a:xfrm>
          <a:solidFill>
            <a:srgbClr val="001946"/>
          </a:solidFill>
        </p:spPr>
        <p:txBody>
          <a:bodyPr>
            <a:normAutofit/>
          </a:bodyPr>
          <a:lstStyle/>
          <a:p>
            <a:pPr algn="l"/>
            <a:r>
              <a:rPr lang="en-US" sz="2000" b="1" dirty="0">
                <a:solidFill>
                  <a:schemeClr val="bg1"/>
                </a:solidFill>
              </a:rPr>
              <a:t/>
            </a:r>
            <a:br>
              <a:rPr lang="en-US" sz="2000" b="1" dirty="0">
                <a:solidFill>
                  <a:schemeClr val="bg1"/>
                </a:solidFill>
              </a:rPr>
            </a:br>
            <a:endParaRPr lang="en-US" sz="2000" b="1" dirty="0">
              <a:solidFill>
                <a:schemeClr val="bg1"/>
              </a:solidFill>
            </a:endParaRPr>
          </a:p>
        </p:txBody>
      </p:sp>
      <p:pic>
        <p:nvPicPr>
          <p:cNvPr id="1026" name="Picture 2" descr="C:\Users\cv\Desktop\2013-03-30_1651.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361" y="900246"/>
            <a:ext cx="3924300" cy="2924040"/>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C:\Users\cv\Desktop\2013-03-30_1652.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931660" y="0"/>
            <a:ext cx="5212339" cy="7905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C:\Users\cv\Desktop\2013-03-30_1653.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315074" y="790574"/>
            <a:ext cx="2828925" cy="6067425"/>
          </a:xfrm>
          <a:prstGeom prst="rect">
            <a:avLst/>
          </a:prstGeom>
          <a:noFill/>
          <a:extLst>
            <a:ext uri="{909E8E84-426E-40DD-AFC4-6F175D3DCCD1}">
              <a14:hiddenFill xmlns:a14="http://schemas.microsoft.com/office/drawing/2010/main" xmlns="">
                <a:solidFill>
                  <a:srgbClr val="FFFFFF"/>
                </a:solidFill>
              </a14:hiddenFill>
            </a:ext>
          </a:extLst>
        </p:spPr>
      </p:pic>
      <p:pic>
        <p:nvPicPr>
          <p:cNvPr id="1029" name="Picture 5" descr="C:\Users\cv\Desktop\2013-03-30_1655.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362200" y="3824289"/>
            <a:ext cx="1752600" cy="3033711"/>
          </a:xfrm>
          <a:prstGeom prst="rect">
            <a:avLst/>
          </a:prstGeom>
          <a:noFill/>
          <a:extLst>
            <a:ext uri="{909E8E84-426E-40DD-AFC4-6F175D3DCCD1}">
              <a14:hiddenFill xmlns:a14="http://schemas.microsoft.com/office/drawing/2010/main" xmlns="">
                <a:solidFill>
                  <a:srgbClr val="FFFFFF"/>
                </a:solidFill>
              </a14:hiddenFill>
            </a:ext>
          </a:extLst>
        </p:spPr>
      </p:pic>
      <p:pic>
        <p:nvPicPr>
          <p:cNvPr id="1031" name="Picture 7" descr="C:\Users\cv\Desktop\2013-03-30_1655 - Copy.pn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114800" y="3824287"/>
            <a:ext cx="2200274" cy="3033713"/>
          </a:xfrm>
          <a:prstGeom prst="rect">
            <a:avLst/>
          </a:prstGeom>
          <a:noFill/>
          <a:extLst>
            <a:ext uri="{909E8E84-426E-40DD-AFC4-6F175D3DCCD1}">
              <a14:hiddenFill xmlns:a14="http://schemas.microsoft.com/office/drawing/2010/main" xmlns="">
                <a:solidFill>
                  <a:srgbClr val="FFFFFF"/>
                </a:solidFill>
              </a14:hiddenFill>
            </a:ext>
          </a:extLst>
        </p:spPr>
      </p:pic>
      <p:pic>
        <p:nvPicPr>
          <p:cNvPr id="1032" name="Picture 8" descr="C:\Users\cv\Desktop\2013-03-30_1656_001.pn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7361" y="3824289"/>
            <a:ext cx="2368694" cy="3033710"/>
          </a:xfrm>
          <a:prstGeom prst="rect">
            <a:avLst/>
          </a:prstGeom>
          <a:noFill/>
          <a:extLst>
            <a:ext uri="{909E8E84-426E-40DD-AFC4-6F175D3DCCD1}">
              <a14:hiddenFill xmlns:a14="http://schemas.microsoft.com/office/drawing/2010/main" xmlns="">
                <a:solidFill>
                  <a:srgbClr val="FFFFFF"/>
                </a:solidFill>
              </a14:hiddenFill>
            </a:ext>
          </a:extLst>
        </p:spPr>
      </p:pic>
      <p:pic>
        <p:nvPicPr>
          <p:cNvPr id="1033" name="Picture 9" descr="C:\Users\cv\Desktop\2013-03-30_1656.png"/>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3931660" y="790572"/>
            <a:ext cx="2383414" cy="3033713"/>
          </a:xfrm>
          <a:prstGeom prst="rect">
            <a:avLst/>
          </a:prstGeom>
          <a:noFill/>
          <a:extLst>
            <a:ext uri="{909E8E84-426E-40DD-AFC4-6F175D3DCCD1}">
              <a14:hiddenFill xmlns:a14="http://schemas.microsoft.com/office/drawing/2010/main" xmlns="">
                <a:solidFill>
                  <a:srgbClr val="FFFFFF"/>
                </a:solidFill>
              </a14:hiddenFill>
            </a:ext>
          </a:extLst>
        </p:spPr>
      </p:pic>
      <p:sp>
        <p:nvSpPr>
          <p:cNvPr id="2" name="Rectangle 1"/>
          <p:cNvSpPr/>
          <p:nvPr/>
        </p:nvSpPr>
        <p:spPr>
          <a:xfrm>
            <a:off x="7361" y="0"/>
            <a:ext cx="3924299" cy="900246"/>
          </a:xfrm>
          <a:prstGeom prst="rect">
            <a:avLst/>
          </a:prstGeom>
          <a:solidFill>
            <a:schemeClr val="bg1"/>
          </a:solidFill>
        </p:spPr>
        <p:txBody>
          <a:bodyPr wrap="square">
            <a:spAutoFit/>
          </a:bodyPr>
          <a:lstStyle/>
          <a:p>
            <a:r>
              <a:rPr lang="en-US" sz="1400" b="1" dirty="0">
                <a:solidFill>
                  <a:srgbClr val="FF0000"/>
                </a:solidFill>
              </a:rPr>
              <a:t>CEREBELLAR </a:t>
            </a:r>
            <a:r>
              <a:rPr lang="en-US" sz="1400" b="1" dirty="0" smtClean="0">
                <a:solidFill>
                  <a:srgbClr val="FF0000"/>
                </a:solidFill>
              </a:rPr>
              <a:t>DYSFUNCTIONS</a:t>
            </a:r>
          </a:p>
          <a:p>
            <a:r>
              <a:rPr lang="en-US" sz="1050" b="1" dirty="0">
                <a:solidFill>
                  <a:srgbClr val="FF0000"/>
                </a:solidFill>
              </a:rPr>
              <a:t>LECTURE-30 (20 APRIL 2013) 1-2 </a:t>
            </a:r>
            <a:r>
              <a:rPr lang="en-US" sz="1050" b="1" dirty="0" smtClean="0">
                <a:solidFill>
                  <a:srgbClr val="FF0000"/>
                </a:solidFill>
              </a:rPr>
              <a:t>PM</a:t>
            </a:r>
            <a:r>
              <a:rPr lang="en-US" sz="1400" b="1" dirty="0">
                <a:solidFill>
                  <a:srgbClr val="FF0000"/>
                </a:solidFill>
              </a:rPr>
              <a:t/>
            </a:r>
            <a:br>
              <a:rPr lang="en-US" sz="1400" b="1" dirty="0">
                <a:solidFill>
                  <a:srgbClr val="FF0000"/>
                </a:solidFill>
              </a:rPr>
            </a:br>
            <a:r>
              <a:rPr lang="en-US" sz="1400" b="1" dirty="0">
                <a:solidFill>
                  <a:srgbClr val="FF0000"/>
                </a:solidFill>
              </a:rPr>
              <a:t>Professor </a:t>
            </a:r>
            <a:r>
              <a:rPr lang="en-US" sz="1400" b="1" dirty="0" err="1">
                <a:solidFill>
                  <a:srgbClr val="FF0000"/>
                </a:solidFill>
              </a:rPr>
              <a:t>Dr</a:t>
            </a:r>
            <a:r>
              <a:rPr lang="en-US" sz="1400" b="1" dirty="0">
                <a:solidFill>
                  <a:srgbClr val="FF0000"/>
                </a:solidFill>
              </a:rPr>
              <a:t> </a:t>
            </a:r>
            <a:r>
              <a:rPr lang="en-US" sz="1400" b="1" dirty="0" err="1">
                <a:solidFill>
                  <a:srgbClr val="FF0000"/>
                </a:solidFill>
              </a:rPr>
              <a:t>Wahengbam</a:t>
            </a:r>
            <a:r>
              <a:rPr lang="en-US" sz="1400" b="1" dirty="0">
                <a:solidFill>
                  <a:srgbClr val="FF0000"/>
                </a:solidFill>
              </a:rPr>
              <a:t> PS AL </a:t>
            </a:r>
            <a:r>
              <a:rPr lang="en-US" sz="1400" b="1" dirty="0" err="1">
                <a:solidFill>
                  <a:srgbClr val="FF0000"/>
                </a:solidFill>
              </a:rPr>
              <a:t>Waheed</a:t>
            </a:r>
            <a:r>
              <a:rPr lang="en-US" sz="1400" b="1" dirty="0">
                <a:solidFill>
                  <a:srgbClr val="FF0000"/>
                </a:solidFill>
              </a:rPr>
              <a:t/>
            </a:r>
            <a:br>
              <a:rPr lang="en-US" sz="1400" b="1" dirty="0">
                <a:solidFill>
                  <a:srgbClr val="FF0000"/>
                </a:solidFill>
              </a:rPr>
            </a:br>
            <a:r>
              <a:rPr lang="en-US" sz="1400" b="1" dirty="0" smtClean="0">
                <a:solidFill>
                  <a:srgbClr val="FF0000"/>
                </a:solidFill>
              </a:rPr>
              <a:t>                                                </a:t>
            </a:r>
            <a:r>
              <a:rPr lang="en-US" sz="1100" b="1" dirty="0">
                <a:solidFill>
                  <a:srgbClr val="FF0000"/>
                </a:solidFill>
              </a:rPr>
              <a:t>MBBS,MD(PSM),MD(Medicine</a:t>
            </a:r>
            <a:r>
              <a:rPr lang="en-US" sz="1100" b="1" dirty="0" smtClean="0">
                <a:solidFill>
                  <a:srgbClr val="FF0000"/>
                </a:solidFill>
              </a:rPr>
              <a:t>)</a:t>
            </a:r>
            <a:endParaRPr lang="en-US" sz="2400" dirty="0"/>
          </a:p>
        </p:txBody>
      </p:sp>
    </p:spTree>
    <p:extLst>
      <p:ext uri="{BB962C8B-B14F-4D97-AF65-F5344CB8AC3E}">
        <p14:creationId xmlns:p14="http://schemas.microsoft.com/office/powerpoint/2010/main" xmlns="" val="36535054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6858000"/>
          </a:xfrm>
          <a:solidFill>
            <a:srgbClr val="001946"/>
          </a:solidFill>
        </p:spPr>
        <p:txBody>
          <a:bodyPr>
            <a:normAutofit fontScale="90000"/>
          </a:bodyPr>
          <a:lstStyle/>
          <a:p>
            <a:pPr algn="l"/>
            <a:r>
              <a:rPr lang="en-US" sz="2000" b="1" dirty="0" smtClean="0">
                <a:solidFill>
                  <a:schemeClr val="bg1"/>
                </a:solidFill>
              </a:rPr>
              <a:t> </a:t>
            </a:r>
            <a:r>
              <a:rPr lang="en-US" sz="2000" b="1" dirty="0">
                <a:solidFill>
                  <a:schemeClr val="bg1"/>
                </a:solidFill>
              </a:rPr>
              <a:t/>
            </a:r>
            <a:br>
              <a:rPr lang="en-US" sz="2000" b="1" dirty="0">
                <a:solidFill>
                  <a:schemeClr val="bg1"/>
                </a:solidFill>
              </a:rPr>
            </a:br>
            <a:r>
              <a:rPr lang="en-US" sz="2400" b="1" dirty="0" smtClean="0">
                <a:solidFill>
                  <a:srgbClr val="FFFF00"/>
                </a:solidFill>
              </a:rPr>
              <a:t>Infections</a:t>
            </a:r>
            <a:r>
              <a:rPr lang="en-US" sz="2400" b="1" dirty="0">
                <a:solidFill>
                  <a:srgbClr val="FFFF00"/>
                </a:solidFill>
              </a:rPr>
              <a:t>:</a:t>
            </a:r>
            <a:r>
              <a:rPr lang="en-US" sz="2400" b="1" dirty="0">
                <a:solidFill>
                  <a:schemeClr val="bg1"/>
                </a:solidFill>
              </a:rPr>
              <a:t/>
            </a:r>
            <a:br>
              <a:rPr lang="en-US" sz="2400" b="1" dirty="0">
                <a:solidFill>
                  <a:schemeClr val="bg1"/>
                </a:solidFill>
              </a:rPr>
            </a:br>
            <a:r>
              <a:rPr lang="en-US" sz="2400" b="1" dirty="0">
                <a:solidFill>
                  <a:srgbClr val="FF0000"/>
                </a:solidFill>
              </a:rPr>
              <a:t>Bacterial</a:t>
            </a:r>
            <a:r>
              <a:rPr lang="en-US" sz="2400" b="1" dirty="0">
                <a:solidFill>
                  <a:schemeClr val="bg1"/>
                </a:solidFill>
              </a:rPr>
              <a:t>: </a:t>
            </a:r>
            <a:r>
              <a:rPr lang="en-US" sz="2400" b="1" dirty="0" err="1">
                <a:solidFill>
                  <a:schemeClr val="bg1"/>
                </a:solidFill>
              </a:rPr>
              <a:t>meningo</a:t>
            </a:r>
            <a:r>
              <a:rPr lang="en-US" sz="2400" b="1" dirty="0">
                <a:solidFill>
                  <a:schemeClr val="bg1"/>
                </a:solidFill>
              </a:rPr>
              <a:t>-encephalitis or intracranial abscess</a:t>
            </a:r>
            <a:br>
              <a:rPr lang="en-US" sz="2400" b="1" dirty="0">
                <a:solidFill>
                  <a:schemeClr val="bg1"/>
                </a:solidFill>
              </a:rPr>
            </a:br>
            <a:r>
              <a:rPr lang="en-US" sz="2400" b="1" dirty="0">
                <a:solidFill>
                  <a:srgbClr val="FF0000"/>
                </a:solidFill>
              </a:rPr>
              <a:t>Vira</a:t>
            </a:r>
            <a:r>
              <a:rPr lang="en-US" sz="2400" b="1" dirty="0">
                <a:solidFill>
                  <a:schemeClr val="bg1"/>
                </a:solidFill>
              </a:rPr>
              <a:t>l: acute infections </a:t>
            </a:r>
            <a:r>
              <a:rPr lang="en-US" sz="2400" b="1" dirty="0" smtClean="0">
                <a:solidFill>
                  <a:schemeClr val="bg1"/>
                </a:solidFill>
              </a:rPr>
              <a:t>(varicella</a:t>
            </a:r>
            <a:r>
              <a:rPr lang="en-US" sz="2400" b="1" dirty="0">
                <a:solidFill>
                  <a:schemeClr val="bg1"/>
                </a:solidFill>
              </a:rPr>
              <a:t>); chronic infections, </a:t>
            </a:r>
            <a:r>
              <a:rPr lang="en-US" sz="2400" b="1" dirty="0" smtClean="0">
                <a:solidFill>
                  <a:schemeClr val="bg1"/>
                </a:solidFill>
              </a:rPr>
              <a:t>HIV; </a:t>
            </a:r>
            <a:r>
              <a:rPr lang="en-US" sz="2400" b="1" dirty="0">
                <a:solidFill>
                  <a:schemeClr val="bg1"/>
                </a:solidFill>
              </a:rPr>
              <a:t>post-viral syndromes </a:t>
            </a:r>
            <a:r>
              <a:rPr lang="en-US" sz="2400" b="1" dirty="0" smtClean="0">
                <a:solidFill>
                  <a:schemeClr val="bg1"/>
                </a:solidFill>
              </a:rPr>
              <a:t>(in </a:t>
            </a:r>
            <a:r>
              <a:rPr lang="en-US" sz="2400" b="1" dirty="0">
                <a:solidFill>
                  <a:schemeClr val="bg1"/>
                </a:solidFill>
              </a:rPr>
              <a:t>childhood)</a:t>
            </a:r>
            <a:br>
              <a:rPr lang="en-US" sz="2400" b="1" dirty="0">
                <a:solidFill>
                  <a:schemeClr val="bg1"/>
                </a:solidFill>
              </a:rPr>
            </a:br>
            <a:r>
              <a:rPr lang="en-US" sz="2400" b="1" dirty="0">
                <a:solidFill>
                  <a:srgbClr val="FF0000"/>
                </a:solidFill>
              </a:rPr>
              <a:t>Parasitic infections </a:t>
            </a:r>
            <a:r>
              <a:rPr lang="en-US" sz="2400" b="1" dirty="0" smtClean="0">
                <a:solidFill>
                  <a:schemeClr val="bg1"/>
                </a:solidFill>
              </a:rPr>
              <a:t>(toxoplasma</a:t>
            </a:r>
            <a:r>
              <a:rPr lang="en-US" sz="2400" b="1" dirty="0">
                <a:solidFill>
                  <a:schemeClr val="bg1"/>
                </a:solidFill>
              </a:rPr>
              <a:t>, falciparum malaria, Lyme disease)</a:t>
            </a:r>
            <a:br>
              <a:rPr lang="en-US" sz="2400" b="1" dirty="0">
                <a:solidFill>
                  <a:schemeClr val="bg1"/>
                </a:solidFill>
              </a:rPr>
            </a:br>
            <a:r>
              <a:rPr lang="en-US" sz="2400" b="1" dirty="0">
                <a:solidFill>
                  <a:srgbClr val="FF0000"/>
                </a:solidFill>
              </a:rPr>
              <a:t>Prions: </a:t>
            </a:r>
            <a:r>
              <a:rPr lang="en-US" sz="2400" b="1" dirty="0">
                <a:solidFill>
                  <a:schemeClr val="bg1"/>
                </a:solidFill>
              </a:rPr>
              <a:t>Creutzfeldt-Jakob disease </a:t>
            </a:r>
            <a:r>
              <a:rPr lang="en-US" sz="2400" b="1" dirty="0" smtClean="0">
                <a:solidFill>
                  <a:schemeClr val="bg1"/>
                </a:solidFill>
              </a:rPr>
              <a:t/>
            </a:r>
            <a:br>
              <a:rPr lang="en-US" sz="2400" b="1" dirty="0" smtClean="0">
                <a:solidFill>
                  <a:schemeClr val="bg1"/>
                </a:solidFill>
              </a:rPr>
            </a:br>
            <a:r>
              <a:rPr lang="en-US" sz="2400" b="1" dirty="0" smtClean="0">
                <a:solidFill>
                  <a:srgbClr val="FF0000"/>
                </a:solidFill>
              </a:rPr>
              <a:t>Toxins</a:t>
            </a:r>
            <a:r>
              <a:rPr lang="en-US" sz="2400" b="1" dirty="0">
                <a:solidFill>
                  <a:srgbClr val="FF0000"/>
                </a:solidFill>
              </a:rPr>
              <a:t>: </a:t>
            </a:r>
            <a:r>
              <a:rPr lang="en-US" sz="2400" b="1" dirty="0">
                <a:solidFill>
                  <a:schemeClr val="bg1"/>
                </a:solidFill>
              </a:rPr>
              <a:t>alcohol, mercury, other heavy metals, solvents, carbon monoxide poisoning</a:t>
            </a:r>
            <a:br>
              <a:rPr lang="en-US" sz="2400" b="1" dirty="0">
                <a:solidFill>
                  <a:schemeClr val="bg1"/>
                </a:solidFill>
              </a:rPr>
            </a:br>
            <a:r>
              <a:rPr lang="en-US" sz="2400" b="1" dirty="0">
                <a:solidFill>
                  <a:srgbClr val="FF0000"/>
                </a:solidFill>
              </a:rPr>
              <a:t>Drugs: </a:t>
            </a:r>
            <a:r>
              <a:rPr lang="en-US" sz="2400" b="1" dirty="0">
                <a:solidFill>
                  <a:schemeClr val="bg1"/>
                </a:solidFill>
              </a:rPr>
              <a:t>barbiturates, phenytoin, </a:t>
            </a:r>
            <a:r>
              <a:rPr lang="en-US" sz="2400" b="1" dirty="0" err="1">
                <a:solidFill>
                  <a:schemeClr val="bg1"/>
                </a:solidFill>
              </a:rPr>
              <a:t>piperazine</a:t>
            </a:r>
            <a:r>
              <a:rPr lang="en-US" sz="2400" b="1" dirty="0">
                <a:solidFill>
                  <a:schemeClr val="bg1"/>
                </a:solidFill>
              </a:rPr>
              <a:t>, antineoplastic drugs, </a:t>
            </a:r>
            <a:r>
              <a:rPr lang="en-US" sz="2400" b="1" dirty="0" err="1" smtClean="0">
                <a:solidFill>
                  <a:schemeClr val="bg1"/>
                </a:solidFill>
              </a:rPr>
              <a:t>deferiprone</a:t>
            </a:r>
            <a:r>
              <a:rPr lang="en-US" sz="2400" b="1" dirty="0">
                <a:solidFill>
                  <a:schemeClr val="bg1"/>
                </a:solidFill>
              </a:rPr>
              <a:t/>
            </a:r>
            <a:br>
              <a:rPr lang="en-US" sz="2400" b="1" dirty="0">
                <a:solidFill>
                  <a:schemeClr val="bg1"/>
                </a:solidFill>
              </a:rPr>
            </a:br>
            <a:r>
              <a:rPr lang="en-US" sz="2400" b="1" dirty="0">
                <a:solidFill>
                  <a:srgbClr val="FF0000"/>
                </a:solidFill>
              </a:rPr>
              <a:t>Trauma</a:t>
            </a:r>
            <a:r>
              <a:rPr lang="en-US" sz="2400" b="1" dirty="0">
                <a:solidFill>
                  <a:schemeClr val="bg1"/>
                </a:solidFill>
              </a:rPr>
              <a:t/>
            </a:r>
            <a:br>
              <a:rPr lang="en-US" sz="2400" b="1" dirty="0">
                <a:solidFill>
                  <a:schemeClr val="bg1"/>
                </a:solidFill>
              </a:rPr>
            </a:br>
            <a:r>
              <a:rPr lang="en-US" sz="2400" b="1" dirty="0">
                <a:solidFill>
                  <a:srgbClr val="FF0000"/>
                </a:solidFill>
              </a:rPr>
              <a:t>Multiple sclerosis (MS)</a:t>
            </a:r>
            <a:r>
              <a:rPr lang="en-US" sz="2400" b="1" dirty="0">
                <a:solidFill>
                  <a:schemeClr val="bg1"/>
                </a:solidFill>
              </a:rPr>
              <a:t/>
            </a:r>
            <a:br>
              <a:rPr lang="en-US" sz="2400" b="1" dirty="0">
                <a:solidFill>
                  <a:schemeClr val="bg1"/>
                </a:solidFill>
              </a:rPr>
            </a:br>
            <a:r>
              <a:rPr lang="en-US" sz="2400" b="1" dirty="0" smtClean="0">
                <a:solidFill>
                  <a:srgbClr val="FFFF00"/>
                </a:solidFill>
              </a:rPr>
              <a:t>Genetic</a:t>
            </a:r>
            <a:r>
              <a:rPr lang="en-US" sz="2400" b="1" dirty="0">
                <a:solidFill>
                  <a:srgbClr val="FFFF00"/>
                </a:solidFill>
              </a:rPr>
              <a:t>: </a:t>
            </a:r>
            <a:r>
              <a:rPr lang="en-US" sz="2400" b="1" dirty="0" err="1" smtClean="0">
                <a:solidFill>
                  <a:schemeClr val="bg1"/>
                </a:solidFill>
              </a:rPr>
              <a:t>Friedreich's</a:t>
            </a:r>
            <a:r>
              <a:rPr lang="en-US" sz="2400" b="1" dirty="0" smtClean="0">
                <a:solidFill>
                  <a:schemeClr val="bg1"/>
                </a:solidFill>
              </a:rPr>
              <a:t> </a:t>
            </a:r>
            <a:r>
              <a:rPr lang="en-US" sz="2400" b="1" dirty="0">
                <a:solidFill>
                  <a:schemeClr val="bg1"/>
                </a:solidFill>
              </a:rPr>
              <a:t>ataxia </a:t>
            </a:r>
            <a:r>
              <a:rPr lang="en-US" sz="2400" b="1" dirty="0" smtClean="0">
                <a:solidFill>
                  <a:schemeClr val="bg1"/>
                </a:solidFill>
              </a:rPr>
              <a:t>and </a:t>
            </a:r>
            <a:r>
              <a:rPr lang="en-US" sz="2400" b="1" dirty="0">
                <a:solidFill>
                  <a:schemeClr val="bg1"/>
                </a:solidFill>
              </a:rPr>
              <a:t>ataxia telangiectasia</a:t>
            </a:r>
            <a:br>
              <a:rPr lang="en-US" sz="2400" b="1" dirty="0">
                <a:solidFill>
                  <a:schemeClr val="bg1"/>
                </a:solidFill>
              </a:rPr>
            </a:br>
            <a:r>
              <a:rPr lang="en-US" sz="2400" b="1" dirty="0">
                <a:solidFill>
                  <a:srgbClr val="FFFF00"/>
                </a:solidFill>
              </a:rPr>
              <a:t>Metabolic and endocrine</a:t>
            </a:r>
            <a:r>
              <a:rPr lang="en-US" sz="2400" b="1" dirty="0" smtClean="0">
                <a:solidFill>
                  <a:srgbClr val="FFFF00"/>
                </a:solidFill>
              </a:rPr>
              <a:t>: </a:t>
            </a:r>
            <a:r>
              <a:rPr lang="en-US" sz="2400" b="1" dirty="0" smtClean="0">
                <a:solidFill>
                  <a:schemeClr val="bg1"/>
                </a:solidFill>
              </a:rPr>
              <a:t>Cerebral </a:t>
            </a:r>
            <a:r>
              <a:rPr lang="en-US" sz="2400" b="1" dirty="0" err="1">
                <a:solidFill>
                  <a:schemeClr val="bg1"/>
                </a:solidFill>
              </a:rPr>
              <a:t>oedema</a:t>
            </a:r>
            <a:r>
              <a:rPr lang="en-US" sz="2400" b="1" dirty="0">
                <a:solidFill>
                  <a:schemeClr val="bg1"/>
                </a:solidFill>
              </a:rPr>
              <a:t> of chronic </a:t>
            </a:r>
            <a:r>
              <a:rPr lang="en-US" sz="2400" b="1" dirty="0" smtClean="0">
                <a:solidFill>
                  <a:schemeClr val="bg1"/>
                </a:solidFill>
              </a:rPr>
              <a:t>hypoxia Wilson's </a:t>
            </a:r>
            <a:r>
              <a:rPr lang="en-US" sz="2400" b="1" dirty="0">
                <a:solidFill>
                  <a:schemeClr val="bg1"/>
                </a:solidFill>
              </a:rPr>
              <a:t>disease </a:t>
            </a:r>
            <a:r>
              <a:rPr lang="en-US" sz="2400" b="1" dirty="0" smtClean="0">
                <a:solidFill>
                  <a:schemeClr val="bg1"/>
                </a:solidFill>
              </a:rPr>
              <a:t>, </a:t>
            </a:r>
            <a:r>
              <a:rPr lang="en-US" sz="2400" b="1" dirty="0" smtClean="0">
                <a:solidFill>
                  <a:srgbClr val="FF0000"/>
                </a:solidFill>
              </a:rPr>
              <a:t>Hypothyroidism</a:t>
            </a:r>
            <a:r>
              <a:rPr lang="en-US" sz="2400" b="1" dirty="0" smtClean="0">
                <a:solidFill>
                  <a:schemeClr val="bg1"/>
                </a:solidFill>
              </a:rPr>
              <a:t/>
            </a:r>
            <a:br>
              <a:rPr lang="en-US" sz="2400" b="1" dirty="0" smtClean="0">
                <a:solidFill>
                  <a:schemeClr val="bg1"/>
                </a:solidFill>
              </a:rPr>
            </a:br>
            <a:r>
              <a:rPr lang="en-US" sz="2400" b="1" dirty="0" smtClean="0">
                <a:solidFill>
                  <a:srgbClr val="FFFF00"/>
                </a:solidFill>
              </a:rPr>
              <a:t>Congenital</a:t>
            </a:r>
            <a:r>
              <a:rPr lang="en-US" sz="2400" b="1" dirty="0">
                <a:solidFill>
                  <a:srgbClr val="FFFF00"/>
                </a:solidFill>
              </a:rPr>
              <a:t>:</a:t>
            </a:r>
            <a:r>
              <a:rPr lang="en-US" sz="2400" b="1" dirty="0">
                <a:solidFill>
                  <a:schemeClr val="bg1"/>
                </a:solidFill>
              </a:rPr>
              <a:t/>
            </a:r>
            <a:br>
              <a:rPr lang="en-US" sz="2400" b="1" dirty="0">
                <a:solidFill>
                  <a:schemeClr val="bg1"/>
                </a:solidFill>
              </a:rPr>
            </a:br>
            <a:r>
              <a:rPr lang="en-US" sz="2400" b="1" dirty="0" smtClean="0">
                <a:solidFill>
                  <a:srgbClr val="FF0000"/>
                </a:solidFill>
              </a:rPr>
              <a:t>Cerebral </a:t>
            </a:r>
            <a:r>
              <a:rPr lang="en-US" sz="2400" b="1" dirty="0">
                <a:solidFill>
                  <a:srgbClr val="FF0000"/>
                </a:solidFill>
              </a:rPr>
              <a:t>palsy</a:t>
            </a:r>
            <a:r>
              <a:rPr lang="en-US" sz="2400" b="1" dirty="0">
                <a:solidFill>
                  <a:schemeClr val="bg1"/>
                </a:solidFill>
              </a:rPr>
              <a:t/>
            </a:r>
            <a:br>
              <a:rPr lang="en-US" sz="2400" b="1" dirty="0">
                <a:solidFill>
                  <a:schemeClr val="bg1"/>
                </a:solidFill>
              </a:rPr>
            </a:br>
            <a:r>
              <a:rPr lang="en-US" sz="2400" b="1" dirty="0" smtClean="0">
                <a:solidFill>
                  <a:srgbClr val="FF0000"/>
                </a:solidFill>
              </a:rPr>
              <a:t>Idiopathic </a:t>
            </a:r>
            <a:r>
              <a:rPr lang="en-US" sz="2400" b="1" dirty="0">
                <a:solidFill>
                  <a:srgbClr val="FF0000"/>
                </a:solidFill>
              </a:rPr>
              <a:t>cerebellar </a:t>
            </a:r>
            <a:r>
              <a:rPr lang="en-US" sz="2400" b="1" dirty="0" smtClean="0">
                <a:solidFill>
                  <a:srgbClr val="FF0000"/>
                </a:solidFill>
              </a:rPr>
              <a:t>ataxia</a:t>
            </a:r>
            <a:endParaRPr lang="en-US" sz="2400" b="1" dirty="0">
              <a:solidFill>
                <a:schemeClr val="bg1"/>
              </a:solidFill>
            </a:endParaRPr>
          </a:p>
        </p:txBody>
      </p:sp>
    </p:spTree>
    <p:extLst>
      <p:ext uri="{BB962C8B-B14F-4D97-AF65-F5344CB8AC3E}">
        <p14:creationId xmlns:p14="http://schemas.microsoft.com/office/powerpoint/2010/main" xmlns="" val="23771731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6858000"/>
          </a:xfrm>
          <a:solidFill>
            <a:srgbClr val="001946"/>
          </a:solidFill>
        </p:spPr>
        <p:txBody>
          <a:bodyPr>
            <a:normAutofit fontScale="90000"/>
          </a:bodyPr>
          <a:lstStyle/>
          <a:p>
            <a:pPr algn="l"/>
            <a:r>
              <a:rPr lang="en-US" sz="1800" b="1" i="1" dirty="0" smtClean="0">
                <a:solidFill>
                  <a:srgbClr val="FF0000"/>
                </a:solidFill>
              </a:rPr>
              <a:t>Review clinical cases related to cerebellar </a:t>
            </a:r>
            <a:r>
              <a:rPr lang="en-US" sz="1800" b="1" i="1" dirty="0">
                <a:solidFill>
                  <a:srgbClr val="FF0000"/>
                </a:solidFill>
              </a:rPr>
              <a:t>dysfunction</a:t>
            </a:r>
            <a:r>
              <a:rPr lang="en-US" sz="2000" b="1" dirty="0">
                <a:solidFill>
                  <a:schemeClr val="bg1"/>
                </a:solidFill>
              </a:rPr>
              <a:t/>
            </a:r>
            <a:br>
              <a:rPr lang="en-US" sz="2000" b="1" dirty="0">
                <a:solidFill>
                  <a:schemeClr val="bg1"/>
                </a:solidFill>
              </a:rPr>
            </a:br>
            <a:r>
              <a:rPr lang="en-US" sz="2000" b="1" dirty="0" smtClean="0">
                <a:solidFill>
                  <a:schemeClr val="bg1"/>
                </a:solidFill>
              </a:rPr>
              <a:t>As </a:t>
            </a:r>
            <a:r>
              <a:rPr lang="en-US" sz="2000" b="1" dirty="0">
                <a:solidFill>
                  <a:schemeClr val="bg1"/>
                </a:solidFill>
              </a:rPr>
              <a:t>the cerebellum is associated with motor control, lesions produce a range of movement disorders (ataxias</a:t>
            </a:r>
            <a:r>
              <a:rPr lang="en-US" sz="2000" b="1" dirty="0" smtClean="0">
                <a:solidFill>
                  <a:schemeClr val="bg1"/>
                </a:solidFill>
              </a:rPr>
              <a:t>). </a:t>
            </a:r>
            <a:r>
              <a:rPr lang="en-US" sz="2000" b="1" dirty="0">
                <a:solidFill>
                  <a:schemeClr val="bg1"/>
                </a:solidFill>
              </a:rPr>
              <a:t/>
            </a:r>
            <a:br>
              <a:rPr lang="en-US" sz="2000" b="1" dirty="0">
                <a:solidFill>
                  <a:schemeClr val="bg1"/>
                </a:solidFill>
              </a:rPr>
            </a:br>
            <a:r>
              <a:rPr lang="en-US" sz="2000" b="1" dirty="0">
                <a:solidFill>
                  <a:srgbClr val="FF0000"/>
                </a:solidFill>
              </a:rPr>
              <a:t>Acute onset </a:t>
            </a:r>
            <a:r>
              <a:rPr lang="en-US" sz="2000" b="1" dirty="0" err="1" smtClean="0">
                <a:solidFill>
                  <a:srgbClr val="FF0000"/>
                </a:solidFill>
              </a:rPr>
              <a:t>ataxia</a:t>
            </a:r>
            <a:r>
              <a:rPr lang="en-US" sz="2000" b="1" dirty="0" err="1" smtClean="0">
                <a:solidFill>
                  <a:schemeClr val="bg1"/>
                </a:solidFill>
                <a:sym typeface="Wingdings" pitchFamily="2" charset="2"/>
              </a:rPr>
              <a:t></a:t>
            </a:r>
            <a:r>
              <a:rPr lang="en-US" sz="2000" b="1" dirty="0" err="1" smtClean="0">
                <a:solidFill>
                  <a:schemeClr val="bg1"/>
                </a:solidFill>
              </a:rPr>
              <a:t>Either</a:t>
            </a:r>
            <a:r>
              <a:rPr lang="en-US" sz="2000" b="1" dirty="0" smtClean="0">
                <a:solidFill>
                  <a:schemeClr val="bg1"/>
                </a:solidFill>
              </a:rPr>
              <a:t> </a:t>
            </a:r>
            <a:r>
              <a:rPr lang="en-US" sz="2000" b="1" dirty="0">
                <a:solidFill>
                  <a:schemeClr val="bg1"/>
                </a:solidFill>
              </a:rPr>
              <a:t>due to cerebellar </a:t>
            </a:r>
            <a:r>
              <a:rPr lang="en-US" sz="2000" b="1" dirty="0" err="1">
                <a:solidFill>
                  <a:schemeClr val="bg1"/>
                </a:solidFill>
              </a:rPr>
              <a:t>haemorrhage</a:t>
            </a:r>
            <a:r>
              <a:rPr lang="en-US" sz="2000" b="1" dirty="0">
                <a:solidFill>
                  <a:schemeClr val="bg1"/>
                </a:solidFill>
              </a:rPr>
              <a:t> or infarction. </a:t>
            </a:r>
            <a:r>
              <a:rPr lang="en-US" sz="2000" b="1" dirty="0" smtClean="0">
                <a:solidFill>
                  <a:schemeClr val="bg1"/>
                </a:solidFill>
              </a:rPr>
              <a:t/>
            </a:r>
            <a:br>
              <a:rPr lang="en-US" sz="2000" b="1" dirty="0" smtClean="0">
                <a:solidFill>
                  <a:schemeClr val="bg1"/>
                </a:solidFill>
              </a:rPr>
            </a:br>
            <a:r>
              <a:rPr lang="en-US" sz="2000" b="1" dirty="0" err="1" smtClean="0">
                <a:solidFill>
                  <a:schemeClr val="bg1"/>
                </a:solidFill>
              </a:rPr>
              <a:t>Haemorrhage</a:t>
            </a:r>
            <a:r>
              <a:rPr lang="en-US" sz="2000" b="1" dirty="0" smtClean="0">
                <a:solidFill>
                  <a:schemeClr val="bg1"/>
                </a:solidFill>
              </a:rPr>
              <a:t> </a:t>
            </a:r>
            <a:r>
              <a:rPr lang="en-US" sz="2000" b="1" dirty="0">
                <a:solidFill>
                  <a:schemeClr val="bg1"/>
                </a:solidFill>
              </a:rPr>
              <a:t>presents with:</a:t>
            </a:r>
            <a:br>
              <a:rPr lang="en-US" sz="2000" b="1" dirty="0">
                <a:solidFill>
                  <a:schemeClr val="bg1"/>
                </a:solidFill>
              </a:rPr>
            </a:br>
            <a:r>
              <a:rPr lang="en-US" sz="2000" b="1" dirty="0">
                <a:solidFill>
                  <a:schemeClr val="bg1"/>
                </a:solidFill>
              </a:rPr>
              <a:t>Occipital headache</a:t>
            </a:r>
            <a:br>
              <a:rPr lang="en-US" sz="2000" b="1" dirty="0">
                <a:solidFill>
                  <a:schemeClr val="bg1"/>
                </a:solidFill>
              </a:rPr>
            </a:br>
            <a:r>
              <a:rPr lang="en-US" sz="2000" b="1" dirty="0">
                <a:solidFill>
                  <a:schemeClr val="bg1"/>
                </a:solidFill>
              </a:rPr>
              <a:t>Vertigo</a:t>
            </a:r>
            <a:br>
              <a:rPr lang="en-US" sz="2000" b="1" dirty="0">
                <a:solidFill>
                  <a:schemeClr val="bg1"/>
                </a:solidFill>
              </a:rPr>
            </a:br>
            <a:r>
              <a:rPr lang="en-US" sz="2000" b="1" dirty="0">
                <a:solidFill>
                  <a:schemeClr val="bg1"/>
                </a:solidFill>
              </a:rPr>
              <a:t>Vomiting</a:t>
            </a:r>
            <a:br>
              <a:rPr lang="en-US" sz="2000" b="1" dirty="0">
                <a:solidFill>
                  <a:schemeClr val="bg1"/>
                </a:solidFill>
              </a:rPr>
            </a:br>
            <a:r>
              <a:rPr lang="en-US" sz="2000" b="1" dirty="0">
                <a:solidFill>
                  <a:schemeClr val="bg1"/>
                </a:solidFill>
              </a:rPr>
              <a:t>Altered consciousness</a:t>
            </a:r>
            <a:br>
              <a:rPr lang="en-US" sz="2000" b="1" dirty="0">
                <a:solidFill>
                  <a:schemeClr val="bg1"/>
                </a:solidFill>
              </a:rPr>
            </a:br>
            <a:r>
              <a:rPr lang="en-US" sz="2000" b="1" dirty="0" err="1">
                <a:solidFill>
                  <a:srgbClr val="FF0000"/>
                </a:solidFill>
              </a:rPr>
              <a:t>Subacute</a:t>
            </a:r>
            <a:r>
              <a:rPr lang="en-US" sz="2000" b="1" dirty="0">
                <a:solidFill>
                  <a:srgbClr val="FF0000"/>
                </a:solidFill>
              </a:rPr>
              <a:t> ataxia</a:t>
            </a:r>
            <a:br>
              <a:rPr lang="en-US" sz="2000" b="1" dirty="0">
                <a:solidFill>
                  <a:srgbClr val="FF0000"/>
                </a:solidFill>
              </a:rPr>
            </a:br>
            <a:r>
              <a:rPr lang="en-US" sz="2000" b="1" dirty="0">
                <a:solidFill>
                  <a:schemeClr val="bg1"/>
                </a:solidFill>
              </a:rPr>
              <a:t>May occur from</a:t>
            </a:r>
            <a:r>
              <a:rPr lang="en-US" sz="2000" b="1" dirty="0" smtClean="0">
                <a:solidFill>
                  <a:schemeClr val="bg1"/>
                </a:solidFill>
              </a:rPr>
              <a:t>:  </a:t>
            </a:r>
            <a:br>
              <a:rPr lang="en-US" sz="2000" b="1" dirty="0" smtClean="0">
                <a:solidFill>
                  <a:schemeClr val="bg1"/>
                </a:solidFill>
              </a:rPr>
            </a:br>
            <a:r>
              <a:rPr lang="en-US" sz="2000" b="1" dirty="0">
                <a:solidFill>
                  <a:schemeClr val="bg1"/>
                </a:solidFill>
              </a:rPr>
              <a:t>	</a:t>
            </a:r>
            <a:r>
              <a:rPr lang="en-US" sz="2000" b="1" dirty="0" smtClean="0">
                <a:solidFill>
                  <a:srgbClr val="FF0000"/>
                </a:solidFill>
              </a:rPr>
              <a:t>Viral </a:t>
            </a:r>
            <a:r>
              <a:rPr lang="en-US" sz="2000" b="1" dirty="0">
                <a:solidFill>
                  <a:srgbClr val="FF0000"/>
                </a:solidFill>
              </a:rPr>
              <a:t>infection </a:t>
            </a:r>
            <a:r>
              <a:rPr lang="en-US" sz="2000" b="1" dirty="0" smtClean="0">
                <a:solidFill>
                  <a:schemeClr val="bg1"/>
                </a:solidFill>
              </a:rPr>
              <a:t>- </a:t>
            </a:r>
            <a:r>
              <a:rPr lang="en-US" sz="2000" b="1" dirty="0">
                <a:solidFill>
                  <a:schemeClr val="bg1"/>
                </a:solidFill>
              </a:rPr>
              <a:t>present with pyrexia, limb and gait ataxia, dysarthria appearing over hours or days; takes up to six months for full recovery</a:t>
            </a:r>
            <a:br>
              <a:rPr lang="en-US" sz="2000" b="1" dirty="0">
                <a:solidFill>
                  <a:schemeClr val="bg1"/>
                </a:solidFill>
              </a:rPr>
            </a:br>
            <a:r>
              <a:rPr lang="en-US" sz="2000" b="1" dirty="0" smtClean="0">
                <a:solidFill>
                  <a:schemeClr val="bg1"/>
                </a:solidFill>
              </a:rPr>
              <a:t>	</a:t>
            </a:r>
            <a:r>
              <a:rPr lang="en-US" sz="2000" b="1" dirty="0" smtClean="0">
                <a:solidFill>
                  <a:srgbClr val="FF0000"/>
                </a:solidFill>
              </a:rPr>
              <a:t>Post-infectious </a:t>
            </a:r>
            <a:r>
              <a:rPr lang="en-US" sz="2000" b="1" dirty="0">
                <a:solidFill>
                  <a:srgbClr val="FF0000"/>
                </a:solidFill>
              </a:rPr>
              <a:t>encephalomyelitis </a:t>
            </a:r>
            <a:r>
              <a:rPr lang="en-US" sz="2000" b="1" dirty="0">
                <a:solidFill>
                  <a:schemeClr val="bg1"/>
                </a:solidFill>
              </a:rPr>
              <a:t>- commonly related to varicella </a:t>
            </a:r>
            <a:br>
              <a:rPr lang="en-US" sz="2000" b="1" dirty="0">
                <a:solidFill>
                  <a:schemeClr val="bg1"/>
                </a:solidFill>
              </a:rPr>
            </a:br>
            <a:r>
              <a:rPr lang="en-US" sz="2000" b="1" dirty="0" smtClean="0">
                <a:solidFill>
                  <a:schemeClr val="bg1"/>
                </a:solidFill>
              </a:rPr>
              <a:t>	</a:t>
            </a:r>
            <a:r>
              <a:rPr lang="en-US" sz="2000" b="1" dirty="0" smtClean="0">
                <a:solidFill>
                  <a:srgbClr val="FF0000"/>
                </a:solidFill>
              </a:rPr>
              <a:t>Other </a:t>
            </a:r>
            <a:r>
              <a:rPr lang="en-US" sz="2000" b="1" dirty="0">
                <a:solidFill>
                  <a:srgbClr val="FF0000"/>
                </a:solidFill>
              </a:rPr>
              <a:t>causes include </a:t>
            </a:r>
            <a:r>
              <a:rPr lang="en-US" sz="2000" b="1" dirty="0">
                <a:solidFill>
                  <a:schemeClr val="bg1"/>
                </a:solidFill>
              </a:rPr>
              <a:t>- hydrocephalus, posterior fossa </a:t>
            </a:r>
            <a:r>
              <a:rPr lang="en-US" sz="2000" b="1" dirty="0" err="1">
                <a:solidFill>
                  <a:schemeClr val="bg1"/>
                </a:solidFill>
              </a:rPr>
              <a:t>tumours</a:t>
            </a:r>
            <a:r>
              <a:rPr lang="en-US" sz="2000" b="1" dirty="0">
                <a:solidFill>
                  <a:schemeClr val="bg1"/>
                </a:solidFill>
              </a:rPr>
              <a:t>, abscesses, parasitic </a:t>
            </a:r>
            <a:r>
              <a:rPr lang="en-US" sz="2000" b="1" dirty="0" smtClean="0">
                <a:solidFill>
                  <a:schemeClr val="bg1"/>
                </a:solidFill>
              </a:rPr>
              <a:t>			       infections </a:t>
            </a:r>
            <a:r>
              <a:rPr lang="en-US" sz="2000" b="1" dirty="0">
                <a:solidFill>
                  <a:schemeClr val="bg1"/>
                </a:solidFill>
              </a:rPr>
              <a:t>and various toxins</a:t>
            </a:r>
            <a:br>
              <a:rPr lang="en-US" sz="2000" b="1" dirty="0">
                <a:solidFill>
                  <a:schemeClr val="bg1"/>
                </a:solidFill>
              </a:rPr>
            </a:br>
            <a:r>
              <a:rPr lang="en-US" sz="2000" b="1" dirty="0">
                <a:solidFill>
                  <a:srgbClr val="FF0000"/>
                </a:solidFill>
              </a:rPr>
              <a:t>Episodic </a:t>
            </a:r>
            <a:r>
              <a:rPr lang="en-US" sz="2000" b="1" dirty="0" smtClean="0">
                <a:solidFill>
                  <a:srgbClr val="FF0000"/>
                </a:solidFill>
              </a:rPr>
              <a:t>ataxias</a:t>
            </a:r>
            <a:r>
              <a:rPr lang="en-US" sz="2000" b="1" dirty="0">
                <a:solidFill>
                  <a:schemeClr val="bg1"/>
                </a:solidFill>
              </a:rPr>
              <a:t/>
            </a:r>
            <a:br>
              <a:rPr lang="en-US" sz="2000" b="1" dirty="0">
                <a:solidFill>
                  <a:schemeClr val="bg1"/>
                </a:solidFill>
              </a:rPr>
            </a:br>
            <a:r>
              <a:rPr lang="en-US" sz="2000" b="1" dirty="0" smtClean="0">
                <a:solidFill>
                  <a:schemeClr val="bg1"/>
                </a:solidFill>
              </a:rPr>
              <a:t>	This </a:t>
            </a:r>
            <a:r>
              <a:rPr lang="en-US" sz="2000" b="1" dirty="0">
                <a:solidFill>
                  <a:schemeClr val="bg1"/>
                </a:solidFill>
              </a:rPr>
              <a:t>is episodes of ataxia lasting minutes to hours</a:t>
            </a:r>
            <a:r>
              <a:rPr lang="en-US" sz="2000" b="1" dirty="0" smtClean="0">
                <a:solidFill>
                  <a:schemeClr val="bg1"/>
                </a:solidFill>
              </a:rPr>
              <a:t>. Due to </a:t>
            </a:r>
            <a:r>
              <a:rPr lang="en-US" sz="2000" b="1" dirty="0">
                <a:solidFill>
                  <a:schemeClr val="bg1"/>
                </a:solidFill>
              </a:rPr>
              <a:t/>
            </a:r>
            <a:br>
              <a:rPr lang="en-US" sz="2000" b="1" dirty="0">
                <a:solidFill>
                  <a:schemeClr val="bg1"/>
                </a:solidFill>
              </a:rPr>
            </a:br>
            <a:r>
              <a:rPr lang="en-US" sz="2000" b="1" dirty="0" smtClean="0">
                <a:solidFill>
                  <a:schemeClr val="bg1"/>
                </a:solidFill>
              </a:rPr>
              <a:t>		Drugs</a:t>
            </a:r>
            <a:r>
              <a:rPr lang="en-US" sz="2000" b="1" dirty="0">
                <a:solidFill>
                  <a:schemeClr val="bg1"/>
                </a:solidFill>
              </a:rPr>
              <a:t/>
            </a:r>
            <a:br>
              <a:rPr lang="en-US" sz="2000" b="1" dirty="0">
                <a:solidFill>
                  <a:schemeClr val="bg1"/>
                </a:solidFill>
              </a:rPr>
            </a:br>
            <a:r>
              <a:rPr lang="en-US" sz="2000" b="1" dirty="0" smtClean="0">
                <a:solidFill>
                  <a:schemeClr val="bg1"/>
                </a:solidFill>
              </a:rPr>
              <a:t>		MS</a:t>
            </a:r>
            <a:r>
              <a:rPr lang="en-US" sz="2000" b="1" dirty="0">
                <a:solidFill>
                  <a:schemeClr val="bg1"/>
                </a:solidFill>
              </a:rPr>
              <a:t/>
            </a:r>
            <a:br>
              <a:rPr lang="en-US" sz="2000" b="1" dirty="0">
                <a:solidFill>
                  <a:schemeClr val="bg1"/>
                </a:solidFill>
              </a:rPr>
            </a:br>
            <a:r>
              <a:rPr lang="en-US" sz="2000" b="1" dirty="0" smtClean="0">
                <a:solidFill>
                  <a:schemeClr val="bg1"/>
                </a:solidFill>
              </a:rPr>
              <a:t>		Transient </a:t>
            </a:r>
            <a:r>
              <a:rPr lang="en-US" sz="2000" b="1" dirty="0" err="1">
                <a:solidFill>
                  <a:schemeClr val="bg1"/>
                </a:solidFill>
              </a:rPr>
              <a:t>vertebrobasilar</a:t>
            </a:r>
            <a:r>
              <a:rPr lang="en-US" sz="2000" b="1" dirty="0">
                <a:solidFill>
                  <a:schemeClr val="bg1"/>
                </a:solidFill>
              </a:rPr>
              <a:t> </a:t>
            </a:r>
            <a:r>
              <a:rPr lang="en-US" sz="2000" b="1" dirty="0" err="1">
                <a:solidFill>
                  <a:schemeClr val="bg1"/>
                </a:solidFill>
              </a:rPr>
              <a:t>ischaemic</a:t>
            </a:r>
            <a:r>
              <a:rPr lang="en-US" sz="2000" b="1" dirty="0">
                <a:solidFill>
                  <a:schemeClr val="bg1"/>
                </a:solidFill>
              </a:rPr>
              <a:t> attacks</a:t>
            </a:r>
            <a:br>
              <a:rPr lang="en-US" sz="2000" b="1" dirty="0">
                <a:solidFill>
                  <a:schemeClr val="bg1"/>
                </a:solidFill>
              </a:rPr>
            </a:br>
            <a:r>
              <a:rPr lang="en-US" sz="2000" b="1" dirty="0" smtClean="0">
                <a:solidFill>
                  <a:schemeClr val="bg1"/>
                </a:solidFill>
              </a:rPr>
              <a:t>		Foramen magnum compression</a:t>
            </a:r>
            <a:r>
              <a:rPr lang="en-US" sz="2000" b="1" dirty="0">
                <a:solidFill>
                  <a:schemeClr val="bg1"/>
                </a:solidFill>
              </a:rPr>
              <a:t/>
            </a:r>
            <a:br>
              <a:rPr lang="en-US" sz="2000" b="1" dirty="0">
                <a:solidFill>
                  <a:schemeClr val="bg1"/>
                </a:solidFill>
              </a:rPr>
            </a:br>
            <a:endParaRPr lang="en-US" sz="2000" b="1" dirty="0">
              <a:solidFill>
                <a:schemeClr val="bg1"/>
              </a:solidFill>
            </a:endParaRPr>
          </a:p>
        </p:txBody>
      </p:sp>
    </p:spTree>
    <p:extLst>
      <p:ext uri="{BB962C8B-B14F-4D97-AF65-F5344CB8AC3E}">
        <p14:creationId xmlns:p14="http://schemas.microsoft.com/office/powerpoint/2010/main" xmlns="" val="1679859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6858000"/>
          </a:xfrm>
          <a:solidFill>
            <a:srgbClr val="001946"/>
          </a:solidFill>
        </p:spPr>
        <p:txBody>
          <a:bodyPr>
            <a:normAutofit/>
          </a:bodyPr>
          <a:lstStyle/>
          <a:p>
            <a:pPr algn="l"/>
            <a:r>
              <a:rPr lang="en-US" sz="1800" b="1" dirty="0">
                <a:solidFill>
                  <a:srgbClr val="FF0000"/>
                </a:solidFill>
              </a:rPr>
              <a:t/>
            </a:r>
            <a:br>
              <a:rPr lang="en-US" sz="1800" b="1" dirty="0">
                <a:solidFill>
                  <a:srgbClr val="FF0000"/>
                </a:solidFill>
              </a:rPr>
            </a:br>
            <a:r>
              <a:rPr lang="en-US" sz="1800" b="1" dirty="0" smtClean="0">
                <a:solidFill>
                  <a:srgbClr val="FF0000"/>
                </a:solidFill>
              </a:rPr>
              <a:t>Review clinical cases related to cerebellar dysfunction( contd.)</a:t>
            </a:r>
            <a:r>
              <a:rPr lang="en-US" sz="2000" b="1" dirty="0">
                <a:solidFill>
                  <a:schemeClr val="bg1"/>
                </a:solidFill>
              </a:rPr>
              <a:t/>
            </a:r>
            <a:br>
              <a:rPr lang="en-US" sz="2000" b="1" dirty="0">
                <a:solidFill>
                  <a:schemeClr val="bg1"/>
                </a:solidFill>
              </a:rPr>
            </a:br>
            <a:r>
              <a:rPr lang="en-US" sz="2000" b="1" dirty="0">
                <a:solidFill>
                  <a:schemeClr val="bg1"/>
                </a:solidFill>
              </a:rPr>
              <a:t/>
            </a:r>
            <a:br>
              <a:rPr lang="en-US" sz="2000" b="1" dirty="0">
                <a:solidFill>
                  <a:schemeClr val="bg1"/>
                </a:solidFill>
              </a:rPr>
            </a:br>
            <a:r>
              <a:rPr lang="en-US" sz="2400" b="1" dirty="0">
                <a:solidFill>
                  <a:srgbClr val="FF0000"/>
                </a:solidFill>
              </a:rPr>
              <a:t>Chronic progressive ataxias</a:t>
            </a:r>
            <a:r>
              <a:rPr lang="en-US" sz="2400" b="1" dirty="0">
                <a:solidFill>
                  <a:schemeClr val="bg1"/>
                </a:solidFill>
              </a:rPr>
              <a:t/>
            </a:r>
            <a:br>
              <a:rPr lang="en-US" sz="2400" b="1" dirty="0">
                <a:solidFill>
                  <a:schemeClr val="bg1"/>
                </a:solidFill>
              </a:rPr>
            </a:br>
            <a:r>
              <a:rPr lang="en-US" sz="2400" b="1" dirty="0" smtClean="0">
                <a:solidFill>
                  <a:schemeClr val="bg1"/>
                </a:solidFill>
              </a:rPr>
              <a:t>	Commonly </a:t>
            </a:r>
            <a:r>
              <a:rPr lang="en-US" sz="2400" b="1" dirty="0">
                <a:solidFill>
                  <a:schemeClr val="bg1"/>
                </a:solidFill>
              </a:rPr>
              <a:t>caused by chronic alcohol abuse </a:t>
            </a:r>
            <a:r>
              <a:rPr lang="en-US" sz="2400" b="1" dirty="0" smtClean="0">
                <a:solidFill>
                  <a:schemeClr val="bg1"/>
                </a:solidFill>
              </a:rPr>
              <a:t> </a:t>
            </a:r>
            <a:r>
              <a:rPr lang="en-US" sz="2400" b="1" dirty="0">
                <a:solidFill>
                  <a:schemeClr val="bg1"/>
                </a:solidFill>
              </a:rPr>
              <a:t>with </a:t>
            </a:r>
            <a:r>
              <a:rPr lang="en-US" sz="2400" b="1" dirty="0" smtClean="0">
                <a:solidFill>
                  <a:schemeClr val="bg1"/>
                </a:solidFill>
              </a:rPr>
              <a:t>malnutrition may </a:t>
            </a:r>
            <a:r>
              <a:rPr lang="en-US" sz="2400" b="1" dirty="0">
                <a:solidFill>
                  <a:schemeClr val="bg1"/>
                </a:solidFill>
              </a:rPr>
              <a:t>improve with </a:t>
            </a:r>
            <a:r>
              <a:rPr lang="en-US" sz="2400" b="1" dirty="0" smtClean="0">
                <a:solidFill>
                  <a:schemeClr val="bg1"/>
                </a:solidFill>
              </a:rPr>
              <a:t>	thiamine</a:t>
            </a:r>
            <a:r>
              <a:rPr lang="en-US" sz="2400" b="1" dirty="0">
                <a:solidFill>
                  <a:schemeClr val="bg1"/>
                </a:solidFill>
              </a:rPr>
              <a:t/>
            </a:r>
            <a:br>
              <a:rPr lang="en-US" sz="2400" b="1" dirty="0">
                <a:solidFill>
                  <a:schemeClr val="bg1"/>
                </a:solidFill>
              </a:rPr>
            </a:br>
            <a:r>
              <a:rPr lang="en-US" sz="2400" b="1" dirty="0" smtClean="0">
                <a:solidFill>
                  <a:srgbClr val="FF0000"/>
                </a:solidFill>
              </a:rPr>
              <a:t>Ingestion </a:t>
            </a:r>
            <a:r>
              <a:rPr lang="en-US" sz="2400" b="1" dirty="0">
                <a:solidFill>
                  <a:srgbClr val="FF0000"/>
                </a:solidFill>
              </a:rPr>
              <a:t>of drugs </a:t>
            </a:r>
            <a:r>
              <a:rPr lang="en-US" sz="2400" b="1" dirty="0">
                <a:solidFill>
                  <a:schemeClr val="bg1"/>
                </a:solidFill>
              </a:rPr>
              <a:t>- </a:t>
            </a:r>
            <a:r>
              <a:rPr lang="en-US" sz="2400" b="1" dirty="0" smtClean="0">
                <a:solidFill>
                  <a:schemeClr val="bg1"/>
                </a:solidFill>
              </a:rPr>
              <a:t>Anticonvulsants</a:t>
            </a:r>
            <a:r>
              <a:rPr lang="en-US" sz="2400" b="1" dirty="0">
                <a:solidFill>
                  <a:schemeClr val="bg1"/>
                </a:solidFill>
              </a:rPr>
              <a:t>, </a:t>
            </a:r>
            <a:r>
              <a:rPr lang="en-US" sz="2400" b="1" dirty="0" smtClean="0">
                <a:solidFill>
                  <a:schemeClr val="bg1"/>
                </a:solidFill>
              </a:rPr>
              <a:t>Phenytoin, Heavy </a:t>
            </a:r>
            <a:r>
              <a:rPr lang="en-US" sz="2400" b="1" dirty="0">
                <a:solidFill>
                  <a:schemeClr val="bg1"/>
                </a:solidFill>
              </a:rPr>
              <a:t>metals</a:t>
            </a:r>
            <a:br>
              <a:rPr lang="en-US" sz="2400" b="1" dirty="0">
                <a:solidFill>
                  <a:schemeClr val="bg1"/>
                </a:solidFill>
              </a:rPr>
            </a:br>
            <a:r>
              <a:rPr lang="en-US" sz="2400" b="1" dirty="0">
                <a:solidFill>
                  <a:srgbClr val="FF0000"/>
                </a:solidFill>
              </a:rPr>
              <a:t>Structural lesions</a:t>
            </a:r>
            <a:r>
              <a:rPr lang="en-US" sz="2400" b="1" dirty="0">
                <a:solidFill>
                  <a:schemeClr val="bg1"/>
                </a:solidFill>
              </a:rPr>
              <a:t/>
            </a:r>
            <a:br>
              <a:rPr lang="en-US" sz="2400" b="1" dirty="0">
                <a:solidFill>
                  <a:schemeClr val="bg1"/>
                </a:solidFill>
              </a:rPr>
            </a:br>
            <a:r>
              <a:rPr lang="en-US" sz="2400" b="1" dirty="0" smtClean="0">
                <a:solidFill>
                  <a:schemeClr val="bg1"/>
                </a:solidFill>
              </a:rPr>
              <a:t>	</a:t>
            </a:r>
            <a:r>
              <a:rPr lang="en-US" sz="2400" b="1" dirty="0" err="1" smtClean="0">
                <a:solidFill>
                  <a:schemeClr val="bg1"/>
                </a:solidFill>
              </a:rPr>
              <a:t>Paraneoplastic</a:t>
            </a:r>
            <a:r>
              <a:rPr lang="en-US" sz="2400" b="1" dirty="0" smtClean="0">
                <a:solidFill>
                  <a:schemeClr val="bg1"/>
                </a:solidFill>
              </a:rPr>
              <a:t> </a:t>
            </a:r>
            <a:r>
              <a:rPr lang="en-US" sz="2400" b="1" dirty="0">
                <a:solidFill>
                  <a:schemeClr val="bg1"/>
                </a:solidFill>
              </a:rPr>
              <a:t>cerebellar degeneration </a:t>
            </a:r>
            <a:r>
              <a:rPr lang="en-US" sz="2400" b="1" dirty="0" smtClean="0">
                <a:solidFill>
                  <a:schemeClr val="bg1"/>
                </a:solidFill>
              </a:rPr>
              <a:t>Carcinomas </a:t>
            </a:r>
            <a:r>
              <a:rPr lang="en-US" sz="2400" b="1" dirty="0">
                <a:solidFill>
                  <a:schemeClr val="bg1"/>
                </a:solidFill>
              </a:rPr>
              <a:t>of the lung or ovaries</a:t>
            </a:r>
            <a:br>
              <a:rPr lang="en-US" sz="2400" b="1" dirty="0">
                <a:solidFill>
                  <a:schemeClr val="bg1"/>
                </a:solidFill>
              </a:rPr>
            </a:br>
            <a:r>
              <a:rPr lang="en-US" sz="2400" b="1" dirty="0" smtClean="0">
                <a:solidFill>
                  <a:srgbClr val="FF0000"/>
                </a:solidFill>
              </a:rPr>
              <a:t>Cerebellar </a:t>
            </a:r>
            <a:r>
              <a:rPr lang="en-US" sz="2400" b="1" dirty="0">
                <a:solidFill>
                  <a:srgbClr val="FF0000"/>
                </a:solidFill>
              </a:rPr>
              <a:t>disorders in infants</a:t>
            </a:r>
            <a:r>
              <a:rPr lang="en-US" sz="2400" b="1" dirty="0">
                <a:solidFill>
                  <a:schemeClr val="bg1"/>
                </a:solidFill>
              </a:rPr>
              <a:t/>
            </a:r>
            <a:br>
              <a:rPr lang="en-US" sz="2400" b="1" dirty="0">
                <a:solidFill>
                  <a:schemeClr val="bg1"/>
                </a:solidFill>
              </a:rPr>
            </a:br>
            <a:r>
              <a:rPr lang="en-US" sz="2400" b="1" dirty="0" smtClean="0">
                <a:solidFill>
                  <a:schemeClr val="bg1"/>
                </a:solidFill>
              </a:rPr>
              <a:t>Other causes</a:t>
            </a:r>
            <a:r>
              <a:rPr lang="en-US" sz="2400" b="1" dirty="0">
                <a:solidFill>
                  <a:schemeClr val="bg1"/>
                </a:solidFill>
              </a:rPr>
              <a:t/>
            </a:r>
            <a:br>
              <a:rPr lang="en-US" sz="2400" b="1" dirty="0">
                <a:solidFill>
                  <a:schemeClr val="bg1"/>
                </a:solidFill>
              </a:rPr>
            </a:br>
            <a:r>
              <a:rPr lang="en-US" sz="2400" b="1" dirty="0" err="1">
                <a:solidFill>
                  <a:srgbClr val="FF0000"/>
                </a:solidFill>
              </a:rPr>
              <a:t>Pontocerebellar</a:t>
            </a:r>
            <a:r>
              <a:rPr lang="en-US" sz="2400" b="1" dirty="0">
                <a:solidFill>
                  <a:srgbClr val="FF0000"/>
                </a:solidFill>
              </a:rPr>
              <a:t> hypoplasia </a:t>
            </a:r>
            <a:r>
              <a:rPr lang="en-US" sz="2400" b="1" dirty="0" smtClean="0">
                <a:solidFill>
                  <a:srgbClr val="FF0000"/>
                </a:solidFill>
              </a:rPr>
              <a:t/>
            </a:r>
            <a:br>
              <a:rPr lang="en-US" sz="2400" b="1" dirty="0" smtClean="0">
                <a:solidFill>
                  <a:srgbClr val="FF0000"/>
                </a:solidFill>
              </a:rPr>
            </a:br>
            <a:r>
              <a:rPr lang="en-US" sz="2400" b="1" dirty="0" err="1" smtClean="0">
                <a:solidFill>
                  <a:srgbClr val="FF0000"/>
                </a:solidFill>
              </a:rPr>
              <a:t>Joubert's</a:t>
            </a:r>
            <a:r>
              <a:rPr lang="en-US" sz="2400" b="1" dirty="0" smtClean="0">
                <a:solidFill>
                  <a:srgbClr val="FF0000"/>
                </a:solidFill>
              </a:rPr>
              <a:t> </a:t>
            </a:r>
            <a:r>
              <a:rPr lang="en-US" sz="2400" b="1" dirty="0">
                <a:solidFill>
                  <a:srgbClr val="FF0000"/>
                </a:solidFill>
              </a:rPr>
              <a:t>syndrome</a:t>
            </a:r>
            <a:br>
              <a:rPr lang="en-US" sz="2400" b="1" dirty="0">
                <a:solidFill>
                  <a:srgbClr val="FF0000"/>
                </a:solidFill>
              </a:rPr>
            </a:br>
            <a:r>
              <a:rPr lang="en-US" sz="2400" b="1" dirty="0" err="1">
                <a:solidFill>
                  <a:srgbClr val="FF0000"/>
                </a:solidFill>
              </a:rPr>
              <a:t>Trisomies</a:t>
            </a:r>
            <a:r>
              <a:rPr lang="en-US" sz="2400" b="1" dirty="0">
                <a:solidFill>
                  <a:srgbClr val="FF0000"/>
                </a:solidFill>
              </a:rPr>
              <a:t/>
            </a:r>
            <a:br>
              <a:rPr lang="en-US" sz="2400" b="1" dirty="0">
                <a:solidFill>
                  <a:srgbClr val="FF0000"/>
                </a:solidFill>
              </a:rPr>
            </a:br>
            <a:r>
              <a:rPr lang="en-US" sz="2400" b="1" dirty="0">
                <a:solidFill>
                  <a:srgbClr val="FF0000"/>
                </a:solidFill>
              </a:rPr>
              <a:t>Pyruvate dehydrogenase deficiency</a:t>
            </a:r>
            <a:br>
              <a:rPr lang="en-US" sz="2400" b="1" dirty="0">
                <a:solidFill>
                  <a:srgbClr val="FF0000"/>
                </a:solidFill>
              </a:rPr>
            </a:br>
            <a:r>
              <a:rPr lang="en-US" sz="2400" b="1" dirty="0">
                <a:solidFill>
                  <a:srgbClr val="FF0000"/>
                </a:solidFill>
              </a:rPr>
              <a:t>Spastic ataxic syndrome</a:t>
            </a:r>
            <a:endParaRPr lang="en-US" sz="2000" b="1" dirty="0">
              <a:solidFill>
                <a:srgbClr val="FF0000"/>
              </a:solidFill>
            </a:endParaRPr>
          </a:p>
        </p:txBody>
      </p:sp>
    </p:spTree>
    <p:extLst>
      <p:ext uri="{BB962C8B-B14F-4D97-AF65-F5344CB8AC3E}">
        <p14:creationId xmlns:p14="http://schemas.microsoft.com/office/powerpoint/2010/main" xmlns="" val="5044726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6858000"/>
          </a:xfrm>
          <a:solidFill>
            <a:srgbClr val="001946"/>
          </a:solidFill>
        </p:spPr>
        <p:txBody>
          <a:bodyPr>
            <a:normAutofit/>
          </a:bodyPr>
          <a:lstStyle/>
          <a:p>
            <a:pPr algn="l"/>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endParaRPr lang="en-US" sz="2000" b="1" dirty="0">
              <a:solidFill>
                <a:schemeClr val="bg1"/>
              </a:solidFill>
            </a:endParaRPr>
          </a:p>
        </p:txBody>
      </p:sp>
      <p:pic>
        <p:nvPicPr>
          <p:cNvPr id="2050" name="Picture 2" descr="C:\Users\cv\Desktop\2013-03-30_1108.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6200" y="152400"/>
            <a:ext cx="8915400" cy="655319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5319525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6858000"/>
          </a:xfrm>
          <a:solidFill>
            <a:srgbClr val="001946"/>
          </a:solidFill>
        </p:spPr>
        <p:txBody>
          <a:bodyPr>
            <a:normAutofit/>
          </a:bodyPr>
          <a:lstStyle/>
          <a:p>
            <a:pPr algn="l"/>
            <a:r>
              <a:rPr lang="en-US" sz="2000" b="1" dirty="0">
                <a:solidFill>
                  <a:schemeClr val="bg1"/>
                </a:solidFill>
              </a:rPr>
              <a:t/>
            </a:r>
            <a:br>
              <a:rPr lang="en-US" sz="2000" b="1" dirty="0">
                <a:solidFill>
                  <a:schemeClr val="bg1"/>
                </a:solidFill>
              </a:rPr>
            </a:br>
            <a:r>
              <a:rPr lang="en-US" sz="2000" b="1" dirty="0">
                <a:solidFill>
                  <a:schemeClr val="bg1"/>
                </a:solidFill>
              </a:rPr>
              <a:t/>
            </a:r>
            <a:br>
              <a:rPr lang="en-US" sz="2000" b="1" dirty="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endParaRPr lang="en-US" sz="2000" b="1" dirty="0">
              <a:solidFill>
                <a:schemeClr val="bg1"/>
              </a:solidFill>
            </a:endParaRPr>
          </a:p>
        </p:txBody>
      </p:sp>
      <p:pic>
        <p:nvPicPr>
          <p:cNvPr id="2050" name="Picture 2" descr="C:\Users\cv\Desktop\2013-03-30_1657.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3999" cy="685799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4516830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6858000"/>
          </a:xfrm>
          <a:solidFill>
            <a:srgbClr val="001946"/>
          </a:solidFill>
        </p:spPr>
        <p:txBody>
          <a:bodyPr>
            <a:normAutofit/>
          </a:bodyPr>
          <a:lstStyle/>
          <a:p>
            <a:pPr algn="l"/>
            <a:r>
              <a:rPr lang="en-US" sz="2000" b="1" dirty="0">
                <a:solidFill>
                  <a:srgbClr val="FF0000"/>
                </a:solidFill>
              </a:rPr>
              <a:t/>
            </a:r>
            <a:br>
              <a:rPr lang="en-US" sz="2000" b="1" dirty="0">
                <a:solidFill>
                  <a:srgbClr val="FF0000"/>
                </a:solidFill>
              </a:rPr>
            </a:br>
            <a:r>
              <a:rPr lang="en-US" sz="2400" b="1" dirty="0">
                <a:solidFill>
                  <a:srgbClr val="FF0000"/>
                </a:solidFill>
              </a:rPr>
              <a:t>Midline lesions </a:t>
            </a:r>
            <a:r>
              <a:rPr lang="en-US" sz="2400" b="1" dirty="0">
                <a:solidFill>
                  <a:schemeClr val="bg1"/>
                </a:solidFill>
              </a:rPr>
              <a:t>can produce severe gait and </a:t>
            </a:r>
            <a:r>
              <a:rPr lang="en-US" sz="2400" b="1" dirty="0" err="1">
                <a:solidFill>
                  <a:schemeClr val="bg1"/>
                </a:solidFill>
              </a:rPr>
              <a:t>truncal</a:t>
            </a:r>
            <a:r>
              <a:rPr lang="en-US" sz="2400" b="1" dirty="0">
                <a:solidFill>
                  <a:schemeClr val="bg1"/>
                </a:solidFill>
              </a:rPr>
              <a:t> ataxia. As they extend they can also give fourth cranial nerve lesions and severe </a:t>
            </a:r>
            <a:r>
              <a:rPr lang="en-US" sz="2400" b="1" dirty="0" err="1">
                <a:solidFill>
                  <a:schemeClr val="bg1"/>
                </a:solidFill>
              </a:rPr>
              <a:t>ipsilateral</a:t>
            </a:r>
            <a:r>
              <a:rPr lang="en-US" sz="2400" b="1" dirty="0">
                <a:solidFill>
                  <a:schemeClr val="bg1"/>
                </a:solidFill>
              </a:rPr>
              <a:t> arm tremor, marked </a:t>
            </a:r>
            <a:r>
              <a:rPr lang="en-US" sz="2400" b="1" dirty="0" err="1">
                <a:solidFill>
                  <a:schemeClr val="bg1"/>
                </a:solidFill>
              </a:rPr>
              <a:t>nystagmus</a:t>
            </a:r>
            <a:r>
              <a:rPr lang="en-US" sz="2400" b="1" dirty="0">
                <a:solidFill>
                  <a:schemeClr val="bg1"/>
                </a:solidFill>
              </a:rPr>
              <a:t>, vertigo and vomiting, and can block CSF flow (obstructive hydrocephalus). </a:t>
            </a:r>
            <a:br>
              <a:rPr lang="en-US" sz="2400" b="1" dirty="0">
                <a:solidFill>
                  <a:schemeClr val="bg1"/>
                </a:solidFill>
              </a:rPr>
            </a:br>
            <a:r>
              <a:rPr lang="en-US" sz="2400" b="1" dirty="0">
                <a:solidFill>
                  <a:srgbClr val="FF0000"/>
                </a:solidFill>
              </a:rPr>
              <a:t/>
            </a:r>
            <a:br>
              <a:rPr lang="en-US" sz="2400" b="1" dirty="0">
                <a:solidFill>
                  <a:srgbClr val="FF0000"/>
                </a:solidFill>
              </a:rPr>
            </a:br>
            <a:r>
              <a:rPr lang="en-US" sz="2400" b="1" dirty="0">
                <a:solidFill>
                  <a:srgbClr val="FF0000"/>
                </a:solidFill>
              </a:rPr>
              <a:t>Cerebellar hemisphere lesions </a:t>
            </a:r>
            <a:r>
              <a:rPr lang="en-US" sz="2400" b="1" dirty="0">
                <a:solidFill>
                  <a:schemeClr val="bg1"/>
                </a:solidFill>
              </a:rPr>
              <a:t>can produce classic </a:t>
            </a:r>
            <a:r>
              <a:rPr lang="en-US" sz="2400" b="1" dirty="0" err="1">
                <a:solidFill>
                  <a:schemeClr val="bg1"/>
                </a:solidFill>
              </a:rPr>
              <a:t>ipsilateral</a:t>
            </a:r>
            <a:r>
              <a:rPr lang="en-US" sz="2400" b="1" dirty="0">
                <a:solidFill>
                  <a:schemeClr val="bg1"/>
                </a:solidFill>
              </a:rPr>
              <a:t> limb ataxia (intention tremor, past pointing and mild </a:t>
            </a:r>
            <a:r>
              <a:rPr lang="en-US" sz="2400" b="1" dirty="0" err="1">
                <a:solidFill>
                  <a:schemeClr val="bg1"/>
                </a:solidFill>
              </a:rPr>
              <a:t>hypotonia</a:t>
            </a:r>
            <a:r>
              <a:rPr lang="en-US" sz="2400" b="1" dirty="0">
                <a:solidFill>
                  <a:schemeClr val="bg1"/>
                </a:solidFill>
              </a:rPr>
              <a:t>). Limb rebound can be demonstrated by gently pushing down on outstretched arms and then suddenly releasing, causing the arm on the affected side to suddenly fly upwards. Lateral lesions tend to produce more subtle </a:t>
            </a:r>
            <a:r>
              <a:rPr lang="en-US" sz="2400" b="1" dirty="0" err="1">
                <a:solidFill>
                  <a:schemeClr val="bg1"/>
                </a:solidFill>
              </a:rPr>
              <a:t>nystagmus</a:t>
            </a:r>
            <a:r>
              <a:rPr lang="en-US" sz="2400" b="1" dirty="0">
                <a:solidFill>
                  <a:schemeClr val="bg1"/>
                </a:solidFill>
              </a:rPr>
              <a:t> (maximal looking towards side of lesion). </a:t>
            </a:r>
            <a:br>
              <a:rPr lang="en-US" sz="2400" b="1" dirty="0">
                <a:solidFill>
                  <a:schemeClr val="bg1"/>
                </a:solidFill>
              </a:rPr>
            </a:br>
            <a:r>
              <a:rPr lang="en-US" sz="2400" b="1" dirty="0">
                <a:solidFill>
                  <a:schemeClr val="bg1"/>
                </a:solidFill>
              </a:rPr>
              <a:t>	</a:t>
            </a:r>
            <a:br>
              <a:rPr lang="en-US" sz="2400" b="1" dirty="0">
                <a:solidFill>
                  <a:schemeClr val="bg1"/>
                </a:solidFill>
              </a:rPr>
            </a:br>
            <a:r>
              <a:rPr lang="en-US" sz="2400" b="1" dirty="0" smtClean="0">
                <a:solidFill>
                  <a:srgbClr val="FF0000"/>
                </a:solidFill>
              </a:rPr>
              <a:t>Ataxia</a:t>
            </a:r>
            <a:r>
              <a:rPr lang="en-US" sz="2400" b="1" dirty="0" smtClean="0">
                <a:solidFill>
                  <a:schemeClr val="bg1"/>
                </a:solidFill>
              </a:rPr>
              <a:t> </a:t>
            </a:r>
            <a:r>
              <a:rPr lang="en-US" sz="2400" b="1" dirty="0">
                <a:solidFill>
                  <a:schemeClr val="bg1"/>
                </a:solidFill>
              </a:rPr>
              <a:t>is the archetypal sign of cerebellar dysfunction, but many other motor abnormalities may occur</a:t>
            </a:r>
            <a:br>
              <a:rPr lang="en-US" sz="2400" b="1" dirty="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endParaRPr lang="en-US" sz="2000" b="1" dirty="0">
              <a:solidFill>
                <a:schemeClr val="bg1"/>
              </a:solidFill>
            </a:endParaRPr>
          </a:p>
        </p:txBody>
      </p:sp>
    </p:spTree>
    <p:extLst>
      <p:ext uri="{BB962C8B-B14F-4D97-AF65-F5344CB8AC3E}">
        <p14:creationId xmlns:p14="http://schemas.microsoft.com/office/powerpoint/2010/main" xmlns="" val="14922846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6858000"/>
          </a:xfrm>
          <a:solidFill>
            <a:srgbClr val="001946"/>
          </a:solidFill>
        </p:spPr>
        <p:txBody>
          <a:bodyPr>
            <a:normAutofit/>
          </a:bodyPr>
          <a:lstStyle/>
          <a:p>
            <a:pPr algn="l"/>
            <a:r>
              <a:rPr lang="en-US" sz="2000" b="1" dirty="0">
                <a:solidFill>
                  <a:schemeClr val="bg1"/>
                </a:solidFill>
              </a:rPr>
              <a:t/>
            </a:r>
            <a:br>
              <a:rPr lang="en-US" sz="2000" b="1" dirty="0">
                <a:solidFill>
                  <a:schemeClr val="bg1"/>
                </a:solidFill>
              </a:rPr>
            </a:br>
            <a:r>
              <a:rPr lang="en-US" sz="2000" b="1" dirty="0">
                <a:solidFill>
                  <a:schemeClr val="bg1"/>
                </a:solidFill>
              </a:rPr>
              <a:t/>
            </a:r>
            <a:br>
              <a:rPr lang="en-US" sz="2000" b="1" dirty="0">
                <a:solidFill>
                  <a:schemeClr val="bg1"/>
                </a:solidFill>
              </a:rPr>
            </a:br>
            <a:r>
              <a:rPr lang="en-US" sz="2000" b="1" dirty="0">
                <a:solidFill>
                  <a:schemeClr val="bg1"/>
                </a:solidFill>
              </a:rPr>
              <a:t/>
            </a:r>
            <a:br>
              <a:rPr lang="en-US" sz="2000" b="1" dirty="0">
                <a:solidFill>
                  <a:schemeClr val="bg1"/>
                </a:solidFill>
              </a:rPr>
            </a:br>
            <a:endParaRPr lang="en-US" sz="2400" b="1" dirty="0">
              <a:solidFill>
                <a:schemeClr val="bg1"/>
              </a:solidFill>
            </a:endParaRPr>
          </a:p>
        </p:txBody>
      </p:sp>
      <p:pic>
        <p:nvPicPr>
          <p:cNvPr id="1026" name="Picture 2" descr="C:\Users\cv\Desktop\2013-03-30_1654.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00" y="228600"/>
            <a:ext cx="8686800" cy="6477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3383217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6858000"/>
          </a:xfrm>
          <a:solidFill>
            <a:srgbClr val="001946"/>
          </a:solidFill>
        </p:spPr>
        <p:txBody>
          <a:bodyPr>
            <a:normAutofit/>
          </a:bodyPr>
          <a:lstStyle/>
          <a:p>
            <a:pPr algn="l"/>
            <a:r>
              <a:rPr lang="en-US" sz="2000" b="1" dirty="0">
                <a:solidFill>
                  <a:schemeClr val="bg1"/>
                </a:solidFill>
              </a:rPr>
              <a:t/>
            </a:r>
            <a:br>
              <a:rPr lang="en-US" sz="2000" b="1" dirty="0">
                <a:solidFill>
                  <a:schemeClr val="bg1"/>
                </a:solidFill>
              </a:rPr>
            </a:br>
            <a:endParaRPr lang="en-US" sz="2000" b="1" dirty="0">
              <a:solidFill>
                <a:schemeClr val="bg1"/>
              </a:solidFill>
            </a:endParaRPr>
          </a:p>
        </p:txBody>
      </p:sp>
      <p:pic>
        <p:nvPicPr>
          <p:cNvPr id="1026" name="Picture 2" descr="C:\Users\cv\Desktop\2013-03-30_1651.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361" y="0"/>
            <a:ext cx="3924300" cy="3824285"/>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C:\Users\cv\Desktop\2013-03-30_1652.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931660" y="0"/>
            <a:ext cx="5212339" cy="790575"/>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C:\Users\cv\Desktop\2013-03-30_1653.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315074" y="790574"/>
            <a:ext cx="2828925" cy="6067425"/>
          </a:xfrm>
          <a:prstGeom prst="rect">
            <a:avLst/>
          </a:prstGeom>
          <a:noFill/>
          <a:extLst>
            <a:ext uri="{909E8E84-426E-40DD-AFC4-6F175D3DCCD1}">
              <a14:hiddenFill xmlns:a14="http://schemas.microsoft.com/office/drawing/2010/main" xmlns="">
                <a:solidFill>
                  <a:srgbClr val="FFFFFF"/>
                </a:solidFill>
              </a14:hiddenFill>
            </a:ext>
          </a:extLst>
        </p:spPr>
      </p:pic>
      <p:pic>
        <p:nvPicPr>
          <p:cNvPr id="1029" name="Picture 5" descr="C:\Users\cv\Desktop\2013-03-30_1655.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362200" y="3824289"/>
            <a:ext cx="1752600" cy="3033711"/>
          </a:xfrm>
          <a:prstGeom prst="rect">
            <a:avLst/>
          </a:prstGeom>
          <a:noFill/>
          <a:extLst>
            <a:ext uri="{909E8E84-426E-40DD-AFC4-6F175D3DCCD1}">
              <a14:hiddenFill xmlns:a14="http://schemas.microsoft.com/office/drawing/2010/main" xmlns="">
                <a:solidFill>
                  <a:srgbClr val="FFFFFF"/>
                </a:solidFill>
              </a14:hiddenFill>
            </a:ext>
          </a:extLst>
        </p:spPr>
      </p:pic>
      <p:pic>
        <p:nvPicPr>
          <p:cNvPr id="1031" name="Picture 7" descr="C:\Users\cv\Desktop\2013-03-30_1655 - Copy.pn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114800" y="3824287"/>
            <a:ext cx="2200274" cy="3033713"/>
          </a:xfrm>
          <a:prstGeom prst="rect">
            <a:avLst/>
          </a:prstGeom>
          <a:noFill/>
          <a:extLst>
            <a:ext uri="{909E8E84-426E-40DD-AFC4-6F175D3DCCD1}">
              <a14:hiddenFill xmlns:a14="http://schemas.microsoft.com/office/drawing/2010/main" xmlns="">
                <a:solidFill>
                  <a:srgbClr val="FFFFFF"/>
                </a:solidFill>
              </a14:hiddenFill>
            </a:ext>
          </a:extLst>
        </p:spPr>
      </p:pic>
      <p:pic>
        <p:nvPicPr>
          <p:cNvPr id="1032" name="Picture 8" descr="C:\Users\cv\Desktop\2013-03-30_1656_001.pn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7361" y="3824289"/>
            <a:ext cx="2368694" cy="3033710"/>
          </a:xfrm>
          <a:prstGeom prst="rect">
            <a:avLst/>
          </a:prstGeom>
          <a:noFill/>
          <a:extLst>
            <a:ext uri="{909E8E84-426E-40DD-AFC4-6F175D3DCCD1}">
              <a14:hiddenFill xmlns:a14="http://schemas.microsoft.com/office/drawing/2010/main" xmlns="">
                <a:solidFill>
                  <a:srgbClr val="FFFFFF"/>
                </a:solidFill>
              </a14:hiddenFill>
            </a:ext>
          </a:extLst>
        </p:spPr>
      </p:pic>
      <p:pic>
        <p:nvPicPr>
          <p:cNvPr id="1033" name="Picture 9" descr="C:\Users\cv\Desktop\2013-03-30_1656.png"/>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3931660" y="790572"/>
            <a:ext cx="2383414" cy="303371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125450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6858000"/>
          </a:xfrm>
          <a:solidFill>
            <a:srgbClr val="001946"/>
          </a:solidFill>
        </p:spPr>
        <p:txBody>
          <a:bodyPr>
            <a:normAutofit fontScale="90000"/>
          </a:bodyPr>
          <a:lstStyle/>
          <a:p>
            <a:pPr algn="l"/>
            <a:r>
              <a:rPr lang="en-US" sz="2000" b="1" dirty="0">
                <a:solidFill>
                  <a:schemeClr val="bg1"/>
                </a:solidFill>
              </a:rPr>
              <a:t/>
            </a:r>
            <a:br>
              <a:rPr lang="en-US" sz="2000" b="1" dirty="0">
                <a:solidFill>
                  <a:schemeClr val="bg1"/>
                </a:solidFill>
              </a:rPr>
            </a:br>
            <a:r>
              <a:rPr lang="en-US" sz="2000" b="1" dirty="0">
                <a:solidFill>
                  <a:schemeClr val="bg1"/>
                </a:solidFill>
              </a:rPr>
              <a:t/>
            </a:r>
            <a:br>
              <a:rPr lang="en-US" sz="2000" b="1" dirty="0">
                <a:solidFill>
                  <a:schemeClr val="bg1"/>
                </a:solidFill>
              </a:rPr>
            </a:br>
            <a:r>
              <a:rPr lang="en-US" sz="2000" b="1" dirty="0">
                <a:solidFill>
                  <a:schemeClr val="bg1"/>
                </a:solidFill>
              </a:rPr>
              <a:t/>
            </a:r>
            <a:br>
              <a:rPr lang="en-US" sz="2000" b="1" dirty="0">
                <a:solidFill>
                  <a:schemeClr val="bg1"/>
                </a:solidFill>
              </a:rPr>
            </a:br>
            <a:r>
              <a:rPr lang="en-US" sz="2400" b="1" dirty="0" smtClean="0">
                <a:solidFill>
                  <a:schemeClr val="bg1"/>
                </a:solidFill>
              </a:rPr>
              <a:t>Check </a:t>
            </a:r>
            <a:r>
              <a:rPr lang="en-US" sz="2400" b="1" dirty="0" smtClean="0">
                <a:solidFill>
                  <a:srgbClr val="FF0000"/>
                </a:solidFill>
              </a:rPr>
              <a:t/>
            </a:r>
            <a:br>
              <a:rPr lang="en-US" sz="2400" b="1" dirty="0" smtClean="0">
                <a:solidFill>
                  <a:srgbClr val="FF0000"/>
                </a:solidFill>
              </a:rPr>
            </a:br>
            <a:r>
              <a:rPr lang="en-US" sz="2400" b="1" dirty="0" smtClean="0">
                <a:solidFill>
                  <a:srgbClr val="FF0000"/>
                </a:solidFill>
              </a:rPr>
              <a:t>eye </a:t>
            </a:r>
            <a:r>
              <a:rPr lang="en-US" sz="2400" b="1" dirty="0">
                <a:solidFill>
                  <a:srgbClr val="FF0000"/>
                </a:solidFill>
              </a:rPr>
              <a:t>movement </a:t>
            </a:r>
            <a:r>
              <a:rPr lang="en-US" sz="2400" b="1" dirty="0">
                <a:solidFill>
                  <a:schemeClr val="bg1"/>
                </a:solidFill>
              </a:rPr>
              <a:t>- looking for </a:t>
            </a:r>
            <a:r>
              <a:rPr lang="en-US" sz="2400" b="1" dirty="0" err="1">
                <a:solidFill>
                  <a:schemeClr val="bg1"/>
                </a:solidFill>
              </a:rPr>
              <a:t>ophthalmoplegia</a:t>
            </a:r>
            <a:r>
              <a:rPr lang="en-US" sz="2400" b="1" dirty="0">
                <a:solidFill>
                  <a:schemeClr val="bg1"/>
                </a:solidFill>
              </a:rPr>
              <a:t> or </a:t>
            </a:r>
            <a:r>
              <a:rPr lang="en-US" sz="2400" b="1" dirty="0" err="1">
                <a:solidFill>
                  <a:schemeClr val="bg1"/>
                </a:solidFill>
              </a:rPr>
              <a:t>nystagmus</a:t>
            </a:r>
            <a:r>
              <a:rPr lang="en-US" sz="2400" b="1" dirty="0">
                <a:solidFill>
                  <a:schemeClr val="bg1"/>
                </a:solidFill>
              </a:rPr>
              <a:t/>
            </a:r>
            <a:br>
              <a:rPr lang="en-US" sz="2400" b="1" dirty="0">
                <a:solidFill>
                  <a:schemeClr val="bg1"/>
                </a:solidFill>
              </a:rPr>
            </a:br>
            <a:r>
              <a:rPr lang="en-US" sz="2400" b="1" dirty="0" smtClean="0">
                <a:solidFill>
                  <a:srgbClr val="FF0000"/>
                </a:solidFill>
              </a:rPr>
              <a:t>Fundi </a:t>
            </a:r>
            <a:r>
              <a:rPr lang="en-US" sz="2400" b="1" dirty="0">
                <a:solidFill>
                  <a:schemeClr val="bg1"/>
                </a:solidFill>
              </a:rPr>
              <a:t>for </a:t>
            </a:r>
            <a:r>
              <a:rPr lang="en-US" sz="2400" b="1" dirty="0" err="1">
                <a:solidFill>
                  <a:schemeClr val="bg1"/>
                </a:solidFill>
              </a:rPr>
              <a:t>papilloedema</a:t>
            </a:r>
            <a:r>
              <a:rPr lang="en-US" sz="2400" b="1" dirty="0">
                <a:solidFill>
                  <a:schemeClr val="bg1"/>
                </a:solidFill>
              </a:rPr>
              <a:t/>
            </a:r>
            <a:br>
              <a:rPr lang="en-US" sz="2400" b="1" dirty="0">
                <a:solidFill>
                  <a:schemeClr val="bg1"/>
                </a:solidFill>
              </a:rPr>
            </a:br>
            <a:r>
              <a:rPr lang="en-US" sz="2400" b="1" dirty="0" smtClean="0">
                <a:solidFill>
                  <a:srgbClr val="FF0000"/>
                </a:solidFill>
              </a:rPr>
              <a:t>Tongue </a:t>
            </a:r>
            <a:r>
              <a:rPr lang="en-US" sz="2400" b="1" dirty="0">
                <a:solidFill>
                  <a:srgbClr val="FF0000"/>
                </a:solidFill>
              </a:rPr>
              <a:t>out </a:t>
            </a:r>
            <a:r>
              <a:rPr lang="en-US" sz="2400" b="1" dirty="0">
                <a:solidFill>
                  <a:schemeClr val="bg1"/>
                </a:solidFill>
              </a:rPr>
              <a:t>and move it from side to side (movement slowed)</a:t>
            </a:r>
            <a:br>
              <a:rPr lang="en-US" sz="2400" b="1" dirty="0">
                <a:solidFill>
                  <a:schemeClr val="bg1"/>
                </a:solidFill>
              </a:rPr>
            </a:br>
            <a:r>
              <a:rPr lang="en-US" sz="2400" b="1" dirty="0">
                <a:solidFill>
                  <a:srgbClr val="FF0000"/>
                </a:solidFill>
              </a:rPr>
              <a:t>Ask patient to repeat "baby hippopotamus" </a:t>
            </a:r>
            <a:r>
              <a:rPr lang="en-US" sz="2400" b="1" dirty="0">
                <a:solidFill>
                  <a:schemeClr val="bg1"/>
                </a:solidFill>
              </a:rPr>
              <a:t>- look for dysarthria and abnormal </a:t>
            </a:r>
            <a:r>
              <a:rPr lang="en-US" sz="2400" b="1" dirty="0" smtClean="0">
                <a:solidFill>
                  <a:schemeClr val="bg1"/>
                </a:solidFill>
              </a:rPr>
              <a:t>speech</a:t>
            </a:r>
            <a:r>
              <a:rPr lang="en-US" sz="2400" b="1" dirty="0">
                <a:solidFill>
                  <a:schemeClr val="bg1"/>
                </a:solidFill>
              </a:rPr>
              <a:t/>
            </a:r>
            <a:br>
              <a:rPr lang="en-US" sz="2400" b="1" dirty="0">
                <a:solidFill>
                  <a:schemeClr val="bg1"/>
                </a:solidFill>
              </a:rPr>
            </a:br>
            <a:r>
              <a:rPr lang="en-US" sz="2400" b="1" dirty="0">
                <a:solidFill>
                  <a:srgbClr val="FF0000"/>
                </a:solidFill>
              </a:rPr>
              <a:t>Examine arms for limb ataxia </a:t>
            </a:r>
            <a:r>
              <a:rPr lang="en-US" sz="2400" b="1" dirty="0" smtClean="0">
                <a:solidFill>
                  <a:schemeClr val="bg1"/>
                </a:solidFill>
              </a:rPr>
              <a:t>: </a:t>
            </a:r>
            <a:r>
              <a:rPr lang="en-US" sz="2400" b="1" dirty="0">
                <a:solidFill>
                  <a:schemeClr val="bg1"/>
                </a:solidFill>
              </a:rPr>
              <a:t>rebound of </a:t>
            </a:r>
            <a:r>
              <a:rPr lang="en-US" sz="2400" b="1" dirty="0" smtClean="0">
                <a:solidFill>
                  <a:schemeClr val="bg1"/>
                </a:solidFill>
              </a:rPr>
              <a:t/>
            </a:r>
            <a:br>
              <a:rPr lang="en-US" sz="2400" b="1" dirty="0" smtClean="0">
                <a:solidFill>
                  <a:schemeClr val="bg1"/>
                </a:solidFill>
              </a:rPr>
            </a:br>
            <a:r>
              <a:rPr lang="en-US" sz="2400" b="1" dirty="0">
                <a:solidFill>
                  <a:schemeClr val="bg1"/>
                </a:solidFill>
              </a:rPr>
              <a:t> </a:t>
            </a:r>
            <a:r>
              <a:rPr lang="en-US" sz="2400" b="1" dirty="0" smtClean="0">
                <a:solidFill>
                  <a:schemeClr val="bg1"/>
                </a:solidFill>
              </a:rPr>
              <a:t>                                                       outstretched </a:t>
            </a:r>
            <a:r>
              <a:rPr lang="en-US" sz="2400" b="1" dirty="0">
                <a:solidFill>
                  <a:schemeClr val="bg1"/>
                </a:solidFill>
              </a:rPr>
              <a:t>arms, </a:t>
            </a:r>
            <a:r>
              <a:rPr lang="en-US" sz="2400" b="1" dirty="0" smtClean="0">
                <a:solidFill>
                  <a:schemeClr val="bg1"/>
                </a:solidFill>
              </a:rPr>
              <a:t/>
            </a:r>
            <a:br>
              <a:rPr lang="en-US" sz="2400" b="1" dirty="0" smtClean="0">
                <a:solidFill>
                  <a:schemeClr val="bg1"/>
                </a:solidFill>
              </a:rPr>
            </a:br>
            <a:r>
              <a:rPr lang="en-US" sz="2400" b="1" dirty="0" smtClean="0">
                <a:solidFill>
                  <a:srgbClr val="FF0000"/>
                </a:solidFill>
              </a:rPr>
              <a:t>finger-nose </a:t>
            </a:r>
            <a:r>
              <a:rPr lang="en-US" sz="2400" b="1" dirty="0">
                <a:solidFill>
                  <a:srgbClr val="FF0000"/>
                </a:solidFill>
              </a:rPr>
              <a:t>test for past </a:t>
            </a:r>
            <a:r>
              <a:rPr lang="en-US" sz="2400" b="1" dirty="0" smtClean="0">
                <a:solidFill>
                  <a:srgbClr val="FF0000"/>
                </a:solidFill>
              </a:rPr>
              <a:t>pointing, </a:t>
            </a:r>
            <a:br>
              <a:rPr lang="en-US" sz="2400" b="1" dirty="0" smtClean="0">
                <a:solidFill>
                  <a:srgbClr val="FF0000"/>
                </a:solidFill>
              </a:rPr>
            </a:br>
            <a:r>
              <a:rPr lang="en-US" sz="2400" b="1" dirty="0">
                <a:solidFill>
                  <a:srgbClr val="FF0000"/>
                </a:solidFill>
              </a:rPr>
              <a:t/>
            </a:r>
            <a:br>
              <a:rPr lang="en-US" sz="2400" b="1" dirty="0">
                <a:solidFill>
                  <a:srgbClr val="FF0000"/>
                </a:solidFill>
              </a:rPr>
            </a:br>
            <a:r>
              <a:rPr lang="en-US" sz="2400" b="1" dirty="0" smtClean="0">
                <a:solidFill>
                  <a:srgbClr val="FF0000"/>
                </a:solidFill>
              </a:rPr>
              <a:t>check </a:t>
            </a:r>
            <a:r>
              <a:rPr lang="en-US" sz="2400" b="1" dirty="0">
                <a:solidFill>
                  <a:srgbClr val="FF0000"/>
                </a:solidFill>
              </a:rPr>
              <a:t>for </a:t>
            </a:r>
            <a:r>
              <a:rPr lang="en-US" sz="2400" b="1" dirty="0" err="1" smtClean="0">
                <a:solidFill>
                  <a:srgbClr val="FF0000"/>
                </a:solidFill>
              </a:rPr>
              <a:t>dysdiadochokinesis</a:t>
            </a:r>
            <a:r>
              <a:rPr lang="en-US" sz="2400" b="1" dirty="0">
                <a:solidFill>
                  <a:srgbClr val="FF0000"/>
                </a:solidFill>
              </a:rPr>
              <a:t>,</a:t>
            </a:r>
            <a:r>
              <a:rPr lang="en-US" sz="2400" b="1" dirty="0">
                <a:solidFill>
                  <a:schemeClr val="bg1"/>
                </a:solidFill>
              </a:rPr>
              <a:t/>
            </a:r>
            <a:br>
              <a:rPr lang="en-US" sz="2400" b="1" dirty="0">
                <a:solidFill>
                  <a:schemeClr val="bg1"/>
                </a:solidFill>
              </a:rPr>
            </a:br>
            <a:r>
              <a:rPr lang="en-US" sz="2400" b="1" dirty="0" smtClean="0">
                <a:solidFill>
                  <a:srgbClr val="FF0000"/>
                </a:solidFill>
              </a:rPr>
              <a:t>heel-shin test,</a:t>
            </a:r>
            <a:r>
              <a:rPr lang="en-US" sz="2400" b="1" dirty="0">
                <a:solidFill>
                  <a:schemeClr val="bg1"/>
                </a:solidFill>
              </a:rPr>
              <a:t/>
            </a:r>
            <a:br>
              <a:rPr lang="en-US" sz="2400" b="1" dirty="0">
                <a:solidFill>
                  <a:schemeClr val="bg1"/>
                </a:solidFill>
              </a:rPr>
            </a:br>
            <a:r>
              <a:rPr lang="en-US" sz="2400" b="1" dirty="0" smtClean="0">
                <a:solidFill>
                  <a:srgbClr val="FF0000"/>
                </a:solidFill>
              </a:rPr>
              <a:t>Mild </a:t>
            </a:r>
            <a:r>
              <a:rPr lang="en-US" sz="2400" b="1" dirty="0" err="1">
                <a:solidFill>
                  <a:srgbClr val="FF0000"/>
                </a:solidFill>
              </a:rPr>
              <a:t>hypotonia</a:t>
            </a:r>
            <a:r>
              <a:rPr lang="en-US" sz="2400" b="1" dirty="0">
                <a:solidFill>
                  <a:srgbClr val="FF0000"/>
                </a:solidFill>
              </a:rPr>
              <a:t> and </a:t>
            </a:r>
            <a:r>
              <a:rPr lang="en-US" sz="2400" b="1" dirty="0" err="1" smtClean="0">
                <a:solidFill>
                  <a:srgbClr val="FF0000"/>
                </a:solidFill>
              </a:rPr>
              <a:t>hyporeflexia</a:t>
            </a:r>
            <a:r>
              <a:rPr lang="en-US" sz="2400" b="1" dirty="0" smtClean="0">
                <a:solidFill>
                  <a:srgbClr val="FF0000"/>
                </a:solidFill>
              </a:rPr>
              <a:t>,</a:t>
            </a:r>
            <a:r>
              <a:rPr lang="en-US" sz="2400" b="1" dirty="0">
                <a:solidFill>
                  <a:schemeClr val="bg1"/>
                </a:solidFill>
              </a:rPr>
              <a:t/>
            </a:r>
            <a:br>
              <a:rPr lang="en-US" sz="2400" b="1" dirty="0">
                <a:solidFill>
                  <a:schemeClr val="bg1"/>
                </a:solidFill>
              </a:rPr>
            </a:br>
            <a:r>
              <a:rPr lang="en-US" sz="2400" b="1" dirty="0" smtClean="0">
                <a:solidFill>
                  <a:srgbClr val="FF0000"/>
                </a:solidFill>
              </a:rPr>
              <a:t>Sit </a:t>
            </a:r>
            <a:r>
              <a:rPr lang="en-US" sz="2400" b="1" dirty="0">
                <a:solidFill>
                  <a:srgbClr val="FF0000"/>
                </a:solidFill>
              </a:rPr>
              <a:t>up with arms crossed - looking for </a:t>
            </a:r>
            <a:r>
              <a:rPr lang="en-US" sz="2400" b="1" dirty="0" err="1">
                <a:solidFill>
                  <a:srgbClr val="FF0000"/>
                </a:solidFill>
              </a:rPr>
              <a:t>truncal</a:t>
            </a:r>
            <a:r>
              <a:rPr lang="en-US" sz="2400" b="1" dirty="0">
                <a:solidFill>
                  <a:srgbClr val="FF0000"/>
                </a:solidFill>
              </a:rPr>
              <a:t> </a:t>
            </a:r>
            <a:r>
              <a:rPr lang="en-US" sz="2400" b="1" dirty="0" smtClean="0">
                <a:solidFill>
                  <a:srgbClr val="FF0000"/>
                </a:solidFill>
              </a:rPr>
              <a:t>ataxia,</a:t>
            </a:r>
            <a:r>
              <a:rPr lang="en-US" sz="2400" b="1" dirty="0">
                <a:solidFill>
                  <a:schemeClr val="bg1"/>
                </a:solidFill>
              </a:rPr>
              <a:t/>
            </a:r>
            <a:br>
              <a:rPr lang="en-US" sz="2400" b="1" dirty="0">
                <a:solidFill>
                  <a:schemeClr val="bg1"/>
                </a:solidFill>
              </a:rPr>
            </a:br>
            <a:r>
              <a:rPr lang="en-US" sz="2400" b="1" dirty="0" smtClean="0">
                <a:solidFill>
                  <a:srgbClr val="FF0000"/>
                </a:solidFill>
              </a:rPr>
              <a:t>Walk </a:t>
            </a:r>
            <a:r>
              <a:rPr lang="en-US" sz="2400" b="1" dirty="0">
                <a:solidFill>
                  <a:srgbClr val="FF0000"/>
                </a:solidFill>
              </a:rPr>
              <a:t>heel-to-toe (to elicit any gait ataxia)</a:t>
            </a:r>
            <a:r>
              <a:rPr lang="en-US" sz="2400" b="1" dirty="0">
                <a:solidFill>
                  <a:schemeClr val="bg1"/>
                </a:solidFill>
              </a:rPr>
              <a:t/>
            </a:r>
            <a:br>
              <a:rPr lang="en-US" sz="2400" b="1" dirty="0">
                <a:solidFill>
                  <a:schemeClr val="bg1"/>
                </a:solidFill>
              </a:rPr>
            </a:br>
            <a:r>
              <a:rPr lang="en-US" sz="2400" b="1" dirty="0" smtClean="0">
                <a:solidFill>
                  <a:schemeClr val="bg1"/>
                </a:solidFill>
              </a:rPr>
              <a:t>Stand </a:t>
            </a:r>
            <a:r>
              <a:rPr lang="en-US" sz="2400" b="1" dirty="0">
                <a:solidFill>
                  <a:schemeClr val="bg1"/>
                </a:solidFill>
              </a:rPr>
              <a:t>with feet together - </a:t>
            </a:r>
            <a:r>
              <a:rPr lang="en-US" sz="2400" b="1" dirty="0" smtClean="0">
                <a:solidFill>
                  <a:schemeClr val="bg1"/>
                </a:solidFill>
              </a:rPr>
              <a:t>unsteady </a:t>
            </a:r>
            <a:r>
              <a:rPr lang="en-US" sz="2400" b="1" dirty="0">
                <a:solidFill>
                  <a:schemeClr val="bg1"/>
                </a:solidFill>
              </a:rPr>
              <a:t>with eyes open and closed </a:t>
            </a:r>
            <a:r>
              <a:rPr lang="en-US" sz="2400" b="1" dirty="0" smtClean="0">
                <a:solidFill>
                  <a:schemeClr val="bg1"/>
                </a:solidFill>
              </a:rPr>
              <a:t>. ( Romberg's </a:t>
            </a:r>
            <a:r>
              <a:rPr lang="en-US" sz="2400" b="1" dirty="0">
                <a:solidFill>
                  <a:schemeClr val="bg1"/>
                </a:solidFill>
              </a:rPr>
              <a:t>positive)</a:t>
            </a:r>
            <a:br>
              <a:rPr lang="en-US" sz="2400" b="1" dirty="0">
                <a:solidFill>
                  <a:schemeClr val="bg1"/>
                </a:solidFill>
              </a:rPr>
            </a:br>
            <a:endParaRPr lang="en-US" sz="2400" b="1" dirty="0">
              <a:solidFill>
                <a:schemeClr val="bg1"/>
              </a:solidFill>
            </a:endParaRPr>
          </a:p>
        </p:txBody>
      </p:sp>
      <p:pic>
        <p:nvPicPr>
          <p:cNvPr id="1026" name="Picture 2" descr="C:\Users\cv\Desktop\2013-04-14_1924.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00750" y="2743200"/>
            <a:ext cx="3143250" cy="24384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208990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6858000"/>
          </a:xfrm>
          <a:solidFill>
            <a:srgbClr val="001946"/>
          </a:solidFill>
        </p:spPr>
        <p:txBody>
          <a:bodyPr>
            <a:normAutofit/>
          </a:bodyPr>
          <a:lstStyle/>
          <a:p>
            <a:pPr algn="l"/>
            <a:r>
              <a:rPr lang="en-US" sz="2000" b="1" dirty="0" smtClean="0">
                <a:solidFill>
                  <a:srgbClr val="FF0000"/>
                </a:solidFill>
              </a:rPr>
              <a:t>Investigations</a:t>
            </a:r>
            <a:r>
              <a:rPr lang="en-US" sz="1800" b="1" dirty="0">
                <a:solidFill>
                  <a:schemeClr val="bg1"/>
                </a:solidFill>
              </a:rPr>
              <a:t/>
            </a:r>
            <a:br>
              <a:rPr lang="en-US" sz="1800" b="1" dirty="0">
                <a:solidFill>
                  <a:schemeClr val="bg1"/>
                </a:solidFill>
              </a:rPr>
            </a:br>
            <a:r>
              <a:rPr lang="en-US" sz="1800" b="1" dirty="0" smtClean="0">
                <a:solidFill>
                  <a:schemeClr val="bg1"/>
                </a:solidFill>
              </a:rPr>
              <a:t/>
            </a:r>
            <a:br>
              <a:rPr lang="en-US" sz="1800" b="1" dirty="0" smtClean="0">
                <a:solidFill>
                  <a:schemeClr val="bg1"/>
                </a:solidFill>
              </a:rPr>
            </a:br>
            <a:r>
              <a:rPr lang="en-US" sz="1800" b="1" dirty="0" smtClean="0">
                <a:solidFill>
                  <a:schemeClr val="bg1"/>
                </a:solidFill>
              </a:rPr>
              <a:t>These </a:t>
            </a:r>
            <a:r>
              <a:rPr lang="en-US" sz="1800" b="1" dirty="0">
                <a:solidFill>
                  <a:schemeClr val="bg1"/>
                </a:solidFill>
              </a:rPr>
              <a:t>should be guided according to the differential diagnosis based upon the initial assessment. </a:t>
            </a:r>
            <a:r>
              <a:rPr lang="en-US" sz="1800" b="1" dirty="0" smtClean="0">
                <a:solidFill>
                  <a:schemeClr val="bg1"/>
                </a:solidFill>
              </a:rPr>
              <a:t/>
            </a:r>
            <a:br>
              <a:rPr lang="en-US" sz="1800" b="1" dirty="0" smtClean="0">
                <a:solidFill>
                  <a:schemeClr val="bg1"/>
                </a:solidFill>
              </a:rPr>
            </a:br>
            <a:r>
              <a:rPr lang="en-US" sz="1800" b="1" dirty="0" smtClean="0">
                <a:solidFill>
                  <a:schemeClr val="bg1"/>
                </a:solidFill>
              </a:rPr>
              <a:t>This </a:t>
            </a:r>
            <a:r>
              <a:rPr lang="en-US" sz="1800" b="1" dirty="0">
                <a:solidFill>
                  <a:schemeClr val="bg1"/>
                </a:solidFill>
              </a:rPr>
              <a:t>may include:</a:t>
            </a:r>
            <a:br>
              <a:rPr lang="en-US" sz="1800" b="1" dirty="0">
                <a:solidFill>
                  <a:schemeClr val="bg1"/>
                </a:solidFill>
              </a:rPr>
            </a:br>
            <a:r>
              <a:rPr lang="en-US" sz="1800" b="1" dirty="0">
                <a:solidFill>
                  <a:schemeClr val="bg1"/>
                </a:solidFill>
              </a:rPr>
              <a:t/>
            </a:r>
            <a:br>
              <a:rPr lang="en-US" sz="1800" b="1" dirty="0">
                <a:solidFill>
                  <a:schemeClr val="bg1"/>
                </a:solidFill>
              </a:rPr>
            </a:br>
            <a:r>
              <a:rPr lang="en-US" sz="1800" b="1" dirty="0">
                <a:solidFill>
                  <a:schemeClr val="bg1"/>
                </a:solidFill>
              </a:rPr>
              <a:t>Blood tests </a:t>
            </a:r>
            <a:r>
              <a:rPr lang="en-US" sz="1800" b="1" dirty="0" smtClean="0">
                <a:solidFill>
                  <a:schemeClr val="bg1"/>
                </a:solidFill>
              </a:rPr>
              <a:t>– </a:t>
            </a:r>
            <a:br>
              <a:rPr lang="en-US" sz="1800" b="1" dirty="0" smtClean="0">
                <a:solidFill>
                  <a:schemeClr val="bg1"/>
                </a:solidFill>
              </a:rPr>
            </a:br>
            <a:r>
              <a:rPr lang="en-US" sz="1800" b="1" dirty="0" smtClean="0">
                <a:solidFill>
                  <a:schemeClr val="bg1"/>
                </a:solidFill>
              </a:rPr>
              <a:t>full </a:t>
            </a:r>
            <a:r>
              <a:rPr lang="en-US" sz="1800" b="1" dirty="0">
                <a:solidFill>
                  <a:schemeClr val="bg1"/>
                </a:solidFill>
              </a:rPr>
              <a:t>blood count, liver function tests, cholesterol, </a:t>
            </a:r>
            <a:r>
              <a:rPr lang="en-US" sz="1800" b="1" dirty="0" smtClean="0">
                <a:solidFill>
                  <a:schemeClr val="bg1"/>
                </a:solidFill>
              </a:rPr>
              <a:t/>
            </a:r>
            <a:br>
              <a:rPr lang="en-US" sz="1800" b="1" dirty="0" smtClean="0">
                <a:solidFill>
                  <a:schemeClr val="bg1"/>
                </a:solidFill>
              </a:rPr>
            </a:br>
            <a:r>
              <a:rPr lang="en-US" sz="1800" b="1" dirty="0" smtClean="0">
                <a:solidFill>
                  <a:schemeClr val="bg1"/>
                </a:solidFill>
              </a:rPr>
              <a:t>protein </a:t>
            </a:r>
            <a:r>
              <a:rPr lang="en-US" sz="1800" b="1" dirty="0">
                <a:solidFill>
                  <a:schemeClr val="bg1"/>
                </a:solidFill>
              </a:rPr>
              <a:t>electrophoresis, copper and </a:t>
            </a:r>
            <a:r>
              <a:rPr lang="en-US" sz="1800" b="1" dirty="0" err="1">
                <a:solidFill>
                  <a:schemeClr val="bg1"/>
                </a:solidFill>
              </a:rPr>
              <a:t>caeruloplasmin</a:t>
            </a:r>
            <a:r>
              <a:rPr lang="en-US" sz="1800" b="1" dirty="0">
                <a:solidFill>
                  <a:schemeClr val="bg1"/>
                </a:solidFill>
              </a:rPr>
              <a:t>, </a:t>
            </a:r>
            <a:r>
              <a:rPr lang="en-US" sz="1800" b="1" dirty="0" err="1">
                <a:solidFill>
                  <a:schemeClr val="bg1"/>
                </a:solidFill>
              </a:rPr>
              <a:t>immunoglobulins</a:t>
            </a:r>
            <a:r>
              <a:rPr lang="en-US" sz="1800" b="1" dirty="0">
                <a:solidFill>
                  <a:schemeClr val="bg1"/>
                </a:solidFill>
              </a:rPr>
              <a:t> and glycoproteins</a:t>
            </a:r>
            <a:br>
              <a:rPr lang="en-US" sz="1800" b="1" dirty="0">
                <a:solidFill>
                  <a:schemeClr val="bg1"/>
                </a:solidFill>
              </a:rPr>
            </a:br>
            <a:r>
              <a:rPr lang="en-US" sz="1800" b="1" dirty="0" smtClean="0">
                <a:solidFill>
                  <a:schemeClr val="bg1"/>
                </a:solidFill>
              </a:rPr>
              <a:t/>
            </a:r>
            <a:br>
              <a:rPr lang="en-US" sz="1800" b="1" dirty="0" smtClean="0">
                <a:solidFill>
                  <a:schemeClr val="bg1"/>
                </a:solidFill>
              </a:rPr>
            </a:br>
            <a:r>
              <a:rPr lang="en-US" sz="1800" b="1" dirty="0" smtClean="0">
                <a:solidFill>
                  <a:schemeClr val="bg1"/>
                </a:solidFill>
              </a:rPr>
              <a:t>EEG</a:t>
            </a:r>
            <a:r>
              <a:rPr lang="en-US" sz="1800" b="1" dirty="0">
                <a:solidFill>
                  <a:schemeClr val="bg1"/>
                </a:solidFill>
              </a:rPr>
              <a:t/>
            </a:r>
            <a:br>
              <a:rPr lang="en-US" sz="1800" b="1" dirty="0">
                <a:solidFill>
                  <a:schemeClr val="bg1"/>
                </a:solidFill>
              </a:rPr>
            </a:br>
            <a:r>
              <a:rPr lang="en-US" sz="1800" b="1" dirty="0" smtClean="0">
                <a:solidFill>
                  <a:schemeClr val="bg1"/>
                </a:solidFill>
              </a:rPr>
              <a:t/>
            </a:r>
            <a:br>
              <a:rPr lang="en-US" sz="1800" b="1" dirty="0" smtClean="0">
                <a:solidFill>
                  <a:schemeClr val="bg1"/>
                </a:solidFill>
              </a:rPr>
            </a:br>
            <a:r>
              <a:rPr lang="en-US" sz="1800" b="1" dirty="0" smtClean="0">
                <a:solidFill>
                  <a:schemeClr val="bg1"/>
                </a:solidFill>
              </a:rPr>
              <a:t>EMG</a:t>
            </a:r>
            <a:r>
              <a:rPr lang="en-US" sz="1800" b="1" dirty="0">
                <a:solidFill>
                  <a:schemeClr val="bg1"/>
                </a:solidFill>
              </a:rPr>
              <a:t/>
            </a:r>
            <a:br>
              <a:rPr lang="en-US" sz="1800" b="1" dirty="0">
                <a:solidFill>
                  <a:schemeClr val="bg1"/>
                </a:solidFill>
              </a:rPr>
            </a:br>
            <a:r>
              <a:rPr lang="en-US" sz="1800" b="1" dirty="0" smtClean="0">
                <a:solidFill>
                  <a:schemeClr val="bg1"/>
                </a:solidFill>
              </a:rPr>
              <a:t/>
            </a:r>
            <a:br>
              <a:rPr lang="en-US" sz="1800" b="1" dirty="0" smtClean="0">
                <a:solidFill>
                  <a:schemeClr val="bg1"/>
                </a:solidFill>
              </a:rPr>
            </a:br>
            <a:r>
              <a:rPr lang="en-US" sz="1800" b="1" dirty="0" smtClean="0">
                <a:solidFill>
                  <a:schemeClr val="bg1"/>
                </a:solidFill>
              </a:rPr>
              <a:t>Imaging </a:t>
            </a:r>
            <a:r>
              <a:rPr lang="en-US" sz="1800" b="1" dirty="0">
                <a:solidFill>
                  <a:schemeClr val="bg1"/>
                </a:solidFill>
              </a:rPr>
              <a:t>- MRI is the modality of choice</a:t>
            </a:r>
            <a:br>
              <a:rPr lang="en-US" sz="1800" b="1" dirty="0">
                <a:solidFill>
                  <a:schemeClr val="bg1"/>
                </a:solidFill>
              </a:rPr>
            </a:br>
            <a:r>
              <a:rPr lang="en-US" sz="1800" b="1" dirty="0" smtClean="0">
                <a:solidFill>
                  <a:schemeClr val="bg1"/>
                </a:solidFill>
              </a:rPr>
              <a:t/>
            </a:r>
            <a:br>
              <a:rPr lang="en-US" sz="1800" b="1" dirty="0" smtClean="0">
                <a:solidFill>
                  <a:schemeClr val="bg1"/>
                </a:solidFill>
              </a:rPr>
            </a:br>
            <a:r>
              <a:rPr lang="en-US" sz="1800" b="1" dirty="0" smtClean="0">
                <a:solidFill>
                  <a:srgbClr val="FF0000"/>
                </a:solidFill>
              </a:rPr>
              <a:t>Management </a:t>
            </a:r>
            <a:r>
              <a:rPr lang="en-US" sz="1800" b="1" dirty="0">
                <a:solidFill>
                  <a:srgbClr val="FF0000"/>
                </a:solidFill>
              </a:rPr>
              <a:t>and prognosis</a:t>
            </a:r>
            <a:r>
              <a:rPr lang="en-US" sz="1800" b="1" dirty="0">
                <a:solidFill>
                  <a:schemeClr val="bg1"/>
                </a:solidFill>
              </a:rPr>
              <a:t/>
            </a:r>
            <a:br>
              <a:rPr lang="en-US" sz="1800" b="1" dirty="0">
                <a:solidFill>
                  <a:schemeClr val="bg1"/>
                </a:solidFill>
              </a:rPr>
            </a:br>
            <a:r>
              <a:rPr lang="en-US" sz="1800" b="1" dirty="0">
                <a:solidFill>
                  <a:schemeClr val="bg1"/>
                </a:solidFill>
              </a:rPr>
              <a:t>This depends upon the underlying cause.</a:t>
            </a:r>
          </a:p>
        </p:txBody>
      </p:sp>
    </p:spTree>
    <p:extLst>
      <p:ext uri="{BB962C8B-B14F-4D97-AF65-F5344CB8AC3E}">
        <p14:creationId xmlns:p14="http://schemas.microsoft.com/office/powerpoint/2010/main" xmlns="" val="15171808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6858000"/>
          </a:xfrm>
          <a:solidFill>
            <a:srgbClr val="001946"/>
          </a:solidFill>
        </p:spPr>
        <p:txBody>
          <a:bodyPr>
            <a:normAutofit fontScale="90000"/>
          </a:bodyPr>
          <a:lstStyle/>
          <a:p>
            <a:pPr algn="l"/>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smtClean="0">
                <a:solidFill>
                  <a:schemeClr val="bg1"/>
                </a:solidFill>
              </a:rPr>
              <a:t/>
            </a:r>
            <a:br>
              <a:rPr lang="en-US" sz="2000" b="1" dirty="0" smtClean="0">
                <a:solidFill>
                  <a:schemeClr val="bg1"/>
                </a:solidFill>
              </a:rPr>
            </a:br>
            <a:r>
              <a:rPr lang="en-US" sz="2000" b="1" dirty="0" smtClean="0">
                <a:solidFill>
                  <a:schemeClr val="bg1"/>
                </a:solidFill>
              </a:rPr>
              <a:t/>
            </a:r>
            <a:br>
              <a:rPr lang="en-US" sz="2000" b="1" dirty="0" smtClean="0">
                <a:solidFill>
                  <a:schemeClr val="bg1"/>
                </a:solidFill>
              </a:rPr>
            </a:br>
            <a:r>
              <a:rPr lang="en-US" sz="1800" b="1" i="1" dirty="0" smtClean="0">
                <a:solidFill>
                  <a:srgbClr val="FF0000"/>
                </a:solidFill>
              </a:rPr>
              <a:t>Recall cerebellar functions</a:t>
            </a:r>
            <a:r>
              <a:rPr lang="en-US" sz="2000" b="1" dirty="0" smtClean="0">
                <a:solidFill>
                  <a:schemeClr val="bg1"/>
                </a:solidFill>
              </a:rPr>
              <a:t/>
            </a:r>
            <a:br>
              <a:rPr lang="en-US" sz="2000" b="1" dirty="0" smtClean="0">
                <a:solidFill>
                  <a:schemeClr val="bg1"/>
                </a:solidFill>
              </a:rPr>
            </a:br>
            <a:r>
              <a:rPr lang="en-US" sz="2000" b="1" dirty="0" smtClean="0">
                <a:solidFill>
                  <a:schemeClr val="bg1"/>
                </a:solidFill>
              </a:rPr>
              <a:t>The </a:t>
            </a:r>
            <a:r>
              <a:rPr lang="en-US" sz="2000" b="1" dirty="0">
                <a:solidFill>
                  <a:schemeClr val="bg1"/>
                </a:solidFill>
              </a:rPr>
              <a:t>cerebellum processes input from other areas of the brain, spinal cord and sensory receptors to provide precise timing for coordinated, smooth movements of the skeletal muscular system. </a:t>
            </a:r>
            <a:r>
              <a:rPr lang="en-US" sz="2000" b="1" dirty="0" smtClean="0">
                <a:solidFill>
                  <a:schemeClr val="bg1"/>
                </a:solidFill>
              </a:rPr>
              <a:t/>
            </a:r>
            <a:br>
              <a:rPr lang="en-US" sz="2000" b="1" dirty="0" smtClean="0">
                <a:solidFill>
                  <a:schemeClr val="bg1"/>
                </a:solidFill>
              </a:rPr>
            </a:br>
            <a:r>
              <a:rPr lang="en-US" sz="2000" b="1" dirty="0" smtClean="0">
                <a:solidFill>
                  <a:schemeClr val="bg1"/>
                </a:solidFill>
              </a:rPr>
              <a:t>The </a:t>
            </a:r>
            <a:r>
              <a:rPr lang="en-US" sz="2000" b="1" dirty="0">
                <a:solidFill>
                  <a:schemeClr val="bg1"/>
                </a:solidFill>
              </a:rPr>
              <a:t>cerebellum can be divided into central structures </a:t>
            </a:r>
            <a:r>
              <a:rPr lang="en-US" sz="2000" b="1" dirty="0" smtClean="0">
                <a:solidFill>
                  <a:schemeClr val="bg1"/>
                </a:solidFill>
                <a:sym typeface="Wingdings" pitchFamily="2" charset="2"/>
              </a:rPr>
              <a:t></a:t>
            </a:r>
            <a:r>
              <a:rPr lang="en-US" sz="2000" b="1" dirty="0" err="1" smtClean="0">
                <a:solidFill>
                  <a:schemeClr val="bg1"/>
                </a:solidFill>
              </a:rPr>
              <a:t>lingula</a:t>
            </a:r>
            <a:r>
              <a:rPr lang="en-US" sz="2000" b="1" dirty="0" smtClean="0">
                <a:solidFill>
                  <a:schemeClr val="bg1"/>
                </a:solidFill>
              </a:rPr>
              <a:t>, </a:t>
            </a:r>
            <a:r>
              <a:rPr lang="en-US" sz="2000" b="1" dirty="0" err="1" smtClean="0">
                <a:solidFill>
                  <a:schemeClr val="bg1"/>
                </a:solidFill>
              </a:rPr>
              <a:t>vermis</a:t>
            </a:r>
            <a:r>
              <a:rPr lang="en-US" sz="2000" b="1" dirty="0" smtClean="0">
                <a:solidFill>
                  <a:schemeClr val="bg1"/>
                </a:solidFill>
              </a:rPr>
              <a:t> and </a:t>
            </a:r>
            <a:r>
              <a:rPr lang="en-US" sz="2000" b="1" dirty="0" err="1" smtClean="0">
                <a:solidFill>
                  <a:schemeClr val="bg1"/>
                </a:solidFill>
              </a:rPr>
              <a:t>flocculonodular</a:t>
            </a:r>
            <a:r>
              <a:rPr lang="en-US" sz="2000" b="1" dirty="0" smtClean="0">
                <a:solidFill>
                  <a:schemeClr val="bg1"/>
                </a:solidFill>
              </a:rPr>
              <a:t> lobe  and  the </a:t>
            </a:r>
            <a:r>
              <a:rPr lang="en-US" sz="2000" b="1" dirty="0">
                <a:solidFill>
                  <a:schemeClr val="bg1"/>
                </a:solidFill>
              </a:rPr>
              <a:t>cerebellar hemispheres. </a:t>
            </a:r>
            <a:br>
              <a:rPr lang="en-US" sz="2000" b="1" dirty="0">
                <a:solidFill>
                  <a:schemeClr val="bg1"/>
                </a:solidFill>
              </a:rPr>
            </a:br>
            <a:r>
              <a:rPr lang="en-US" sz="2000" b="1" dirty="0">
                <a:solidFill>
                  <a:schemeClr val="bg1"/>
                </a:solidFill>
              </a:rPr>
              <a:t>The cerebellum has 3 parts</a:t>
            </a:r>
            <a:r>
              <a:rPr lang="en-US" sz="2000" b="1" dirty="0" smtClean="0">
                <a:solidFill>
                  <a:schemeClr val="bg1"/>
                </a:solidFill>
              </a:rPr>
              <a:t>: </a:t>
            </a:r>
            <a:r>
              <a:rPr lang="en-US" sz="2000" b="1" dirty="0">
                <a:solidFill>
                  <a:schemeClr val="bg1"/>
                </a:solidFill>
              </a:rPr>
              <a:t/>
            </a:r>
            <a:br>
              <a:rPr lang="en-US" sz="2000" b="1" dirty="0">
                <a:solidFill>
                  <a:schemeClr val="bg1"/>
                </a:solidFill>
              </a:rPr>
            </a:br>
            <a:r>
              <a:rPr lang="en-US" sz="2000" b="1" dirty="0" err="1">
                <a:solidFill>
                  <a:srgbClr val="FF0000"/>
                </a:solidFill>
              </a:rPr>
              <a:t>Archicerebellum</a:t>
            </a:r>
            <a:r>
              <a:rPr lang="en-US" sz="2000" b="1" dirty="0">
                <a:solidFill>
                  <a:srgbClr val="FF0000"/>
                </a:solidFill>
              </a:rPr>
              <a:t> (</a:t>
            </a:r>
            <a:r>
              <a:rPr lang="en-US" sz="2000" b="1" dirty="0" err="1" smtClean="0">
                <a:solidFill>
                  <a:srgbClr val="FF0000"/>
                </a:solidFill>
              </a:rPr>
              <a:t>vestibulo</a:t>
            </a:r>
            <a:r>
              <a:rPr lang="en-US" sz="2000" b="1" dirty="0" smtClean="0">
                <a:solidFill>
                  <a:srgbClr val="FF0000"/>
                </a:solidFill>
              </a:rPr>
              <a:t> cerebellum</a:t>
            </a:r>
            <a:r>
              <a:rPr lang="en-US" sz="2000" b="1" dirty="0">
                <a:solidFill>
                  <a:srgbClr val="FF0000"/>
                </a:solidFill>
              </a:rPr>
              <a:t>): </a:t>
            </a:r>
            <a:r>
              <a:rPr lang="en-US" sz="2000" b="1" dirty="0" smtClean="0">
                <a:solidFill>
                  <a:schemeClr val="bg1"/>
                </a:solidFill>
              </a:rPr>
              <a:t/>
            </a:r>
            <a:br>
              <a:rPr lang="en-US" sz="2000" b="1" dirty="0" smtClean="0">
                <a:solidFill>
                  <a:schemeClr val="bg1"/>
                </a:solidFill>
              </a:rPr>
            </a:br>
            <a:r>
              <a:rPr lang="en-US" sz="2000" b="1" dirty="0" smtClean="0">
                <a:solidFill>
                  <a:schemeClr val="bg1"/>
                </a:solidFill>
              </a:rPr>
              <a:t>It </a:t>
            </a:r>
            <a:r>
              <a:rPr lang="en-US" sz="2000" b="1" dirty="0">
                <a:solidFill>
                  <a:schemeClr val="bg1"/>
                </a:solidFill>
              </a:rPr>
              <a:t>includes the </a:t>
            </a:r>
            <a:r>
              <a:rPr lang="en-US" sz="2000" b="1" dirty="0" err="1">
                <a:solidFill>
                  <a:srgbClr val="FF0000"/>
                </a:solidFill>
              </a:rPr>
              <a:t>flocculonodular</a:t>
            </a:r>
            <a:r>
              <a:rPr lang="en-US" sz="2000" b="1" dirty="0">
                <a:solidFill>
                  <a:srgbClr val="FF0000"/>
                </a:solidFill>
              </a:rPr>
              <a:t> lobe</a:t>
            </a:r>
            <a:r>
              <a:rPr lang="en-US" sz="2000" b="1" dirty="0">
                <a:solidFill>
                  <a:schemeClr val="bg1"/>
                </a:solidFill>
              </a:rPr>
              <a:t>, which is located in the medial zone. </a:t>
            </a:r>
            <a:r>
              <a:rPr lang="en-US" sz="2000" b="1" dirty="0" smtClean="0">
                <a:solidFill>
                  <a:schemeClr val="bg1"/>
                </a:solidFill>
              </a:rPr>
              <a:t/>
            </a:r>
            <a:br>
              <a:rPr lang="en-US" sz="2000" b="1" dirty="0" smtClean="0">
                <a:solidFill>
                  <a:schemeClr val="bg1"/>
                </a:solidFill>
              </a:rPr>
            </a:br>
            <a:r>
              <a:rPr lang="en-US" sz="2000" b="1" dirty="0" smtClean="0">
                <a:solidFill>
                  <a:srgbClr val="FFFF00"/>
                </a:solidFill>
              </a:rPr>
              <a:t>The </a:t>
            </a:r>
            <a:r>
              <a:rPr lang="en-US" sz="2000" b="1" dirty="0" err="1" smtClean="0">
                <a:solidFill>
                  <a:srgbClr val="FF0000"/>
                </a:solidFill>
              </a:rPr>
              <a:t>archi</a:t>
            </a:r>
            <a:r>
              <a:rPr lang="en-US" sz="2000" b="1" dirty="0" smtClean="0">
                <a:solidFill>
                  <a:srgbClr val="FF0000"/>
                </a:solidFill>
              </a:rPr>
              <a:t> cerebellum </a:t>
            </a:r>
            <a:r>
              <a:rPr lang="en-US" sz="2000" b="1" dirty="0">
                <a:solidFill>
                  <a:srgbClr val="FFFF00"/>
                </a:solidFill>
              </a:rPr>
              <a:t>helps maintain equilibrium and coordinate eye, head, and neck movements; it is closely interconnected with the vestibular nuclei.</a:t>
            </a:r>
            <a:br>
              <a:rPr lang="en-US" sz="2000" b="1" dirty="0">
                <a:solidFill>
                  <a:srgbClr val="FFFF00"/>
                </a:solidFill>
              </a:rPr>
            </a:br>
            <a:r>
              <a:rPr lang="en-US" sz="2000" b="1" dirty="0" smtClean="0">
                <a:solidFill>
                  <a:schemeClr val="bg1"/>
                </a:solidFill>
              </a:rPr>
              <a:t/>
            </a:r>
            <a:br>
              <a:rPr lang="en-US" sz="2000" b="1" dirty="0" smtClean="0">
                <a:solidFill>
                  <a:schemeClr val="bg1"/>
                </a:solidFill>
              </a:rPr>
            </a:br>
            <a:r>
              <a:rPr lang="en-US" sz="2000" b="1" dirty="0" smtClean="0">
                <a:solidFill>
                  <a:srgbClr val="FF0000"/>
                </a:solidFill>
              </a:rPr>
              <a:t>Midline </a:t>
            </a:r>
            <a:r>
              <a:rPr lang="en-US" sz="2000" b="1" dirty="0" err="1">
                <a:solidFill>
                  <a:srgbClr val="FF0000"/>
                </a:solidFill>
              </a:rPr>
              <a:t>vermis</a:t>
            </a:r>
            <a:r>
              <a:rPr lang="en-US" sz="2000" b="1" dirty="0">
                <a:solidFill>
                  <a:srgbClr val="FF0000"/>
                </a:solidFill>
              </a:rPr>
              <a:t> (</a:t>
            </a:r>
            <a:r>
              <a:rPr lang="en-US" sz="2000" b="1" dirty="0" err="1" smtClean="0">
                <a:solidFill>
                  <a:srgbClr val="FF0000"/>
                </a:solidFill>
              </a:rPr>
              <a:t>paleo</a:t>
            </a:r>
            <a:r>
              <a:rPr lang="en-US" sz="2000" b="1" dirty="0" smtClean="0">
                <a:solidFill>
                  <a:srgbClr val="FF0000"/>
                </a:solidFill>
              </a:rPr>
              <a:t> cerebellum</a:t>
            </a:r>
            <a:r>
              <a:rPr lang="en-US" sz="2000" b="1" dirty="0">
                <a:solidFill>
                  <a:srgbClr val="FF0000"/>
                </a:solidFill>
              </a:rPr>
              <a:t>): </a:t>
            </a:r>
            <a:r>
              <a:rPr lang="en-US" sz="2000" b="1" dirty="0" smtClean="0">
                <a:solidFill>
                  <a:schemeClr val="bg1"/>
                </a:solidFill>
              </a:rPr>
              <a:t/>
            </a:r>
            <a:br>
              <a:rPr lang="en-US" sz="2000" b="1" dirty="0" smtClean="0">
                <a:solidFill>
                  <a:schemeClr val="bg1"/>
                </a:solidFill>
              </a:rPr>
            </a:br>
            <a:r>
              <a:rPr lang="en-US" sz="2000" b="1" dirty="0" smtClean="0">
                <a:solidFill>
                  <a:srgbClr val="FFFF00"/>
                </a:solidFill>
              </a:rPr>
              <a:t>It </a:t>
            </a:r>
            <a:r>
              <a:rPr lang="en-US" sz="2000" b="1" dirty="0">
                <a:solidFill>
                  <a:srgbClr val="FFFF00"/>
                </a:solidFill>
              </a:rPr>
              <a:t>helps coordinate trunk and leg movements. </a:t>
            </a:r>
            <a:r>
              <a:rPr lang="en-US" sz="2000" b="1" dirty="0" smtClean="0">
                <a:solidFill>
                  <a:srgbClr val="FFFF00"/>
                </a:solidFill>
              </a:rPr>
              <a:t/>
            </a:r>
            <a:br>
              <a:rPr lang="en-US" sz="2000" b="1" dirty="0" smtClean="0">
                <a:solidFill>
                  <a:srgbClr val="FFFF00"/>
                </a:solidFill>
              </a:rPr>
            </a:br>
            <a:r>
              <a:rPr lang="en-US" sz="2000" b="1" dirty="0" err="1" smtClean="0">
                <a:solidFill>
                  <a:srgbClr val="FF0000"/>
                </a:solidFill>
              </a:rPr>
              <a:t>Vermis</a:t>
            </a:r>
            <a:r>
              <a:rPr lang="en-US" sz="2000" b="1" dirty="0" smtClean="0">
                <a:solidFill>
                  <a:srgbClr val="FFFF00"/>
                </a:solidFill>
              </a:rPr>
              <a:t> </a:t>
            </a:r>
            <a:r>
              <a:rPr lang="en-US" sz="2000" b="1" dirty="0">
                <a:solidFill>
                  <a:srgbClr val="FFFF00"/>
                </a:solidFill>
              </a:rPr>
              <a:t>lesions result in abnormalities of stance and gait.</a:t>
            </a:r>
            <a:br>
              <a:rPr lang="en-US" sz="2000" b="1" dirty="0">
                <a:solidFill>
                  <a:srgbClr val="FFFF00"/>
                </a:solidFill>
              </a:rPr>
            </a:br>
            <a:r>
              <a:rPr lang="en-US" sz="2000" b="1" dirty="0" smtClean="0">
                <a:solidFill>
                  <a:srgbClr val="FF0000"/>
                </a:solidFill>
              </a:rPr>
              <a:t/>
            </a:r>
            <a:br>
              <a:rPr lang="en-US" sz="2000" b="1" dirty="0" smtClean="0">
                <a:solidFill>
                  <a:srgbClr val="FF0000"/>
                </a:solidFill>
              </a:rPr>
            </a:br>
            <a:r>
              <a:rPr lang="en-US" sz="2000" b="1" dirty="0" smtClean="0">
                <a:solidFill>
                  <a:srgbClr val="FF0000"/>
                </a:solidFill>
              </a:rPr>
              <a:t>Lateral </a:t>
            </a:r>
            <a:r>
              <a:rPr lang="en-US" sz="2000" b="1" dirty="0">
                <a:solidFill>
                  <a:srgbClr val="FF0000"/>
                </a:solidFill>
              </a:rPr>
              <a:t>hemispheres (</a:t>
            </a:r>
            <a:r>
              <a:rPr lang="en-US" sz="2000" b="1" dirty="0" err="1">
                <a:solidFill>
                  <a:srgbClr val="FF0000"/>
                </a:solidFill>
              </a:rPr>
              <a:t>neocerebellum</a:t>
            </a:r>
            <a:r>
              <a:rPr lang="en-US" sz="2000" b="1" dirty="0">
                <a:solidFill>
                  <a:srgbClr val="FF0000"/>
                </a:solidFill>
              </a:rPr>
              <a:t>): </a:t>
            </a:r>
            <a:r>
              <a:rPr lang="en-US" sz="2000" b="1" dirty="0" smtClean="0">
                <a:solidFill>
                  <a:schemeClr val="bg1"/>
                </a:solidFill>
              </a:rPr>
              <a:t/>
            </a:r>
            <a:br>
              <a:rPr lang="en-US" sz="2000" b="1" dirty="0" smtClean="0">
                <a:solidFill>
                  <a:schemeClr val="bg1"/>
                </a:solidFill>
              </a:rPr>
            </a:br>
            <a:r>
              <a:rPr lang="en-US" sz="2000" b="1" dirty="0" smtClean="0">
                <a:solidFill>
                  <a:srgbClr val="FFFF00"/>
                </a:solidFill>
              </a:rPr>
              <a:t>They </a:t>
            </a:r>
            <a:r>
              <a:rPr lang="en-US" sz="2000" b="1" dirty="0">
                <a:solidFill>
                  <a:srgbClr val="FFFF00"/>
                </a:solidFill>
              </a:rPr>
              <a:t>control quick and finely coordinated limb movements, predominantly of the arms.</a:t>
            </a:r>
            <a:br>
              <a:rPr lang="en-US" sz="2000" b="1" dirty="0">
                <a:solidFill>
                  <a:srgbClr val="FFFF00"/>
                </a:solidFill>
              </a:rPr>
            </a:br>
            <a:r>
              <a:rPr lang="en-US" sz="2000" b="1" dirty="0" smtClean="0">
                <a:solidFill>
                  <a:schemeClr val="bg1"/>
                </a:solidFill>
              </a:rPr>
              <a:t/>
            </a:r>
            <a:br>
              <a:rPr lang="en-US" sz="2000" b="1" dirty="0" smtClean="0">
                <a:solidFill>
                  <a:schemeClr val="bg1"/>
                </a:solidFill>
              </a:rPr>
            </a:br>
            <a:r>
              <a:rPr lang="en-US" sz="2000" b="1" dirty="0" smtClean="0">
                <a:solidFill>
                  <a:schemeClr val="bg1"/>
                </a:solidFill>
              </a:rPr>
              <a:t>Main </a:t>
            </a:r>
            <a:r>
              <a:rPr lang="en-US" sz="2000" b="1" dirty="0">
                <a:solidFill>
                  <a:schemeClr val="bg1"/>
                </a:solidFill>
              </a:rPr>
              <a:t>inputs come from </a:t>
            </a:r>
            <a:r>
              <a:rPr lang="en-US" sz="2000" b="1" dirty="0" err="1" smtClean="0">
                <a:solidFill>
                  <a:srgbClr val="FF0000"/>
                </a:solidFill>
              </a:rPr>
              <a:t>fronto</a:t>
            </a:r>
            <a:r>
              <a:rPr lang="en-US" sz="2000" b="1" dirty="0" smtClean="0">
                <a:solidFill>
                  <a:srgbClr val="FF0000"/>
                </a:solidFill>
              </a:rPr>
              <a:t> </a:t>
            </a:r>
            <a:r>
              <a:rPr lang="en-US" sz="2000" b="1" dirty="0" err="1" smtClean="0">
                <a:solidFill>
                  <a:srgbClr val="FF0000"/>
                </a:solidFill>
              </a:rPr>
              <a:t>ponto</a:t>
            </a:r>
            <a:r>
              <a:rPr lang="en-US" sz="2000" b="1" dirty="0" smtClean="0">
                <a:solidFill>
                  <a:srgbClr val="FF0000"/>
                </a:solidFill>
              </a:rPr>
              <a:t> cerebellar </a:t>
            </a:r>
            <a:r>
              <a:rPr lang="en-US" sz="2000" b="1" dirty="0">
                <a:solidFill>
                  <a:srgbClr val="FF0000"/>
                </a:solidFill>
              </a:rPr>
              <a:t>connections (contralateral) </a:t>
            </a:r>
            <a:r>
              <a:rPr lang="en-US" sz="2000" b="1" dirty="0">
                <a:solidFill>
                  <a:schemeClr val="bg1"/>
                </a:solidFill>
              </a:rPr>
              <a:t>from above, </a:t>
            </a:r>
            <a:r>
              <a:rPr lang="en-US" sz="2000" b="1" dirty="0" smtClean="0">
                <a:solidFill>
                  <a:schemeClr val="bg1"/>
                </a:solidFill>
              </a:rPr>
              <a:t/>
            </a:r>
            <a:br>
              <a:rPr lang="en-US" sz="2000" b="1" dirty="0" smtClean="0">
                <a:solidFill>
                  <a:schemeClr val="bg1"/>
                </a:solidFill>
              </a:rPr>
            </a:br>
            <a:r>
              <a:rPr lang="en-US" sz="2000" b="1" dirty="0" smtClean="0">
                <a:solidFill>
                  <a:schemeClr val="bg1"/>
                </a:solidFill>
              </a:rPr>
              <a:t>and  </a:t>
            </a:r>
            <a:r>
              <a:rPr lang="en-US" sz="2000" b="1" dirty="0" err="1" smtClean="0">
                <a:solidFill>
                  <a:srgbClr val="FF0000"/>
                </a:solidFill>
              </a:rPr>
              <a:t>spino</a:t>
            </a:r>
            <a:r>
              <a:rPr lang="en-US" sz="2000" b="1" dirty="0" smtClean="0">
                <a:solidFill>
                  <a:srgbClr val="FF0000"/>
                </a:solidFill>
              </a:rPr>
              <a:t> cerebellar </a:t>
            </a:r>
            <a:r>
              <a:rPr lang="en-US" sz="2000" b="1" dirty="0">
                <a:solidFill>
                  <a:srgbClr val="FF0000"/>
                </a:solidFill>
              </a:rPr>
              <a:t>tracts from below (proprioception) </a:t>
            </a:r>
            <a:r>
              <a:rPr lang="en-US" sz="2000" b="1" dirty="0">
                <a:solidFill>
                  <a:schemeClr val="bg1"/>
                </a:solidFill>
              </a:rPr>
              <a:t>producing primarily </a:t>
            </a:r>
            <a:r>
              <a:rPr lang="en-US" sz="2000" b="1" dirty="0" err="1">
                <a:solidFill>
                  <a:srgbClr val="FF0000"/>
                </a:solidFill>
              </a:rPr>
              <a:t>ipsilateral</a:t>
            </a:r>
            <a:r>
              <a:rPr lang="en-US" sz="2000" b="1" dirty="0">
                <a:solidFill>
                  <a:srgbClr val="FF0000"/>
                </a:solidFill>
              </a:rPr>
              <a:t> signs</a:t>
            </a:r>
            <a:r>
              <a:rPr lang="en-US" sz="2000" b="1" dirty="0">
                <a:solidFill>
                  <a:schemeClr val="bg1"/>
                </a:solidFill>
              </a:rPr>
              <a:t>. </a:t>
            </a:r>
            <a:r>
              <a:rPr lang="en-US" sz="2000" b="1" dirty="0" smtClean="0">
                <a:solidFill>
                  <a:schemeClr val="bg1"/>
                </a:solidFill>
              </a:rPr>
              <a:t/>
            </a:r>
            <a:br>
              <a:rPr lang="en-US" sz="2000" b="1" dirty="0" smtClean="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In addition </a:t>
            </a:r>
            <a:r>
              <a:rPr lang="en-US" sz="2000" b="1" dirty="0">
                <a:solidFill>
                  <a:schemeClr val="bg1"/>
                </a:solidFill>
              </a:rPr>
              <a:t>to coordination, the cerebellum controls some aspects of memory, learning, and cognition.</a:t>
            </a:r>
            <a:br>
              <a:rPr lang="en-US" sz="2000" b="1" dirty="0">
                <a:solidFill>
                  <a:schemeClr val="bg1"/>
                </a:solidFill>
              </a:rPr>
            </a:br>
            <a:r>
              <a:rPr lang="en-US" sz="2000" b="1" dirty="0">
                <a:solidFill>
                  <a:schemeClr val="bg1"/>
                </a:solidFill>
              </a:rPr>
              <a:t/>
            </a:r>
            <a:br>
              <a:rPr lang="en-US" sz="2000" b="1" dirty="0">
                <a:solidFill>
                  <a:schemeClr val="bg1"/>
                </a:solidFill>
              </a:rPr>
            </a:br>
            <a:r>
              <a:rPr lang="en-US" sz="2000" b="1" dirty="0">
                <a:solidFill>
                  <a:schemeClr val="bg1"/>
                </a:solidFill>
              </a:rPr>
              <a:t>Ataxia is the archetypal sign of cerebellar dysfunction, but many other motor abnormalities may occur</a:t>
            </a:r>
            <a:br>
              <a:rPr lang="en-US" sz="2000" b="1" dirty="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endParaRPr lang="en-US" sz="2000" b="1" dirty="0">
              <a:solidFill>
                <a:schemeClr val="bg1"/>
              </a:solidFill>
            </a:endParaRPr>
          </a:p>
        </p:txBody>
      </p:sp>
    </p:spTree>
    <p:extLst>
      <p:ext uri="{BB962C8B-B14F-4D97-AF65-F5344CB8AC3E}">
        <p14:creationId xmlns:p14="http://schemas.microsoft.com/office/powerpoint/2010/main" xmlns="" val="19357297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6858000"/>
          </a:xfrm>
          <a:solidFill>
            <a:srgbClr val="001946"/>
          </a:solidFill>
        </p:spPr>
        <p:txBody>
          <a:bodyPr>
            <a:normAutofit/>
          </a:bodyPr>
          <a:lstStyle/>
          <a:p>
            <a:pPr algn="l"/>
            <a:endParaRPr lang="en-US" sz="2000" b="1" dirty="0">
              <a:solidFill>
                <a:schemeClr val="bg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2400" y="152400"/>
            <a:ext cx="8763000" cy="304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7" name="Picture 3" descr="C:\Users\cv\Desktop\2013-03-30_1047.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52400" y="3200400"/>
            <a:ext cx="2514600" cy="3543300"/>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C:\Users\cv\Desktop\2013-03-30_1047_001.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667001" y="3200400"/>
            <a:ext cx="2020844" cy="3543300"/>
          </a:xfrm>
          <a:prstGeom prst="rect">
            <a:avLst/>
          </a:prstGeom>
          <a:noFill/>
          <a:extLst>
            <a:ext uri="{909E8E84-426E-40DD-AFC4-6F175D3DCCD1}">
              <a14:hiddenFill xmlns:a14="http://schemas.microsoft.com/office/drawing/2010/main" xmlns="">
                <a:solidFill>
                  <a:srgbClr val="FFFFFF"/>
                </a:solidFill>
              </a14:hiddenFill>
            </a:ext>
          </a:extLst>
        </p:spPr>
      </p:pic>
      <p:pic>
        <p:nvPicPr>
          <p:cNvPr id="1029" name="Picture 5" descr="C:\Users\cv\Desktop\2013-03-30_1047_002.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687844" y="3200401"/>
            <a:ext cx="2170155" cy="3543300"/>
          </a:xfrm>
          <a:prstGeom prst="rect">
            <a:avLst/>
          </a:prstGeom>
          <a:noFill/>
          <a:extLst>
            <a:ext uri="{909E8E84-426E-40DD-AFC4-6F175D3DCCD1}">
              <a14:hiddenFill xmlns:a14="http://schemas.microsoft.com/office/drawing/2010/main" xmlns="">
                <a:solidFill>
                  <a:srgbClr val="FFFFFF"/>
                </a:solidFill>
              </a14:hiddenFill>
            </a:ext>
          </a:extLst>
        </p:spPr>
      </p:pic>
      <p:pic>
        <p:nvPicPr>
          <p:cNvPr id="1030" name="Picture 6" descr="C:\Users\cv\Desktop\2013-03-30_1048.pn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6858000" y="3200400"/>
            <a:ext cx="2057400" cy="35433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006072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6858000"/>
          </a:xfrm>
          <a:solidFill>
            <a:srgbClr val="001946"/>
          </a:solidFill>
        </p:spPr>
        <p:txBody>
          <a:bodyPr>
            <a:normAutofit fontScale="90000"/>
          </a:bodyPr>
          <a:lstStyle/>
          <a:p>
            <a:pPr algn="l"/>
            <a:r>
              <a:rPr lang="en-US" sz="2200" b="1" u="sng" dirty="0" smtClean="0">
                <a:solidFill>
                  <a:srgbClr val="FFFF00"/>
                </a:solidFill>
              </a:rPr>
              <a:t>Function</a:t>
            </a:r>
            <a:r>
              <a:rPr lang="en-US" sz="2000" b="1" dirty="0">
                <a:solidFill>
                  <a:schemeClr val="bg1"/>
                </a:solidFill>
              </a:rPr>
              <a:t/>
            </a:r>
            <a:br>
              <a:rPr lang="en-US" sz="2000" b="1" dirty="0">
                <a:solidFill>
                  <a:schemeClr val="bg1"/>
                </a:solidFill>
              </a:rPr>
            </a:br>
            <a:r>
              <a:rPr lang="en-US" sz="2000" b="1" dirty="0" smtClean="0">
                <a:solidFill>
                  <a:schemeClr val="bg1"/>
                </a:solidFill>
              </a:rPr>
              <a:t>	The </a:t>
            </a:r>
            <a:r>
              <a:rPr lang="en-US" sz="2000" b="1" dirty="0">
                <a:solidFill>
                  <a:schemeClr val="bg1"/>
                </a:solidFill>
              </a:rPr>
              <a:t>strongest clues to the function of the cerebellum have come from examining the consequences of damage to it. H</a:t>
            </a:r>
            <a:r>
              <a:rPr lang="en-US" sz="2000" b="1" dirty="0" smtClean="0">
                <a:solidFill>
                  <a:schemeClr val="bg1"/>
                </a:solidFill>
              </a:rPr>
              <a:t>umans  cerebellar </a:t>
            </a:r>
            <a:r>
              <a:rPr lang="en-US" sz="2000" b="1" dirty="0">
                <a:solidFill>
                  <a:schemeClr val="bg1"/>
                </a:solidFill>
              </a:rPr>
              <a:t>dysfunction </a:t>
            </a:r>
            <a:r>
              <a:rPr lang="en-US" sz="2000" b="1" dirty="0" smtClean="0">
                <a:solidFill>
                  <a:schemeClr val="bg1"/>
                </a:solidFill>
              </a:rPr>
              <a:t>show  </a:t>
            </a:r>
            <a:r>
              <a:rPr lang="en-US" sz="2000" b="1" dirty="0">
                <a:solidFill>
                  <a:schemeClr val="bg1"/>
                </a:solidFill>
              </a:rPr>
              <a:t>problems with motor control, on the side of the body </a:t>
            </a:r>
            <a:r>
              <a:rPr lang="en-US" sz="2000" b="1" dirty="0" err="1">
                <a:solidFill>
                  <a:schemeClr val="bg1"/>
                </a:solidFill>
              </a:rPr>
              <a:t>ipsilateral</a:t>
            </a:r>
            <a:r>
              <a:rPr lang="en-US" sz="2000" b="1" dirty="0">
                <a:solidFill>
                  <a:schemeClr val="bg1"/>
                </a:solidFill>
              </a:rPr>
              <a:t> to the damaged cerebellum. They continue to be able to generate motor activity, but it loses precision, producing erratic, uncoordinated, or incorrectly timed movements. </a:t>
            </a:r>
            <a:r>
              <a:rPr lang="en-US" sz="2000" b="1" dirty="0" smtClean="0">
                <a:solidFill>
                  <a:schemeClr val="bg1"/>
                </a:solidFill>
              </a:rPr>
              <a:t/>
            </a:r>
            <a:br>
              <a:rPr lang="en-US" sz="2000" b="1" dirty="0" smtClean="0">
                <a:solidFill>
                  <a:schemeClr val="bg1"/>
                </a:solidFill>
              </a:rPr>
            </a:br>
            <a:r>
              <a:rPr lang="en-US" sz="2000" b="1" dirty="0">
                <a:solidFill>
                  <a:schemeClr val="bg1"/>
                </a:solidFill>
              </a:rPr>
              <a:t>	</a:t>
            </a:r>
            <a:r>
              <a:rPr lang="en-US" sz="2000" b="1" dirty="0" smtClean="0">
                <a:solidFill>
                  <a:schemeClr val="bg1"/>
                </a:solidFill>
              </a:rPr>
              <a:t>A </a:t>
            </a:r>
            <a:r>
              <a:rPr lang="en-US" sz="2000" b="1" dirty="0">
                <a:solidFill>
                  <a:schemeClr val="bg1"/>
                </a:solidFill>
              </a:rPr>
              <a:t>standard test of cerebellar function is to reach with the tip of the finger for a target at arm's length: A healthy person will move the fingertip in a rapid straight trajectory, whereas a person with cerebellar damage will reach slowly and erratically, with many mid-course corrections. </a:t>
            </a:r>
            <a:r>
              <a:rPr lang="en-US" sz="2000" b="1" dirty="0" smtClean="0">
                <a:solidFill>
                  <a:schemeClr val="bg1"/>
                </a:solidFill>
              </a:rPr>
              <a:t/>
            </a:r>
            <a:br>
              <a:rPr lang="en-US" sz="2000" b="1" dirty="0" smtClean="0">
                <a:solidFill>
                  <a:schemeClr val="bg1"/>
                </a:solidFill>
              </a:rPr>
            </a:br>
            <a:r>
              <a:rPr lang="en-US" sz="2000" b="1" dirty="0" smtClean="0">
                <a:solidFill>
                  <a:srgbClr val="FF0000"/>
                </a:solidFill>
              </a:rPr>
              <a:t>Principles</a:t>
            </a:r>
            <a:r>
              <a:rPr lang="en-US" sz="2000" b="1" dirty="0">
                <a:solidFill>
                  <a:schemeClr val="bg1"/>
                </a:solidFill>
              </a:rPr>
              <a:t/>
            </a:r>
            <a:br>
              <a:rPr lang="en-US" sz="2000" b="1" dirty="0">
                <a:solidFill>
                  <a:schemeClr val="bg1"/>
                </a:solidFill>
              </a:rPr>
            </a:br>
            <a:r>
              <a:rPr lang="en-US" sz="2000" b="1" dirty="0" smtClean="0">
                <a:solidFill>
                  <a:schemeClr val="bg1"/>
                </a:solidFill>
              </a:rPr>
              <a:t>Four </a:t>
            </a:r>
            <a:r>
              <a:rPr lang="en-US" sz="2000" b="1" dirty="0">
                <a:solidFill>
                  <a:schemeClr val="bg1"/>
                </a:solidFill>
              </a:rPr>
              <a:t>principles have been identified as important: </a:t>
            </a:r>
            <a:br>
              <a:rPr lang="en-US" sz="2000" b="1" dirty="0">
                <a:solidFill>
                  <a:schemeClr val="bg1"/>
                </a:solidFill>
              </a:rPr>
            </a:br>
            <a:r>
              <a:rPr lang="en-US" sz="2000" b="1" dirty="0">
                <a:solidFill>
                  <a:schemeClr val="bg1"/>
                </a:solidFill>
              </a:rPr>
              <a:t>1. </a:t>
            </a:r>
            <a:r>
              <a:rPr lang="en-US" sz="2000" b="1" dirty="0" smtClean="0">
                <a:solidFill>
                  <a:srgbClr val="FF0000"/>
                </a:solidFill>
              </a:rPr>
              <a:t>Feed forward </a:t>
            </a:r>
            <a:r>
              <a:rPr lang="en-US" sz="2000" b="1" dirty="0">
                <a:solidFill>
                  <a:srgbClr val="FF0000"/>
                </a:solidFill>
              </a:rPr>
              <a:t>processing</a:t>
            </a:r>
            <a:r>
              <a:rPr lang="en-US" sz="2000" b="1" dirty="0">
                <a:solidFill>
                  <a:schemeClr val="bg1"/>
                </a:solidFill>
              </a:rPr>
              <a:t>: The </a:t>
            </a:r>
            <a:r>
              <a:rPr lang="en-US" sz="2000" b="1" dirty="0" smtClean="0">
                <a:solidFill>
                  <a:schemeClr val="bg1"/>
                </a:solidFill>
              </a:rPr>
              <a:t> signals </a:t>
            </a:r>
            <a:r>
              <a:rPr lang="en-US" sz="2000" b="1" dirty="0">
                <a:solidFill>
                  <a:schemeClr val="bg1"/>
                </a:solidFill>
              </a:rPr>
              <a:t>move </a:t>
            </a:r>
            <a:r>
              <a:rPr lang="en-US" sz="2000" b="1" dirty="0" err="1" smtClean="0">
                <a:solidFill>
                  <a:schemeClr val="bg1"/>
                </a:solidFill>
              </a:rPr>
              <a:t>unidirection</a:t>
            </a:r>
            <a:r>
              <a:rPr lang="en-US" sz="2000" b="1" dirty="0" smtClean="0">
                <a:solidFill>
                  <a:schemeClr val="bg1"/>
                </a:solidFill>
              </a:rPr>
              <a:t> </a:t>
            </a:r>
            <a:r>
              <a:rPr lang="en-US" sz="2000" b="1" dirty="0">
                <a:solidFill>
                  <a:schemeClr val="bg1"/>
                </a:solidFill>
              </a:rPr>
              <a:t>through the system from input to output, with very little recurrent internal transmission. </a:t>
            </a:r>
            <a:r>
              <a:rPr lang="en-US" sz="2000" b="1" dirty="0" smtClean="0">
                <a:solidFill>
                  <a:schemeClr val="bg1"/>
                </a:solidFill>
              </a:rPr>
              <a:t>This feed forward </a:t>
            </a:r>
            <a:r>
              <a:rPr lang="en-US" sz="2000" b="1" dirty="0">
                <a:solidFill>
                  <a:schemeClr val="bg1"/>
                </a:solidFill>
              </a:rPr>
              <a:t>mode of operation means that </a:t>
            </a:r>
            <a:r>
              <a:rPr lang="en-US" sz="2000" b="1" dirty="0" smtClean="0">
                <a:solidFill>
                  <a:schemeClr val="bg1"/>
                </a:solidFill>
              </a:rPr>
              <a:t> Signals </a:t>
            </a:r>
            <a:r>
              <a:rPr lang="en-US" sz="2000" b="1" dirty="0">
                <a:solidFill>
                  <a:schemeClr val="bg1"/>
                </a:solidFill>
              </a:rPr>
              <a:t>enter the circuit, are processed by each stage in sequential order, and then leave. </a:t>
            </a:r>
            <a:r>
              <a:rPr lang="en-US" sz="2000" b="1" dirty="0" smtClean="0">
                <a:solidFill>
                  <a:schemeClr val="bg1"/>
                </a:solidFill>
              </a:rPr>
              <a:t/>
            </a:r>
            <a:br>
              <a:rPr lang="en-US" sz="2000" b="1" dirty="0" smtClean="0">
                <a:solidFill>
                  <a:schemeClr val="bg1"/>
                </a:solidFill>
              </a:rPr>
            </a:br>
            <a:r>
              <a:rPr lang="en-US" sz="2000" b="1" dirty="0" smtClean="0">
                <a:solidFill>
                  <a:schemeClr val="bg1"/>
                </a:solidFill>
              </a:rPr>
              <a:t>2</a:t>
            </a:r>
            <a:r>
              <a:rPr lang="en-US" sz="2000" b="1" dirty="0">
                <a:solidFill>
                  <a:schemeClr val="bg1"/>
                </a:solidFill>
              </a:rPr>
              <a:t>. </a:t>
            </a:r>
            <a:r>
              <a:rPr lang="en-US" sz="2000" b="1" dirty="0">
                <a:solidFill>
                  <a:srgbClr val="FF0000"/>
                </a:solidFill>
              </a:rPr>
              <a:t>Divergence and convergence</a:t>
            </a:r>
            <a:r>
              <a:rPr lang="en-US" sz="2000" b="1" dirty="0">
                <a:solidFill>
                  <a:schemeClr val="bg1"/>
                </a:solidFill>
              </a:rPr>
              <a:t>: </a:t>
            </a:r>
            <a:r>
              <a:rPr lang="en-US" sz="2000" b="1" dirty="0" smtClean="0">
                <a:solidFill>
                  <a:schemeClr val="bg1"/>
                </a:solidFill>
              </a:rPr>
              <a:t>Information </a:t>
            </a:r>
            <a:r>
              <a:rPr lang="en-US" sz="2000" b="1" dirty="0">
                <a:solidFill>
                  <a:schemeClr val="bg1"/>
                </a:solidFill>
              </a:rPr>
              <a:t>from 200 million mossy fiber inputs is expanded to 40 billion granule cells, whose parallel fiber outputs then converge onto 15 million Purkinje </a:t>
            </a:r>
            <a:r>
              <a:rPr lang="en-US" sz="2000" b="1" dirty="0" smtClean="0">
                <a:solidFill>
                  <a:schemeClr val="bg1"/>
                </a:solidFill>
              </a:rPr>
              <a:t>cells. Thus</a:t>
            </a:r>
            <a:r>
              <a:rPr lang="en-US" sz="2000" b="1" dirty="0">
                <a:solidFill>
                  <a:schemeClr val="bg1"/>
                </a:solidFill>
              </a:rPr>
              <a:t>, the cerebellar network receives a modest number of inputs, processes them very extensively through its rigorously structured internal network, and sends out the results via a very limited number of output cells</a:t>
            </a:r>
            <a:r>
              <a:rPr lang="en-US" sz="2000" b="1" dirty="0" smtClean="0">
                <a:solidFill>
                  <a:schemeClr val="bg1"/>
                </a:solidFill>
              </a:rPr>
              <a:t>.</a:t>
            </a:r>
            <a:br>
              <a:rPr lang="en-US" sz="2000" b="1" dirty="0" smtClean="0">
                <a:solidFill>
                  <a:schemeClr val="bg1"/>
                </a:solidFill>
              </a:rPr>
            </a:br>
            <a:r>
              <a:rPr lang="en-US" sz="2000" b="1" dirty="0">
                <a:solidFill>
                  <a:schemeClr val="bg1"/>
                </a:solidFill>
              </a:rPr>
              <a:t/>
            </a:r>
            <a:br>
              <a:rPr lang="en-US" sz="2000" b="1" dirty="0">
                <a:solidFill>
                  <a:schemeClr val="bg1"/>
                </a:solidFill>
              </a:rPr>
            </a:br>
            <a:endParaRPr lang="en-US" sz="2000" b="1" dirty="0">
              <a:solidFill>
                <a:schemeClr val="bg1"/>
              </a:solidFill>
            </a:endParaRPr>
          </a:p>
        </p:txBody>
      </p:sp>
    </p:spTree>
    <p:extLst>
      <p:ext uri="{BB962C8B-B14F-4D97-AF65-F5344CB8AC3E}">
        <p14:creationId xmlns:p14="http://schemas.microsoft.com/office/powerpoint/2010/main" xmlns="" val="25624022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6858000"/>
          </a:xfrm>
          <a:solidFill>
            <a:srgbClr val="001946"/>
          </a:solidFill>
        </p:spPr>
        <p:txBody>
          <a:bodyPr>
            <a:normAutofit/>
          </a:bodyPr>
          <a:lstStyle/>
          <a:p>
            <a:pPr algn="l"/>
            <a:r>
              <a:rPr lang="en-US" sz="2000" b="1" dirty="0">
                <a:solidFill>
                  <a:schemeClr val="bg1"/>
                </a:solidFill>
              </a:rPr>
              <a:t/>
            </a:r>
            <a:br>
              <a:rPr lang="en-US" sz="2000" b="1" dirty="0">
                <a:solidFill>
                  <a:schemeClr val="bg1"/>
                </a:solidFill>
              </a:rPr>
            </a:br>
            <a:r>
              <a:rPr lang="en-US" sz="2400" b="1" dirty="0">
                <a:solidFill>
                  <a:schemeClr val="bg1"/>
                </a:solidFill>
              </a:rPr>
              <a:t>3. </a:t>
            </a:r>
            <a:r>
              <a:rPr lang="en-US" sz="2400" b="1" dirty="0">
                <a:solidFill>
                  <a:srgbClr val="FF0000"/>
                </a:solidFill>
              </a:rPr>
              <a:t>Modularity: </a:t>
            </a:r>
            <a:r>
              <a:rPr lang="en-US" sz="2400" b="1" dirty="0" smtClean="0">
                <a:solidFill>
                  <a:schemeClr val="bg1"/>
                </a:solidFill>
              </a:rPr>
              <a:t>A module </a:t>
            </a:r>
            <a:r>
              <a:rPr lang="en-US" sz="2400" b="1" dirty="0">
                <a:solidFill>
                  <a:schemeClr val="bg1"/>
                </a:solidFill>
              </a:rPr>
              <a:t>consists of a small cluster of neurons in the inferior </a:t>
            </a:r>
            <a:r>
              <a:rPr lang="en-US" sz="2400" b="1" dirty="0" err="1">
                <a:solidFill>
                  <a:schemeClr val="bg1"/>
                </a:solidFill>
              </a:rPr>
              <a:t>olivary</a:t>
            </a:r>
            <a:r>
              <a:rPr lang="en-US" sz="2400" b="1" dirty="0">
                <a:solidFill>
                  <a:schemeClr val="bg1"/>
                </a:solidFill>
              </a:rPr>
              <a:t> nucleus, a set of long narrow strips of Purkinje cells in the cerebellar cortex (</a:t>
            </a:r>
            <a:r>
              <a:rPr lang="en-US" sz="2400" b="1" dirty="0" err="1">
                <a:solidFill>
                  <a:schemeClr val="bg1"/>
                </a:solidFill>
              </a:rPr>
              <a:t>microzones</a:t>
            </a:r>
            <a:r>
              <a:rPr lang="en-US" sz="2400" b="1" dirty="0">
                <a:solidFill>
                  <a:schemeClr val="bg1"/>
                </a:solidFill>
              </a:rPr>
              <a:t>), and a small cluster of neurons in one of the deep cerebellar nuclei. Different modules share input from mossy fibers and parallel fibers, but </a:t>
            </a:r>
            <a:r>
              <a:rPr lang="en-US" sz="2400" b="1" dirty="0" smtClean="0">
                <a:solidFill>
                  <a:schemeClr val="bg1"/>
                </a:solidFill>
              </a:rPr>
              <a:t> appear </a:t>
            </a:r>
            <a:r>
              <a:rPr lang="en-US" sz="2400" b="1" dirty="0">
                <a:solidFill>
                  <a:schemeClr val="bg1"/>
                </a:solidFill>
              </a:rPr>
              <a:t>to function independently — the output of one module does not appear to significantly influence the activity of other modules</a:t>
            </a:r>
            <a:r>
              <a:rPr lang="en-US" sz="2400" b="1" dirty="0" smtClean="0">
                <a:solidFill>
                  <a:schemeClr val="bg1"/>
                </a:solidFill>
              </a:rPr>
              <a:t>.</a:t>
            </a:r>
            <a:r>
              <a:rPr lang="en-US" sz="2400" b="1" dirty="0">
                <a:solidFill>
                  <a:schemeClr val="bg1"/>
                </a:solidFill>
              </a:rPr>
              <a:t/>
            </a:r>
            <a:br>
              <a:rPr lang="en-US" sz="2400" b="1" dirty="0">
                <a:solidFill>
                  <a:schemeClr val="bg1"/>
                </a:solidFill>
              </a:rPr>
            </a:br>
            <a:r>
              <a:rPr lang="en-US" sz="2400" b="1" dirty="0">
                <a:solidFill>
                  <a:schemeClr val="bg1"/>
                </a:solidFill>
              </a:rPr>
              <a:t>4. </a:t>
            </a:r>
            <a:r>
              <a:rPr lang="en-US" sz="2400" b="1" dirty="0">
                <a:solidFill>
                  <a:srgbClr val="FF0000"/>
                </a:solidFill>
              </a:rPr>
              <a:t>Plasticity: </a:t>
            </a:r>
            <a:r>
              <a:rPr lang="en-US" sz="2400" b="1" dirty="0">
                <a:solidFill>
                  <a:schemeClr val="bg1"/>
                </a:solidFill>
              </a:rPr>
              <a:t>The synapses between parallel fibers and Purkinje cells, and the synapses between mossy fibers and deep nuclear cells, </a:t>
            </a:r>
            <a:r>
              <a:rPr lang="en-US" sz="2400" b="1" dirty="0" smtClean="0">
                <a:solidFill>
                  <a:schemeClr val="bg1"/>
                </a:solidFill>
              </a:rPr>
              <a:t>This </a:t>
            </a:r>
            <a:r>
              <a:rPr lang="en-US" sz="2400" b="1" dirty="0">
                <a:solidFill>
                  <a:schemeClr val="bg1"/>
                </a:solidFill>
              </a:rPr>
              <a:t>arrangement gives tremendous flexibility for fine-tuning the relationship between cerebellar inputs and outputs</a:t>
            </a:r>
            <a:r>
              <a:rPr lang="en-US" sz="2400" b="1" dirty="0" smtClean="0">
                <a:solidFill>
                  <a:schemeClr val="bg1"/>
                </a:solidFill>
              </a:rPr>
              <a:t>.</a:t>
            </a:r>
            <a:r>
              <a:rPr lang="en-US" sz="2400" b="1" dirty="0">
                <a:solidFill>
                  <a:schemeClr val="bg1"/>
                </a:solidFill>
              </a:rPr>
              <a:t/>
            </a:r>
            <a:br>
              <a:rPr lang="en-US" sz="2400" b="1" dirty="0">
                <a:solidFill>
                  <a:schemeClr val="bg1"/>
                </a:solidFill>
              </a:rPr>
            </a:br>
            <a:r>
              <a:rPr lang="en-US" sz="2400" b="1" dirty="0">
                <a:solidFill>
                  <a:schemeClr val="bg1"/>
                </a:solidFill>
              </a:rPr>
              <a:t/>
            </a:r>
            <a:br>
              <a:rPr lang="en-US" sz="2400" b="1" dirty="0">
                <a:solidFill>
                  <a:schemeClr val="bg1"/>
                </a:solidFill>
              </a:rPr>
            </a:br>
            <a:r>
              <a:rPr lang="en-US" sz="2400" b="1" dirty="0" smtClean="0">
                <a:solidFill>
                  <a:schemeClr val="bg1"/>
                </a:solidFill>
              </a:rPr>
              <a:t>One </a:t>
            </a:r>
            <a:r>
              <a:rPr lang="en-US" sz="2400" b="1" dirty="0">
                <a:solidFill>
                  <a:schemeClr val="bg1"/>
                </a:solidFill>
              </a:rPr>
              <a:t>of the most extensively studied cerebellar learning tasks is the </a:t>
            </a:r>
            <a:r>
              <a:rPr lang="en-US" sz="2400" b="1" dirty="0" smtClean="0">
                <a:solidFill>
                  <a:schemeClr val="bg1"/>
                </a:solidFill>
              </a:rPr>
              <a:t>eye blink </a:t>
            </a:r>
            <a:r>
              <a:rPr lang="en-US" sz="2400" b="1" dirty="0">
                <a:solidFill>
                  <a:schemeClr val="bg1"/>
                </a:solidFill>
              </a:rPr>
              <a:t>conditioning paradigm, in which a neutral conditioned stimulus such as a tone or a light is repeatedly paired with an unconditioned stimulus, such as an air puff, that elicits a blink response. </a:t>
            </a:r>
            <a:endParaRPr lang="en-US" sz="2000" b="1" dirty="0">
              <a:solidFill>
                <a:schemeClr val="bg1"/>
              </a:solidFill>
            </a:endParaRPr>
          </a:p>
        </p:txBody>
      </p:sp>
    </p:spTree>
    <p:extLst>
      <p:ext uri="{BB962C8B-B14F-4D97-AF65-F5344CB8AC3E}">
        <p14:creationId xmlns:p14="http://schemas.microsoft.com/office/powerpoint/2010/main" xmlns="" val="41807411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6858000"/>
          </a:xfrm>
          <a:solidFill>
            <a:srgbClr val="001946"/>
          </a:solidFill>
        </p:spPr>
        <p:txBody>
          <a:bodyPr>
            <a:normAutofit fontScale="90000"/>
          </a:bodyPr>
          <a:lstStyle/>
          <a:p>
            <a:pPr algn="l"/>
            <a:r>
              <a:rPr lang="en-US" sz="2000" b="1" dirty="0" smtClean="0">
                <a:solidFill>
                  <a:srgbClr val="FF0000"/>
                </a:solidFill>
              </a:rPr>
              <a:t>A </a:t>
            </a:r>
            <a:r>
              <a:rPr lang="en-US" sz="2000" b="1" dirty="0">
                <a:solidFill>
                  <a:srgbClr val="FF0000"/>
                </a:solidFill>
              </a:rPr>
              <a:t>stroke </a:t>
            </a:r>
            <a:r>
              <a:rPr lang="en-US" sz="2000" b="1" dirty="0">
                <a:solidFill>
                  <a:schemeClr val="bg1"/>
                </a:solidFill>
              </a:rPr>
              <a:t>affecting the cerebellum may cause dizziness, nausea, balance and coordination problems</a:t>
            </a:r>
            <a:r>
              <a:rPr lang="en-US" sz="2000" b="1" dirty="0" smtClean="0">
                <a:solidFill>
                  <a:schemeClr val="bg1"/>
                </a:solidFill>
              </a:rPr>
              <a:t>.</a:t>
            </a:r>
            <a:br>
              <a:rPr lang="en-US" sz="2000" b="1" dirty="0" smtClean="0">
                <a:solidFill>
                  <a:schemeClr val="bg1"/>
                </a:solidFill>
              </a:rPr>
            </a:br>
            <a:r>
              <a:rPr lang="en-US" sz="2000" b="1" dirty="0" smtClean="0">
                <a:solidFill>
                  <a:srgbClr val="FF0000"/>
                </a:solidFill>
              </a:rPr>
              <a:t>Congenital </a:t>
            </a:r>
            <a:r>
              <a:rPr lang="en-US" sz="2000" b="1" dirty="0">
                <a:solidFill>
                  <a:srgbClr val="FF0000"/>
                </a:solidFill>
              </a:rPr>
              <a:t>malformations: </a:t>
            </a:r>
            <a:r>
              <a:rPr lang="en-US" sz="2000" b="1" dirty="0" smtClean="0">
                <a:solidFill>
                  <a:srgbClr val="FF0000"/>
                </a:solidFill>
              </a:rPr>
              <a:t> </a:t>
            </a:r>
            <a:r>
              <a:rPr lang="en-US" sz="2000" b="1" dirty="0">
                <a:solidFill>
                  <a:schemeClr val="bg1"/>
                </a:solidFill>
              </a:rPr>
              <a:t>often occurring as part of complex malformation syndromes </a:t>
            </a:r>
            <a:r>
              <a:rPr lang="en-US" sz="2000" b="1" dirty="0" smtClean="0">
                <a:solidFill>
                  <a:schemeClr val="bg1"/>
                </a:solidFill>
              </a:rPr>
              <a:t>--Congenital </a:t>
            </a:r>
            <a:r>
              <a:rPr lang="en-US" sz="2000" b="1" dirty="0">
                <a:solidFill>
                  <a:schemeClr val="bg1"/>
                </a:solidFill>
              </a:rPr>
              <a:t>Neurologic </a:t>
            </a:r>
            <a:r>
              <a:rPr lang="en-US" sz="2000" b="1" dirty="0" smtClean="0">
                <a:solidFill>
                  <a:schemeClr val="bg1"/>
                </a:solidFill>
              </a:rPr>
              <a:t>Manifestations </a:t>
            </a:r>
            <a:r>
              <a:rPr lang="en-US" sz="2000" b="1" dirty="0">
                <a:solidFill>
                  <a:schemeClr val="bg1"/>
                </a:solidFill>
              </a:rPr>
              <a:t>vary markedly depending on the structures </a:t>
            </a:r>
            <a:r>
              <a:rPr lang="en-US" sz="2000" b="1" dirty="0" smtClean="0">
                <a:solidFill>
                  <a:schemeClr val="bg1"/>
                </a:solidFill>
              </a:rPr>
              <a:t>involved BUT,  </a:t>
            </a:r>
            <a:r>
              <a:rPr lang="en-US" sz="2000" b="1" dirty="0">
                <a:solidFill>
                  <a:schemeClr val="bg1"/>
                </a:solidFill>
              </a:rPr>
              <a:t>ataxia is usually present.</a:t>
            </a:r>
            <a:br>
              <a:rPr lang="en-US" sz="2000" b="1" dirty="0">
                <a:solidFill>
                  <a:schemeClr val="bg1"/>
                </a:solidFill>
              </a:rPr>
            </a:br>
            <a:r>
              <a:rPr lang="en-US" sz="2000" b="1" dirty="0" smtClean="0">
                <a:solidFill>
                  <a:srgbClr val="FF0000"/>
                </a:solidFill>
              </a:rPr>
              <a:t>Hereditary ataxias:</a:t>
            </a:r>
            <a:r>
              <a:rPr lang="en-US" sz="2000" b="1" dirty="0">
                <a:solidFill>
                  <a:schemeClr val="bg1"/>
                </a:solidFill>
              </a:rPr>
              <a:t> </a:t>
            </a:r>
            <a:r>
              <a:rPr lang="en-US" sz="2000" b="1" dirty="0" smtClean="0">
                <a:solidFill>
                  <a:schemeClr val="bg1"/>
                </a:solidFill>
              </a:rPr>
              <a:t>results </a:t>
            </a:r>
            <a:r>
              <a:rPr lang="en-US" sz="2000" b="1" dirty="0">
                <a:solidFill>
                  <a:schemeClr val="bg1"/>
                </a:solidFill>
              </a:rPr>
              <a:t>from a gene mutation causing abnormal repetition of the DNA </a:t>
            </a:r>
            <a:r>
              <a:rPr lang="en-US" sz="2000" b="1" dirty="0" smtClean="0">
                <a:solidFill>
                  <a:schemeClr val="bg1"/>
                </a:solidFill>
              </a:rPr>
              <a:t>sequence. </a:t>
            </a:r>
            <a:r>
              <a:rPr lang="en-US" sz="2000" b="1" dirty="0">
                <a:solidFill>
                  <a:schemeClr val="bg1"/>
                </a:solidFill>
              </a:rPr>
              <a:t>Gait </a:t>
            </a:r>
            <a:r>
              <a:rPr lang="en-US" sz="2000" b="1" dirty="0" smtClean="0">
                <a:solidFill>
                  <a:schemeClr val="bg1"/>
                </a:solidFill>
              </a:rPr>
              <a:t>unsteadiness, </a:t>
            </a:r>
            <a:r>
              <a:rPr lang="en-US" sz="2000" b="1" dirty="0">
                <a:solidFill>
                  <a:schemeClr val="bg1"/>
                </a:solidFill>
              </a:rPr>
              <a:t>dysarthria, and paresis, </a:t>
            </a:r>
            <a:r>
              <a:rPr lang="en-US" sz="2000" b="1" dirty="0" smtClean="0">
                <a:solidFill>
                  <a:schemeClr val="bg1"/>
                </a:solidFill>
              </a:rPr>
              <a:t>Mental </a:t>
            </a:r>
            <a:r>
              <a:rPr lang="en-US" sz="2000" b="1" dirty="0">
                <a:solidFill>
                  <a:schemeClr val="bg1"/>
                </a:solidFill>
              </a:rPr>
              <a:t>function often declines. Tremor</a:t>
            </a:r>
            <a:r>
              <a:rPr lang="en-US" sz="2000" b="1" dirty="0" smtClean="0">
                <a:solidFill>
                  <a:schemeClr val="bg1"/>
                </a:solidFill>
              </a:rPr>
              <a:t>, </a:t>
            </a:r>
            <a:r>
              <a:rPr lang="en-US" sz="2000" b="1" dirty="0">
                <a:solidFill>
                  <a:schemeClr val="bg1"/>
                </a:solidFill>
              </a:rPr>
              <a:t>is slight. Reflexes and vibration and position senses are lost. </a:t>
            </a:r>
            <a:r>
              <a:rPr lang="en-US" sz="2000" b="1" dirty="0" err="1">
                <a:solidFill>
                  <a:schemeClr val="bg1"/>
                </a:solidFill>
              </a:rPr>
              <a:t>Talipes</a:t>
            </a:r>
            <a:r>
              <a:rPr lang="en-US" sz="2000" b="1" dirty="0">
                <a:solidFill>
                  <a:schemeClr val="bg1"/>
                </a:solidFill>
              </a:rPr>
              <a:t> </a:t>
            </a:r>
            <a:r>
              <a:rPr lang="en-US" sz="2000" b="1" dirty="0" err="1">
                <a:solidFill>
                  <a:schemeClr val="bg1"/>
                </a:solidFill>
              </a:rPr>
              <a:t>equinovarus</a:t>
            </a:r>
            <a:r>
              <a:rPr lang="en-US" sz="2000" b="1" dirty="0">
                <a:solidFill>
                  <a:schemeClr val="bg1"/>
                </a:solidFill>
              </a:rPr>
              <a:t> (clubfoot), scoliosis, and progressive cardiomyopathy are common. By their late 20s, patients may be confined to a wheelchair. Death, often due to arrhythmia or heart failure, usually occurs by middle age.</a:t>
            </a:r>
            <a:br>
              <a:rPr lang="en-US" sz="2000" b="1" dirty="0">
                <a:solidFill>
                  <a:schemeClr val="bg1"/>
                </a:solidFill>
              </a:rPr>
            </a:br>
            <a:r>
              <a:rPr lang="en-US" sz="2000" b="1" dirty="0" err="1" smtClean="0">
                <a:solidFill>
                  <a:srgbClr val="FF0000"/>
                </a:solidFill>
              </a:rPr>
              <a:t>Spinocerebellar</a:t>
            </a:r>
            <a:r>
              <a:rPr lang="en-US" sz="2000" b="1" dirty="0" smtClean="0">
                <a:solidFill>
                  <a:srgbClr val="FF0000"/>
                </a:solidFill>
              </a:rPr>
              <a:t> </a:t>
            </a:r>
            <a:r>
              <a:rPr lang="en-US" sz="2000" b="1" dirty="0">
                <a:solidFill>
                  <a:srgbClr val="FF0000"/>
                </a:solidFill>
              </a:rPr>
              <a:t>ataxias </a:t>
            </a:r>
            <a:r>
              <a:rPr lang="en-US" sz="2000" b="1" dirty="0" smtClean="0">
                <a:solidFill>
                  <a:schemeClr val="bg1"/>
                </a:solidFill>
              </a:rPr>
              <a:t>autosomal </a:t>
            </a:r>
            <a:r>
              <a:rPr lang="en-US" sz="2000" b="1" dirty="0">
                <a:solidFill>
                  <a:schemeClr val="bg1"/>
                </a:solidFill>
              </a:rPr>
              <a:t>dominant ataxias. </a:t>
            </a:r>
            <a:r>
              <a:rPr lang="en-US" sz="2000" b="1" dirty="0" smtClean="0">
                <a:solidFill>
                  <a:schemeClr val="bg1"/>
                </a:solidFill>
              </a:rPr>
              <a:t>Manifestations  are  </a:t>
            </a:r>
            <a:r>
              <a:rPr lang="en-US" sz="2000" b="1" dirty="0">
                <a:solidFill>
                  <a:schemeClr val="bg1"/>
                </a:solidFill>
              </a:rPr>
              <a:t>multiple areas in the central and peripheral nervous systems; neuropathy, pyramidal signs, and restless leg syndrome, </a:t>
            </a:r>
            <a:r>
              <a:rPr lang="en-US" sz="2000" b="1" dirty="0" smtClean="0">
                <a:solidFill>
                  <a:schemeClr val="bg1"/>
                </a:solidFill>
              </a:rPr>
              <a:t>ataxia</a:t>
            </a:r>
            <a:r>
              <a:rPr lang="en-US" sz="2000" b="1" dirty="0">
                <a:solidFill>
                  <a:schemeClr val="bg1"/>
                </a:solidFill>
              </a:rPr>
              <a:t>, are common. </a:t>
            </a:r>
            <a:r>
              <a:rPr lang="en-US" sz="2000" b="1" dirty="0" smtClean="0">
                <a:solidFill>
                  <a:schemeClr val="bg1"/>
                </a:solidFill>
              </a:rPr>
              <a:t> Symptoms </a:t>
            </a:r>
            <a:r>
              <a:rPr lang="en-US" sz="2000" b="1" dirty="0">
                <a:solidFill>
                  <a:schemeClr val="bg1"/>
                </a:solidFill>
              </a:rPr>
              <a:t>include ataxia, parkinsonism, and possibly dystonia, facial twitching, </a:t>
            </a:r>
            <a:r>
              <a:rPr lang="en-US" sz="2000" b="1" dirty="0" err="1">
                <a:solidFill>
                  <a:schemeClr val="bg1"/>
                </a:solidFill>
              </a:rPr>
              <a:t>ophthalmoplegia</a:t>
            </a:r>
            <a:r>
              <a:rPr lang="en-US" sz="2000" b="1" dirty="0">
                <a:solidFill>
                  <a:schemeClr val="bg1"/>
                </a:solidFill>
              </a:rPr>
              <a:t>, and peculiar bulging eyes.</a:t>
            </a:r>
            <a:br>
              <a:rPr lang="en-US" sz="2000" b="1" dirty="0">
                <a:solidFill>
                  <a:schemeClr val="bg1"/>
                </a:solidFill>
              </a:rPr>
            </a:br>
            <a:r>
              <a:rPr lang="en-US" sz="2000" b="1" dirty="0" smtClean="0">
                <a:solidFill>
                  <a:schemeClr val="bg1"/>
                </a:solidFill>
              </a:rPr>
              <a:t>	</a:t>
            </a:r>
            <a:r>
              <a:rPr lang="en-US" sz="2000" b="1" dirty="0" smtClean="0">
                <a:solidFill>
                  <a:srgbClr val="FF0000"/>
                </a:solidFill>
              </a:rPr>
              <a:t>Drug induced cerebellar </a:t>
            </a:r>
            <a:r>
              <a:rPr lang="en-US" sz="2000" b="1" dirty="0">
                <a:solidFill>
                  <a:srgbClr val="FF0000"/>
                </a:solidFill>
              </a:rPr>
              <a:t>dysfunction and </a:t>
            </a:r>
            <a:r>
              <a:rPr lang="en-US" sz="2000" b="1" dirty="0" smtClean="0">
                <a:solidFill>
                  <a:srgbClr val="FF0000"/>
                </a:solidFill>
              </a:rPr>
              <a:t>ataxia</a:t>
            </a:r>
            <a:r>
              <a:rPr lang="en-US" sz="2000" b="1" dirty="0">
                <a:solidFill>
                  <a:schemeClr val="bg1"/>
                </a:solidFill>
              </a:rPr>
              <a:t> </a:t>
            </a:r>
            <a:r>
              <a:rPr lang="en-US" sz="2000" b="1" dirty="0" smtClean="0">
                <a:solidFill>
                  <a:schemeClr val="bg1"/>
                </a:solidFill>
                <a:sym typeface="Wingdings" pitchFamily="2" charset="2"/>
              </a:rPr>
              <a:t></a:t>
            </a:r>
            <a:r>
              <a:rPr lang="en-US" sz="2000" b="1" dirty="0" smtClean="0">
                <a:solidFill>
                  <a:schemeClr val="bg1"/>
                </a:solidFill>
              </a:rPr>
              <a:t>Phenytoin</a:t>
            </a:r>
            <a:r>
              <a:rPr lang="en-US" sz="2000" b="1" dirty="0">
                <a:solidFill>
                  <a:schemeClr val="bg1"/>
                </a:solidFill>
              </a:rPr>
              <a:t>, and </a:t>
            </a:r>
            <a:r>
              <a:rPr lang="en-US" sz="2000" b="1" dirty="0" smtClean="0">
                <a:solidFill>
                  <a:schemeClr val="bg1"/>
                </a:solidFill>
              </a:rPr>
              <a:t> </a:t>
            </a:r>
            <a:r>
              <a:rPr lang="en-US" sz="2000" b="1" dirty="0">
                <a:solidFill>
                  <a:schemeClr val="bg1"/>
                </a:solidFill>
              </a:rPr>
              <a:t>Toxic levels of certain drugs </a:t>
            </a:r>
            <a:r>
              <a:rPr lang="en-US" sz="2000" b="1" dirty="0" smtClean="0">
                <a:solidFill>
                  <a:schemeClr val="bg1"/>
                </a:solidFill>
              </a:rPr>
              <a:t>(Anticonvulsants</a:t>
            </a:r>
            <a:r>
              <a:rPr lang="en-US" sz="2000" b="1" dirty="0">
                <a:solidFill>
                  <a:schemeClr val="bg1"/>
                </a:solidFill>
              </a:rPr>
              <a:t>) </a:t>
            </a:r>
            <a:br>
              <a:rPr lang="en-US" sz="2000" b="1" dirty="0">
                <a:solidFill>
                  <a:schemeClr val="bg1"/>
                </a:solidFill>
              </a:rPr>
            </a:br>
            <a:r>
              <a:rPr lang="en-US" sz="2000" b="1" dirty="0" smtClean="0">
                <a:solidFill>
                  <a:schemeClr val="bg1"/>
                </a:solidFill>
              </a:rPr>
              <a:t>	In </a:t>
            </a:r>
            <a:r>
              <a:rPr lang="en-US" sz="2000" b="1" dirty="0">
                <a:solidFill>
                  <a:schemeClr val="bg1"/>
                </a:solidFill>
              </a:rPr>
              <a:t>children, </a:t>
            </a:r>
            <a:r>
              <a:rPr lang="en-US" sz="2000" b="1" dirty="0">
                <a:solidFill>
                  <a:srgbClr val="FF0000"/>
                </a:solidFill>
              </a:rPr>
              <a:t>primary brain tumors (</a:t>
            </a:r>
            <a:r>
              <a:rPr lang="en-US" sz="2000" b="1" dirty="0" err="1">
                <a:solidFill>
                  <a:srgbClr val="FF0000"/>
                </a:solidFill>
              </a:rPr>
              <a:t>medulloblastoma</a:t>
            </a:r>
            <a:r>
              <a:rPr lang="en-US" sz="2000" b="1" dirty="0">
                <a:solidFill>
                  <a:srgbClr val="FF0000"/>
                </a:solidFill>
              </a:rPr>
              <a:t>, cystic astrocytoma) </a:t>
            </a:r>
            <a:r>
              <a:rPr lang="en-US" sz="2000" b="1" dirty="0" smtClean="0">
                <a:solidFill>
                  <a:srgbClr val="FF0000"/>
                </a:solidFill>
              </a:rPr>
              <a:t> in </a:t>
            </a:r>
            <a:r>
              <a:rPr lang="en-US" sz="2000" b="1" dirty="0" smtClean="0">
                <a:solidFill>
                  <a:schemeClr val="bg1"/>
                </a:solidFill>
              </a:rPr>
              <a:t>the </a:t>
            </a:r>
            <a:r>
              <a:rPr lang="en-US" sz="2000" b="1" dirty="0">
                <a:solidFill>
                  <a:schemeClr val="bg1"/>
                </a:solidFill>
              </a:rPr>
              <a:t>midline cerebellum </a:t>
            </a:r>
            <a:r>
              <a:rPr lang="en-US" sz="2000" b="1" dirty="0" smtClean="0">
                <a:solidFill>
                  <a:schemeClr val="bg1"/>
                </a:solidFill>
              </a:rPr>
              <a:t> and  </a:t>
            </a:r>
            <a:r>
              <a:rPr lang="en-US" sz="2000" b="1" dirty="0">
                <a:solidFill>
                  <a:schemeClr val="bg1"/>
                </a:solidFill>
              </a:rPr>
              <a:t>reversible diffuse cerebellar dysfunction </a:t>
            </a:r>
            <a:r>
              <a:rPr lang="en-US" sz="2000" b="1" dirty="0" smtClean="0">
                <a:solidFill>
                  <a:schemeClr val="bg1"/>
                </a:solidFill>
              </a:rPr>
              <a:t>f due to </a:t>
            </a:r>
            <a:r>
              <a:rPr lang="en-US" sz="2000" b="1" dirty="0">
                <a:solidFill>
                  <a:schemeClr val="bg1"/>
                </a:solidFill>
              </a:rPr>
              <a:t>viral infections.</a:t>
            </a:r>
            <a:br>
              <a:rPr lang="en-US" sz="2000" b="1" dirty="0">
                <a:solidFill>
                  <a:schemeClr val="bg1"/>
                </a:solidFill>
              </a:rPr>
            </a:br>
            <a:r>
              <a:rPr lang="en-US" sz="2000" b="1" dirty="0">
                <a:solidFill>
                  <a:schemeClr val="bg1"/>
                </a:solidFill>
              </a:rPr>
              <a:t/>
            </a:r>
            <a:br>
              <a:rPr lang="en-US" sz="2000" b="1" dirty="0">
                <a:solidFill>
                  <a:schemeClr val="bg1"/>
                </a:solidFill>
              </a:rPr>
            </a:br>
            <a:r>
              <a:rPr lang="en-US" sz="2000" b="1" dirty="0">
                <a:solidFill>
                  <a:schemeClr val="bg1"/>
                </a:solidFill>
              </a:rPr>
              <a:t/>
            </a:r>
            <a:br>
              <a:rPr lang="en-US" sz="2000" b="1" dirty="0">
                <a:solidFill>
                  <a:schemeClr val="bg1"/>
                </a:solidFill>
              </a:rPr>
            </a:br>
            <a:r>
              <a:rPr lang="en-US" sz="2000" b="1" dirty="0">
                <a:solidFill>
                  <a:schemeClr val="bg1"/>
                </a:solidFill>
              </a:rPr>
              <a:t/>
            </a:r>
            <a:br>
              <a:rPr lang="en-US" sz="2000" b="1" dirty="0">
                <a:solidFill>
                  <a:schemeClr val="bg1"/>
                </a:solidFill>
              </a:rPr>
            </a:br>
            <a:r>
              <a:rPr lang="en-US" sz="2000" b="1" dirty="0" smtClean="0">
                <a:solidFill>
                  <a:schemeClr val="bg1"/>
                </a:solidFill>
              </a:rPr>
              <a:t>, </a:t>
            </a:r>
            <a:endParaRPr lang="en-US" sz="2000" b="1" dirty="0">
              <a:solidFill>
                <a:schemeClr val="bg1"/>
              </a:solidFill>
            </a:endParaRPr>
          </a:p>
        </p:txBody>
      </p:sp>
    </p:spTree>
    <p:extLst>
      <p:ext uri="{BB962C8B-B14F-4D97-AF65-F5344CB8AC3E}">
        <p14:creationId xmlns:p14="http://schemas.microsoft.com/office/powerpoint/2010/main" xmlns="" val="38304163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6858000"/>
          </a:xfrm>
          <a:solidFill>
            <a:srgbClr val="001946"/>
          </a:solidFill>
        </p:spPr>
        <p:txBody>
          <a:bodyPr>
            <a:normAutofit/>
          </a:bodyPr>
          <a:lstStyle/>
          <a:p>
            <a:pPr algn="l"/>
            <a:r>
              <a:rPr lang="en-US" sz="2000" b="1" i="1" dirty="0" smtClean="0">
                <a:solidFill>
                  <a:srgbClr val="FF0000"/>
                </a:solidFill>
              </a:rPr>
              <a:t/>
            </a:r>
            <a:br>
              <a:rPr lang="en-US" sz="2000" b="1" i="1" dirty="0" smtClean="0">
                <a:solidFill>
                  <a:srgbClr val="FF0000"/>
                </a:solidFill>
              </a:rPr>
            </a:br>
            <a:r>
              <a:rPr lang="en-US" sz="2000" b="1" i="1" dirty="0" smtClean="0">
                <a:solidFill>
                  <a:srgbClr val="FF0000"/>
                </a:solidFill>
              </a:rPr>
              <a:t>Identify cerebellar dysfunction</a:t>
            </a:r>
            <a:r>
              <a:rPr lang="en-US" sz="2000" b="1" dirty="0" smtClean="0">
                <a:solidFill>
                  <a:schemeClr val="bg1"/>
                </a:solidFill>
              </a:rPr>
              <a:t/>
            </a:r>
            <a:br>
              <a:rPr lang="en-US" sz="2000" b="1" dirty="0" smtClean="0">
                <a:solidFill>
                  <a:schemeClr val="bg1"/>
                </a:solidFill>
              </a:rPr>
            </a:br>
            <a:r>
              <a:rPr lang="en-US" sz="2000" b="1" dirty="0" smtClean="0">
                <a:solidFill>
                  <a:srgbClr val="FF0000"/>
                </a:solidFill>
              </a:rPr>
              <a:t>Cerebellar ataxia </a:t>
            </a:r>
            <a:r>
              <a:rPr lang="en-US" sz="2000" b="1" dirty="0" smtClean="0">
                <a:solidFill>
                  <a:schemeClr val="bg1"/>
                </a:solidFill>
                <a:sym typeface="Wingdings" pitchFamily="2" charset="2"/>
              </a:rPr>
              <a:t>L</a:t>
            </a:r>
            <a:r>
              <a:rPr lang="en-US" sz="2000" b="1" dirty="0" smtClean="0">
                <a:solidFill>
                  <a:schemeClr val="bg1"/>
                </a:solidFill>
              </a:rPr>
              <a:t>esions </a:t>
            </a:r>
            <a:r>
              <a:rPr lang="en-US" sz="2000" b="1" dirty="0">
                <a:solidFill>
                  <a:schemeClr val="bg1"/>
                </a:solidFill>
              </a:rPr>
              <a:t>of the midline </a:t>
            </a:r>
            <a:r>
              <a:rPr lang="en-US" sz="2000" b="1" dirty="0" err="1">
                <a:solidFill>
                  <a:schemeClr val="bg1"/>
                </a:solidFill>
              </a:rPr>
              <a:t>vermis</a:t>
            </a:r>
            <a:r>
              <a:rPr lang="en-US" sz="2000" b="1" dirty="0">
                <a:solidFill>
                  <a:schemeClr val="bg1"/>
                </a:solidFill>
              </a:rPr>
              <a:t> of the cerebellum cause </a:t>
            </a:r>
            <a:r>
              <a:rPr lang="en-US" sz="2000" b="1" dirty="0" err="1">
                <a:solidFill>
                  <a:schemeClr val="bg1"/>
                </a:solidFill>
              </a:rPr>
              <a:t>truncal</a:t>
            </a:r>
            <a:r>
              <a:rPr lang="en-US" sz="2000" b="1" dirty="0">
                <a:solidFill>
                  <a:schemeClr val="bg1"/>
                </a:solidFill>
              </a:rPr>
              <a:t> ataxia, while lesions of the cerebellar hemispheres cause limb ataxia of the </a:t>
            </a:r>
            <a:r>
              <a:rPr lang="en-US" sz="2000" b="1" dirty="0" err="1">
                <a:solidFill>
                  <a:schemeClr val="bg1"/>
                </a:solidFill>
              </a:rPr>
              <a:t>ipsilateral</a:t>
            </a:r>
            <a:r>
              <a:rPr lang="en-US" sz="2000" b="1" dirty="0">
                <a:solidFill>
                  <a:schemeClr val="bg1"/>
                </a:solidFill>
              </a:rPr>
              <a:t> side</a:t>
            </a:r>
            <a:r>
              <a:rPr lang="en-US" sz="2000" b="1" dirty="0" smtClean="0">
                <a:solidFill>
                  <a:schemeClr val="bg1"/>
                </a:solidFill>
              </a:rPr>
              <a:t>.</a:t>
            </a:r>
            <a:r>
              <a:rPr lang="en-US" sz="2000" b="1" dirty="0">
                <a:solidFill>
                  <a:schemeClr val="bg1"/>
                </a:solidFill>
              </a:rPr>
              <a:t/>
            </a:r>
            <a:br>
              <a:rPr lang="en-US" sz="2000" b="1" dirty="0">
                <a:solidFill>
                  <a:schemeClr val="bg1"/>
                </a:solidFill>
              </a:rPr>
            </a:br>
            <a:r>
              <a:rPr lang="en-US" sz="2000" b="1" dirty="0" smtClean="0">
                <a:solidFill>
                  <a:srgbClr val="FF0000"/>
                </a:solidFill>
              </a:rPr>
              <a:t>Gait </a:t>
            </a:r>
            <a:r>
              <a:rPr lang="en-US" sz="2000" b="1" dirty="0" err="1" smtClean="0">
                <a:solidFill>
                  <a:srgbClr val="FF0000"/>
                </a:solidFill>
              </a:rPr>
              <a:t>ataxia</a:t>
            </a:r>
            <a:r>
              <a:rPr lang="en-US" sz="2000" b="1" dirty="0" err="1" smtClean="0">
                <a:solidFill>
                  <a:schemeClr val="bg1"/>
                </a:solidFill>
                <a:sym typeface="Wingdings" pitchFamily="2" charset="2"/>
              </a:rPr>
              <a:t></a:t>
            </a:r>
            <a:r>
              <a:rPr lang="en-US" sz="2000" b="1" dirty="0" err="1" smtClean="0">
                <a:solidFill>
                  <a:schemeClr val="bg1"/>
                </a:solidFill>
              </a:rPr>
              <a:t>Patients</a:t>
            </a:r>
            <a:r>
              <a:rPr lang="en-US" sz="2000" b="1" dirty="0" smtClean="0">
                <a:solidFill>
                  <a:schemeClr val="bg1"/>
                </a:solidFill>
              </a:rPr>
              <a:t> </a:t>
            </a:r>
            <a:r>
              <a:rPr lang="en-US" sz="2000" b="1" dirty="0">
                <a:solidFill>
                  <a:schemeClr val="bg1"/>
                </a:solidFill>
              </a:rPr>
              <a:t>will tend to stand with feet well apart and are often frightened to stand. Patients tend to reel to the side of unilateral lesion, or from side to side if central or bilateral (even if supported). Walking along a line of the floor demonstrates minor degrees of gait ataxia. Wobbling may increase if eyes are closed but patients don't fall - this is not a true "positive Romberg's test" (which is positive when there is impaired joint proprioception).</a:t>
            </a:r>
            <a:br>
              <a:rPr lang="en-US" sz="2000" b="1" dirty="0">
                <a:solidFill>
                  <a:schemeClr val="bg1"/>
                </a:solidFill>
              </a:rPr>
            </a:br>
            <a:r>
              <a:rPr lang="en-US" sz="2000" b="1" dirty="0" err="1" smtClean="0">
                <a:solidFill>
                  <a:srgbClr val="FF0000"/>
                </a:solidFill>
              </a:rPr>
              <a:t>Truncal</a:t>
            </a:r>
            <a:r>
              <a:rPr lang="en-US" sz="2000" b="1" dirty="0" smtClean="0">
                <a:solidFill>
                  <a:srgbClr val="FF0000"/>
                </a:solidFill>
              </a:rPr>
              <a:t> </a:t>
            </a:r>
            <a:r>
              <a:rPr lang="en-US" sz="2000" b="1" dirty="0" err="1" smtClean="0">
                <a:solidFill>
                  <a:srgbClr val="FF0000"/>
                </a:solidFill>
              </a:rPr>
              <a:t>ataxia</a:t>
            </a:r>
            <a:r>
              <a:rPr lang="en-US" sz="2000" b="1" dirty="0" err="1" smtClean="0">
                <a:solidFill>
                  <a:schemeClr val="bg1"/>
                </a:solidFill>
                <a:sym typeface="Wingdings" pitchFamily="2" charset="2"/>
              </a:rPr>
              <a:t></a:t>
            </a:r>
            <a:r>
              <a:rPr lang="en-US" sz="2000" b="1" dirty="0" err="1" smtClean="0">
                <a:solidFill>
                  <a:schemeClr val="bg1"/>
                </a:solidFill>
              </a:rPr>
              <a:t>Patients</a:t>
            </a:r>
            <a:r>
              <a:rPr lang="en-US" sz="2000" b="1" dirty="0" smtClean="0">
                <a:solidFill>
                  <a:schemeClr val="bg1"/>
                </a:solidFill>
              </a:rPr>
              <a:t> </a:t>
            </a:r>
            <a:r>
              <a:rPr lang="en-US" sz="2000" b="1" dirty="0">
                <a:solidFill>
                  <a:schemeClr val="bg1"/>
                </a:solidFill>
              </a:rPr>
              <a:t>can't sit or stand unsupported and tend to fall backwards. It is caused by a midline cerebellar lesion, or may be a feature of post-chickenpox cerebellar syndrome. </a:t>
            </a:r>
            <a:r>
              <a:rPr lang="en-US" sz="2000" b="1" dirty="0" err="1">
                <a:solidFill>
                  <a:schemeClr val="bg1"/>
                </a:solidFill>
              </a:rPr>
              <a:t>Truncal</a:t>
            </a:r>
            <a:r>
              <a:rPr lang="en-US" sz="2000" b="1" dirty="0">
                <a:solidFill>
                  <a:schemeClr val="bg1"/>
                </a:solidFill>
              </a:rPr>
              <a:t> tremor may be evident - constant jerking of trunk and head.</a:t>
            </a:r>
            <a:br>
              <a:rPr lang="en-US" sz="2000" b="1" dirty="0">
                <a:solidFill>
                  <a:schemeClr val="bg1"/>
                </a:solidFill>
              </a:rPr>
            </a:br>
            <a:r>
              <a:rPr lang="en-US" sz="2000" b="1" dirty="0" smtClean="0">
                <a:solidFill>
                  <a:srgbClr val="FF0000"/>
                </a:solidFill>
              </a:rPr>
              <a:t>Limb </a:t>
            </a:r>
            <a:r>
              <a:rPr lang="en-US" sz="2000" b="1" dirty="0" err="1" smtClean="0">
                <a:solidFill>
                  <a:srgbClr val="FF0000"/>
                </a:solidFill>
              </a:rPr>
              <a:t>ataxia</a:t>
            </a:r>
            <a:r>
              <a:rPr lang="en-US" sz="2000" b="1" dirty="0" err="1" smtClean="0">
                <a:solidFill>
                  <a:schemeClr val="bg1"/>
                </a:solidFill>
                <a:sym typeface="Wingdings" pitchFamily="2" charset="2"/>
              </a:rPr>
              <a:t></a:t>
            </a:r>
            <a:r>
              <a:rPr lang="en-US" sz="2000" b="1" dirty="0" err="1" smtClean="0">
                <a:solidFill>
                  <a:schemeClr val="bg1"/>
                </a:solidFill>
              </a:rPr>
              <a:t>Lesions</a:t>
            </a:r>
            <a:r>
              <a:rPr lang="en-US" sz="2000" b="1" dirty="0" smtClean="0">
                <a:solidFill>
                  <a:schemeClr val="bg1"/>
                </a:solidFill>
              </a:rPr>
              <a:t> </a:t>
            </a:r>
            <a:r>
              <a:rPr lang="en-US" sz="2000" b="1" dirty="0">
                <a:solidFill>
                  <a:schemeClr val="bg1"/>
                </a:solidFill>
              </a:rPr>
              <a:t>of the cerebellar hemisphere cause </a:t>
            </a:r>
            <a:r>
              <a:rPr lang="en-US" sz="2000" b="1" dirty="0" err="1">
                <a:solidFill>
                  <a:schemeClr val="bg1"/>
                </a:solidFill>
              </a:rPr>
              <a:t>ipsilateral</a:t>
            </a:r>
            <a:r>
              <a:rPr lang="en-US" sz="2000" b="1" dirty="0">
                <a:solidFill>
                  <a:schemeClr val="bg1"/>
                </a:solidFill>
              </a:rPr>
              <a:t> signs. The outstretched arm tends to be held </a:t>
            </a:r>
            <a:r>
              <a:rPr lang="en-US" sz="2000" b="1" dirty="0" err="1">
                <a:solidFill>
                  <a:schemeClr val="bg1"/>
                </a:solidFill>
              </a:rPr>
              <a:t>hyperpronated</a:t>
            </a:r>
            <a:r>
              <a:rPr lang="en-US" sz="2000" b="1" dirty="0">
                <a:solidFill>
                  <a:schemeClr val="bg1"/>
                </a:solidFill>
              </a:rPr>
              <a:t> at rest and at a slightly higher level than unaffected side (</a:t>
            </a:r>
            <a:r>
              <a:rPr lang="en-US" sz="2000" b="1" dirty="0" err="1">
                <a:solidFill>
                  <a:schemeClr val="bg1"/>
                </a:solidFill>
              </a:rPr>
              <a:t>Riddoch's</a:t>
            </a:r>
            <a:r>
              <a:rPr lang="en-US" sz="2000" b="1" dirty="0">
                <a:solidFill>
                  <a:schemeClr val="bg1"/>
                </a:solidFill>
              </a:rPr>
              <a:t> sign), and rebounds upwards if gently pressed downwards and then suddenly released by the examiner. </a:t>
            </a:r>
            <a:r>
              <a:rPr lang="en-US" sz="2000" b="1" dirty="0" smtClean="0">
                <a:solidFill>
                  <a:schemeClr val="bg1"/>
                </a:solidFill>
              </a:rPr>
              <a:t/>
            </a:r>
            <a:br>
              <a:rPr lang="en-US" sz="2000" b="1" dirty="0" smtClean="0">
                <a:solidFill>
                  <a:schemeClr val="bg1"/>
                </a:solidFill>
              </a:rPr>
            </a:br>
            <a:r>
              <a:rPr lang="en-US" sz="2000" b="1" dirty="0">
                <a:solidFill>
                  <a:schemeClr val="bg1"/>
                </a:solidFill>
              </a:rPr>
              <a:t>	</a:t>
            </a:r>
            <a:br>
              <a:rPr lang="en-US" sz="2000" b="1" dirty="0">
                <a:solidFill>
                  <a:schemeClr val="bg1"/>
                </a:solidFill>
              </a:rPr>
            </a:br>
            <a:endParaRPr lang="en-US" sz="2000" b="1" dirty="0">
              <a:solidFill>
                <a:schemeClr val="bg1"/>
              </a:solidFill>
            </a:endParaRPr>
          </a:p>
        </p:txBody>
      </p:sp>
    </p:spTree>
    <p:extLst>
      <p:ext uri="{BB962C8B-B14F-4D97-AF65-F5344CB8AC3E}">
        <p14:creationId xmlns:p14="http://schemas.microsoft.com/office/powerpoint/2010/main" xmlns="" val="2285724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6858000"/>
          </a:xfrm>
          <a:solidFill>
            <a:srgbClr val="001946"/>
          </a:solidFill>
        </p:spPr>
        <p:txBody>
          <a:bodyPr>
            <a:normAutofit fontScale="90000"/>
          </a:bodyPr>
          <a:lstStyle/>
          <a:p>
            <a:pPr algn="l"/>
            <a:r>
              <a:rPr lang="en-US" sz="2400" b="1" dirty="0">
                <a:solidFill>
                  <a:srgbClr val="FF0000"/>
                </a:solidFill>
              </a:rPr>
              <a:t>Finger-nose and heel-knee-shin tests </a:t>
            </a:r>
            <a:r>
              <a:rPr lang="en-US" sz="2400" b="1" dirty="0">
                <a:solidFill>
                  <a:schemeClr val="bg1"/>
                </a:solidFill>
              </a:rPr>
              <a:t>will demonstrate even mild limb ataxia, with terminal intention tremor and </a:t>
            </a:r>
            <a:r>
              <a:rPr lang="en-US" sz="2400" b="1" dirty="0" err="1">
                <a:solidFill>
                  <a:schemeClr val="bg1"/>
                </a:solidFill>
              </a:rPr>
              <a:t>dysmetria</a:t>
            </a:r>
            <a:r>
              <a:rPr lang="en-US" sz="2400" b="1" dirty="0">
                <a:solidFill>
                  <a:schemeClr val="bg1"/>
                </a:solidFill>
              </a:rPr>
              <a:t> (past pointing).</a:t>
            </a:r>
            <a:br>
              <a:rPr lang="en-US" sz="2400" b="1" dirty="0">
                <a:solidFill>
                  <a:schemeClr val="bg1"/>
                </a:solidFill>
              </a:rPr>
            </a:br>
            <a:r>
              <a:rPr lang="en-US" sz="2400" b="1" dirty="0">
                <a:solidFill>
                  <a:srgbClr val="FF0000"/>
                </a:solidFill>
              </a:rPr>
              <a:t>Cerebellar </a:t>
            </a:r>
            <a:r>
              <a:rPr lang="en-US" sz="2400" b="1" dirty="0" smtClean="0">
                <a:solidFill>
                  <a:srgbClr val="FF0000"/>
                </a:solidFill>
              </a:rPr>
              <a:t>dysarthria</a:t>
            </a:r>
            <a:r>
              <a:rPr lang="en-US" sz="2400" b="1" dirty="0" smtClean="0">
                <a:solidFill>
                  <a:schemeClr val="bg1"/>
                </a:solidFill>
              </a:rPr>
              <a:t> </a:t>
            </a:r>
            <a:r>
              <a:rPr lang="en-US" sz="2400" b="1" dirty="0" smtClean="0">
                <a:solidFill>
                  <a:schemeClr val="bg1"/>
                </a:solidFill>
                <a:sym typeface="Wingdings" pitchFamily="2" charset="2"/>
              </a:rPr>
              <a:t> A</a:t>
            </a:r>
            <a:r>
              <a:rPr lang="en-US" sz="2400" b="1" dirty="0" smtClean="0">
                <a:solidFill>
                  <a:schemeClr val="bg1"/>
                </a:solidFill>
              </a:rPr>
              <a:t> </a:t>
            </a:r>
            <a:r>
              <a:rPr lang="en-US" sz="2400" b="1" dirty="0">
                <a:solidFill>
                  <a:schemeClr val="bg1"/>
                </a:solidFill>
              </a:rPr>
              <a:t>spluttering staccato speech. Scanning dysarthria - jerky and explosive speech with separated syllables may be demonstrated by asking the patient to repeat "baby hippopotamus".</a:t>
            </a:r>
            <a:br>
              <a:rPr lang="en-US" sz="2400" b="1" dirty="0">
                <a:solidFill>
                  <a:schemeClr val="bg1"/>
                </a:solidFill>
              </a:rPr>
            </a:br>
            <a:r>
              <a:rPr lang="en-US" sz="2400" b="1" dirty="0">
                <a:solidFill>
                  <a:schemeClr val="bg1"/>
                </a:solidFill>
              </a:rPr>
              <a:t/>
            </a:r>
            <a:br>
              <a:rPr lang="en-US" sz="2400" b="1" dirty="0">
                <a:solidFill>
                  <a:schemeClr val="bg1"/>
                </a:solidFill>
              </a:rPr>
            </a:br>
            <a:r>
              <a:rPr lang="en-US" sz="2400" b="1" dirty="0" err="1" smtClean="0">
                <a:solidFill>
                  <a:srgbClr val="FF0000"/>
                </a:solidFill>
              </a:rPr>
              <a:t>Writing</a:t>
            </a:r>
            <a:r>
              <a:rPr lang="en-US" sz="2400" b="1" dirty="0" err="1" smtClean="0">
                <a:solidFill>
                  <a:schemeClr val="bg1"/>
                </a:solidFill>
                <a:sym typeface="Wingdings" pitchFamily="2" charset="2"/>
              </a:rPr>
              <a:t></a:t>
            </a:r>
            <a:r>
              <a:rPr lang="en-US" sz="2400" b="1" dirty="0" err="1" smtClean="0">
                <a:solidFill>
                  <a:schemeClr val="bg1"/>
                </a:solidFill>
              </a:rPr>
              <a:t>This</a:t>
            </a:r>
            <a:r>
              <a:rPr lang="en-US" sz="2400" b="1" dirty="0" smtClean="0">
                <a:solidFill>
                  <a:schemeClr val="bg1"/>
                </a:solidFill>
              </a:rPr>
              <a:t> </a:t>
            </a:r>
            <a:r>
              <a:rPr lang="en-US" sz="2400" b="1" dirty="0">
                <a:solidFill>
                  <a:schemeClr val="bg1"/>
                </a:solidFill>
              </a:rPr>
              <a:t>may be larger than normal (contrast with </a:t>
            </a:r>
            <a:r>
              <a:rPr lang="en-US" sz="2400" b="1" dirty="0" err="1">
                <a:solidFill>
                  <a:schemeClr val="bg1"/>
                </a:solidFill>
              </a:rPr>
              <a:t>micrographia</a:t>
            </a:r>
            <a:r>
              <a:rPr lang="en-US" sz="2400" b="1" dirty="0">
                <a:solidFill>
                  <a:schemeClr val="bg1"/>
                </a:solidFill>
              </a:rPr>
              <a:t> of Parkinson's disease).</a:t>
            </a:r>
            <a:br>
              <a:rPr lang="en-US" sz="2400" b="1" dirty="0">
                <a:solidFill>
                  <a:schemeClr val="bg1"/>
                </a:solidFill>
              </a:rPr>
            </a:br>
            <a:r>
              <a:rPr lang="en-US" sz="2400" b="1" dirty="0" smtClean="0">
                <a:solidFill>
                  <a:srgbClr val="FF0000"/>
                </a:solidFill>
              </a:rPr>
              <a:t>Rapid </a:t>
            </a:r>
            <a:r>
              <a:rPr lang="en-US" sz="2400" b="1" dirty="0">
                <a:solidFill>
                  <a:srgbClr val="FF0000"/>
                </a:solidFill>
              </a:rPr>
              <a:t>alternating </a:t>
            </a:r>
            <a:r>
              <a:rPr lang="en-US" sz="2400" b="1" dirty="0" err="1" smtClean="0">
                <a:solidFill>
                  <a:srgbClr val="FF0000"/>
                </a:solidFill>
              </a:rPr>
              <a:t>movements</a:t>
            </a:r>
            <a:r>
              <a:rPr lang="en-US" sz="2400" b="1" dirty="0" err="1" smtClean="0">
                <a:solidFill>
                  <a:schemeClr val="bg1"/>
                </a:solidFill>
                <a:sym typeface="Wingdings" pitchFamily="2" charset="2"/>
              </a:rPr>
              <a:t></a:t>
            </a:r>
            <a:r>
              <a:rPr lang="en-US" sz="2400" b="1" dirty="0" err="1" smtClean="0">
                <a:solidFill>
                  <a:schemeClr val="bg1"/>
                </a:solidFill>
              </a:rPr>
              <a:t>Cerebellar</a:t>
            </a:r>
            <a:r>
              <a:rPr lang="en-US" sz="2400" b="1" dirty="0" smtClean="0">
                <a:solidFill>
                  <a:schemeClr val="bg1"/>
                </a:solidFill>
              </a:rPr>
              <a:t> </a:t>
            </a:r>
            <a:r>
              <a:rPr lang="en-US" sz="2400" b="1" dirty="0">
                <a:solidFill>
                  <a:schemeClr val="bg1"/>
                </a:solidFill>
              </a:rPr>
              <a:t>lesions produce inaccuracies in rapidly repeated movements (</a:t>
            </a:r>
            <a:r>
              <a:rPr lang="en-US" sz="2400" b="1" dirty="0" err="1">
                <a:solidFill>
                  <a:schemeClr val="bg1"/>
                </a:solidFill>
              </a:rPr>
              <a:t>dysdiadochokinesia</a:t>
            </a:r>
            <a:r>
              <a:rPr lang="en-US" sz="2400" b="1" dirty="0">
                <a:solidFill>
                  <a:schemeClr val="bg1"/>
                </a:solidFill>
              </a:rPr>
              <a:t>). </a:t>
            </a:r>
            <a:r>
              <a:rPr lang="en-US" sz="2400" b="1" dirty="0" smtClean="0">
                <a:solidFill>
                  <a:schemeClr val="bg1"/>
                </a:solidFill>
              </a:rPr>
              <a:t/>
            </a:r>
            <a:br>
              <a:rPr lang="en-US" sz="2400" b="1" dirty="0" smtClean="0">
                <a:solidFill>
                  <a:schemeClr val="bg1"/>
                </a:solidFill>
              </a:rPr>
            </a:br>
            <a:r>
              <a:rPr lang="en-US" sz="2400" b="1" dirty="0">
                <a:solidFill>
                  <a:schemeClr val="bg1"/>
                </a:solidFill>
              </a:rPr>
              <a:t>	</a:t>
            </a:r>
            <a:r>
              <a:rPr lang="en-US" sz="2400" b="1" dirty="0" smtClean="0">
                <a:solidFill>
                  <a:schemeClr val="bg1"/>
                </a:solidFill>
              </a:rPr>
              <a:t>This </a:t>
            </a:r>
            <a:r>
              <a:rPr lang="en-US" sz="2400" b="1" dirty="0">
                <a:solidFill>
                  <a:schemeClr val="bg1"/>
                </a:solidFill>
              </a:rPr>
              <a:t>is demonstrated by getting the patient to tap the back of their own hand repeatedly with the other hand, or to tap their foot on the floor.</a:t>
            </a:r>
            <a:br>
              <a:rPr lang="en-US" sz="2400" b="1" dirty="0">
                <a:solidFill>
                  <a:schemeClr val="bg1"/>
                </a:solidFill>
              </a:rPr>
            </a:br>
            <a:r>
              <a:rPr lang="en-US" sz="2400" b="1" dirty="0" err="1" smtClean="0">
                <a:solidFill>
                  <a:srgbClr val="FF0000"/>
                </a:solidFill>
              </a:rPr>
              <a:t>Tremor</a:t>
            </a:r>
            <a:r>
              <a:rPr lang="en-US" sz="2400" b="1" dirty="0" err="1" smtClean="0">
                <a:solidFill>
                  <a:schemeClr val="bg1"/>
                </a:solidFill>
                <a:sym typeface="Wingdings" pitchFamily="2" charset="2"/>
              </a:rPr>
              <a:t>U</a:t>
            </a:r>
            <a:r>
              <a:rPr lang="en-US" sz="2400" b="1" dirty="0" err="1" smtClean="0">
                <a:solidFill>
                  <a:schemeClr val="bg1"/>
                </a:solidFill>
              </a:rPr>
              <a:t>nilateral</a:t>
            </a:r>
            <a:r>
              <a:rPr lang="en-US" sz="2400" b="1" dirty="0" smtClean="0">
                <a:solidFill>
                  <a:schemeClr val="bg1"/>
                </a:solidFill>
              </a:rPr>
              <a:t> </a:t>
            </a:r>
            <a:r>
              <a:rPr lang="en-US" sz="2400" b="1" dirty="0">
                <a:solidFill>
                  <a:schemeClr val="bg1"/>
                </a:solidFill>
              </a:rPr>
              <a:t>or bilateral intention tremor, or a </a:t>
            </a:r>
            <a:r>
              <a:rPr lang="en-US" sz="2400" b="1" dirty="0" err="1">
                <a:solidFill>
                  <a:schemeClr val="bg1"/>
                </a:solidFill>
              </a:rPr>
              <a:t>truncal</a:t>
            </a:r>
            <a:r>
              <a:rPr lang="en-US" sz="2400" b="1" dirty="0">
                <a:solidFill>
                  <a:schemeClr val="bg1"/>
                </a:solidFill>
              </a:rPr>
              <a:t> tremor.</a:t>
            </a:r>
            <a:br>
              <a:rPr lang="en-US" sz="2400" b="1" dirty="0">
                <a:solidFill>
                  <a:schemeClr val="bg1"/>
                </a:solidFill>
              </a:rPr>
            </a:br>
            <a:r>
              <a:rPr lang="en-US" sz="2400" b="1" dirty="0" smtClean="0">
                <a:solidFill>
                  <a:srgbClr val="FF0000"/>
                </a:solidFill>
              </a:rPr>
              <a:t>Nausea </a:t>
            </a:r>
            <a:r>
              <a:rPr lang="en-US" sz="2400" b="1" dirty="0">
                <a:solidFill>
                  <a:srgbClr val="FF0000"/>
                </a:solidFill>
              </a:rPr>
              <a:t>and </a:t>
            </a:r>
            <a:r>
              <a:rPr lang="en-US" sz="2400" b="1" dirty="0" smtClean="0">
                <a:solidFill>
                  <a:srgbClr val="FF0000"/>
                </a:solidFill>
              </a:rPr>
              <a:t>vomiting</a:t>
            </a:r>
            <a:r>
              <a:rPr lang="en-US" sz="2400" b="1" dirty="0" smtClean="0">
                <a:solidFill>
                  <a:schemeClr val="bg1"/>
                </a:solidFill>
                <a:sym typeface="Wingdings" pitchFamily="2" charset="2"/>
              </a:rPr>
              <a:t></a:t>
            </a:r>
            <a:r>
              <a:rPr lang="en-US" sz="2400" b="1" dirty="0" smtClean="0">
                <a:solidFill>
                  <a:schemeClr val="bg1"/>
                </a:solidFill>
              </a:rPr>
              <a:t> </a:t>
            </a:r>
            <a:r>
              <a:rPr lang="en-US" sz="2400" b="1" dirty="0">
                <a:solidFill>
                  <a:schemeClr val="bg1"/>
                </a:solidFill>
              </a:rPr>
              <a:t>Sudden vomiting (without warning) after a positional change, without preceding nausea, is suggestive of a posterior fossa </a:t>
            </a:r>
            <a:r>
              <a:rPr lang="en-US" sz="2400" b="1" dirty="0" smtClean="0">
                <a:solidFill>
                  <a:schemeClr val="bg1"/>
                </a:solidFill>
              </a:rPr>
              <a:t>lesion.</a:t>
            </a:r>
            <a:r>
              <a:rPr lang="en-US" sz="2000" b="1" dirty="0">
                <a:solidFill>
                  <a:schemeClr val="bg1"/>
                </a:solidFill>
              </a:rPr>
              <a:t/>
            </a:r>
            <a:br>
              <a:rPr lang="en-US" sz="2000" b="1" dirty="0">
                <a:solidFill>
                  <a:schemeClr val="bg1"/>
                </a:solidFill>
              </a:rPr>
            </a:br>
            <a:r>
              <a:rPr lang="en-US" sz="2000" b="1" dirty="0">
                <a:solidFill>
                  <a:schemeClr val="bg1"/>
                </a:solidFill>
              </a:rPr>
              <a:t/>
            </a:r>
            <a:br>
              <a:rPr lang="en-US" sz="2000" b="1" dirty="0">
                <a:solidFill>
                  <a:schemeClr val="bg1"/>
                </a:solidFill>
              </a:rPr>
            </a:br>
            <a:endParaRPr lang="en-US" sz="2000" b="1" dirty="0">
              <a:solidFill>
                <a:schemeClr val="bg1"/>
              </a:solidFill>
            </a:endParaRPr>
          </a:p>
        </p:txBody>
      </p:sp>
    </p:spTree>
    <p:extLst>
      <p:ext uri="{BB962C8B-B14F-4D97-AF65-F5344CB8AC3E}">
        <p14:creationId xmlns:p14="http://schemas.microsoft.com/office/powerpoint/2010/main" xmlns="" val="39279722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6858000"/>
          </a:xfrm>
          <a:solidFill>
            <a:srgbClr val="001946"/>
          </a:solidFill>
        </p:spPr>
        <p:txBody>
          <a:bodyPr>
            <a:normAutofit fontScale="90000"/>
          </a:bodyPr>
          <a:lstStyle/>
          <a:p>
            <a:pPr algn="l"/>
            <a:r>
              <a:rPr lang="en-US" sz="2000" b="1" dirty="0">
                <a:solidFill>
                  <a:schemeClr val="bg1"/>
                </a:solidFill>
              </a:rPr>
              <a:t/>
            </a:r>
            <a:br>
              <a:rPr lang="en-US" sz="2000" b="1" dirty="0">
                <a:solidFill>
                  <a:schemeClr val="bg1"/>
                </a:solidFill>
              </a:rPr>
            </a:br>
            <a:r>
              <a:rPr lang="en-US" sz="2000" b="1" dirty="0" smtClean="0">
                <a:solidFill>
                  <a:schemeClr val="bg1"/>
                </a:solidFill>
              </a:rPr>
              <a:t/>
            </a:r>
            <a:br>
              <a:rPr lang="en-US" sz="2000" b="1" dirty="0" smtClean="0">
                <a:solidFill>
                  <a:schemeClr val="bg1"/>
                </a:solidFill>
              </a:rPr>
            </a:br>
            <a:r>
              <a:rPr lang="en-US" sz="2000" b="1" dirty="0" smtClean="0">
                <a:solidFill>
                  <a:schemeClr val="bg1"/>
                </a:solidFill>
              </a:rPr>
              <a:t> </a:t>
            </a:r>
            <a:r>
              <a:rPr lang="en-US" sz="2700" b="1" dirty="0" smtClean="0">
                <a:solidFill>
                  <a:schemeClr val="bg1"/>
                </a:solidFill>
              </a:rPr>
              <a:t/>
            </a:r>
            <a:br>
              <a:rPr lang="en-US" sz="2700" b="1" dirty="0" smtClean="0">
                <a:solidFill>
                  <a:schemeClr val="bg1"/>
                </a:solidFill>
              </a:rPr>
            </a:br>
            <a:r>
              <a:rPr lang="en-US" sz="2700" b="1" dirty="0" smtClean="0">
                <a:solidFill>
                  <a:srgbClr val="FFFF00"/>
                </a:solidFill>
              </a:rPr>
              <a:t>Vascular</a:t>
            </a:r>
            <a:r>
              <a:rPr lang="en-US" sz="2700" b="1" dirty="0">
                <a:solidFill>
                  <a:srgbClr val="FFFF00"/>
                </a:solidFill>
              </a:rPr>
              <a:t>: </a:t>
            </a:r>
            <a:r>
              <a:rPr lang="en-US" sz="2700" b="1" dirty="0" smtClean="0">
                <a:solidFill>
                  <a:srgbClr val="FF0000"/>
                </a:solidFill>
              </a:rPr>
              <a:t/>
            </a:r>
            <a:br>
              <a:rPr lang="en-US" sz="2700" b="1" dirty="0" smtClean="0">
                <a:solidFill>
                  <a:srgbClr val="FF0000"/>
                </a:solidFill>
              </a:rPr>
            </a:br>
            <a:r>
              <a:rPr lang="en-US" sz="2700" b="1" dirty="0" smtClean="0">
                <a:solidFill>
                  <a:srgbClr val="FF0000"/>
                </a:solidFill>
              </a:rPr>
              <a:t>Stroke </a:t>
            </a:r>
            <a:r>
              <a:rPr lang="en-US" sz="2700" b="1" dirty="0">
                <a:solidFill>
                  <a:srgbClr val="FF0000"/>
                </a:solidFill>
              </a:rPr>
              <a:t>or transient </a:t>
            </a:r>
            <a:r>
              <a:rPr lang="en-US" sz="2700" b="1" dirty="0" smtClean="0">
                <a:solidFill>
                  <a:srgbClr val="FF0000"/>
                </a:solidFill>
              </a:rPr>
              <a:t>ischemic </a:t>
            </a:r>
            <a:r>
              <a:rPr lang="en-US" sz="2700" b="1" dirty="0">
                <a:solidFill>
                  <a:srgbClr val="FF0000"/>
                </a:solidFill>
              </a:rPr>
              <a:t>attack (TIA)</a:t>
            </a:r>
            <a:br>
              <a:rPr lang="en-US" sz="2700" b="1" dirty="0">
                <a:solidFill>
                  <a:srgbClr val="FF0000"/>
                </a:solidFill>
              </a:rPr>
            </a:br>
            <a:r>
              <a:rPr lang="en-US" sz="2700" b="1" dirty="0" smtClean="0">
                <a:solidFill>
                  <a:srgbClr val="FF0000"/>
                </a:solidFill>
              </a:rPr>
              <a:t>Infarction </a:t>
            </a:r>
            <a:r>
              <a:rPr lang="en-US" sz="2700" b="1" dirty="0">
                <a:solidFill>
                  <a:srgbClr val="FF0000"/>
                </a:solidFill>
              </a:rPr>
              <a:t>of the posterior inferior cerebellar artery </a:t>
            </a:r>
            <a:r>
              <a:rPr lang="en-US" sz="2700" b="1" dirty="0">
                <a:solidFill>
                  <a:schemeClr val="bg1"/>
                </a:solidFill>
              </a:rPr>
              <a:t>causes lateral medullary </a:t>
            </a:r>
            <a:r>
              <a:rPr lang="en-US" sz="2700" b="1" dirty="0" smtClean="0">
                <a:solidFill>
                  <a:schemeClr val="bg1"/>
                </a:solidFill>
              </a:rPr>
              <a:t>syndrome </a:t>
            </a:r>
            <a:r>
              <a:rPr lang="en-US" sz="2700" b="1" dirty="0">
                <a:solidFill>
                  <a:schemeClr val="bg1"/>
                </a:solidFill>
              </a:rPr>
              <a:t>with </a:t>
            </a:r>
            <a:r>
              <a:rPr lang="en-US" sz="2700" b="1" dirty="0" err="1">
                <a:solidFill>
                  <a:schemeClr val="bg1"/>
                </a:solidFill>
              </a:rPr>
              <a:t>hemiataxia</a:t>
            </a:r>
            <a:r>
              <a:rPr lang="en-US" sz="2700" b="1" dirty="0">
                <a:solidFill>
                  <a:schemeClr val="bg1"/>
                </a:solidFill>
              </a:rPr>
              <a:t>, vertigo, dysarthria, ptosis and </a:t>
            </a:r>
            <a:r>
              <a:rPr lang="en-US" sz="2700" b="1" dirty="0" err="1">
                <a:solidFill>
                  <a:schemeClr val="bg1"/>
                </a:solidFill>
              </a:rPr>
              <a:t>miosis</a:t>
            </a:r>
            <a:r>
              <a:rPr lang="en-US" sz="2700" b="1" dirty="0">
                <a:solidFill>
                  <a:schemeClr val="bg1"/>
                </a:solidFill>
              </a:rPr>
              <a:t/>
            </a:r>
            <a:br>
              <a:rPr lang="en-US" sz="2700" b="1" dirty="0">
                <a:solidFill>
                  <a:schemeClr val="bg1"/>
                </a:solidFill>
              </a:rPr>
            </a:br>
            <a:r>
              <a:rPr lang="en-US" sz="2700" b="1" dirty="0" smtClean="0">
                <a:solidFill>
                  <a:srgbClr val="FFFF00"/>
                </a:solidFill>
              </a:rPr>
              <a:t>Space-occupying</a:t>
            </a:r>
            <a:r>
              <a:rPr lang="en-US" sz="2700" b="1" dirty="0" smtClean="0">
                <a:solidFill>
                  <a:schemeClr val="bg1"/>
                </a:solidFill>
                <a:sym typeface="Wingdings" pitchFamily="2" charset="2"/>
              </a:rPr>
              <a:t> </a:t>
            </a:r>
            <a:br>
              <a:rPr lang="en-US" sz="2700" b="1" dirty="0" smtClean="0">
                <a:solidFill>
                  <a:schemeClr val="bg1"/>
                </a:solidFill>
                <a:sym typeface="Wingdings" pitchFamily="2" charset="2"/>
              </a:rPr>
            </a:br>
            <a:r>
              <a:rPr lang="en-US" sz="2700" b="1" dirty="0" smtClean="0">
                <a:solidFill>
                  <a:srgbClr val="FF0000"/>
                </a:solidFill>
              </a:rPr>
              <a:t>Hydrocephalus</a:t>
            </a:r>
            <a:r>
              <a:rPr lang="en-US" sz="2700" b="1" dirty="0">
                <a:solidFill>
                  <a:srgbClr val="FF0000"/>
                </a:solidFill>
              </a:rPr>
              <a:t> </a:t>
            </a:r>
            <a:r>
              <a:rPr lang="en-US" sz="2700" b="1" dirty="0" smtClean="0">
                <a:solidFill>
                  <a:schemeClr val="bg1"/>
                </a:solidFill>
                <a:sym typeface="Wingdings" pitchFamily="2" charset="2"/>
              </a:rPr>
              <a:t></a:t>
            </a:r>
            <a:r>
              <a:rPr lang="en-US" sz="2700" b="1" dirty="0" smtClean="0">
                <a:solidFill>
                  <a:schemeClr val="bg1"/>
                </a:solidFill>
              </a:rPr>
              <a:t>Enlarging </a:t>
            </a:r>
            <a:r>
              <a:rPr lang="en-US" sz="2700" b="1" dirty="0">
                <a:solidFill>
                  <a:schemeClr val="bg1"/>
                </a:solidFill>
              </a:rPr>
              <a:t>masses in the cerebellum may obstruct CSF flow, causing </a:t>
            </a:r>
            <a:r>
              <a:rPr lang="en-US" sz="2700" b="1" dirty="0" smtClean="0">
                <a:solidFill>
                  <a:schemeClr val="bg1"/>
                </a:solidFill>
              </a:rPr>
              <a:t> hydrocephalus </a:t>
            </a:r>
            <a:r>
              <a:rPr lang="en-US" sz="2700" b="1" dirty="0">
                <a:solidFill>
                  <a:schemeClr val="bg1"/>
                </a:solidFill>
              </a:rPr>
              <a:t>and raised intracranial pressure. </a:t>
            </a:r>
            <a:br>
              <a:rPr lang="en-US" sz="2700" b="1" dirty="0">
                <a:solidFill>
                  <a:schemeClr val="bg1"/>
                </a:solidFill>
              </a:rPr>
            </a:br>
            <a:r>
              <a:rPr lang="en-US" sz="2700" b="1" dirty="0" smtClean="0">
                <a:solidFill>
                  <a:srgbClr val="FF0000"/>
                </a:solidFill>
              </a:rPr>
              <a:t>Posterior </a:t>
            </a:r>
            <a:r>
              <a:rPr lang="en-US" sz="2700" b="1" dirty="0">
                <a:solidFill>
                  <a:srgbClr val="FF0000"/>
                </a:solidFill>
              </a:rPr>
              <a:t>fossa </a:t>
            </a:r>
            <a:r>
              <a:rPr lang="en-US" sz="2700" b="1" dirty="0" err="1">
                <a:solidFill>
                  <a:srgbClr val="FF0000"/>
                </a:solidFill>
              </a:rPr>
              <a:t>tumours</a:t>
            </a:r>
            <a:r>
              <a:rPr lang="en-US" sz="2700" b="1" dirty="0">
                <a:solidFill>
                  <a:srgbClr val="FF0000"/>
                </a:solidFill>
              </a:rPr>
              <a:t> or </a:t>
            </a:r>
            <a:r>
              <a:rPr lang="en-US" sz="2700" b="1" dirty="0" smtClean="0">
                <a:solidFill>
                  <a:srgbClr val="FF0000"/>
                </a:solidFill>
              </a:rPr>
              <a:t>abscess.</a:t>
            </a:r>
            <a:r>
              <a:rPr lang="en-US" sz="2700" b="1" dirty="0" smtClean="0">
                <a:solidFill>
                  <a:schemeClr val="bg1"/>
                </a:solidFill>
              </a:rPr>
              <a:t/>
            </a:r>
            <a:br>
              <a:rPr lang="en-US" sz="2700" b="1" dirty="0" smtClean="0">
                <a:solidFill>
                  <a:schemeClr val="bg1"/>
                </a:solidFill>
              </a:rPr>
            </a:br>
            <a:r>
              <a:rPr lang="en-US" sz="2700" b="1" dirty="0" smtClean="0">
                <a:solidFill>
                  <a:schemeClr val="bg1"/>
                </a:solidFill>
              </a:rPr>
              <a:t>Coning </a:t>
            </a:r>
            <a:r>
              <a:rPr lang="en-US" sz="2700" b="1" dirty="0">
                <a:solidFill>
                  <a:schemeClr val="bg1"/>
                </a:solidFill>
              </a:rPr>
              <a:t>of the cerebellar tonsils can occur rapidly (within hours), causing respiratory </a:t>
            </a:r>
            <a:r>
              <a:rPr lang="en-US" sz="2700" b="1" dirty="0" smtClean="0">
                <a:solidFill>
                  <a:schemeClr val="bg1"/>
                </a:solidFill>
              </a:rPr>
              <a:t>arrest.</a:t>
            </a:r>
            <a:br>
              <a:rPr lang="en-US" sz="2700" b="1" dirty="0" smtClean="0">
                <a:solidFill>
                  <a:schemeClr val="bg1"/>
                </a:solidFill>
              </a:rPr>
            </a:br>
            <a:r>
              <a:rPr lang="en-US" sz="2700" b="1" dirty="0" smtClean="0">
                <a:solidFill>
                  <a:srgbClr val="FFFF00"/>
                </a:solidFill>
              </a:rPr>
              <a:t>Nutritional</a:t>
            </a:r>
            <a:r>
              <a:rPr lang="en-US" sz="2700" b="1" dirty="0">
                <a:solidFill>
                  <a:srgbClr val="FFFF00"/>
                </a:solidFill>
              </a:rPr>
              <a:t>:</a:t>
            </a:r>
            <a:r>
              <a:rPr lang="en-US" sz="2700" b="1" dirty="0">
                <a:solidFill>
                  <a:schemeClr val="bg1"/>
                </a:solidFill>
              </a:rPr>
              <a:t/>
            </a:r>
            <a:br>
              <a:rPr lang="en-US" sz="2700" b="1" dirty="0">
                <a:solidFill>
                  <a:schemeClr val="bg1"/>
                </a:solidFill>
              </a:rPr>
            </a:br>
            <a:r>
              <a:rPr lang="en-US" sz="2700" b="1" dirty="0">
                <a:solidFill>
                  <a:srgbClr val="FF0000"/>
                </a:solidFill>
              </a:rPr>
              <a:t>Thiamine deficiency </a:t>
            </a:r>
            <a:r>
              <a:rPr lang="en-US" sz="2700" b="1" dirty="0">
                <a:solidFill>
                  <a:schemeClr val="bg1"/>
                </a:solidFill>
              </a:rPr>
              <a:t>- Wernicke's encephalopathy (triad of acute confusion, ataxia and </a:t>
            </a:r>
            <a:r>
              <a:rPr lang="en-US" sz="2700" b="1" dirty="0" err="1">
                <a:solidFill>
                  <a:schemeClr val="bg1"/>
                </a:solidFill>
              </a:rPr>
              <a:t>ophthalmoplegia</a:t>
            </a:r>
            <a:r>
              <a:rPr lang="en-US" sz="2700" b="1" dirty="0">
                <a:solidFill>
                  <a:schemeClr val="bg1"/>
                </a:solidFill>
              </a:rPr>
              <a:t>); </a:t>
            </a:r>
            <a:r>
              <a:rPr lang="en-US" sz="2700" b="1" dirty="0" smtClean="0">
                <a:solidFill>
                  <a:schemeClr val="bg1"/>
                </a:solidFill>
              </a:rPr>
              <a:t/>
            </a:r>
            <a:br>
              <a:rPr lang="en-US" sz="2700" b="1" dirty="0" smtClean="0">
                <a:solidFill>
                  <a:schemeClr val="bg1"/>
                </a:solidFill>
              </a:rPr>
            </a:br>
            <a:r>
              <a:rPr lang="en-US" sz="2700" b="1" dirty="0" smtClean="0">
                <a:solidFill>
                  <a:srgbClr val="FF0000"/>
                </a:solidFill>
              </a:rPr>
              <a:t>Vitamin </a:t>
            </a:r>
            <a:r>
              <a:rPr lang="en-US" sz="2700" b="1" dirty="0">
                <a:solidFill>
                  <a:srgbClr val="FF0000"/>
                </a:solidFill>
              </a:rPr>
              <a:t>E deficiency </a:t>
            </a:r>
            <a:r>
              <a:rPr lang="en-US" sz="2700" b="1" dirty="0">
                <a:solidFill>
                  <a:schemeClr val="bg1"/>
                </a:solidFill>
              </a:rPr>
              <a:t/>
            </a:r>
            <a:br>
              <a:rPr lang="en-US" sz="2700" b="1" dirty="0">
                <a:solidFill>
                  <a:schemeClr val="bg1"/>
                </a:solidFill>
              </a:rPr>
            </a:br>
            <a:r>
              <a:rPr lang="en-US" sz="2700" b="1" dirty="0">
                <a:solidFill>
                  <a:srgbClr val="FF0000"/>
                </a:solidFill>
              </a:rPr>
              <a:t>Gluten sensitivity </a:t>
            </a:r>
            <a:r>
              <a:rPr lang="en-US" sz="2700" b="1" dirty="0">
                <a:solidFill>
                  <a:schemeClr val="bg1"/>
                </a:solidFill>
              </a:rPr>
              <a:t>(gluten ataxia</a:t>
            </a:r>
            <a:r>
              <a:rPr lang="en-US" sz="2700" b="1" dirty="0" smtClean="0">
                <a:solidFill>
                  <a:schemeClr val="bg1"/>
                </a:solidFill>
              </a:rPr>
              <a:t>):</a:t>
            </a:r>
            <a:r>
              <a:rPr lang="en-US" sz="2700" b="1" dirty="0">
                <a:solidFill>
                  <a:schemeClr val="bg1"/>
                </a:solidFill>
              </a:rPr>
              <a:t/>
            </a:r>
            <a:br>
              <a:rPr lang="en-US" sz="2700" b="1" dirty="0">
                <a:solidFill>
                  <a:schemeClr val="bg1"/>
                </a:solidFill>
              </a:rPr>
            </a:br>
            <a:endParaRPr lang="en-US" sz="2000" b="1" dirty="0">
              <a:solidFill>
                <a:schemeClr val="bg1"/>
              </a:solidFill>
            </a:endParaRPr>
          </a:p>
        </p:txBody>
      </p:sp>
    </p:spTree>
    <p:extLst>
      <p:ext uri="{BB962C8B-B14F-4D97-AF65-F5344CB8AC3E}">
        <p14:creationId xmlns:p14="http://schemas.microsoft.com/office/powerpoint/2010/main" xmlns="" val="22409796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TotalTime>
  <Words>57</Words>
  <Application>Microsoft Office PowerPoint</Application>
  <PresentationFormat>عرض على الشاشة (3:4)‏</PresentationFormat>
  <Paragraphs>20</Paragraphs>
  <Slides>19</Slides>
  <Notes>0</Notes>
  <HiddenSlides>0</HiddenSlides>
  <MMClips>0</MMClips>
  <ScaleCrop>false</ScaleCrop>
  <HeadingPairs>
    <vt:vector size="4" baseType="variant">
      <vt:variant>
        <vt:lpstr>سمة</vt:lpstr>
      </vt:variant>
      <vt:variant>
        <vt:i4>1</vt:i4>
      </vt:variant>
      <vt:variant>
        <vt:lpstr>عناوين الشرائح</vt:lpstr>
      </vt:variant>
      <vt:variant>
        <vt:i4>19</vt:i4>
      </vt:variant>
    </vt:vector>
  </HeadingPairs>
  <TitlesOfParts>
    <vt:vector size="20" baseType="lpstr">
      <vt:lpstr>Office Theme</vt:lpstr>
      <vt:lpstr> </vt:lpstr>
      <vt:lpstr>     Recall cerebellar functions The cerebellum processes input from other areas of the brain, spinal cord and sensory receptors to provide precise timing for coordinated, smooth movements of the skeletal muscular system.  The cerebellum can be divided into central structures lingula, vermis and flocculonodular lobe  and  the cerebellar hemispheres.  The cerebellum has 3 parts:  Archicerebellum (vestibulo cerebellum):  It includes the flocculonodular lobe, which is located in the medial zone.  The archi cerebellum helps maintain equilibrium and coordinate eye, head, and neck movements; it is closely interconnected with the vestibular nuclei.  Midline vermis (paleo cerebellum):  It helps coordinate trunk and leg movements.  Vermis lesions result in abnormalities of stance and gait.  Lateral hemispheres (neocerebellum):  They control quick and finely coordinated limb movements, predominantly of the arms.  Main inputs come from fronto ponto cerebellar connections (contralateral) from above,  and  spino cerebellar tracts from below (proprioception) producing primarily ipsilateral signs.   In addition to coordination, the cerebellum controls some aspects of memory, learning, and cognition.  Ataxia is the archetypal sign of cerebellar dysfunction, but many other motor abnormalities may occur   </vt:lpstr>
      <vt:lpstr>الشريحة 3</vt:lpstr>
      <vt:lpstr>Function  The strongest clues to the function of the cerebellum have come from examining the consequences of damage to it. Humans  cerebellar dysfunction show  problems with motor control, on the side of the body ipsilateral to the damaged cerebellum. They continue to be able to generate motor activity, but it loses precision, producing erratic, uncoordinated, or incorrectly timed movements.   A standard test of cerebellar function is to reach with the tip of the finger for a target at arm's length: A healthy person will move the fingertip in a rapid straight trajectory, whereas a person with cerebellar damage will reach slowly and erratically, with many mid-course corrections.  Principles Four principles have been identified as important:  1. Feed forward processing: The  signals move unidirection through the system from input to output, with very little recurrent internal transmission. This feed forward mode of operation means that  Signals enter the circuit, are processed by each stage in sequential order, and then leave.  2. Divergence and convergence: Information from 200 million mossy fiber inputs is expanded to 40 billion granule cells, whose parallel fiber outputs then converge onto 15 million Purkinje cells. Thus, the cerebellar network receives a modest number of inputs, processes them very extensively through its rigorously structured internal network, and sends out the results via a very limited number of output cells.  </vt:lpstr>
      <vt:lpstr> 3. Modularity: A module consists of a small cluster of neurons in the inferior olivary nucleus, a set of long narrow strips of Purkinje cells in the cerebellar cortex (microzones), and a small cluster of neurons in one of the deep cerebellar nuclei. Different modules share input from mossy fibers and parallel fibers, but  appear to function independently — the output of one module does not appear to significantly influence the activity of other modules. 4. Plasticity: The synapses between parallel fibers and Purkinje cells, and the synapses between mossy fibers and deep nuclear cells, This arrangement gives tremendous flexibility for fine-tuning the relationship between cerebellar inputs and outputs.  One of the most extensively studied cerebellar learning tasks is the eye blink conditioning paradigm, in which a neutral conditioned stimulus such as a tone or a light is repeatedly paired with an unconditioned stimulus, such as an air puff, that elicits a blink response. </vt:lpstr>
      <vt:lpstr>A stroke affecting the cerebellum may cause dizziness, nausea, balance and coordination problems. Congenital malformations:  often occurring as part of complex malformation syndromes --Congenital Neurologic Manifestations vary markedly depending on the structures involved BUT,  ataxia is usually present. Hereditary ataxias: results from a gene mutation causing abnormal repetition of the DNA sequence. Gait unsteadiness, dysarthria, and paresis, Mental function often declines. Tremor, is slight. Reflexes and vibration and position senses are lost. Talipes equinovarus (clubfoot), scoliosis, and progressive cardiomyopathy are common. By their late 20s, patients may be confined to a wheelchair. Death, often due to arrhythmia or heart failure, usually occurs by middle age. Spinocerebellar ataxias autosomal dominant ataxias. Manifestations  are  multiple areas in the central and peripheral nervous systems; neuropathy, pyramidal signs, and restless leg syndrome, ataxia, are common.  Symptoms include ataxia, parkinsonism, and possibly dystonia, facial twitching, ophthalmoplegia, and peculiar bulging eyes.  Drug induced cerebellar dysfunction and ataxia Phenytoin, and  Toxic levels of certain drugs (Anticonvulsants)   In children, primary brain tumors (medulloblastoma, cystic astrocytoma)  in the midline cerebellum  and  reversible diffuse cerebellar dysfunction f due to viral infections.    , </vt:lpstr>
      <vt:lpstr> Identify cerebellar dysfunction Cerebellar ataxia Lesions of the midline vermis of the cerebellum cause truncal ataxia, while lesions of the cerebellar hemispheres cause limb ataxia of the ipsilateral side. Gait ataxiaPatients will tend to stand with feet well apart and are often frightened to stand. Patients tend to reel to the side of unilateral lesion, or from side to side if central or bilateral (even if supported). Walking along a line of the floor demonstrates minor degrees of gait ataxia. Wobbling may increase if eyes are closed but patients don't fall - this is not a true "positive Romberg's test" (which is positive when there is impaired joint proprioception). Truncal ataxiaPatients can't sit or stand unsupported and tend to fall backwards. It is caused by a midline cerebellar lesion, or may be a feature of post-chickenpox cerebellar syndrome. Truncal tremor may be evident - constant jerking of trunk and head. Limb ataxiaLesions of the cerebellar hemisphere cause ipsilateral signs. The outstretched arm tends to be held hyperpronated at rest and at a slightly higher level than unaffected side (Riddoch's sign), and rebounds upwards if gently pressed downwards and then suddenly released by the examiner.    </vt:lpstr>
      <vt:lpstr>Finger-nose and heel-knee-shin tests will demonstrate even mild limb ataxia, with terminal intention tremor and dysmetria (past pointing). Cerebellar dysarthria  A spluttering staccato speech. Scanning dysarthria - jerky and explosive speech with separated syllables may be demonstrated by asking the patient to repeat "baby hippopotamus".  WritingThis may be larger than normal (contrast with micrographia of Parkinson's disease). Rapid alternating movementsCerebellar lesions produce inaccuracies in rapidly repeated movements (dysdiadochokinesia).   This is demonstrated by getting the patient to tap the back of their own hand repeatedly with the other hand, or to tap their foot on the floor. TremorUnilateral or bilateral intention tremor, or a truncal tremor. Nausea and vomiting Sudden vomiting (without warning) after a positional change, without preceding nausea, is suggestive of a posterior fossa lesion.  </vt:lpstr>
      <vt:lpstr>    Vascular:  Stroke or transient ischemic attack (TIA) Infarction of the posterior inferior cerebellar artery causes lateral medullary syndrome with hemiataxia, vertigo, dysarthria, ptosis and miosis Space-occupying  Hydrocephalus Enlarging masses in the cerebellum may obstruct CSF flow, causing  hydrocephalus and raised intracranial pressure.  Posterior fossa tumours or abscess. Coning of the cerebellar tonsils can occur rapidly (within hours), causing respiratory arrest. Nutritional: Thiamine deficiency - Wernicke's encephalopathy (triad of acute confusion, ataxia and ophthalmoplegia);  Vitamin E deficiency  Gluten sensitivity (gluten ataxia): </vt:lpstr>
      <vt:lpstr>  Infections: Bacterial: meningo-encephalitis or intracranial abscess Viral: acute infections (varicella); chronic infections, HIV; post-viral syndromes (in childhood) Parasitic infections (toxoplasma, falciparum malaria, Lyme disease) Prions: Creutzfeldt-Jakob disease  Toxins: alcohol, mercury, other heavy metals, solvents, carbon monoxide poisoning Drugs: barbiturates, phenytoin, piperazine, antineoplastic drugs, deferiprone Trauma Multiple sclerosis (MS) Genetic: Friedreich's ataxia and ataxia telangiectasia Metabolic and endocrine: Cerebral oedema of chronic hypoxia Wilson's disease , Hypothyroidism Congenital: Cerebral palsy Idiopathic cerebellar ataxia</vt:lpstr>
      <vt:lpstr>Review clinical cases related to cerebellar dysfunction As the cerebellum is associated with motor control, lesions produce a range of movement disorders (ataxias).  Acute onset ataxiaEither due to cerebellar haemorrhage or infarction.  Haemorrhage presents with: Occipital headache Vertigo Vomiting Altered consciousness Subacute ataxia May occur from:    Viral infection - present with pyrexia, limb and gait ataxia, dysarthria appearing over hours or days; takes up to six months for full recovery  Post-infectious encephalomyelitis - commonly related to varicella   Other causes include - hydrocephalus, posterior fossa tumours, abscesses, parasitic           infections and various toxins Episodic ataxias  This is episodes of ataxia lasting minutes to hours. Due to    Drugs   MS   Transient vertebrobasilar ischaemic attacks   Foramen magnum compression </vt:lpstr>
      <vt:lpstr> Review clinical cases related to cerebellar dysfunction( contd.)  Chronic progressive ataxias  Commonly caused by chronic alcohol abuse  with malnutrition may improve with  thiamine Ingestion of drugs - Anticonvulsants, Phenytoin, Heavy metals Structural lesions  Paraneoplastic cerebellar degeneration Carcinomas of the lung or ovaries Cerebellar disorders in infants Other causes Pontocerebellar hypoplasia  Joubert's syndrome Trisomies Pyruvate dehydrogenase deficiency Spastic ataxic syndrome</vt:lpstr>
      <vt:lpstr>  </vt:lpstr>
      <vt:lpstr>    </vt:lpstr>
      <vt:lpstr> Midline lesions can produce severe gait and truncal ataxia. As they extend they can also give fourth cranial nerve lesions and severe ipsilateral arm tremor, marked nystagmus, vertigo and vomiting, and can block CSF flow (obstructive hydrocephalus).   Cerebellar hemisphere lesions can produce classic ipsilateral limb ataxia (intention tremor, past pointing and mild hypotonia). Limb rebound can be demonstrated by gently pushing down on outstretched arms and then suddenly releasing, causing the arm on the affected side to suddenly fly upwards. Lateral lesions tend to produce more subtle nystagmus (maximal looking towards side of lesion).    Ataxia is the archetypal sign of cerebellar dysfunction, but many other motor abnormalities may occur   </vt:lpstr>
      <vt:lpstr>   </vt:lpstr>
      <vt:lpstr> </vt:lpstr>
      <vt:lpstr>   Check  eye movement - looking for ophthalmoplegia or nystagmus Fundi for papilloedema Tongue out and move it from side to side (movement slowed) Ask patient to repeat "baby hippopotamus" - look for dysarthria and abnormal speech Examine arms for limb ataxia : rebound of                                                          outstretched arms,  finger-nose test for past pointing,   check for dysdiadochokinesis, heel-shin test, Mild hypotonia and hyporeflexia, Sit up with arms crossed - looking for truncal ataxia, Walk heel-to-toe (to elicit any gait ataxia) Stand with feet together - unsteady with eyes open and closed . ( Romberg's positive) </vt:lpstr>
      <vt:lpstr>Investigations  These should be guided according to the differential diagnosis based upon the initial assessment.  This may include:  Blood tests –  full blood count, liver function tests, cholesterol,  protein electrophoresis, copper and caeruloplasmin, immunoglobulins and glycoproteins  EEG  EMG  Imaging - MRI is the modality of choice  Management and prognosis This depends upon the underlying cause.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CEREBELLAR DYSFUNCTIONS At the end of the lecture the student should be able to a) Recall cerebellar functions b) Identify cerebellar dysfunction c) Identify the causes of cerebellar dysfunction d) Review clinical cases related to cerebellar dysfunction</dc:title>
  <dc:creator>cv</dc:creator>
  <cp:lastModifiedBy>a.mutairi</cp:lastModifiedBy>
  <cp:revision>36</cp:revision>
  <dcterms:created xsi:type="dcterms:W3CDTF">2013-03-30T07:28:02Z</dcterms:created>
  <dcterms:modified xsi:type="dcterms:W3CDTF">2013-05-01T07:46:31Z</dcterms:modified>
</cp:coreProperties>
</file>