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notesMasterIdLst>
    <p:notesMasterId r:id="rId18"/>
  </p:notesMasterIdLst>
  <p:sldIdLst>
    <p:sldId id="256" r:id="rId2"/>
    <p:sldId id="257" r:id="rId3"/>
    <p:sldId id="292" r:id="rId4"/>
    <p:sldId id="264" r:id="rId5"/>
    <p:sldId id="276" r:id="rId6"/>
    <p:sldId id="277" r:id="rId7"/>
    <p:sldId id="278" r:id="rId8"/>
    <p:sldId id="296" r:id="rId9"/>
    <p:sldId id="282" r:id="rId10"/>
    <p:sldId id="283" r:id="rId11"/>
    <p:sldId id="289" r:id="rId12"/>
    <p:sldId id="294" r:id="rId13"/>
    <p:sldId id="286" r:id="rId14"/>
    <p:sldId id="284" r:id="rId15"/>
    <p:sldId id="288" r:id="rId16"/>
    <p:sldId id="29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0515" autoAdjust="0"/>
    <p:restoredTop sz="93190" autoAdjust="0"/>
  </p:normalViewPr>
  <p:slideViewPr>
    <p:cSldViewPr>
      <p:cViewPr>
        <p:scale>
          <a:sx n="90" d="100"/>
          <a:sy n="90" d="100"/>
        </p:scale>
        <p:origin x="-468" y="372"/>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SA"/>
  <c:chart>
    <c:title>
      <c:tx>
        <c:rich>
          <a:bodyPr/>
          <a:lstStyle/>
          <a:p>
            <a:pPr>
              <a:defRPr/>
            </a:pPr>
            <a:r>
              <a:rPr lang="ar-SA" sz="2000" dirty="0" smtClean="0">
                <a:solidFill>
                  <a:schemeClr val="bg1"/>
                </a:solidFill>
                <a:latin typeface="GE SS Text Light" pitchFamily="18" charset="-78"/>
                <a:ea typeface="GE SS Text Light" pitchFamily="18" charset="-78"/>
                <a:cs typeface="GE SS Text Light" pitchFamily="18" charset="-78"/>
              </a:rPr>
              <a:t>توزيع الجامعات الافتراضية حول العالم </a:t>
            </a:r>
            <a:endParaRPr lang="ar-SA" sz="2000" dirty="0">
              <a:solidFill>
                <a:schemeClr val="bg1"/>
              </a:solidFill>
              <a:latin typeface="GE SS Text Light" pitchFamily="18" charset="-78"/>
              <a:ea typeface="GE SS Text Light" pitchFamily="18" charset="-78"/>
              <a:cs typeface="GE SS Text Light" pitchFamily="18" charset="-78"/>
            </a:endParaRPr>
          </a:p>
        </c:rich>
      </c:tx>
      <c:layout/>
      <c:spPr>
        <a:solidFill>
          <a:schemeClr val="tx2"/>
        </a:solidFill>
      </c:spPr>
    </c:title>
    <c:plotArea>
      <c:layout>
        <c:manualLayout>
          <c:layoutTarget val="inner"/>
          <c:xMode val="edge"/>
          <c:yMode val="edge"/>
          <c:x val="0.16804450039743796"/>
          <c:y val="0.23641246132235624"/>
          <c:w val="0.52217830395091958"/>
          <c:h val="0.70948143959958165"/>
        </c:manualLayout>
      </c:layout>
      <c:pieChart>
        <c:varyColors val="1"/>
        <c:ser>
          <c:idx val="0"/>
          <c:order val="0"/>
          <c:tx>
            <c:strRef>
              <c:f>ورقة1!$B$1</c:f>
              <c:strCache>
                <c:ptCount val="1"/>
                <c:pt idx="0">
                  <c:v>عدد الجامعات الافتراضية</c:v>
                </c:pt>
              </c:strCache>
            </c:strRef>
          </c:tx>
          <c:explosion val="25"/>
          <c:dLbls>
            <c:showCatName val="1"/>
            <c:showPercent val="1"/>
          </c:dLbls>
          <c:cat>
            <c:strRef>
              <c:f>ورقة1!$A$2:$A$22</c:f>
              <c:strCache>
                <c:ptCount val="21"/>
                <c:pt idx="0">
                  <c:v>الولايات المتحدة</c:v>
                </c:pt>
                <c:pt idx="1">
                  <c:v>كندا</c:v>
                </c:pt>
                <c:pt idx="2">
                  <c:v>البرازيل</c:v>
                </c:pt>
                <c:pt idx="3">
                  <c:v>المملكة المتحدة</c:v>
                </c:pt>
                <c:pt idx="4">
                  <c:v>الهند</c:v>
                </c:pt>
                <c:pt idx="5">
                  <c:v>تايلندا</c:v>
                </c:pt>
                <c:pt idx="6">
                  <c:v>كوريا</c:v>
                </c:pt>
                <c:pt idx="7">
                  <c:v>ماليزيا</c:v>
                </c:pt>
                <c:pt idx="8">
                  <c:v>النرويج</c:v>
                </c:pt>
                <c:pt idx="9">
                  <c:v>نيوزلندا</c:v>
                </c:pt>
                <c:pt idx="10">
                  <c:v>ألمانيا</c:v>
                </c:pt>
                <c:pt idx="11">
                  <c:v>جنوب أفريقيا</c:v>
                </c:pt>
                <c:pt idx="12">
                  <c:v>سنغافورة</c:v>
                </c:pt>
                <c:pt idx="13">
                  <c:v>السويد</c:v>
                </c:pt>
                <c:pt idx="14">
                  <c:v>الفليبين</c:v>
                </c:pt>
                <c:pt idx="15">
                  <c:v>المكسيك</c:v>
                </c:pt>
                <c:pt idx="16">
                  <c:v>هونج كونج</c:v>
                </c:pt>
                <c:pt idx="17">
                  <c:v>فرنسا</c:v>
                </c:pt>
                <c:pt idx="18">
                  <c:v>فنلندا</c:v>
                </c:pt>
                <c:pt idx="19">
                  <c:v>أسبانيا</c:v>
                </c:pt>
                <c:pt idx="20">
                  <c:v>بلغاريا</c:v>
                </c:pt>
              </c:strCache>
            </c:strRef>
          </c:cat>
          <c:val>
            <c:numRef>
              <c:f>ورقة1!$B$2:$B$22</c:f>
              <c:numCache>
                <c:formatCode>General</c:formatCode>
                <c:ptCount val="21"/>
                <c:pt idx="0">
                  <c:v>29</c:v>
                </c:pt>
                <c:pt idx="1">
                  <c:v>7</c:v>
                </c:pt>
                <c:pt idx="2">
                  <c:v>6</c:v>
                </c:pt>
                <c:pt idx="3">
                  <c:v>5</c:v>
                </c:pt>
                <c:pt idx="4">
                  <c:v>4</c:v>
                </c:pt>
                <c:pt idx="5">
                  <c:v>4</c:v>
                </c:pt>
                <c:pt idx="6">
                  <c:v>3</c:v>
                </c:pt>
                <c:pt idx="7">
                  <c:v>3</c:v>
                </c:pt>
                <c:pt idx="8">
                  <c:v>3</c:v>
                </c:pt>
                <c:pt idx="9">
                  <c:v>3</c:v>
                </c:pt>
                <c:pt idx="10">
                  <c:v>3</c:v>
                </c:pt>
                <c:pt idx="11">
                  <c:v>2</c:v>
                </c:pt>
                <c:pt idx="12">
                  <c:v>2</c:v>
                </c:pt>
                <c:pt idx="13">
                  <c:v>2</c:v>
                </c:pt>
                <c:pt idx="14">
                  <c:v>2</c:v>
                </c:pt>
                <c:pt idx="15">
                  <c:v>2</c:v>
                </c:pt>
                <c:pt idx="16">
                  <c:v>2</c:v>
                </c:pt>
                <c:pt idx="17">
                  <c:v>2</c:v>
                </c:pt>
                <c:pt idx="18">
                  <c:v>2</c:v>
                </c:pt>
                <c:pt idx="19">
                  <c:v>2</c:v>
                </c:pt>
                <c:pt idx="20">
                  <c:v>2</c:v>
                </c:pt>
              </c:numCache>
            </c:numRef>
          </c:val>
        </c:ser>
        <c:dLbls>
          <c:showCatName val="1"/>
          <c:showPercent val="1"/>
        </c:dLbls>
        <c:firstSliceAng val="0"/>
      </c:pieChart>
    </c:plotArea>
    <c:plotVisOnly val="1"/>
  </c:chart>
  <c:txPr>
    <a:bodyPr/>
    <a:lstStyle/>
    <a:p>
      <a:pPr>
        <a:defRPr sz="1800"/>
      </a:pPr>
      <a:endParaRPr lang="ar-SA"/>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0.888</cdr:x>
      <cdr:y>0.15217</cdr:y>
    </cdr:from>
    <cdr:to>
      <cdr:x>0.992</cdr:x>
      <cdr:y>0.72826</cdr:y>
    </cdr:to>
    <cdr:sp macro="" textlink="">
      <cdr:nvSpPr>
        <cdr:cNvPr id="3" name="مربع نص 2"/>
        <cdr:cNvSpPr txBox="1"/>
      </cdr:nvSpPr>
      <cdr:spPr>
        <a:xfrm xmlns:a="http://schemas.openxmlformats.org/drawingml/2006/main">
          <a:off x="7929586" y="1000132"/>
          <a:ext cx="928694" cy="3786214"/>
        </a:xfrm>
        <a:prstGeom xmlns:a="http://schemas.openxmlformats.org/drawingml/2006/main" prst="rect">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1"/>
        <a:lstStyle xmlns:a="http://schemas.openxmlformats.org/drawingml/2006/main"/>
        <a:p xmlns:a="http://schemas.openxmlformats.org/drawingml/2006/main">
          <a:pPr algn="r"/>
          <a:r>
            <a:rPr lang="ar-SA" sz="1200" b="1" dirty="0" smtClean="0">
              <a:solidFill>
                <a:schemeClr val="tx1"/>
              </a:solidFill>
            </a:rPr>
            <a:t>الدولة</a:t>
          </a:r>
        </a:p>
        <a:p xmlns:a="http://schemas.openxmlformats.org/drawingml/2006/main">
          <a:pPr algn="r"/>
          <a:r>
            <a:rPr lang="ar-SA" b="1" dirty="0" smtClean="0"/>
            <a:t>الولايات المتحدة</a:t>
          </a:r>
        </a:p>
        <a:p xmlns:a="http://schemas.openxmlformats.org/drawingml/2006/main">
          <a:pPr algn="r"/>
          <a:r>
            <a:rPr lang="ar-SA" sz="1100" b="1" dirty="0" smtClean="0"/>
            <a:t>كندا</a:t>
          </a:r>
        </a:p>
        <a:p xmlns:a="http://schemas.openxmlformats.org/drawingml/2006/main">
          <a:pPr algn="r"/>
          <a:r>
            <a:rPr lang="ar-SA" sz="1100" b="1" dirty="0" smtClean="0"/>
            <a:t>البرازيل</a:t>
          </a:r>
        </a:p>
        <a:p xmlns:a="http://schemas.openxmlformats.org/drawingml/2006/main">
          <a:pPr algn="r"/>
          <a:r>
            <a:rPr lang="ar-SA" b="1" dirty="0" smtClean="0"/>
            <a:t>المملكة المتحدة</a:t>
          </a:r>
        </a:p>
        <a:p xmlns:a="http://schemas.openxmlformats.org/drawingml/2006/main">
          <a:pPr algn="r"/>
          <a:r>
            <a:rPr lang="ar-SA" b="1" dirty="0" smtClean="0"/>
            <a:t>الهند</a:t>
          </a:r>
        </a:p>
        <a:p xmlns:a="http://schemas.openxmlformats.org/drawingml/2006/main">
          <a:pPr algn="r"/>
          <a:r>
            <a:rPr lang="ar-SA" sz="1100" b="1" dirty="0" smtClean="0"/>
            <a:t>تايلند</a:t>
          </a:r>
        </a:p>
        <a:p xmlns:a="http://schemas.openxmlformats.org/drawingml/2006/main">
          <a:pPr algn="r"/>
          <a:r>
            <a:rPr lang="ar-SA" b="1" dirty="0" smtClean="0"/>
            <a:t>كوريا</a:t>
          </a:r>
        </a:p>
        <a:p xmlns:a="http://schemas.openxmlformats.org/drawingml/2006/main">
          <a:pPr algn="r"/>
          <a:r>
            <a:rPr lang="ar-SA" sz="1100" b="1" dirty="0" smtClean="0"/>
            <a:t>ماليزيا</a:t>
          </a:r>
        </a:p>
        <a:p xmlns:a="http://schemas.openxmlformats.org/drawingml/2006/main">
          <a:pPr algn="r"/>
          <a:r>
            <a:rPr lang="ar-SA" sz="1100" b="1" dirty="0" smtClean="0"/>
            <a:t>النرويج</a:t>
          </a:r>
        </a:p>
        <a:p xmlns:a="http://schemas.openxmlformats.org/drawingml/2006/main">
          <a:pPr algn="r"/>
          <a:r>
            <a:rPr lang="ar-SA" b="1" dirty="0" smtClean="0"/>
            <a:t>نيوزلندا</a:t>
          </a:r>
        </a:p>
        <a:p xmlns:a="http://schemas.openxmlformats.org/drawingml/2006/main">
          <a:pPr algn="r"/>
          <a:r>
            <a:rPr lang="ar-SA" sz="1100" b="1" dirty="0" smtClean="0"/>
            <a:t>ألمانيا</a:t>
          </a:r>
        </a:p>
        <a:p xmlns:a="http://schemas.openxmlformats.org/drawingml/2006/main">
          <a:pPr algn="r"/>
          <a:r>
            <a:rPr lang="ar-SA" b="1" dirty="0" smtClean="0"/>
            <a:t>جنوب أفريقيا</a:t>
          </a:r>
        </a:p>
        <a:p xmlns:a="http://schemas.openxmlformats.org/drawingml/2006/main">
          <a:pPr algn="r"/>
          <a:r>
            <a:rPr lang="ar-SA" sz="1100" b="1" dirty="0" smtClean="0"/>
            <a:t>سنغافورة</a:t>
          </a:r>
        </a:p>
        <a:p xmlns:a="http://schemas.openxmlformats.org/drawingml/2006/main">
          <a:pPr algn="r"/>
          <a:r>
            <a:rPr lang="ar-SA" b="1" dirty="0" smtClean="0"/>
            <a:t>السويد</a:t>
          </a:r>
        </a:p>
        <a:p xmlns:a="http://schemas.openxmlformats.org/drawingml/2006/main">
          <a:pPr algn="r"/>
          <a:r>
            <a:rPr lang="ar-SA" sz="1100" b="1" dirty="0" smtClean="0"/>
            <a:t>الفلبين</a:t>
          </a:r>
        </a:p>
        <a:p xmlns:a="http://schemas.openxmlformats.org/drawingml/2006/main">
          <a:pPr algn="r"/>
          <a:r>
            <a:rPr lang="ar-SA" b="1" dirty="0" smtClean="0"/>
            <a:t>المكسيك</a:t>
          </a:r>
        </a:p>
        <a:p xmlns:a="http://schemas.openxmlformats.org/drawingml/2006/main">
          <a:pPr algn="r"/>
          <a:r>
            <a:rPr lang="ar-SA" sz="1100" b="1" dirty="0" smtClean="0"/>
            <a:t>هونج كونج</a:t>
          </a:r>
        </a:p>
        <a:p xmlns:a="http://schemas.openxmlformats.org/drawingml/2006/main">
          <a:pPr algn="r"/>
          <a:r>
            <a:rPr lang="ar-SA" b="1" dirty="0" smtClean="0"/>
            <a:t>فرنسا</a:t>
          </a:r>
        </a:p>
        <a:p xmlns:a="http://schemas.openxmlformats.org/drawingml/2006/main">
          <a:pPr algn="r"/>
          <a:r>
            <a:rPr lang="ar-SA" sz="1100" b="1" dirty="0" smtClean="0"/>
            <a:t>فنلندا</a:t>
          </a:r>
        </a:p>
        <a:p xmlns:a="http://schemas.openxmlformats.org/drawingml/2006/main">
          <a:pPr algn="r"/>
          <a:r>
            <a:rPr lang="ar-SA" b="1" dirty="0" smtClean="0"/>
            <a:t>أسبانيا</a:t>
          </a:r>
        </a:p>
        <a:p xmlns:a="http://schemas.openxmlformats.org/drawingml/2006/main">
          <a:pPr algn="r"/>
          <a:r>
            <a:rPr lang="ar-SA" sz="1100" b="1" dirty="0" smtClean="0"/>
            <a:t>بلغاريا</a:t>
          </a:r>
        </a:p>
      </cdr:txBody>
    </cdr:sp>
  </cdr:relSizeAnchor>
  <cdr:relSizeAnchor xmlns:cdr="http://schemas.openxmlformats.org/drawingml/2006/chartDrawing">
    <cdr:from>
      <cdr:x>0.784</cdr:x>
      <cdr:y>0.15217</cdr:y>
    </cdr:from>
    <cdr:to>
      <cdr:x>0.888</cdr:x>
      <cdr:y>0.72826</cdr:y>
    </cdr:to>
    <cdr:sp macro="" textlink="">
      <cdr:nvSpPr>
        <cdr:cNvPr id="4" name="مربع نص 1"/>
        <cdr:cNvSpPr txBox="1"/>
      </cdr:nvSpPr>
      <cdr:spPr>
        <a:xfrm xmlns:a="http://schemas.openxmlformats.org/drawingml/2006/main">
          <a:off x="7000892" y="1000132"/>
          <a:ext cx="928694" cy="3786214"/>
        </a:xfrm>
        <a:prstGeom xmlns:a="http://schemas.openxmlformats.org/drawingml/2006/main" prst="rect">
          <a:avLst/>
        </a:prstGeom>
        <a:gradFill xmlns:a="http://schemas.openxmlformats.org/drawingml/2006/main"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xmlns:a="http://schemas.openxmlformats.org/drawingml/2006/main" w="9525" cap="flat" cmpd="sng" algn="ctr">
          <a:solidFill>
            <a:srgbClr val="4BACC6">
              <a:shade val="95000"/>
              <a:satMod val="105000"/>
            </a:srgbClr>
          </a:solid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1"/>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r"/>
          <a:r>
            <a:rPr lang="ar-SA" sz="1200" b="1" dirty="0" smtClean="0">
              <a:solidFill>
                <a:schemeClr val="tx1"/>
              </a:solidFill>
            </a:rPr>
            <a:t>عدد الجامعات</a:t>
          </a:r>
        </a:p>
        <a:p xmlns:a="http://schemas.openxmlformats.org/drawingml/2006/main">
          <a:pPr algn="r"/>
          <a:r>
            <a:rPr lang="ar-SA" sz="1100" b="1" dirty="0" smtClean="0"/>
            <a:t>29</a:t>
          </a:r>
        </a:p>
        <a:p xmlns:a="http://schemas.openxmlformats.org/drawingml/2006/main">
          <a:pPr algn="r"/>
          <a:r>
            <a:rPr lang="ar-SA" b="1" dirty="0" smtClean="0"/>
            <a:t>7</a:t>
          </a:r>
        </a:p>
        <a:p xmlns:a="http://schemas.openxmlformats.org/drawingml/2006/main">
          <a:pPr algn="r"/>
          <a:r>
            <a:rPr lang="ar-SA" sz="1100" b="1" dirty="0" smtClean="0"/>
            <a:t>6</a:t>
          </a:r>
        </a:p>
        <a:p xmlns:a="http://schemas.openxmlformats.org/drawingml/2006/main">
          <a:pPr algn="r"/>
          <a:r>
            <a:rPr lang="ar-SA" b="1" dirty="0" smtClean="0"/>
            <a:t>5</a:t>
          </a:r>
        </a:p>
        <a:p xmlns:a="http://schemas.openxmlformats.org/drawingml/2006/main">
          <a:pPr algn="r"/>
          <a:r>
            <a:rPr lang="ar-SA" sz="1100" b="1" dirty="0" smtClean="0"/>
            <a:t>4</a:t>
          </a:r>
        </a:p>
        <a:p xmlns:a="http://schemas.openxmlformats.org/drawingml/2006/main">
          <a:pPr algn="r"/>
          <a:r>
            <a:rPr lang="ar-SA" b="1" dirty="0" smtClean="0"/>
            <a:t>4</a:t>
          </a:r>
        </a:p>
        <a:p xmlns:a="http://schemas.openxmlformats.org/drawingml/2006/main">
          <a:pPr algn="r"/>
          <a:r>
            <a:rPr lang="ar-SA" sz="1100" b="1" dirty="0" smtClean="0"/>
            <a:t>4</a:t>
          </a:r>
        </a:p>
        <a:p xmlns:a="http://schemas.openxmlformats.org/drawingml/2006/main">
          <a:pPr algn="r"/>
          <a:r>
            <a:rPr lang="ar-SA" b="1" dirty="0" smtClean="0"/>
            <a:t>3</a:t>
          </a:r>
        </a:p>
        <a:p xmlns:a="http://schemas.openxmlformats.org/drawingml/2006/main">
          <a:pPr algn="r"/>
          <a:r>
            <a:rPr lang="ar-SA" sz="1100" b="1" dirty="0" smtClean="0"/>
            <a:t>3</a:t>
          </a:r>
        </a:p>
        <a:p xmlns:a="http://schemas.openxmlformats.org/drawingml/2006/main">
          <a:pPr algn="r"/>
          <a:r>
            <a:rPr lang="ar-SA" b="1" dirty="0" smtClean="0"/>
            <a:t>3</a:t>
          </a:r>
        </a:p>
        <a:p xmlns:a="http://schemas.openxmlformats.org/drawingml/2006/main">
          <a:pPr algn="r"/>
          <a:r>
            <a:rPr lang="ar-SA" sz="1100" b="1" dirty="0" smtClean="0"/>
            <a:t>3</a:t>
          </a:r>
          <a:endParaRPr lang="ar-SA" b="1" dirty="0" smtClean="0"/>
        </a:p>
        <a:p xmlns:a="http://schemas.openxmlformats.org/drawingml/2006/main">
          <a:pPr algn="r"/>
          <a:r>
            <a:rPr lang="ar-SA" b="1" dirty="0" smtClean="0"/>
            <a:t>2</a:t>
          </a:r>
          <a:endParaRPr lang="ar-SA" sz="1100" b="1" dirty="0" smtClean="0"/>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b="1" dirty="0" smtClean="0"/>
            <a:t>2</a:t>
          </a:r>
        </a:p>
        <a:p xmlns:a="http://schemas.openxmlformats.org/drawingml/2006/main">
          <a:pPr algn="r"/>
          <a:r>
            <a:rPr lang="ar-SA" sz="1100" b="1" dirty="0" smtClean="0"/>
            <a:t>2</a:t>
          </a:r>
        </a:p>
        <a:p xmlns:a="http://schemas.openxmlformats.org/drawingml/2006/main">
          <a:pPr algn="r"/>
          <a:r>
            <a:rPr lang="ar-SA" b="1" dirty="0" smtClean="0"/>
            <a:t>2</a:t>
          </a:r>
        </a:p>
        <a:p xmlns:a="http://schemas.openxmlformats.org/drawingml/2006/main">
          <a:pPr algn="r"/>
          <a:r>
            <a:rPr lang="ar-SA" sz="1100" dirty="0" smtClean="0"/>
            <a:t>2</a:t>
          </a:r>
        </a:p>
        <a:p xmlns:a="http://schemas.openxmlformats.org/drawingml/2006/main">
          <a:pPr algn="r"/>
          <a:endParaRPr lang="ar-SA" sz="1100" dirty="0" smtClean="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B14ABF-EF92-4F0D-8C13-E42644CEF23C}" type="datetimeFigureOut">
              <a:rPr lang="ar-SA" smtClean="0"/>
              <a:pPr/>
              <a:t>21/05/32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B0CEE8-C082-434D-A435-7EF3D2B2E5CE}" type="slidenum">
              <a:rPr lang="ar-SA" smtClean="0"/>
              <a:pPr/>
              <a:t>‹#›</a:t>
            </a:fld>
            <a:endParaRPr lang="ar-SA"/>
          </a:p>
        </p:txBody>
      </p:sp>
    </p:spTree>
    <p:extLst>
      <p:ext uri="{BB962C8B-B14F-4D97-AF65-F5344CB8AC3E}">
        <p14:creationId xmlns="" xmlns:p14="http://schemas.microsoft.com/office/powerpoint/2010/main" val="30142523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69B0CEE8-C082-434D-A435-7EF3D2B2E5CE}" type="slidenum">
              <a:rPr lang="ar-SA" smtClean="0"/>
              <a:pPr/>
              <a:t>1</a:t>
            </a:fld>
            <a:endParaRPr lang="ar-SA"/>
          </a:p>
        </p:txBody>
      </p:sp>
    </p:spTree>
    <p:extLst>
      <p:ext uri="{BB962C8B-B14F-4D97-AF65-F5344CB8AC3E}">
        <p14:creationId xmlns="" xmlns:p14="http://schemas.microsoft.com/office/powerpoint/2010/main" val="1991492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12</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14</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69B0CEE8-C082-434D-A435-7EF3D2B2E5CE}" type="slidenum">
              <a:rPr lang="ar-SA" smtClean="0"/>
              <a:pPr/>
              <a:t>2</a:t>
            </a:fld>
            <a:endParaRPr lang="ar-SA"/>
          </a:p>
        </p:txBody>
      </p:sp>
    </p:spTree>
    <p:extLst>
      <p:ext uri="{BB962C8B-B14F-4D97-AF65-F5344CB8AC3E}">
        <p14:creationId xmlns="" xmlns:p14="http://schemas.microsoft.com/office/powerpoint/2010/main" val="3481547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200" dirty="0" smtClean="0"/>
              <a:t> </a:t>
            </a:r>
            <a:r>
              <a:rPr lang="ar-SA" sz="1200" b="1" dirty="0" smtClean="0"/>
              <a:t>أدت ثورتي الاتصالات والمعلومات إلى التجديد في أساليب نقل المعلومة وتوفيرها بمصادر متنوعة ومنحت نظام التعليم بعداً ومفهوماً جديداً وخلفت تأثيرات ايجابية في منظومة التعليم تمخض عنها ظهور تجديدات هامة كان من أبرزها التعلم الالكتروني.</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dirty="0" smtClean="0">
                <a:solidFill>
                  <a:schemeClr val="bg1"/>
                </a:solidFill>
                <a:latin typeface="Times New Roman" pitchFamily="18" charset="0"/>
                <a:ea typeface="Calibri" pitchFamily="34" charset="0"/>
                <a:cs typeface="Times New Roman" pitchFamily="18" charset="0"/>
              </a:rPr>
              <a:t>عمل التعلم الإلكتروني - كأبرز التجديدات التعليمية التي أفرزتها تكنولوجيا الاتصالات والمعلومات - على تعزيز فلسفات التعليم المستمر وديمقراطية التعليم وتكافؤ الفرص وعدالة التعليم، وساهم في تطوير أساليب تعليمة تلغي الحدود الجغرافية </a:t>
            </a:r>
            <a:r>
              <a:rPr lang="ar-SA" sz="1200" b="1" dirty="0" err="1" smtClean="0">
                <a:solidFill>
                  <a:schemeClr val="bg1"/>
                </a:solidFill>
                <a:latin typeface="Times New Roman" pitchFamily="18" charset="0"/>
                <a:ea typeface="Calibri" pitchFamily="34" charset="0"/>
                <a:cs typeface="Times New Roman" pitchFamily="18" charset="0"/>
              </a:rPr>
              <a:t>والزمانية</a:t>
            </a:r>
            <a:r>
              <a:rPr lang="ar-SA" sz="1200" b="1" dirty="0" smtClean="0">
                <a:solidFill>
                  <a:schemeClr val="bg1"/>
                </a:solidFill>
                <a:latin typeface="Times New Roman" pitchFamily="18" charset="0"/>
                <a:ea typeface="Calibri" pitchFamily="34" charset="0"/>
                <a:cs typeface="Times New Roman" pitchFamily="18" charset="0"/>
              </a:rPr>
              <a:t> للمعرفة وتعالج بعض المشكلات التعليمية المادية والبشرية.</a:t>
            </a:r>
            <a:endParaRPr lang="ar-SA" sz="1600" b="1" dirty="0" smtClean="0">
              <a:solidFill>
                <a:schemeClr val="bg1"/>
              </a:solidFill>
              <a:latin typeface="Arial" pitchFamily="34" charset="0"/>
              <a:cs typeface="Arial" pitchFamily="34" charset="0"/>
            </a:endParaRPr>
          </a:p>
          <a:p>
            <a:r>
              <a:rPr lang="ar-SA" sz="1200" b="1" dirty="0" smtClean="0"/>
              <a:t>مؤسسات التعليم عن بعد هي الأكثر استفادة من هذا التجديد، حيث تبنته كبرى المؤسسات التعليمية في الدول المتقدمة كالولايات المتحدة والمملكة المتحدة واستراليا وغيرها، اعتماداً على خلفيتها وخبراتها التعليمية المتراكمة في أساليب التعليم عن بعد، ووجود البنية التحتية التكنولوجية والبشرية التي يعتمد عليها</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dirty="0" smtClean="0">
                <a:solidFill>
                  <a:schemeClr val="bg1"/>
                </a:solidFill>
                <a:latin typeface="Times New Roman" pitchFamily="18" charset="0"/>
                <a:ea typeface="Calibri" pitchFamily="34" charset="0"/>
                <a:cs typeface="Times New Roman" pitchFamily="18" charset="0"/>
              </a:rPr>
              <a:t>ظهرت مؤسسات تعليم عن بعد تقوم على البرمجيات والشبكة </a:t>
            </a:r>
            <a:r>
              <a:rPr lang="ar-SA" sz="1200" b="1" dirty="0" err="1" smtClean="0">
                <a:solidFill>
                  <a:schemeClr val="bg1"/>
                </a:solidFill>
                <a:latin typeface="Times New Roman" pitchFamily="18" charset="0"/>
                <a:ea typeface="Calibri" pitchFamily="34" charset="0"/>
                <a:cs typeface="Times New Roman" pitchFamily="18" charset="0"/>
              </a:rPr>
              <a:t>العنكبوتية</a:t>
            </a:r>
            <a:r>
              <a:rPr lang="ar-SA" sz="1200" b="1" dirty="0" smtClean="0">
                <a:solidFill>
                  <a:schemeClr val="bg1"/>
                </a:solidFill>
                <a:latin typeface="Times New Roman" pitchFamily="18" charset="0"/>
                <a:ea typeface="Calibri" pitchFamily="34" charset="0"/>
                <a:cs typeface="Times New Roman" pitchFamily="18" charset="0"/>
              </a:rPr>
              <a:t> مع اهتمام الجامعات التقليدية بتطوير إمكاناتها لتأخذ بالنمطين التقليدي والإلكتروني معاً أو إلى التحول كلياً في تدريس طلابها من خلال ما يعرف بالتعلم الإلكتروني عن بعد، حتى أن جامعة هارفارد </a:t>
            </a:r>
            <a:r>
              <a:rPr lang="en-US" sz="1200" b="1" i="1" dirty="0" smtClean="0">
                <a:solidFill>
                  <a:schemeClr val="bg1"/>
                </a:solidFill>
                <a:latin typeface="Times New Roman" pitchFamily="18" charset="0"/>
                <a:ea typeface="Calibri" pitchFamily="34" charset="0"/>
                <a:cs typeface="Times New Roman" pitchFamily="18" charset="0"/>
              </a:rPr>
              <a:t>Harvard</a:t>
            </a:r>
            <a:r>
              <a:rPr lang="en-US" sz="1200" b="1" dirty="0" smtClean="0">
                <a:solidFill>
                  <a:schemeClr val="bg1"/>
                </a:solidFill>
                <a:latin typeface="Times New Roman" pitchFamily="18" charset="0"/>
                <a:ea typeface="Calibri" pitchFamily="34" charset="0"/>
                <a:cs typeface="Times New Roman" pitchFamily="18" charset="0"/>
              </a:rPr>
              <a:t> </a:t>
            </a:r>
            <a:r>
              <a:rPr lang="ar-SA" sz="1200" b="1" dirty="0" smtClean="0">
                <a:solidFill>
                  <a:schemeClr val="bg1"/>
                </a:solidFill>
                <a:latin typeface="Times New Roman" pitchFamily="18" charset="0"/>
                <a:ea typeface="Calibri" pitchFamily="34" charset="0"/>
                <a:cs typeface="Times New Roman" pitchFamily="18" charset="0"/>
              </a:rPr>
              <a:t>العريقة ولأسباب استثمارية أخذت بهذا التجديد من خلال عرض بعض برامجها عن بعد</a:t>
            </a:r>
            <a:endParaRPr lang="ar-SA" sz="1600" b="1" dirty="0" smtClean="0">
              <a:solidFill>
                <a:schemeClr val="bg1"/>
              </a:solidFill>
              <a:latin typeface="Arial" pitchFamily="34" charset="0"/>
              <a:cs typeface="Arial" pitchFamily="34" charset="0"/>
            </a:endParaRPr>
          </a:p>
          <a:p>
            <a:r>
              <a:rPr lang="ar-SA" sz="1200" b="1" dirty="0" smtClean="0">
                <a:solidFill>
                  <a:schemeClr val="bg1"/>
                </a:solidFill>
                <a:latin typeface="Times New Roman" pitchFamily="18" charset="0"/>
                <a:ea typeface="Calibri" pitchFamily="34" charset="0"/>
                <a:cs typeface="Times New Roman" pitchFamily="18" charset="0"/>
              </a:rPr>
              <a:t>  نتج عن هذا النمو </a:t>
            </a:r>
            <a:r>
              <a:rPr lang="ar-SA" sz="1200" b="1" dirty="0" err="1" smtClean="0">
                <a:solidFill>
                  <a:schemeClr val="bg1"/>
                </a:solidFill>
                <a:latin typeface="Times New Roman" pitchFamily="18" charset="0"/>
                <a:ea typeface="Calibri" pitchFamily="34" charset="0"/>
                <a:cs typeface="Times New Roman" pitchFamily="18" charset="0"/>
              </a:rPr>
              <a:t>المتسارع</a:t>
            </a:r>
            <a:r>
              <a:rPr lang="ar-SA" sz="1200" b="1" dirty="0" smtClean="0">
                <a:solidFill>
                  <a:schemeClr val="bg1"/>
                </a:solidFill>
                <a:latin typeface="Times New Roman" pitchFamily="18" charset="0"/>
                <a:ea typeface="Calibri" pitchFamily="34" charset="0"/>
                <a:cs typeface="Times New Roman" pitchFamily="18" charset="0"/>
              </a:rPr>
              <a:t> في هذا النوع من التعليم إلى تعدد نماذجه تبعاً للطبيعة السياسية والجغرافية والاجتماعية لكل بلد ومدى مرونة النظام التعليمي وتقبله للتجديد </a:t>
            </a:r>
            <a:r>
              <a:rPr lang="ar-SA" sz="1200" b="1" dirty="0" err="1" smtClean="0">
                <a:solidFill>
                  <a:schemeClr val="bg1"/>
                </a:solidFill>
                <a:latin typeface="Times New Roman" pitchFamily="18" charset="0"/>
                <a:ea typeface="Calibri" pitchFamily="34" charset="0"/>
                <a:cs typeface="Times New Roman" pitchFamily="18" charset="0"/>
              </a:rPr>
              <a:t>و</a:t>
            </a:r>
            <a:r>
              <a:rPr lang="ar-JO" sz="1200" b="1" dirty="0" smtClean="0">
                <a:solidFill>
                  <a:schemeClr val="bg1"/>
                </a:solidFill>
                <a:latin typeface="Times New Roman" pitchFamily="18" charset="0"/>
                <a:ea typeface="Calibri" pitchFamily="34" charset="0"/>
                <a:cs typeface="Times New Roman" pitchFamily="18" charset="0"/>
              </a:rPr>
              <a:t>برزت تحديات جديدة متمثلة في الارتقاء بنوعية التعليم والالتزام بالمعايير والمرجعيات العالمية، وصولاً لتطبيق مفاهيم الجودة وتحقيق متطلبات الاعتماد الأكاديمي.</a:t>
            </a:r>
            <a:endParaRPr lang="ar-SA" dirty="0" smtClean="0"/>
          </a:p>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3</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fontScale="92500"/>
          </a:bodyPr>
          <a:lstStyle/>
          <a:p>
            <a:pPr algn="r" rtl="1">
              <a:buFont typeface="Arial" pitchFamily="34" charset="0"/>
              <a:buChar char="•"/>
            </a:pPr>
            <a:r>
              <a:rPr lang="ar-SA" sz="1200" b="1" dirty="0" smtClean="0"/>
              <a:t>النموذج الأحادي</a:t>
            </a:r>
          </a:p>
          <a:p>
            <a:pPr algn="r" rtl="1">
              <a:buFont typeface="Arial" pitchFamily="34" charset="0"/>
              <a:buChar char="•"/>
            </a:pPr>
            <a:r>
              <a:rPr lang="ar-SA" sz="1200" b="1" dirty="0" smtClean="0"/>
              <a:t>يعرف في بعض الأدبيات بالنموذج المستقل</a:t>
            </a:r>
          </a:p>
          <a:p>
            <a:pPr algn="r" rtl="1">
              <a:buFont typeface="Arial" pitchFamily="34" charset="0"/>
              <a:buChar char="•"/>
            </a:pPr>
            <a:r>
              <a:rPr lang="ar-SA" sz="1200" b="1" dirty="0" smtClean="0"/>
              <a:t>تعتمد فيه برامج الجامعة على أنماط التعليم عن بعد ويمكن </a:t>
            </a:r>
            <a:r>
              <a:rPr lang="ar-SA" sz="1200" b="1" dirty="0" err="1" smtClean="0"/>
              <a:t>ان</a:t>
            </a:r>
            <a:r>
              <a:rPr lang="ar-SA" sz="1200" b="1" dirty="0" smtClean="0"/>
              <a:t> تعتمد الجامعة النموذج الافتراضي كجامعة </a:t>
            </a:r>
            <a:r>
              <a:rPr lang="ar-SA" sz="1200" b="1" dirty="0" err="1" smtClean="0"/>
              <a:t>يونيتار</a:t>
            </a:r>
            <a:r>
              <a:rPr lang="ar-SA" sz="1200" b="1" dirty="0" smtClean="0"/>
              <a:t> في ماليزيا.</a:t>
            </a:r>
          </a:p>
          <a:p>
            <a:pPr algn="r" rtl="1">
              <a:buFont typeface="Arial" pitchFamily="34" charset="0"/>
              <a:buChar char="•"/>
            </a:pPr>
            <a:r>
              <a:rPr lang="ar-SA" sz="1200" b="1" dirty="0" smtClean="0"/>
              <a:t>أنشطة التعليم عن بعد تأخذ النصيب الأوفر مقارنة بالتعليم التقليدي ( وجهاً لوجه)</a:t>
            </a:r>
          </a:p>
          <a:p>
            <a:pPr algn="r" rtl="1">
              <a:buFont typeface="Arial" pitchFamily="34" charset="0"/>
              <a:buChar char="•"/>
            </a:pPr>
            <a:r>
              <a:rPr lang="ar-SA" sz="1200" b="1" dirty="0" smtClean="0"/>
              <a:t> يعتمد الطلاب على أنفسهم ويتعاملون بشكل مباشر مع النظام</a:t>
            </a:r>
          </a:p>
          <a:p>
            <a:pPr algn="r" rtl="1">
              <a:buFont typeface="Arial" pitchFamily="34" charset="0"/>
              <a:buChar char="•"/>
            </a:pPr>
            <a:r>
              <a:rPr lang="ar-SA" sz="1200" b="1" dirty="0" smtClean="0"/>
              <a:t>يشمل النموذج ما يعرف بالنموذج المعتمد الذي تمثله الجامعة العربية المفتوحة التي تعتمد برامجها ومناهجها الجامعة البريطانية المفتوحة.</a:t>
            </a:r>
          </a:p>
          <a:p>
            <a:pPr algn="r" rtl="1">
              <a:buFont typeface="Arial" pitchFamily="34" charset="0"/>
              <a:buChar char="•"/>
            </a:pPr>
            <a:r>
              <a:rPr lang="ar-SA" sz="1200" b="1" dirty="0" smtClean="0"/>
              <a:t>لا يوجد في النطاق المحلي بحسب علم الباحث أي مثال عليها إلا فرعي الجامعة العربية المفتوحة في الرياض وجدة</a:t>
            </a:r>
          </a:p>
          <a:p>
            <a:endParaRPr lang="ar-SA" dirty="0" smtClean="0"/>
          </a:p>
          <a:p>
            <a:pPr algn="r" rtl="1">
              <a:buFont typeface="Arial" pitchFamily="34" charset="0"/>
              <a:buChar char="•"/>
            </a:pPr>
            <a:r>
              <a:rPr lang="ar-SA" sz="1200" b="1" dirty="0" smtClean="0"/>
              <a:t>النموذج الثنائي</a:t>
            </a:r>
          </a:p>
          <a:p>
            <a:pPr algn="r" rtl="1">
              <a:buFont typeface="Arial" pitchFamily="34" charset="0"/>
              <a:buChar char="•"/>
            </a:pPr>
            <a:r>
              <a:rPr lang="ar-SA" sz="1200" b="1" dirty="0" smtClean="0"/>
              <a:t>يعرف في بعض الأدبيات بالنموذج المزدوج</a:t>
            </a:r>
          </a:p>
          <a:p>
            <a:pPr algn="r" rtl="1">
              <a:buFont typeface="Arial" pitchFamily="34" charset="0"/>
              <a:buChar char="•"/>
            </a:pPr>
            <a:r>
              <a:rPr lang="ar-SA" sz="1200" b="1" dirty="0" smtClean="0"/>
              <a:t>وهو المؤسسات التقليدية التي أخذت في تبني التعليم عن بعد بصيغه المختلفة ومنها التعلم الإلكتروني عن بعد</a:t>
            </a:r>
          </a:p>
          <a:p>
            <a:pPr algn="r" rtl="1">
              <a:buFont typeface="Arial" pitchFamily="34" charset="0"/>
              <a:buChar char="•"/>
            </a:pPr>
            <a:r>
              <a:rPr lang="ar-SA" sz="1200" b="1" dirty="0" smtClean="0"/>
              <a:t>تضع بعض برامجها برسوم محددة بالتزامن مع برامجها التقليدية ولكن أنشطة التعليم عن بعد لا تصل إلى 50 %</a:t>
            </a:r>
          </a:p>
          <a:p>
            <a:pPr algn="r" rtl="1">
              <a:buFont typeface="Arial" pitchFamily="34" charset="0"/>
              <a:buChar char="•"/>
            </a:pPr>
            <a:r>
              <a:rPr lang="ar-SA" sz="1200" b="1" dirty="0" smtClean="0"/>
              <a:t>تعمل غالباً على نطاق صغير نسبياً قياساً بمؤسسات النموذج الأحادي وتتميز عنها باستفادة الأكاديميين من خبرة العمل في النظامين ونقلها لنمطي الطلاب، ولكن النقد الموجه هو النظر لطلاب التعليم عن بعد كطلاب من الدرجة الثانية </a:t>
            </a:r>
          </a:p>
          <a:p>
            <a:pPr algn="r" rtl="1">
              <a:buFont typeface="Arial" pitchFamily="34" charset="0"/>
              <a:buChar char="•"/>
            </a:pPr>
            <a:r>
              <a:rPr lang="ar-SA" sz="1200" b="1" dirty="0" smtClean="0"/>
              <a:t> يعود سبب انتشارها إلى نمو روح المنافسة والاستثمار في التعليم العالي بين المؤسسات التقليدية والطفرة الناتجة عن نمو قطاعي الاتصالات والمعلومات وظهور التعليم الإلكتروني.</a:t>
            </a:r>
          </a:p>
          <a:p>
            <a:pPr algn="r" rtl="1">
              <a:buFont typeface="Arial" pitchFamily="34" charset="0"/>
              <a:buChar char="•"/>
            </a:pPr>
            <a:r>
              <a:rPr lang="ar-SA" sz="1200" b="1" dirty="0" smtClean="0"/>
              <a:t>يوجد آلاف البرامج التي تعرضها مؤسسات التعليم العالي التقليدية في الولايات المتحدة من خلال التعليم عن بعد.</a:t>
            </a:r>
          </a:p>
          <a:p>
            <a:pPr algn="r" rtl="1">
              <a:buFont typeface="Arial" pitchFamily="34" charset="0"/>
              <a:buChar char="•"/>
            </a:pPr>
            <a:r>
              <a:rPr lang="ar-SA" sz="1200" b="1" dirty="0" smtClean="0"/>
              <a:t>توقع  </a:t>
            </a:r>
            <a:r>
              <a:rPr lang="en-US" sz="1200" b="1" dirty="0" smtClean="0"/>
              <a:t>  </a:t>
            </a:r>
            <a:r>
              <a:rPr lang="en-US" sz="1200" b="1" i="1" dirty="0" smtClean="0"/>
              <a:t>U.S. Department of Education</a:t>
            </a:r>
            <a:r>
              <a:rPr lang="ar-SA" sz="1200" b="1" dirty="0" smtClean="0"/>
              <a:t> أن يصل عدد الطلاب الملتحقين </a:t>
            </a:r>
            <a:r>
              <a:rPr lang="ar-SA" sz="1200" b="1" dirty="0" err="1" smtClean="0"/>
              <a:t>بها</a:t>
            </a:r>
            <a:r>
              <a:rPr lang="ar-SA" sz="1200" b="1" dirty="0" smtClean="0"/>
              <a:t> 33 مليون طالب حول العالم وان تكون الموارد المالية </a:t>
            </a:r>
            <a:r>
              <a:rPr lang="ar-SA" sz="1200" b="1" dirty="0" err="1" smtClean="0"/>
              <a:t>المتحصلة</a:t>
            </a:r>
            <a:r>
              <a:rPr lang="ar-SA" sz="1200" b="1" dirty="0" smtClean="0"/>
              <a:t> حوالي سبعة بليون دولار في عام 2003م في الولايات المتحدة وحدها.</a:t>
            </a:r>
          </a:p>
          <a:p>
            <a:pPr algn="r" rtl="1">
              <a:buFont typeface="Arial" pitchFamily="34" charset="0"/>
              <a:buChar char="•"/>
            </a:pPr>
            <a:r>
              <a:rPr lang="ar-SA" sz="1200" b="1" dirty="0" smtClean="0"/>
              <a:t>جميع الجامعات المحلية التي لديها برامج للتعليم عن بعد تقع تحت هذا النموذج.</a:t>
            </a:r>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4</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9B0CEE8-C082-434D-A435-7EF3D2B2E5CE}"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797370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النموذج الأمريكي في الاعتماد الأكاديمي</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8" name="مستطيل مستدير الزوايا 7"/>
          <p:cNvSpPr/>
          <p:nvPr/>
        </p:nvSpPr>
        <p:spPr>
          <a:xfrm>
            <a:off x="3071802" y="1285860"/>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dirty="0" smtClean="0">
                <a:solidFill>
                  <a:schemeClr val="bg1"/>
                </a:solidFill>
                <a:latin typeface="GE SS Text Light" pitchFamily="18" charset="-78"/>
                <a:ea typeface="GE SS Text Light" pitchFamily="18" charset="-78"/>
                <a:cs typeface="GE SS Text Light" pitchFamily="18" charset="-78"/>
              </a:rPr>
              <a:t>اعتماد التعليم عن بعد وجودته في الولايات المتحدة</a:t>
            </a:r>
            <a:endParaRPr lang="en-US" sz="1000" dirty="0" smtClean="0">
              <a:solidFill>
                <a:schemeClr val="bg1"/>
              </a:solidFill>
              <a:latin typeface="GE SS Text Light" pitchFamily="18" charset="-78"/>
              <a:ea typeface="GE SS Text Light" pitchFamily="18" charset="-78"/>
              <a:cs typeface="GE SS Text Light" pitchFamily="18" charset="-78"/>
            </a:endParaRPr>
          </a:p>
        </p:txBody>
      </p:sp>
      <p:sp>
        <p:nvSpPr>
          <p:cNvPr id="45057" name="Rectangle 1"/>
          <p:cNvSpPr>
            <a:spLocks noChangeArrowheads="1"/>
          </p:cNvSpPr>
          <p:nvPr/>
        </p:nvSpPr>
        <p:spPr bwMode="auto">
          <a:xfrm>
            <a:off x="1000100" y="5143512"/>
            <a:ext cx="7072362" cy="1107996"/>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SA" sz="1100" b="1" i="0" u="none" strike="noStrike" cap="none" normalizeH="0" baseline="0" dirty="0" smtClean="0">
                <a:ln>
                  <a:noFill/>
                </a:ln>
                <a:effectLst/>
                <a:latin typeface="Times New Roman" pitchFamily="18" charset="0"/>
                <a:ea typeface="Calibri" pitchFamily="34" charset="0"/>
                <a:cs typeface="Times New Roman" pitchFamily="18" charset="0"/>
              </a:rPr>
              <a:t>توصل إلى أن 38 من المنظمات المتخصصة شاركت في اعتماد بعض برامج التعليم عن بعد، فمن بين 12838 برنامج فإن ما تم اعتماده كان 2277 برنامج فقط بنسبة بلغت  17.7% ، كما أنه ليس الوسيلة الأساسية للتعليم بأي من هذه البرامج، فمعظمها كانت تقدم بعض الإرشادات باستخدام التعليم عن بعد، كما أنه عند مراجعة جودة التعليم عن بعد ظهرت حاجة محدودة لتطوير معايير وسياسات وإجراءات منفصلة بسبب كون هذه المعايير تستخدم أساساً لكفاءتها للحكم على الجودة، إضافة إلى أن معايير المنظمات المتخصصة تركز على المخرجات التي هي انجازات الطلاب ثم على الموارد والعمليات، وتختلف طريقة المنظمات المتخصصة لضمان جودة التعليم عن بعد عن المنظمات الإقليمية والوطنية التي تتناول الاعتماد المؤسسي للمؤسسة ككل حيث طورت صيغ مشتركة ومعايير تكميلية ومنفصلة</a:t>
            </a:r>
            <a:r>
              <a:rPr kumimoji="0" lang="en-US" sz="1100" b="1" i="0" u="none" strike="noStrike" cap="none" normalizeH="0" baseline="0" dirty="0" smtClean="0">
                <a:ln>
                  <a:noFill/>
                </a:ln>
                <a:effectLst/>
                <a:latin typeface="Arial" pitchFamily="34" charset="0"/>
                <a:cs typeface="Arial" pitchFamily="34" charset="0"/>
              </a:rPr>
              <a:t> </a:t>
            </a:r>
          </a:p>
        </p:txBody>
      </p:sp>
      <p:sp>
        <p:nvSpPr>
          <p:cNvPr id="18" name="مستطيل 17"/>
          <p:cNvSpPr/>
          <p:nvPr/>
        </p:nvSpPr>
        <p:spPr>
          <a:xfrm>
            <a:off x="1714480" y="2071678"/>
            <a:ext cx="571504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r" rtl="1"/>
            <a:r>
              <a:rPr lang="ar-SA" sz="1200" dirty="0" smtClean="0">
                <a:latin typeface="Times New Roman" pitchFamily="18" charset="0"/>
                <a:ea typeface="Calibri" pitchFamily="34" charset="0"/>
                <a:cs typeface="Times New Roman" pitchFamily="18" charset="0"/>
              </a:rPr>
              <a:t> وفقاً لتقرير لمجلس اعتماد التعليم العالي  </a:t>
            </a:r>
            <a:r>
              <a:rPr lang="en-US" sz="1200" i="1" dirty="0" smtClean="0">
                <a:solidFill>
                  <a:srgbClr val="000000"/>
                </a:solidFill>
                <a:latin typeface="Times New Roman" pitchFamily="18" charset="0"/>
                <a:ea typeface="Calibri" pitchFamily="34" charset="0"/>
                <a:cs typeface="Times New Roman" pitchFamily="18" charset="0"/>
              </a:rPr>
              <a:t>CHEA</a:t>
            </a:r>
            <a:r>
              <a:rPr lang="ar-SA" sz="1200" dirty="0" smtClean="0">
                <a:latin typeface="Times New Roman" pitchFamily="18" charset="0"/>
                <a:ea typeface="Calibri" pitchFamily="34" charset="0"/>
                <a:cs typeface="Times New Roman" pitchFamily="18" charset="0"/>
              </a:rPr>
              <a:t> عام 2002 فإن 1979 مؤسسة تعليمية معتمدة من أصل  5635 مؤسسة تعليمية في 17 منطقة في الولايات المتحدة قدمت نوعاً من التعليم عن بعد  </a:t>
            </a:r>
            <a:r>
              <a:rPr lang="en-US" sz="1200" i="1" dirty="0" smtClean="0">
                <a:latin typeface="Times New Roman" pitchFamily="18" charset="0"/>
                <a:ea typeface="Calibri" pitchFamily="34" charset="0"/>
                <a:cs typeface="Times New Roman" pitchFamily="18" charset="0"/>
              </a:rPr>
              <a:t>(Robinson, 2004)</a:t>
            </a:r>
            <a:r>
              <a:rPr lang="ar-SA" sz="1200" dirty="0" smtClean="0">
                <a:latin typeface="Times New Roman" pitchFamily="18" charset="0"/>
                <a:ea typeface="Calibri" pitchFamily="34" charset="0"/>
                <a:cs typeface="Times New Roman" pitchFamily="18" charset="0"/>
              </a:rPr>
              <a:t>.</a:t>
            </a:r>
            <a:endParaRPr lang="ar-SA" sz="1200" dirty="0"/>
          </a:p>
        </p:txBody>
      </p:sp>
      <p:sp>
        <p:nvSpPr>
          <p:cNvPr id="19" name="مستطيل 18"/>
          <p:cNvSpPr/>
          <p:nvPr/>
        </p:nvSpPr>
        <p:spPr>
          <a:xfrm>
            <a:off x="1714480" y="3324525"/>
            <a:ext cx="571504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200" dirty="0" smtClean="0">
                <a:solidFill>
                  <a:schemeClr val="tx1"/>
                </a:solidFill>
                <a:latin typeface="Times New Roman" pitchFamily="18" charset="0"/>
                <a:ea typeface="Calibri" pitchFamily="34" charset="0"/>
                <a:cs typeface="Times New Roman" pitchFamily="18" charset="0"/>
              </a:rPr>
              <a:t>تم وضع العديد من السياسات والمعايير والمبادئ التوجيهية، وتقوم منظمات الاعتماد المؤسساتية بمراجعة تلك المعايير والمبادئ في المؤسسات التي تعرض برامج التعليم عن بعد أو أي من نشاطاتها</a:t>
            </a:r>
            <a:endParaRPr lang="ar-SA" sz="1200" dirty="0"/>
          </a:p>
        </p:txBody>
      </p:sp>
      <p:sp>
        <p:nvSpPr>
          <p:cNvPr id="20" name="سهم للأسفل 19"/>
          <p:cNvSpPr/>
          <p:nvPr/>
        </p:nvSpPr>
        <p:spPr>
          <a:xfrm>
            <a:off x="2857488" y="2643182"/>
            <a:ext cx="3357586" cy="642942"/>
          </a:xfrm>
          <a:prstGeom prst="downArrow">
            <a:avLst>
              <a:gd name="adj1" fmla="val 50000"/>
              <a:gd name="adj2" fmla="val 47098"/>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SA" sz="1200" dirty="0" smtClean="0">
                <a:solidFill>
                  <a:schemeClr val="tx1"/>
                </a:solidFill>
                <a:latin typeface="Times New Roman" pitchFamily="18" charset="0"/>
                <a:ea typeface="Calibri" pitchFamily="34" charset="0"/>
                <a:cs typeface="Times New Roman" pitchFamily="18" charset="0"/>
              </a:rPr>
              <a:t>لتحديد وفحص الجودة الأكاديمية لمؤسسات وبرامج التعليم عن بعد</a:t>
            </a:r>
            <a:endParaRPr lang="ar-SA" dirty="0"/>
          </a:p>
        </p:txBody>
      </p:sp>
      <p:sp>
        <p:nvSpPr>
          <p:cNvPr id="21" name="مستطيل 20"/>
          <p:cNvSpPr/>
          <p:nvPr/>
        </p:nvSpPr>
        <p:spPr>
          <a:xfrm>
            <a:off x="2000232" y="3857628"/>
            <a:ext cx="2571768" cy="57708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lgn="ctr" rtl="1" fontAlgn="base">
              <a:spcBef>
                <a:spcPct val="0"/>
              </a:spcBef>
              <a:spcAft>
                <a:spcPct val="0"/>
              </a:spcAft>
            </a:pPr>
            <a:r>
              <a:rPr lang="ar-SA" sz="1050" dirty="0" smtClean="0">
                <a:latin typeface="Times New Roman" pitchFamily="18" charset="0"/>
                <a:ea typeface="Calibri" pitchFamily="34" charset="0"/>
                <a:cs typeface="Times New Roman" pitchFamily="18" charset="0"/>
              </a:rPr>
              <a:t>أسس لهذا النمط التعليمي </a:t>
            </a:r>
            <a:r>
              <a:rPr lang="ar-SA" sz="1050" dirty="0" smtClean="0">
                <a:solidFill>
                  <a:schemeClr val="tx1"/>
                </a:solidFill>
                <a:latin typeface="Times New Roman" pitchFamily="18" charset="0"/>
                <a:ea typeface="Calibri" pitchFamily="34" charset="0"/>
                <a:cs typeface="Times New Roman" pitchFamily="18" charset="0"/>
              </a:rPr>
              <a:t>مجلس التدريب والتعليم عن بعد </a:t>
            </a:r>
            <a:r>
              <a:rPr lang="en-US" sz="1050" i="1" dirty="0" smtClean="0">
                <a:solidFill>
                  <a:schemeClr val="tx1"/>
                </a:solidFill>
                <a:latin typeface="Times New Roman" pitchFamily="18" charset="0"/>
                <a:ea typeface="Calibri" pitchFamily="34" charset="0"/>
                <a:cs typeface="Times New Roman" pitchFamily="18" charset="0"/>
              </a:rPr>
              <a:t>Distance Education and Training Council (DETC)</a:t>
            </a:r>
            <a:r>
              <a:rPr lang="ar-SA" sz="1050" dirty="0" smtClean="0">
                <a:solidFill>
                  <a:schemeClr val="tx1"/>
                </a:solidFill>
                <a:latin typeface="Times New Roman" pitchFamily="18" charset="0"/>
                <a:ea typeface="Calibri" pitchFamily="34" charset="0"/>
                <a:cs typeface="Times New Roman" pitchFamily="18" charset="0"/>
              </a:rPr>
              <a:t> كأبرز المنظمات الوطنية الأمريكية</a:t>
            </a:r>
            <a:endParaRPr lang="ar-SA" sz="1050" dirty="0" smtClean="0">
              <a:solidFill>
                <a:srgbClr val="444444"/>
              </a:solidFill>
              <a:latin typeface="Times New Roman" pitchFamily="18" charset="0"/>
              <a:ea typeface="Calibri" pitchFamily="34" charset="0"/>
              <a:cs typeface="Times New Roman" pitchFamily="18" charset="0"/>
            </a:endParaRPr>
          </a:p>
        </p:txBody>
      </p:sp>
      <p:sp>
        <p:nvSpPr>
          <p:cNvPr id="22" name="مستطيل مستدير الزوايا 21"/>
          <p:cNvSpPr/>
          <p:nvPr/>
        </p:nvSpPr>
        <p:spPr>
          <a:xfrm>
            <a:off x="2428860" y="4500570"/>
            <a:ext cx="4286280" cy="57150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100" b="1" dirty="0" smtClean="0">
                <a:solidFill>
                  <a:schemeClr val="bg1"/>
                </a:solidFill>
                <a:latin typeface="Times New Roman" pitchFamily="18" charset="0"/>
                <a:ea typeface="Calibri" pitchFamily="34" charset="0"/>
                <a:cs typeface="Times New Roman" pitchFamily="18" charset="0"/>
              </a:rPr>
              <a:t>في عام 2002 </a:t>
            </a:r>
            <a:r>
              <a:rPr lang="ar-SA" sz="1100" b="1" dirty="0" err="1" smtClean="0">
                <a:solidFill>
                  <a:schemeClr val="bg1"/>
                </a:solidFill>
                <a:latin typeface="Times New Roman" pitchFamily="18" charset="0"/>
                <a:ea typeface="Calibri" pitchFamily="34" charset="0"/>
                <a:cs typeface="Times New Roman" pitchFamily="18" charset="0"/>
              </a:rPr>
              <a:t>م</a:t>
            </a:r>
            <a:r>
              <a:rPr lang="ar-SA" sz="1100" b="1" dirty="0" smtClean="0">
                <a:solidFill>
                  <a:schemeClr val="bg1"/>
                </a:solidFill>
                <a:latin typeface="Times New Roman" pitchFamily="18" charset="0"/>
                <a:ea typeface="Calibri" pitchFamily="34" charset="0"/>
                <a:cs typeface="Times New Roman" pitchFamily="18" charset="0"/>
              </a:rPr>
              <a:t> قام مجلس التعليم العالي </a:t>
            </a:r>
            <a:r>
              <a:rPr lang="en-US" sz="1100" b="1" i="1" dirty="0" smtClean="0">
                <a:solidFill>
                  <a:schemeClr val="bg1"/>
                </a:solidFill>
                <a:latin typeface="Times New Roman" pitchFamily="18" charset="0"/>
                <a:ea typeface="Calibri" pitchFamily="34" charset="0"/>
                <a:cs typeface="Times New Roman" pitchFamily="18" charset="0"/>
              </a:rPr>
              <a:t>CHEA</a:t>
            </a:r>
            <a:r>
              <a:rPr lang="ar-SA" sz="1100" b="1" dirty="0" smtClean="0">
                <a:solidFill>
                  <a:schemeClr val="bg1"/>
                </a:solidFill>
                <a:latin typeface="Times New Roman" pitchFamily="18" charset="0"/>
                <a:ea typeface="Calibri" pitchFamily="34" charset="0"/>
                <a:cs typeface="Times New Roman" pitchFamily="18" charset="0"/>
              </a:rPr>
              <a:t> بمسح لـ 59 منظمة اعتماد متخصصة لمعرفة ما إذا كانت وإلى أي مدى تشارك في عمليات اعتماد نمط التعليم عن بعد ونوعية المعايير والسياسات والإجراءات المستخدمة </a:t>
            </a:r>
            <a:endParaRPr lang="ar-SA" sz="1100" b="1" dirty="0">
              <a:solidFill>
                <a:schemeClr val="bg1"/>
              </a:solidFill>
            </a:endParaRPr>
          </a:p>
        </p:txBody>
      </p:sp>
      <p:sp>
        <p:nvSpPr>
          <p:cNvPr id="10" name="مستطيل 9"/>
          <p:cNvSpPr/>
          <p:nvPr/>
        </p:nvSpPr>
        <p:spPr>
          <a:xfrm>
            <a:off x="4714876" y="3857628"/>
            <a:ext cx="2571768" cy="57708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lgn="ctr" rtl="1" fontAlgn="base">
              <a:spcBef>
                <a:spcPct val="0"/>
              </a:spcBef>
              <a:spcAft>
                <a:spcPct val="0"/>
              </a:spcAft>
            </a:pPr>
            <a:r>
              <a:rPr lang="ar-SA" sz="1050" dirty="0" smtClean="0">
                <a:latin typeface="Times New Roman" pitchFamily="18" charset="0"/>
                <a:ea typeface="Calibri" pitchFamily="34" charset="0"/>
                <a:cs typeface="Times New Roman" pitchFamily="18" charset="0"/>
              </a:rPr>
              <a:t>تشترك المنظمات الإقليمية والوطنية والمتخصصة في اعتماد برامج التعليم عن بعد</a:t>
            </a:r>
          </a:p>
          <a:p>
            <a:pPr lvl="0" algn="ctr" rtl="1" fontAlgn="base">
              <a:spcBef>
                <a:spcPct val="0"/>
              </a:spcBef>
              <a:spcAft>
                <a:spcPct val="0"/>
              </a:spcAft>
            </a:pPr>
            <a:endParaRPr lang="ar-SA" sz="1050" dirty="0" smtClean="0">
              <a:solidFill>
                <a:srgbClr val="444444"/>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checkerboard(across)">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5057"/>
                                        </p:tgtEl>
                                        <p:attrNameLst>
                                          <p:attrName>style.visibility</p:attrName>
                                        </p:attrNameLst>
                                      </p:cBhvr>
                                      <p:to>
                                        <p:strVal val="visible"/>
                                      </p:to>
                                    </p:set>
                                    <p:anim calcmode="lin" valueType="num">
                                      <p:cBhvr additive="base">
                                        <p:cTn id="42" dur="500" fill="hold"/>
                                        <p:tgtEl>
                                          <p:spTgt spid="45057"/>
                                        </p:tgtEl>
                                        <p:attrNameLst>
                                          <p:attrName>ppt_x</p:attrName>
                                        </p:attrNameLst>
                                      </p:cBhvr>
                                      <p:tavLst>
                                        <p:tav tm="0">
                                          <p:val>
                                            <p:strVal val="#ppt_x"/>
                                          </p:val>
                                        </p:tav>
                                        <p:tav tm="100000">
                                          <p:val>
                                            <p:strVal val="#ppt_x"/>
                                          </p:val>
                                        </p:tav>
                                      </p:tavLst>
                                    </p:anim>
                                    <p:anim calcmode="lin" valueType="num">
                                      <p:cBhvr additive="base">
                                        <p:cTn id="43"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5057" grpId="0" animBg="1"/>
      <p:bldP spid="18" grpId="0" animBg="1"/>
      <p:bldP spid="19" grpId="0" animBg="1"/>
      <p:bldP spid="20" grpId="0" animBg="1"/>
      <p:bldP spid="21" grpId="0" animBg="1"/>
      <p:bldP spid="22"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النموذج الأمريكي في الاعتماد الأكاديمي</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2049" name="Rectangle 1"/>
          <p:cNvSpPr>
            <a:spLocks noChangeArrowheads="1"/>
          </p:cNvSpPr>
          <p:nvPr/>
        </p:nvSpPr>
        <p:spPr bwMode="auto">
          <a:xfrm>
            <a:off x="357158" y="4857760"/>
            <a:ext cx="8429684" cy="83099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نطاق الاعتراف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لجنة اعتماد </a:t>
            </a:r>
            <a:r>
              <a:rPr kumimoji="0" lang="en-US" sz="1400" b="0" i="1"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DETC</a:t>
            </a:r>
            <a:r>
              <a:rPr kumimoji="0" lang="en-US" sz="14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a:t>
            </a:r>
            <a:r>
              <a:rPr lang="en-US" sz="1400" dirty="0" smtClean="0">
                <a:latin typeface="Traditional Arabic" pitchFamily="18" charset="-78"/>
                <a:ea typeface="Times New Roman" pitchFamily="18" charset="0"/>
                <a:cs typeface="Traditional Arabic" pitchFamily="18" charset="-78"/>
              </a:rPr>
              <a:t> </a:t>
            </a:r>
            <a:r>
              <a:rPr lang="ar-SA" sz="1400" dirty="0" smtClean="0">
                <a:latin typeface="Traditional Arabic" pitchFamily="18" charset="-78"/>
                <a:ea typeface="Times New Roman" pitchFamily="18" charset="0"/>
                <a:cs typeface="Traditional Arabic" pitchFamily="18" charset="-78"/>
              </a:rPr>
              <a:t> تعتمد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المؤسسات في الولايات المتحدة التي تقدم برامج الدرجات العلمية بأسلوب التعليم عن بعد في المرحلة الجامعية فقط، وبما يصل إلى درجة الدكتوراه المهنية، ونظرا لمحدودية سلطات </a:t>
            </a:r>
            <a:r>
              <a:rPr kumimoji="0" lang="en-US" sz="1400" b="0" i="1"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USED</a:t>
            </a:r>
            <a:r>
              <a:rPr kumimoji="0" lang="en-US" sz="14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a:t>
            </a:r>
            <a:r>
              <a:rPr kumimoji="0" lang="ar-SA" sz="16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فإن نطاق اعترافه بالمجلس يشمل مؤسسات التعليم العالي عن بعد ضمن حدود الولايات المتحدة فقط، ولكن المجلس يقوم حالياً بعمليات اعتماد للعديد من مؤسسات التعليم العالي عن بعد في عدد من الدول. </a:t>
            </a:r>
            <a:endParaRPr kumimoji="0" lang="ar-SA" sz="1600" b="1" i="0" u="none" strike="noStrike" cap="none" normalizeH="0" baseline="0" dirty="0" smtClean="0">
              <a:ln>
                <a:noFill/>
              </a:ln>
              <a:solidFill>
                <a:srgbClr val="548DD4"/>
              </a:solidFill>
              <a:effectLst/>
              <a:latin typeface="Traditional Arabic" pitchFamily="18" charset="-78"/>
              <a:ea typeface="Times New Roman" pitchFamily="18" charset="0"/>
              <a:cs typeface="Traditional Arabic" pitchFamily="18" charset="-78"/>
            </a:endParaRPr>
          </a:p>
        </p:txBody>
      </p:sp>
      <p:sp>
        <p:nvSpPr>
          <p:cNvPr id="11" name="مستطيل مستدير الزوايا 10"/>
          <p:cNvSpPr/>
          <p:nvPr/>
        </p:nvSpPr>
        <p:spPr>
          <a:xfrm>
            <a:off x="3071802" y="1142984"/>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sz="1600" dirty="0" smtClean="0">
                <a:solidFill>
                  <a:srgbClr val="FFFF00"/>
                </a:solidFill>
                <a:latin typeface="GE SS Text Light" pitchFamily="18" charset="-78"/>
                <a:ea typeface="GE SS Text Light" pitchFamily="18" charset="-78"/>
                <a:cs typeface="GE SS Text Light" pitchFamily="18" charset="-78"/>
              </a:rPr>
              <a:t>مجلس التدريب والتعليم عن بعد </a:t>
            </a:r>
            <a:r>
              <a:rPr lang="en-US" sz="1100" i="1" dirty="0" smtClean="0">
                <a:solidFill>
                  <a:srgbClr val="FFFF00"/>
                </a:solidFill>
                <a:latin typeface="GE SS Text Light" pitchFamily="18" charset="-78"/>
                <a:ea typeface="GE SS Text Light" pitchFamily="18" charset="-78"/>
                <a:cs typeface="GE SS Text Light" pitchFamily="18" charset="-78"/>
              </a:rPr>
              <a:t>Distance Education and Training Council</a:t>
            </a:r>
            <a:endParaRPr lang="en-US" sz="1600" dirty="0" smtClean="0">
              <a:solidFill>
                <a:srgbClr val="FFFF00"/>
              </a:solidFill>
              <a:latin typeface="GE SS Text Light" pitchFamily="18" charset="-78"/>
              <a:ea typeface="GE SS Text Light" pitchFamily="18" charset="-78"/>
              <a:cs typeface="GE SS Text Light" pitchFamily="18" charset="-78"/>
            </a:endParaRPr>
          </a:p>
          <a:p>
            <a:pPr lvl="0" algn="ctr" rtl="1" fontAlgn="base">
              <a:spcBef>
                <a:spcPct val="0"/>
              </a:spcBef>
              <a:spcAft>
                <a:spcPct val="0"/>
              </a:spcAft>
            </a:pPr>
            <a:r>
              <a:rPr lang="en-US" sz="1600" i="1" dirty="0" smtClean="0">
                <a:solidFill>
                  <a:srgbClr val="FFFF00"/>
                </a:solidFill>
                <a:latin typeface="Traditional Arabic" pitchFamily="18" charset="-78"/>
                <a:ea typeface="Times New Roman" pitchFamily="18" charset="0"/>
                <a:cs typeface="Traditional Arabic" pitchFamily="18" charset="-78"/>
              </a:rPr>
              <a:t>DETC</a:t>
            </a:r>
            <a:endParaRPr lang="en-US" sz="1600" dirty="0" smtClean="0">
              <a:solidFill>
                <a:srgbClr val="FFFF00"/>
              </a:solidFill>
              <a:latin typeface="GE SS Text Light" pitchFamily="18" charset="-78"/>
              <a:ea typeface="GE SS Text Light" pitchFamily="18" charset="-78"/>
              <a:cs typeface="GE SS Text Light" pitchFamily="18" charset="-78"/>
            </a:endParaRPr>
          </a:p>
        </p:txBody>
      </p:sp>
      <p:sp>
        <p:nvSpPr>
          <p:cNvPr id="5" name="مستطيل 4"/>
          <p:cNvSpPr/>
          <p:nvPr/>
        </p:nvSpPr>
        <p:spPr>
          <a:xfrm>
            <a:off x="357158" y="1928802"/>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fontAlgn="base">
              <a:spcBef>
                <a:spcPct val="0"/>
              </a:spcBef>
              <a:spcAft>
                <a:spcPct val="0"/>
              </a:spcAft>
            </a:pPr>
            <a:r>
              <a:rPr lang="ar-SA" sz="1200" dirty="0" smtClean="0">
                <a:solidFill>
                  <a:schemeClr val="tx1"/>
                </a:solidFill>
                <a:latin typeface="Traditional Arabic" pitchFamily="18" charset="-78"/>
                <a:ea typeface="Times New Roman" pitchFamily="18" charset="0"/>
                <a:cs typeface="Traditional Arabic" pitchFamily="18" charset="-78"/>
              </a:rPr>
              <a:t>جمعية تعليمية مستقلة وغير ربحية لاعتماد مؤسسات التعليم ما بعد الثانوي مقرها واشنطن </a:t>
            </a:r>
            <a:r>
              <a:rPr lang="en-US" sz="1200" i="1" dirty="0" smtClean="0">
                <a:solidFill>
                  <a:schemeClr val="tx1"/>
                </a:solidFill>
                <a:latin typeface="Traditional Arabic" pitchFamily="18" charset="-78"/>
                <a:ea typeface="Times New Roman" pitchFamily="18" charset="0"/>
                <a:cs typeface="Traditional Arabic" pitchFamily="18" charset="-78"/>
              </a:rPr>
              <a:t>DC</a:t>
            </a:r>
            <a:r>
              <a:rPr lang="en-US" sz="1200" dirty="0" smtClean="0">
                <a:solidFill>
                  <a:schemeClr val="tx1"/>
                </a:solidFill>
                <a:latin typeface="Traditional Arabic" pitchFamily="18" charset="-78"/>
                <a:ea typeface="Times New Roman" pitchFamily="18" charset="0"/>
                <a:cs typeface="Traditional Arabic" pitchFamily="18" charset="-78"/>
              </a:rPr>
              <a:t>. </a:t>
            </a:r>
            <a:endParaRPr lang="ar-SA" sz="1200" dirty="0" smtClean="0">
              <a:solidFill>
                <a:schemeClr val="tx1"/>
              </a:solidFill>
              <a:latin typeface="Traditional Arabic" pitchFamily="18" charset="-78"/>
              <a:ea typeface="Times New Roman" pitchFamily="18" charset="0"/>
              <a:cs typeface="Traditional Arabic" pitchFamily="18" charset="-78"/>
            </a:endParaRPr>
          </a:p>
        </p:txBody>
      </p:sp>
      <p:sp>
        <p:nvSpPr>
          <p:cNvPr id="6" name="مستطيل 5"/>
          <p:cNvSpPr/>
          <p:nvPr/>
        </p:nvSpPr>
        <p:spPr>
          <a:xfrm>
            <a:off x="357158" y="2357430"/>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fontAlgn="base">
              <a:spcBef>
                <a:spcPct val="0"/>
              </a:spcBef>
              <a:spcAft>
                <a:spcPct val="0"/>
              </a:spcAft>
            </a:pPr>
            <a:r>
              <a:rPr lang="ar-SA" sz="1200" dirty="0" smtClean="0">
                <a:solidFill>
                  <a:schemeClr val="tx1"/>
                </a:solidFill>
                <a:latin typeface="Traditional Arabic" pitchFamily="18" charset="-78"/>
                <a:ea typeface="Times New Roman" pitchFamily="18" charset="0"/>
                <a:cs typeface="Traditional Arabic" pitchFamily="18" charset="-78"/>
              </a:rPr>
              <a:t>تهدف لتعزيز والترويج لمعايير جودة تعليمية عالية فيما يتعلق بالمؤسسات أو برامجها التي تتم عن بعد</a:t>
            </a:r>
            <a:r>
              <a:rPr lang="ar-SA" sz="1200" b="1" dirty="0" smtClean="0">
                <a:solidFill>
                  <a:schemeClr val="tx1"/>
                </a:solidFill>
                <a:latin typeface="Traditional Arabic" pitchFamily="18" charset="-78"/>
                <a:ea typeface="Times New Roman" pitchFamily="18" charset="0"/>
                <a:cs typeface="Traditional Arabic" pitchFamily="18" charset="-78"/>
              </a:rPr>
              <a:t>.</a:t>
            </a:r>
            <a:endParaRPr lang="en-US" sz="600" dirty="0" smtClean="0">
              <a:solidFill>
                <a:schemeClr val="tx1"/>
              </a:solidFill>
              <a:latin typeface="Arial" pitchFamily="34" charset="0"/>
              <a:cs typeface="Arial" pitchFamily="34" charset="0"/>
            </a:endParaRPr>
          </a:p>
        </p:txBody>
      </p:sp>
      <p:sp>
        <p:nvSpPr>
          <p:cNvPr id="7" name="مستطيل 6"/>
          <p:cNvSpPr/>
          <p:nvPr/>
        </p:nvSpPr>
        <p:spPr>
          <a:xfrm>
            <a:off x="357158" y="2786058"/>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200" dirty="0" smtClean="0">
                <a:solidFill>
                  <a:schemeClr val="tx1"/>
                </a:solidFill>
                <a:latin typeface="Traditional Arabic" pitchFamily="18" charset="-78"/>
                <a:ea typeface="Times New Roman" pitchFamily="18" charset="0"/>
                <a:cs typeface="Traditional Arabic" pitchFamily="18" charset="-78"/>
              </a:rPr>
              <a:t>تأسس عام 1926م تحت مسمى المجلس الوطني للدراسة المنزلية وتغير إلى الاسم الحالي في 1994م</a:t>
            </a:r>
          </a:p>
        </p:txBody>
      </p:sp>
      <p:sp>
        <p:nvSpPr>
          <p:cNvPr id="8" name="مستطيل 7"/>
          <p:cNvSpPr/>
          <p:nvPr/>
        </p:nvSpPr>
        <p:spPr>
          <a:xfrm>
            <a:off x="357158" y="3214686"/>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200" dirty="0" smtClean="0">
                <a:solidFill>
                  <a:schemeClr val="tx1"/>
                </a:solidFill>
                <a:latin typeface="Traditional Arabic" pitchFamily="18" charset="-78"/>
                <a:ea typeface="Times New Roman" pitchFamily="18" charset="0"/>
                <a:cs typeface="Traditional Arabic" pitchFamily="18" charset="-78"/>
              </a:rPr>
              <a:t>يعتمد حالياَ أكثر من 110 مؤسسة تعليمية تتبنى التعليم عن بعد يقع بعضها داخل الولايات المتحدة وبعضها الآخر في الخارج</a:t>
            </a:r>
          </a:p>
        </p:txBody>
      </p:sp>
      <p:sp>
        <p:nvSpPr>
          <p:cNvPr id="9" name="مستطيل 8"/>
          <p:cNvSpPr/>
          <p:nvPr/>
        </p:nvSpPr>
        <p:spPr>
          <a:xfrm>
            <a:off x="357158" y="3643314"/>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200" dirty="0" smtClean="0">
                <a:solidFill>
                  <a:schemeClr val="tx1"/>
                </a:solidFill>
                <a:latin typeface="Traditional Arabic" pitchFamily="18" charset="-78"/>
                <a:ea typeface="Times New Roman" pitchFamily="18" charset="0"/>
                <a:cs typeface="Traditional Arabic" pitchFamily="18" charset="-78"/>
              </a:rPr>
              <a:t>بلغ عدد الملتحقين بمؤسسات التعليم عن بعد في الولايات المتحدة التي اعتمدها  </a:t>
            </a:r>
            <a:r>
              <a:rPr lang="en-US" sz="1200" i="1" dirty="0" smtClean="0">
                <a:solidFill>
                  <a:schemeClr val="tx1"/>
                </a:solidFill>
                <a:latin typeface="Traditional Arabic" pitchFamily="18" charset="-78"/>
                <a:ea typeface="Times New Roman" pitchFamily="18" charset="0"/>
                <a:cs typeface="Traditional Arabic" pitchFamily="18" charset="-78"/>
              </a:rPr>
              <a:t>DETC</a:t>
            </a:r>
            <a:r>
              <a:rPr lang="en-US" sz="1200" dirty="0" smtClean="0">
                <a:solidFill>
                  <a:schemeClr val="tx1"/>
                </a:solidFill>
                <a:latin typeface="Traditional Arabic" pitchFamily="18" charset="-78"/>
                <a:ea typeface="Times New Roman" pitchFamily="18" charset="0"/>
                <a:cs typeface="Traditional Arabic" pitchFamily="18" charset="-78"/>
              </a:rPr>
              <a:t> </a:t>
            </a:r>
            <a:r>
              <a:rPr lang="ar-SA" sz="1200" dirty="0" smtClean="0">
                <a:solidFill>
                  <a:schemeClr val="tx1"/>
                </a:solidFill>
                <a:latin typeface="Traditional Arabic" pitchFamily="18" charset="-78"/>
                <a:ea typeface="Times New Roman" pitchFamily="18" charset="0"/>
                <a:cs typeface="Traditional Arabic" pitchFamily="18" charset="-78"/>
              </a:rPr>
              <a:t>أكثر من أربع ملايين طالب.</a:t>
            </a:r>
            <a:endParaRPr lang="en-US" sz="1200" dirty="0" smtClean="0">
              <a:solidFill>
                <a:schemeClr val="tx1"/>
              </a:solidFill>
              <a:latin typeface="Arial" pitchFamily="34" charset="0"/>
              <a:cs typeface="Arial" pitchFamily="34" charset="0"/>
            </a:endParaRPr>
          </a:p>
        </p:txBody>
      </p:sp>
      <p:sp>
        <p:nvSpPr>
          <p:cNvPr id="10" name="مستطيل 9"/>
          <p:cNvSpPr/>
          <p:nvPr/>
        </p:nvSpPr>
        <p:spPr>
          <a:xfrm>
            <a:off x="357158" y="4071942"/>
            <a:ext cx="8358246" cy="28575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lvl="0" algn="r" rtl="1" eaLnBrk="0" fontAlgn="base" hangingPunct="0">
              <a:spcBef>
                <a:spcPct val="0"/>
              </a:spcBef>
              <a:spcAft>
                <a:spcPct val="0"/>
              </a:spcAft>
            </a:pPr>
            <a:r>
              <a:rPr lang="ar-SA" sz="1100" dirty="0" smtClean="0">
                <a:solidFill>
                  <a:schemeClr val="tx1"/>
                </a:solidFill>
                <a:latin typeface="Traditional Arabic" pitchFamily="18" charset="-78"/>
                <a:ea typeface="Times New Roman" pitchFamily="18" charset="0"/>
                <a:cs typeface="Traditional Arabic" pitchFamily="18" charset="-78"/>
              </a:rPr>
              <a:t>ينبثق عن المجلس لجنة اعتماد تعرف </a:t>
            </a:r>
            <a:r>
              <a:rPr lang="ar-SA" sz="1100" dirty="0" err="1" smtClean="0">
                <a:solidFill>
                  <a:schemeClr val="tx1"/>
                </a:solidFill>
                <a:latin typeface="Traditional Arabic" pitchFamily="18" charset="-78"/>
                <a:ea typeface="Times New Roman" pitchFamily="18" charset="0"/>
                <a:cs typeface="Traditional Arabic" pitchFamily="18" charset="-78"/>
              </a:rPr>
              <a:t>بـــــ</a:t>
            </a:r>
            <a:r>
              <a:rPr lang="ar-SA" sz="1100" dirty="0" smtClean="0">
                <a:solidFill>
                  <a:schemeClr val="tx1"/>
                </a:solidFill>
                <a:latin typeface="Traditional Arabic" pitchFamily="18" charset="-78"/>
                <a:ea typeface="Times New Roman" pitchFamily="18" charset="0"/>
                <a:cs typeface="Traditional Arabic" pitchFamily="18" charset="-78"/>
              </a:rPr>
              <a:t> </a:t>
            </a:r>
            <a:r>
              <a:rPr lang="en-US" sz="1100" i="1" dirty="0" smtClean="0">
                <a:solidFill>
                  <a:schemeClr val="tx1"/>
                </a:solidFill>
                <a:latin typeface="Traditional Arabic" pitchFamily="18" charset="-78"/>
                <a:ea typeface="Times New Roman" pitchFamily="18" charset="0"/>
                <a:cs typeface="Traditional Arabic" pitchFamily="18" charset="-78"/>
              </a:rPr>
              <a:t>The DETC Accrediting Commission </a:t>
            </a:r>
            <a:r>
              <a:rPr lang="ar-SA" sz="1100" dirty="0" smtClean="0">
                <a:solidFill>
                  <a:schemeClr val="tx1"/>
                </a:solidFill>
                <a:latin typeface="Traditional Arabic" pitchFamily="18" charset="-78"/>
                <a:ea typeface="Times New Roman" pitchFamily="18" charset="0"/>
                <a:cs typeface="Traditional Arabic" pitchFamily="18" charset="-78"/>
              </a:rPr>
              <a:t>حاصلة على موافقة </a:t>
            </a:r>
            <a:r>
              <a:rPr lang="en-US" sz="1100" i="1" dirty="0" smtClean="0">
                <a:solidFill>
                  <a:schemeClr val="tx1"/>
                </a:solidFill>
                <a:latin typeface="Traditional Arabic" pitchFamily="18" charset="-78"/>
                <a:ea typeface="Times New Roman" pitchFamily="18" charset="0"/>
                <a:cs typeface="Traditional Arabic" pitchFamily="18" charset="-78"/>
              </a:rPr>
              <a:t>USED</a:t>
            </a:r>
            <a:r>
              <a:rPr lang="en-US" sz="1100" dirty="0" smtClean="0">
                <a:solidFill>
                  <a:schemeClr val="tx1"/>
                </a:solidFill>
                <a:latin typeface="Traditional Arabic" pitchFamily="18" charset="-78"/>
                <a:ea typeface="Times New Roman" pitchFamily="18" charset="0"/>
                <a:cs typeface="Traditional Arabic" pitchFamily="18" charset="-78"/>
              </a:rPr>
              <a:t> </a:t>
            </a:r>
            <a:r>
              <a:rPr lang="ar-SA" sz="1100" dirty="0" smtClean="0">
                <a:solidFill>
                  <a:schemeClr val="tx1"/>
                </a:solidFill>
                <a:latin typeface="Traditional Arabic" pitchFamily="18" charset="-78"/>
                <a:ea typeface="Times New Roman" pitchFamily="18" charset="0"/>
                <a:cs typeface="Traditional Arabic" pitchFamily="18" charset="-78"/>
              </a:rPr>
              <a:t>بموجب أحكام القانون العام ومعترف </a:t>
            </a:r>
            <a:r>
              <a:rPr lang="ar-SA" sz="1100" dirty="0" err="1" smtClean="0">
                <a:solidFill>
                  <a:schemeClr val="tx1"/>
                </a:solidFill>
                <a:latin typeface="Traditional Arabic" pitchFamily="18" charset="-78"/>
                <a:ea typeface="Times New Roman" pitchFamily="18" charset="0"/>
                <a:cs typeface="Traditional Arabic" pitchFamily="18" charset="-78"/>
              </a:rPr>
              <a:t>بها</a:t>
            </a:r>
            <a:r>
              <a:rPr lang="ar-SA" sz="1100" dirty="0" smtClean="0">
                <a:solidFill>
                  <a:schemeClr val="tx1"/>
                </a:solidFill>
                <a:latin typeface="Traditional Arabic" pitchFamily="18" charset="-78"/>
                <a:ea typeface="Times New Roman" pitchFamily="18" charset="0"/>
                <a:cs typeface="Traditional Arabic" pitchFamily="18" charset="-78"/>
              </a:rPr>
              <a:t> من </a:t>
            </a:r>
            <a:r>
              <a:rPr lang="en-US" sz="1100" i="1" dirty="0" smtClean="0">
                <a:solidFill>
                  <a:schemeClr val="tx1"/>
                </a:solidFill>
                <a:latin typeface="Traditional Arabic" pitchFamily="18" charset="-78"/>
                <a:ea typeface="Times New Roman" pitchFamily="18" charset="0"/>
                <a:cs typeface="Traditional Arabic" pitchFamily="18" charset="-78"/>
              </a:rPr>
              <a:t>CHEA</a:t>
            </a:r>
            <a:r>
              <a:rPr lang="en-US" sz="1100" dirty="0" smtClean="0">
                <a:solidFill>
                  <a:schemeClr val="tx1"/>
                </a:solidFill>
                <a:latin typeface="Traditional Arabic" pitchFamily="18" charset="-78"/>
                <a:ea typeface="Times New Roman" pitchFamily="18" charset="0"/>
                <a:cs typeface="Traditional Arabic" pitchFamily="18" charset="-78"/>
              </a:rPr>
              <a:t> </a:t>
            </a:r>
            <a:r>
              <a:rPr lang="ar-SA" sz="1100" dirty="0" smtClean="0">
                <a:solidFill>
                  <a:schemeClr val="tx1"/>
                </a:solidFill>
                <a:latin typeface="Traditional Arabic" pitchFamily="18" charset="-78"/>
                <a:ea typeface="Times New Roman" pitchFamily="18" charset="0"/>
                <a:cs typeface="Traditional Arabic" pitchFamily="18" charset="-78"/>
              </a:rPr>
              <a:t>ويتبعها اللجان الفرعية (المعايير- الاعتراف)</a:t>
            </a:r>
            <a:endParaRPr lang="en-US" sz="1100"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49"/>
                                        </p:tgtEl>
                                        <p:attrNameLst>
                                          <p:attrName>style.visibility</p:attrName>
                                        </p:attrNameLst>
                                      </p:cBhvr>
                                      <p:to>
                                        <p:strVal val="visible"/>
                                      </p:to>
                                    </p:set>
                                    <p:anim calcmode="lin" valueType="num">
                                      <p:cBhvr additive="base">
                                        <p:cTn id="39" dur="500" fill="hold"/>
                                        <p:tgtEl>
                                          <p:spTgt spid="2049"/>
                                        </p:tgtEl>
                                        <p:attrNameLst>
                                          <p:attrName>ppt_x</p:attrName>
                                        </p:attrNameLst>
                                      </p:cBhvr>
                                      <p:tavLst>
                                        <p:tav tm="0">
                                          <p:val>
                                            <p:strVal val="#ppt_x"/>
                                          </p:val>
                                        </p:tav>
                                        <p:tav tm="100000">
                                          <p:val>
                                            <p:strVal val="#ppt_x"/>
                                          </p:val>
                                        </p:tav>
                                      </p:tavLst>
                                    </p:anim>
                                    <p:anim calcmode="lin" valueType="num">
                                      <p:cBhvr additive="base">
                                        <p:cTn id="40" dur="500" fill="hold"/>
                                        <p:tgtEl>
                                          <p:spTgt spid="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animBg="1"/>
      <p:bldP spid="11" grpId="0" animBg="1"/>
      <p:bldP spid="5" grpId="0" animBg="1"/>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22" name="مربع نص 21"/>
          <p:cNvSpPr txBox="1"/>
          <p:nvPr/>
        </p:nvSpPr>
        <p:spPr>
          <a:xfrm>
            <a:off x="285720" y="1071546"/>
            <a:ext cx="8001056" cy="646331"/>
          </a:xfrm>
          <a:prstGeom prst="rect">
            <a:avLst/>
          </a:prstGeom>
          <a:noFill/>
        </p:spPr>
        <p:txBody>
          <a:bodyPr wrap="square" rtlCol="1">
            <a:spAutoFit/>
          </a:bodyPr>
          <a:lstStyle/>
          <a:p>
            <a:pPr algn="ctr" rtl="1"/>
            <a:r>
              <a:rPr lang="ar-SA" sz="1200" b="1" dirty="0" smtClean="0"/>
              <a:t>يتميز نظام التعليم العالي في المملكة المتحدة باللامركزية ولمؤسسات التعليم العالي استقلالية كاملة مع وجود بعض التأثير الحكومي</a:t>
            </a:r>
          </a:p>
          <a:p>
            <a:pPr algn="ctr" rtl="1"/>
            <a:r>
              <a:rPr lang="ar-SA" sz="1200" b="1" dirty="0" smtClean="0"/>
              <a:t>وتتنوع السياسات وتشرف عليه عدة جهات كوكالة ضمان الجودة ومجلس تمويل التعليم العالي لانكلترا ومجلس الاعتماد البريطاني </a:t>
            </a:r>
            <a:r>
              <a:rPr lang="en-US" sz="1200" b="1" i="1" dirty="0" smtClean="0"/>
              <a:t>BAC)</a:t>
            </a:r>
            <a:r>
              <a:rPr lang="ar-SA" sz="1200" b="1" i="1" dirty="0" smtClean="0"/>
              <a:t>)</a:t>
            </a:r>
            <a:r>
              <a:rPr lang="ar-SA" sz="1200" b="1" dirty="0" smtClean="0"/>
              <a:t> </a:t>
            </a:r>
          </a:p>
          <a:p>
            <a:pPr algn="ctr" rtl="1"/>
            <a:r>
              <a:rPr lang="ar-SA" sz="1200" b="1" dirty="0" smtClean="0"/>
              <a:t>واحتوائه على أكثر من 169 مؤسسة جامعية تتوزع وفق الجدول التالي</a:t>
            </a:r>
          </a:p>
        </p:txBody>
      </p:sp>
      <p:sp>
        <p:nvSpPr>
          <p:cNvPr id="24" name="مربع نص 23"/>
          <p:cNvSpPr txBox="1"/>
          <p:nvPr/>
        </p:nvSpPr>
        <p:spPr>
          <a:xfrm>
            <a:off x="2857488" y="3071810"/>
            <a:ext cx="285752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rtl="1"/>
            <a:r>
              <a:rPr lang="ar-SA" sz="1400" dirty="0" smtClean="0"/>
              <a:t>كيف تمكنت المملكة المتحدة بهذه الخصائص من تحقيق الجودة؟</a:t>
            </a:r>
            <a:endParaRPr lang="ar-SA" sz="1400" dirty="0"/>
          </a:p>
        </p:txBody>
      </p:sp>
      <p:sp>
        <p:nvSpPr>
          <p:cNvPr id="25" name="مربع نص 24"/>
          <p:cNvSpPr txBox="1"/>
          <p:nvPr/>
        </p:nvSpPr>
        <p:spPr>
          <a:xfrm>
            <a:off x="6643702" y="3143248"/>
            <a:ext cx="1071570" cy="369332"/>
          </a:xfrm>
          <a:prstGeom prst="rect">
            <a:avLst/>
          </a:prstGeom>
          <a:solidFill>
            <a:srgbClr val="FF0000"/>
          </a:solidFill>
        </p:spPr>
        <p:txBody>
          <a:bodyPr wrap="square" rtlCol="1">
            <a:spAutoFit/>
          </a:bodyPr>
          <a:lstStyle/>
          <a:p>
            <a:pPr algn="ctr" rtl="1"/>
            <a:r>
              <a:rPr lang="ar-SA" b="1" dirty="0" smtClean="0">
                <a:solidFill>
                  <a:srgbClr val="FFFF00"/>
                </a:solidFill>
              </a:rPr>
              <a:t>السؤال هنا</a:t>
            </a:r>
            <a:endParaRPr lang="ar-SA" b="1" dirty="0">
              <a:solidFill>
                <a:srgbClr val="FFFF00"/>
              </a:solidFill>
            </a:endParaRPr>
          </a:p>
        </p:txBody>
      </p:sp>
      <p:sp>
        <p:nvSpPr>
          <p:cNvPr id="39" name="مربع نص 38"/>
          <p:cNvSpPr txBox="1"/>
          <p:nvPr/>
        </p:nvSpPr>
        <p:spPr>
          <a:xfrm>
            <a:off x="3000364" y="4012646"/>
            <a:ext cx="2857520"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1600" b="1" dirty="0" smtClean="0"/>
              <a:t>نظام ضمان الجودة</a:t>
            </a:r>
            <a:endParaRPr lang="ar-SA" sz="1600" b="1" dirty="0"/>
          </a:p>
        </p:txBody>
      </p:sp>
      <p:sp>
        <p:nvSpPr>
          <p:cNvPr id="43" name="مربع نص 42"/>
          <p:cNvSpPr txBox="1"/>
          <p:nvPr/>
        </p:nvSpPr>
        <p:spPr>
          <a:xfrm>
            <a:off x="6357950" y="4000504"/>
            <a:ext cx="1071570" cy="369332"/>
          </a:xfrm>
          <a:prstGeom prst="rect">
            <a:avLst/>
          </a:prstGeom>
          <a:solidFill>
            <a:schemeClr val="accent5">
              <a:lumMod val="75000"/>
            </a:schemeClr>
          </a:solidFill>
        </p:spPr>
        <p:txBody>
          <a:bodyPr wrap="square" rtlCol="1">
            <a:spAutoFit/>
          </a:bodyPr>
          <a:lstStyle/>
          <a:p>
            <a:pPr algn="ctr" rtl="1"/>
            <a:r>
              <a:rPr lang="ar-SA" b="1" dirty="0" smtClean="0">
                <a:solidFill>
                  <a:srgbClr val="FFFF00"/>
                </a:solidFill>
              </a:rPr>
              <a:t>من خلال</a:t>
            </a:r>
            <a:endParaRPr lang="ar-SA" b="1" dirty="0">
              <a:solidFill>
                <a:srgbClr val="FFFF00"/>
              </a:solidFill>
            </a:endParaRPr>
          </a:p>
        </p:txBody>
      </p:sp>
      <p:graphicFrame>
        <p:nvGraphicFramePr>
          <p:cNvPr id="11" name="جدول 10"/>
          <p:cNvGraphicFramePr>
            <a:graphicFrameLocks noGrp="1"/>
          </p:cNvGraphicFramePr>
          <p:nvPr/>
        </p:nvGraphicFramePr>
        <p:xfrm>
          <a:off x="1643041" y="1714488"/>
          <a:ext cx="5286413" cy="1261872"/>
        </p:xfrm>
        <a:graphic>
          <a:graphicData uri="http://schemas.openxmlformats.org/drawingml/2006/table">
            <a:tbl>
              <a:tblPr rtl="1"/>
              <a:tblGrid>
                <a:gridCol w="1521153"/>
                <a:gridCol w="1570221"/>
                <a:gridCol w="2195039"/>
              </a:tblGrid>
              <a:tr h="173926">
                <a:tc>
                  <a:txBody>
                    <a:bodyPr/>
                    <a:lstStyle/>
                    <a:p>
                      <a:pPr algn="ctr" rtl="1">
                        <a:lnSpc>
                          <a:spcPct val="115000"/>
                        </a:lnSpc>
                        <a:spcAft>
                          <a:spcPts val="1000"/>
                        </a:spcAft>
                      </a:pPr>
                      <a:r>
                        <a:rPr lang="ar-SA" sz="1200" b="0" dirty="0">
                          <a:latin typeface="Calibri"/>
                          <a:ea typeface="Calibri"/>
                          <a:cs typeface="Times New Roman"/>
                        </a:rPr>
                        <a:t>المنطقة</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الجامعات</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مؤسسات تعليم عالي أخرى</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r>
              <a:tr h="173926">
                <a:tc>
                  <a:txBody>
                    <a:bodyPr/>
                    <a:lstStyle/>
                    <a:p>
                      <a:pPr algn="just" rtl="1">
                        <a:lnSpc>
                          <a:spcPct val="115000"/>
                        </a:lnSpc>
                        <a:spcAft>
                          <a:spcPts val="1000"/>
                        </a:spcAft>
                      </a:pPr>
                      <a:r>
                        <a:rPr lang="ar-SA" sz="1200" b="0" dirty="0">
                          <a:latin typeface="Calibri"/>
                          <a:ea typeface="Calibri"/>
                          <a:cs typeface="Times New Roman"/>
                        </a:rPr>
                        <a:t>انجلترا</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94</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0" dirty="0">
                          <a:latin typeface="Calibri"/>
                          <a:ea typeface="Calibri"/>
                          <a:cs typeface="Times New Roman"/>
                        </a:rPr>
                        <a:t>37</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926">
                <a:tc>
                  <a:txBody>
                    <a:bodyPr/>
                    <a:lstStyle/>
                    <a:p>
                      <a:pPr algn="just" rtl="1">
                        <a:lnSpc>
                          <a:spcPct val="115000"/>
                        </a:lnSpc>
                        <a:spcAft>
                          <a:spcPts val="1000"/>
                        </a:spcAft>
                      </a:pPr>
                      <a:r>
                        <a:rPr lang="ar-SA" sz="1200" b="0" dirty="0" smtClean="0">
                          <a:latin typeface="Calibri"/>
                          <a:ea typeface="Calibri"/>
                          <a:cs typeface="Times New Roman"/>
                        </a:rPr>
                        <a:t>اسكتلندا</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14</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0">
                          <a:latin typeface="Calibri"/>
                          <a:ea typeface="Calibri"/>
                          <a:cs typeface="Times New Roman"/>
                        </a:rPr>
                        <a:t>7</a:t>
                      </a:r>
                      <a:endParaRPr lang="en-US" sz="1050" b="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926">
                <a:tc>
                  <a:txBody>
                    <a:bodyPr/>
                    <a:lstStyle/>
                    <a:p>
                      <a:pPr algn="just" rtl="1">
                        <a:lnSpc>
                          <a:spcPct val="115000"/>
                        </a:lnSpc>
                        <a:spcAft>
                          <a:spcPts val="1000"/>
                        </a:spcAft>
                      </a:pPr>
                      <a:r>
                        <a:rPr lang="ar-SA" sz="1200" b="0" dirty="0">
                          <a:latin typeface="Calibri"/>
                          <a:ea typeface="Calibri"/>
                          <a:cs typeface="Times New Roman"/>
                        </a:rPr>
                        <a:t>ويلز</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9</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0">
                          <a:latin typeface="Calibri"/>
                          <a:ea typeface="Calibri"/>
                          <a:cs typeface="Times New Roman"/>
                        </a:rPr>
                        <a:t>4</a:t>
                      </a:r>
                      <a:endParaRPr lang="en-US" sz="1050" b="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926">
                <a:tc>
                  <a:txBody>
                    <a:bodyPr/>
                    <a:lstStyle/>
                    <a:p>
                      <a:pPr algn="just" rtl="1">
                        <a:lnSpc>
                          <a:spcPct val="115000"/>
                        </a:lnSpc>
                        <a:spcAft>
                          <a:spcPts val="1000"/>
                        </a:spcAft>
                      </a:pPr>
                      <a:r>
                        <a:rPr lang="ar-SA" sz="1200" b="0" dirty="0">
                          <a:latin typeface="Calibri"/>
                          <a:ea typeface="Calibri"/>
                          <a:cs typeface="Times New Roman"/>
                        </a:rPr>
                        <a:t>ايرلندا الشمالية</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2</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200" b="0">
                          <a:latin typeface="Calibri"/>
                          <a:ea typeface="Calibri"/>
                          <a:cs typeface="Times New Roman"/>
                        </a:rPr>
                        <a:t>2</a:t>
                      </a:r>
                      <a:endParaRPr lang="en-US" sz="1050" b="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926">
                <a:tc>
                  <a:txBody>
                    <a:bodyPr/>
                    <a:lstStyle/>
                    <a:p>
                      <a:pPr algn="just" rtl="1">
                        <a:lnSpc>
                          <a:spcPct val="115000"/>
                        </a:lnSpc>
                        <a:spcAft>
                          <a:spcPts val="1000"/>
                        </a:spcAft>
                      </a:pPr>
                      <a:r>
                        <a:rPr lang="ar-SA" sz="1200" b="0" dirty="0">
                          <a:latin typeface="Calibri"/>
                          <a:ea typeface="Calibri"/>
                          <a:cs typeface="Times New Roman"/>
                        </a:rPr>
                        <a:t>الإجمالي</a:t>
                      </a:r>
                      <a:endParaRPr lang="en-US" sz="1050" b="0" dirty="0">
                        <a:latin typeface="Calibri"/>
                        <a:ea typeface="Calibri"/>
                        <a:cs typeface="Arial"/>
                      </a:endParaRPr>
                    </a:p>
                  </a:txBody>
                  <a:tcPr marL="67901" marR="679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119</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5"/>
                    </a:solidFill>
                  </a:tcPr>
                </a:tc>
                <a:tc>
                  <a:txBody>
                    <a:bodyPr/>
                    <a:lstStyle/>
                    <a:p>
                      <a:pPr algn="ctr" rtl="1">
                        <a:lnSpc>
                          <a:spcPct val="115000"/>
                        </a:lnSpc>
                        <a:spcAft>
                          <a:spcPts val="1000"/>
                        </a:spcAft>
                      </a:pPr>
                      <a:r>
                        <a:rPr lang="ar-SA" sz="1200" b="0" dirty="0">
                          <a:latin typeface="Calibri"/>
                          <a:ea typeface="Calibri"/>
                          <a:cs typeface="Times New Roman"/>
                        </a:rPr>
                        <a:t>50</a:t>
                      </a:r>
                      <a:endParaRPr lang="en-US" sz="1050" b="0" dirty="0">
                        <a:latin typeface="Calibri"/>
                        <a:ea typeface="Calibri"/>
                        <a:cs typeface="Arial"/>
                      </a:endParaRPr>
                    </a:p>
                  </a:txBody>
                  <a:tcPr marL="67901" marR="679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5"/>
                    </a:solidFill>
                  </a:tcPr>
                </a:tc>
              </a:tr>
            </a:tbl>
          </a:graphicData>
        </a:graphic>
      </p:graphicFrame>
      <p:sp>
        <p:nvSpPr>
          <p:cNvPr id="12" name="زاوية مطوية 11"/>
          <p:cNvSpPr/>
          <p:nvPr/>
        </p:nvSpPr>
        <p:spPr>
          <a:xfrm>
            <a:off x="2428860" y="4500570"/>
            <a:ext cx="4357718" cy="428628"/>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r>
              <a:rPr lang="ar-SA" sz="1000" dirty="0" smtClean="0">
                <a:latin typeface="Times New Roman" pitchFamily="18" charset="0"/>
                <a:ea typeface="Calibri" pitchFamily="34" charset="0"/>
                <a:cs typeface="Times New Roman" pitchFamily="18" charset="0"/>
              </a:rPr>
              <a:t>تقع المسؤولية الرئيسة عن الجودة الأكاديمية على عاتق الجامعات والكليات ذاتها والتي تتمتع باستقلاليتها</a:t>
            </a:r>
            <a:endParaRPr lang="ar-SA" sz="1000" dirty="0"/>
          </a:p>
        </p:txBody>
      </p:sp>
      <p:sp>
        <p:nvSpPr>
          <p:cNvPr id="13" name="زاوية مطوية 12"/>
          <p:cNvSpPr/>
          <p:nvPr/>
        </p:nvSpPr>
        <p:spPr>
          <a:xfrm>
            <a:off x="2428860" y="5429264"/>
            <a:ext cx="4357718" cy="428628"/>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r>
              <a:rPr lang="ar-SA" sz="1050" dirty="0" smtClean="0"/>
              <a:t>تقوم وكالة ضمان الجودة البريطانية بمتابعة والإشراف على ضمان الجودة </a:t>
            </a:r>
            <a:r>
              <a:rPr lang="ar-SA" sz="1050" dirty="0" smtClean="0">
                <a:solidFill>
                  <a:prstClr val="black"/>
                </a:solidFill>
                <a:latin typeface="Times New Roman" pitchFamily="18" charset="0"/>
                <a:ea typeface="Calibri" pitchFamily="34" charset="0"/>
                <a:cs typeface="Times New Roman" pitchFamily="18" charset="0"/>
              </a:rPr>
              <a:t>والتحقق من مدى قيام المؤسسات بمسؤولياتها</a:t>
            </a:r>
            <a:endParaRPr lang="ar-SA" sz="1050" dirty="0"/>
          </a:p>
        </p:txBody>
      </p:sp>
      <p:sp>
        <p:nvSpPr>
          <p:cNvPr id="14" name="سهم إلى اليمين 13"/>
          <p:cNvSpPr/>
          <p:nvPr/>
        </p:nvSpPr>
        <p:spPr>
          <a:xfrm rot="10800000">
            <a:off x="5857884" y="3143248"/>
            <a:ext cx="500066" cy="428628"/>
          </a:xfrm>
          <a:prstGeom prst="rightArrow">
            <a:avLst/>
          </a:prstGeom>
          <a:solidFill>
            <a:srgbClr val="FF0000"/>
          </a:solidFill>
        </p:spPr>
        <p:style>
          <a:lnRef idx="2">
            <a:schemeClr val="accent2"/>
          </a:lnRef>
          <a:fillRef idx="1">
            <a:schemeClr val="lt1"/>
          </a:fillRef>
          <a:effectRef idx="0">
            <a:schemeClr val="accent2"/>
          </a:effectRef>
          <a:fontRef idx="minor">
            <a:schemeClr val="dk1"/>
          </a:fontRef>
        </p:style>
        <p:txBody>
          <a:bodyPr rtlCol="1" anchor="ctr"/>
          <a:lstStyle/>
          <a:p>
            <a:pPr algn="ctr"/>
            <a:endParaRPr lang="ar-SA"/>
          </a:p>
        </p:txBody>
      </p:sp>
      <p:sp>
        <p:nvSpPr>
          <p:cNvPr id="15" name="زاوية مطوية 14"/>
          <p:cNvSpPr/>
          <p:nvPr/>
        </p:nvSpPr>
        <p:spPr>
          <a:xfrm>
            <a:off x="2428860" y="5000636"/>
            <a:ext cx="4357718" cy="3571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r" rtl="1"/>
            <a:r>
              <a:rPr lang="ar-SA" sz="1100" dirty="0" smtClean="0"/>
              <a:t>لدى كل مؤسسة تعليمية مكتب يسمى مكتب ضمان الجودة يقوم بتنسيق جهود التقييم بالمؤسسة</a:t>
            </a:r>
            <a:endParaRPr lang="ar-SA" sz="1100" dirty="0"/>
          </a:p>
        </p:txBody>
      </p:sp>
      <p:sp>
        <p:nvSpPr>
          <p:cNvPr id="16" name="زاوية مطوية 15"/>
          <p:cNvSpPr/>
          <p:nvPr/>
        </p:nvSpPr>
        <p:spPr>
          <a:xfrm>
            <a:off x="2428860" y="5929306"/>
            <a:ext cx="4357718" cy="428652"/>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lvl="0" algn="ctr" rtl="1" fontAlgn="base">
              <a:spcBef>
                <a:spcPct val="0"/>
              </a:spcBef>
              <a:spcAft>
                <a:spcPct val="0"/>
              </a:spcAft>
            </a:pPr>
            <a:r>
              <a:rPr lang="ar-SA" sz="1000" dirty="0" smtClean="0">
                <a:solidFill>
                  <a:schemeClr val="tx1"/>
                </a:solidFill>
                <a:latin typeface="Times New Roman" pitchFamily="18" charset="0"/>
                <a:ea typeface="Calibri" pitchFamily="34" charset="0"/>
              </a:rPr>
              <a:t>توفر الوكالة نقاط مرجعية تساعد على وصف المعايير الأكاديمية </a:t>
            </a:r>
            <a:r>
              <a:rPr lang="en-US" sz="1000" i="1" dirty="0" smtClean="0">
                <a:solidFill>
                  <a:schemeClr val="tx1"/>
                </a:solidFill>
                <a:latin typeface="Times New Roman" pitchFamily="18" charset="0"/>
                <a:ea typeface="Calibri" pitchFamily="34" charset="0"/>
              </a:rPr>
              <a:t>Academic Standards</a:t>
            </a:r>
            <a:r>
              <a:rPr lang="en-US" sz="1000" dirty="0" smtClean="0">
                <a:solidFill>
                  <a:schemeClr val="tx1"/>
                </a:solidFill>
                <a:latin typeface="Times New Roman" pitchFamily="18" charset="0"/>
                <a:ea typeface="Calibri" pitchFamily="34" charset="0"/>
              </a:rPr>
              <a:t> </a:t>
            </a:r>
            <a:r>
              <a:rPr lang="ar-SA" sz="1000" dirty="0" smtClean="0">
                <a:solidFill>
                  <a:schemeClr val="tx1"/>
                </a:solidFill>
                <a:latin typeface="Times New Roman" pitchFamily="18" charset="0"/>
                <a:ea typeface="Calibri" pitchFamily="34" charset="0"/>
              </a:rPr>
              <a:t>وتشمل المبادئ التوجيهية بشأن الممارسات الجيدة في الجامعات والكليات </a:t>
            </a:r>
            <a:r>
              <a:rPr lang="en-US" sz="1000" i="1" dirty="0" smtClean="0">
                <a:solidFill>
                  <a:schemeClr val="tx1"/>
                </a:solidFill>
                <a:latin typeface="Times New Roman" pitchFamily="18" charset="0"/>
                <a:ea typeface="Calibri" pitchFamily="34" charset="0"/>
              </a:rPr>
              <a:t>The Code of Practice</a:t>
            </a:r>
            <a:endParaRPr lang="ar-SA" sz="1100" dirty="0" smtClean="0">
              <a:solidFill>
                <a:schemeClr val="tx1"/>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ppt_x"/>
                                          </p:val>
                                        </p:tav>
                                        <p:tav tm="100000">
                                          <p:val>
                                            <p:strVal val="#ppt_x"/>
                                          </p:val>
                                        </p:tav>
                                      </p:tavLst>
                                    </p:anim>
                                    <p:anim calcmode="lin" valueType="num">
                                      <p:cBhvr additive="base">
                                        <p:cTn id="3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checkerboard(across)">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500" fill="hold"/>
                                        <p:tgtEl>
                                          <p:spTgt spid="15"/>
                                        </p:tgtEl>
                                        <p:attrNameLst>
                                          <p:attrName>ppt_x</p:attrName>
                                        </p:attrNameLst>
                                      </p:cBhvr>
                                      <p:tavLst>
                                        <p:tav tm="0">
                                          <p:val>
                                            <p:strVal val="#ppt_x"/>
                                          </p:val>
                                        </p:tav>
                                        <p:tav tm="100000">
                                          <p:val>
                                            <p:strVal val="#ppt_x"/>
                                          </p:val>
                                        </p:tav>
                                      </p:tavLst>
                                    </p:anim>
                                    <p:anim calcmode="lin" valueType="num">
                                      <p:cBhvr additive="base">
                                        <p:cTn id="4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checkerboard(across)">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39" grpId="0" animBg="1"/>
      <p:bldP spid="43" grpId="0" animBg="1"/>
      <p:bldP spid="12" grpId="0" animBg="1"/>
      <p:bldP spid="13" grpId="0" animBg="1"/>
      <p:bldP spid="14" grpId="0" animBg="1"/>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5" name="مستطيل مستدير الزوايا 4"/>
          <p:cNvSpPr/>
          <p:nvPr/>
        </p:nvSpPr>
        <p:spPr>
          <a:xfrm>
            <a:off x="3428992" y="1142984"/>
            <a:ext cx="2000264"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latin typeface="GE SS Text Light" pitchFamily="18" charset="-78"/>
                <a:ea typeface="GE SS Text Light" pitchFamily="18" charset="-78"/>
                <a:cs typeface="GE SS Text Light" pitchFamily="18" charset="-78"/>
              </a:rPr>
              <a:t>ضمان الجودة الداخلية والخارجية</a:t>
            </a:r>
            <a:endParaRPr lang="ar-SA" b="1" dirty="0">
              <a:latin typeface="GE SS Text Light" pitchFamily="18" charset="-78"/>
              <a:ea typeface="GE SS Text Light" pitchFamily="18" charset="-78"/>
              <a:cs typeface="GE SS Text Light" pitchFamily="18" charset="-78"/>
            </a:endParaRPr>
          </a:p>
        </p:txBody>
      </p:sp>
      <p:sp>
        <p:nvSpPr>
          <p:cNvPr id="11" name="مربع نص 10"/>
          <p:cNvSpPr txBox="1"/>
          <p:nvPr/>
        </p:nvSpPr>
        <p:spPr>
          <a:xfrm>
            <a:off x="1500166" y="2285992"/>
            <a:ext cx="1714512"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r>
              <a:rPr lang="ar-SA" sz="1400" b="1" dirty="0" smtClean="0"/>
              <a:t>ضمان الجودة الخارجية</a:t>
            </a:r>
            <a:r>
              <a:rPr lang="en-US" sz="1400" i="1" dirty="0" smtClean="0"/>
              <a:t> External reviews</a:t>
            </a:r>
            <a:r>
              <a:rPr lang="en-US" sz="1400" dirty="0" smtClean="0"/>
              <a:t> </a:t>
            </a:r>
            <a:endParaRPr lang="ar-SA" sz="1400" b="1" dirty="0"/>
          </a:p>
        </p:txBody>
      </p:sp>
      <p:sp>
        <p:nvSpPr>
          <p:cNvPr id="12" name="مربع نص 11"/>
          <p:cNvSpPr txBox="1"/>
          <p:nvPr/>
        </p:nvSpPr>
        <p:spPr>
          <a:xfrm>
            <a:off x="5857884" y="2285992"/>
            <a:ext cx="1571636"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r" rtl="1"/>
            <a:r>
              <a:rPr lang="ar-SA" sz="1400" b="1" dirty="0" smtClean="0"/>
              <a:t>ضمان الجودة الداخلية</a:t>
            </a:r>
            <a:r>
              <a:rPr lang="en-US" sz="1400" b="1" dirty="0" smtClean="0"/>
              <a:t> </a:t>
            </a:r>
            <a:r>
              <a:rPr lang="en-US" sz="1400" i="1" dirty="0" smtClean="0"/>
              <a:t>internal reviews</a:t>
            </a:r>
            <a:endParaRPr lang="ar-SA" sz="1400" i="1" dirty="0" smtClean="0"/>
          </a:p>
        </p:txBody>
      </p:sp>
      <p:sp>
        <p:nvSpPr>
          <p:cNvPr id="13" name="مستطيل 12"/>
          <p:cNvSpPr/>
          <p:nvPr/>
        </p:nvSpPr>
        <p:spPr>
          <a:xfrm>
            <a:off x="4929190" y="2879521"/>
            <a:ext cx="3071834" cy="646331"/>
          </a:xfrm>
          <a:prstGeom prst="rect">
            <a:avLst/>
          </a:prstGeom>
        </p:spPr>
        <p:txBody>
          <a:bodyPr wrap="square">
            <a:spAutoFit/>
          </a:bodyPr>
          <a:lstStyle/>
          <a:p>
            <a:pPr algn="r" rtl="1"/>
            <a:r>
              <a:rPr lang="ar-SA" sz="1200" b="1" dirty="0" smtClean="0"/>
              <a:t>وتشير إلى مسئولية مؤسسات التعليم العالي عن المعايير والجودة الأكاديمية للشهادات العلمية والدرجات الأكاديمية الأخرى التي تمنحها</a:t>
            </a:r>
            <a:endParaRPr lang="ar-SA" sz="1200" b="1" dirty="0"/>
          </a:p>
        </p:txBody>
      </p:sp>
      <p:sp>
        <p:nvSpPr>
          <p:cNvPr id="15" name="مستطيل 14"/>
          <p:cNvSpPr/>
          <p:nvPr/>
        </p:nvSpPr>
        <p:spPr>
          <a:xfrm>
            <a:off x="357158" y="2948699"/>
            <a:ext cx="3214710" cy="646331"/>
          </a:xfrm>
          <a:prstGeom prst="rect">
            <a:avLst/>
          </a:prstGeom>
        </p:spPr>
        <p:txBody>
          <a:bodyPr wrap="square">
            <a:spAutoFit/>
          </a:bodyPr>
          <a:lstStyle/>
          <a:p>
            <a:pPr algn="r" rtl="1"/>
            <a:r>
              <a:rPr lang="ar-SA" sz="1200" b="1" dirty="0" smtClean="0"/>
              <a:t>وتشير إلى مسئولية وكالة ضمان الجودة في الحكم على مدى كفاءة الجامعات والمعاهد في الوفاء بالتزاماتها  وتشجيعها على مواصلة تحسين أسلوب إدارتها للمعايير والجودة </a:t>
            </a:r>
            <a:endParaRPr lang="ar-SA" sz="1200" b="1" dirty="0"/>
          </a:p>
        </p:txBody>
      </p:sp>
      <p:sp>
        <p:nvSpPr>
          <p:cNvPr id="16" name="مستطيل 15"/>
          <p:cNvSpPr/>
          <p:nvPr/>
        </p:nvSpPr>
        <p:spPr>
          <a:xfrm>
            <a:off x="2214546" y="1714488"/>
            <a:ext cx="4572000"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rtl="1"/>
            <a:r>
              <a:rPr lang="ar-SA" sz="1200" b="1" dirty="0" smtClean="0"/>
              <a:t>تحدد الحكومة البريطانية سياسة التعليم بشكل عام ولا تسيطر على طريقة تنفيذها من قبل الجامعات والكليات ولهذا يتوفر نوعين من الجودة</a:t>
            </a:r>
            <a:endParaRPr lang="ar-SA" sz="1200" b="1" dirty="0"/>
          </a:p>
        </p:txBody>
      </p:sp>
      <p:sp>
        <p:nvSpPr>
          <p:cNvPr id="17" name="مستطيل 16"/>
          <p:cNvSpPr/>
          <p:nvPr/>
        </p:nvSpPr>
        <p:spPr>
          <a:xfrm>
            <a:off x="642910" y="3523592"/>
            <a:ext cx="2928926" cy="646331"/>
          </a:xfrm>
          <a:prstGeom prst="rect">
            <a:avLst/>
          </a:prstGeom>
        </p:spPr>
        <p:txBody>
          <a:bodyPr wrap="square">
            <a:spAutoFit/>
          </a:bodyPr>
          <a:lstStyle/>
          <a:p>
            <a:pPr lvl="0" algn="r" rtl="1" eaLnBrk="0" fontAlgn="base" hangingPunct="0">
              <a:spcBef>
                <a:spcPct val="0"/>
              </a:spcBef>
              <a:spcAft>
                <a:spcPct val="0"/>
              </a:spcAft>
              <a:tabLst>
                <a:tab pos="457200" algn="l"/>
              </a:tabLst>
            </a:pPr>
            <a:r>
              <a:rPr lang="ar-SA" sz="1200" b="1" dirty="0" smtClean="0">
                <a:latin typeface="Times New Roman" pitchFamily="18" charset="0"/>
                <a:ea typeface="Calibri" pitchFamily="34" charset="0"/>
              </a:rPr>
              <a:t>تتركز إجراءات ضمان الجودة المتبعة على إخضاع مؤسسات التعليم العالي البريطانية إلى عمليات التقويم الخارجي التي تركز على تقويم جودة المواضيع الدراسية</a:t>
            </a:r>
          </a:p>
        </p:txBody>
      </p:sp>
      <p:sp>
        <p:nvSpPr>
          <p:cNvPr id="19" name="زر إجراء: مخصص 18">
            <a:hlinkClick r:id="" action="ppaction://noaction" highlightClick="1"/>
          </p:cNvPr>
          <p:cNvSpPr/>
          <p:nvPr/>
        </p:nvSpPr>
        <p:spPr>
          <a:xfrm>
            <a:off x="3643306" y="3595030"/>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20" name="زر إجراء: مخصص 19">
            <a:hlinkClick r:id="" action="ppaction://noaction" highlightClick="1"/>
          </p:cNvPr>
          <p:cNvSpPr/>
          <p:nvPr/>
        </p:nvSpPr>
        <p:spPr>
          <a:xfrm>
            <a:off x="3643306" y="3094964"/>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1" name="زر إجراء: مخصص 20">
            <a:hlinkClick r:id="" action="ppaction://noaction" highlightClick="1"/>
          </p:cNvPr>
          <p:cNvSpPr/>
          <p:nvPr/>
        </p:nvSpPr>
        <p:spPr>
          <a:xfrm>
            <a:off x="8001024" y="2993737"/>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مستطيل مستدير الزوايا 23"/>
          <p:cNvSpPr/>
          <p:nvPr/>
        </p:nvSpPr>
        <p:spPr>
          <a:xfrm>
            <a:off x="7500958" y="4786322"/>
            <a:ext cx="157163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latin typeface="GE SS Text Light" pitchFamily="18" charset="-78"/>
                <a:ea typeface="GE SS Text Light" pitchFamily="18" charset="-78"/>
                <a:cs typeface="GE SS Text Light" pitchFamily="18" charset="-78"/>
              </a:rPr>
              <a:t>آلية ضمان الجودة الخارجية</a:t>
            </a:r>
            <a:endParaRPr lang="ar-SA" sz="1400" dirty="0">
              <a:latin typeface="GE SS Text Light" pitchFamily="18" charset="-78"/>
              <a:ea typeface="GE SS Text Light" pitchFamily="18" charset="-78"/>
              <a:cs typeface="GE SS Text Light" pitchFamily="18" charset="-78"/>
            </a:endParaRPr>
          </a:p>
        </p:txBody>
      </p:sp>
      <p:cxnSp>
        <p:nvCxnSpPr>
          <p:cNvPr id="26" name="رابط بشكل مرفق 25"/>
          <p:cNvCxnSpPr>
            <a:endCxn id="27" idx="3"/>
          </p:cNvCxnSpPr>
          <p:nvPr/>
        </p:nvCxnSpPr>
        <p:spPr>
          <a:xfrm rot="10800000">
            <a:off x="6929455" y="4631376"/>
            <a:ext cx="571505" cy="369261"/>
          </a:xfrm>
          <a:prstGeom prst="bentConnector3">
            <a:avLst>
              <a:gd name="adj1" fmla="val 50000"/>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7" name="مستطيل 26"/>
          <p:cNvSpPr/>
          <p:nvPr/>
        </p:nvSpPr>
        <p:spPr>
          <a:xfrm>
            <a:off x="142844" y="4500570"/>
            <a:ext cx="6786610" cy="261610"/>
          </a:xfrm>
          <a:prstGeom prst="rect">
            <a:avLst/>
          </a:prstGeom>
        </p:spPr>
        <p:txBody>
          <a:bodyPr wrap="square">
            <a:spAutoFit/>
          </a:bodyPr>
          <a:lstStyle/>
          <a:p>
            <a:pPr algn="r" rtl="1"/>
            <a:r>
              <a:rPr lang="ar-SA" sz="1100" dirty="0" smtClean="0"/>
              <a:t>تقوم لجنة فنية مشكلة من قبل الوكالة بزيارة ميدانية للجامعة للتحقق من بنود التقويم الذاتي التي قدمتها الجامعة والتي يشمل عادة تفحص 6 بنود أساسية </a:t>
            </a:r>
            <a:endParaRPr lang="ar-SA" sz="1100" dirty="0"/>
          </a:p>
        </p:txBody>
      </p:sp>
      <p:sp>
        <p:nvSpPr>
          <p:cNvPr id="28" name="مستطيل 27"/>
          <p:cNvSpPr/>
          <p:nvPr/>
        </p:nvSpPr>
        <p:spPr>
          <a:xfrm>
            <a:off x="2000232" y="4714884"/>
            <a:ext cx="4572000" cy="261610"/>
          </a:xfrm>
          <a:prstGeom prst="rect">
            <a:avLst/>
          </a:prstGeom>
        </p:spPr>
        <p:txBody>
          <a:bodyPr>
            <a:spAutoFit/>
          </a:bodyPr>
          <a:lstStyle/>
          <a:p>
            <a:pPr algn="r" rtl="1"/>
            <a:r>
              <a:rPr lang="ar-SA" sz="1100" dirty="0" smtClean="0"/>
              <a:t>إعداد تقرير يشمل تقييم الموضوع الدراسي في البنود المشار إليها ووضع علامة لكل بند</a:t>
            </a:r>
            <a:endParaRPr lang="ar-SA" sz="1100" dirty="0"/>
          </a:p>
        </p:txBody>
      </p:sp>
      <p:cxnSp>
        <p:nvCxnSpPr>
          <p:cNvPr id="30" name="رابط كسهم مستقيم 29"/>
          <p:cNvCxnSpPr/>
          <p:nvPr/>
        </p:nvCxnSpPr>
        <p:spPr>
          <a:xfrm rot="10800000">
            <a:off x="6643702" y="4857760"/>
            <a:ext cx="857256" cy="3571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3" name="رابط بشكل مرفق 32"/>
          <p:cNvCxnSpPr>
            <a:stCxn id="24" idx="1"/>
          </p:cNvCxnSpPr>
          <p:nvPr/>
        </p:nvCxnSpPr>
        <p:spPr>
          <a:xfrm rot="10800000" flipV="1">
            <a:off x="6929454" y="5036354"/>
            <a:ext cx="571504" cy="392909"/>
          </a:xfrm>
          <a:prstGeom prst="bentConnector3">
            <a:avLst>
              <a:gd name="adj1" fmla="val 50000"/>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1" name="مستطيل 40"/>
          <p:cNvSpPr/>
          <p:nvPr/>
        </p:nvSpPr>
        <p:spPr>
          <a:xfrm>
            <a:off x="0" y="5000636"/>
            <a:ext cx="6643702" cy="261610"/>
          </a:xfrm>
          <a:prstGeom prst="rect">
            <a:avLst/>
          </a:prstGeom>
        </p:spPr>
        <p:txBody>
          <a:bodyPr wrap="square">
            <a:spAutoFit/>
          </a:bodyPr>
          <a:lstStyle/>
          <a:p>
            <a:pPr algn="r" rtl="1"/>
            <a:r>
              <a:rPr lang="ar-SA" sz="1100" dirty="0" smtClean="0"/>
              <a:t>تعتبر الجامعة معتمدة بالموضوع المقيم إذا حصلت على مجموع يفوق ٢١ نقطة من أصل ٢٤ نقطة مقسمة بواقع ٤ نقاط لكل بند من البنود الستة</a:t>
            </a:r>
            <a:endParaRPr lang="ar-SA" sz="1100" dirty="0"/>
          </a:p>
        </p:txBody>
      </p:sp>
      <p:cxnSp>
        <p:nvCxnSpPr>
          <p:cNvPr id="42" name="رابط كسهم مستقيم 41"/>
          <p:cNvCxnSpPr/>
          <p:nvPr/>
        </p:nvCxnSpPr>
        <p:spPr>
          <a:xfrm rot="10800000">
            <a:off x="6643703" y="5107792"/>
            <a:ext cx="857256" cy="3571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285720" y="5357826"/>
            <a:ext cx="6572264" cy="430887"/>
          </a:xfrm>
          <a:prstGeom prst="rect">
            <a:avLst/>
          </a:prstGeom>
        </p:spPr>
        <p:txBody>
          <a:bodyPr wrap="square">
            <a:spAutoFit/>
          </a:bodyPr>
          <a:lstStyle/>
          <a:p>
            <a:pPr algn="r" rtl="1"/>
            <a:r>
              <a:rPr lang="ar-SA" sz="1100" dirty="0" smtClean="0"/>
              <a:t>يلي ذلك المراجعة المؤسسية أو الأكاديمية ويتم على مستوى الجامعة حيث يقوم فريق بالزيارة للتأكد من جودة التعليم في الجامعة بعد إطلاعه على التقويم الذاتي الذي قدمته </a:t>
            </a:r>
            <a:endParaRPr lang="ar-SA" sz="1100" dirty="0"/>
          </a:p>
        </p:txBody>
      </p:sp>
      <p:sp>
        <p:nvSpPr>
          <p:cNvPr id="44" name="مستطيل 43"/>
          <p:cNvSpPr/>
          <p:nvPr/>
        </p:nvSpPr>
        <p:spPr>
          <a:xfrm>
            <a:off x="4929190" y="3493803"/>
            <a:ext cx="3071802" cy="646331"/>
          </a:xfrm>
          <a:prstGeom prst="rect">
            <a:avLst/>
          </a:prstGeom>
        </p:spPr>
        <p:txBody>
          <a:bodyPr wrap="square">
            <a:spAutoFit/>
          </a:bodyPr>
          <a:lstStyle/>
          <a:p>
            <a:pPr algn="r" rtl="1"/>
            <a:r>
              <a:rPr lang="ar-SA" sz="1200" b="1" dirty="0" smtClean="0"/>
              <a:t>توجد ستة معايير أساسية لتقييم البرامج العلمية تشمل المنهج العلمي والمرجع العلمي وأعضاء هيئة التدريس وأسلوب التقييم والتسهيلات المادية والنظام الإداري</a:t>
            </a:r>
            <a:endParaRPr lang="ar-SA" sz="1200" b="1" dirty="0"/>
          </a:p>
        </p:txBody>
      </p:sp>
      <p:sp>
        <p:nvSpPr>
          <p:cNvPr id="45" name="زر إجراء: مخصص 44">
            <a:hlinkClick r:id="" action="ppaction://noaction" highlightClick="1"/>
          </p:cNvPr>
          <p:cNvSpPr/>
          <p:nvPr/>
        </p:nvSpPr>
        <p:spPr>
          <a:xfrm>
            <a:off x="8001024" y="3636679"/>
            <a:ext cx="142876" cy="142876"/>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ppt_x"/>
                                          </p:val>
                                        </p:tav>
                                        <p:tav tm="100000">
                                          <p:val>
                                            <p:strVal val="#ppt_x"/>
                                          </p:val>
                                        </p:tav>
                                      </p:tavLst>
                                    </p:anim>
                                    <p:anim calcmode="lin" valueType="num">
                                      <p:cBhvr additive="base">
                                        <p:cTn id="36" dur="500" fill="hold"/>
                                        <p:tgtEl>
                                          <p:spTgt spid="4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ppt_x"/>
                                          </p:val>
                                        </p:tav>
                                        <p:tav tm="100000">
                                          <p:val>
                                            <p:strVal val="#ppt_x"/>
                                          </p:val>
                                        </p:tav>
                                      </p:tavLst>
                                    </p:anim>
                                    <p:anim calcmode="lin" valueType="num">
                                      <p:cBhvr additive="base">
                                        <p:cTn id="4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ox(in)">
                                      <p:cBhvr>
                                        <p:cTn id="63" dur="5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3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33"/>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4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ppt_x"/>
                                          </p:val>
                                        </p:tav>
                                        <p:tav tm="100000">
                                          <p:val>
                                            <p:strVal val="#ppt_x"/>
                                          </p:val>
                                        </p:tav>
                                      </p:tavLst>
                                    </p:anim>
                                    <p:anim calcmode="lin" valueType="num">
                                      <p:cBhvr additive="base">
                                        <p:cTn id="83" dur="500" fill="hold"/>
                                        <p:tgtEl>
                                          <p:spTgt spid="2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500" fill="hold"/>
                                        <p:tgtEl>
                                          <p:spTgt spid="41"/>
                                        </p:tgtEl>
                                        <p:attrNameLst>
                                          <p:attrName>ppt_x</p:attrName>
                                        </p:attrNameLst>
                                      </p:cBhvr>
                                      <p:tavLst>
                                        <p:tav tm="0">
                                          <p:val>
                                            <p:strVal val="#ppt_x"/>
                                          </p:val>
                                        </p:tav>
                                        <p:tav tm="100000">
                                          <p:val>
                                            <p:strVal val="#ppt_x"/>
                                          </p:val>
                                        </p:tav>
                                      </p:tavLst>
                                    </p:anim>
                                    <p:anim calcmode="lin" valueType="num">
                                      <p:cBhvr additive="base">
                                        <p:cTn id="87" dur="5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3"/>
                                        </p:tgtEl>
                                        <p:attrNameLst>
                                          <p:attrName>style.visibility</p:attrName>
                                        </p:attrNameLst>
                                      </p:cBhvr>
                                      <p:to>
                                        <p:strVal val="visible"/>
                                      </p:to>
                                    </p:set>
                                    <p:anim calcmode="lin" valueType="num">
                                      <p:cBhvr additive="base">
                                        <p:cTn id="90" dur="500" fill="hold"/>
                                        <p:tgtEl>
                                          <p:spTgt spid="43"/>
                                        </p:tgtEl>
                                        <p:attrNameLst>
                                          <p:attrName>ppt_x</p:attrName>
                                        </p:attrNameLst>
                                      </p:cBhvr>
                                      <p:tavLst>
                                        <p:tav tm="0">
                                          <p:val>
                                            <p:strVal val="#ppt_x"/>
                                          </p:val>
                                        </p:tav>
                                        <p:tav tm="100000">
                                          <p:val>
                                            <p:strVal val="#ppt_x"/>
                                          </p:val>
                                        </p:tav>
                                      </p:tavLst>
                                    </p:anim>
                                    <p:anim calcmode="lin" valueType="num">
                                      <p:cBhvr additive="base">
                                        <p:cTn id="91"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p:bldP spid="15" grpId="0"/>
      <p:bldP spid="16" grpId="0" animBg="1"/>
      <p:bldP spid="17" grpId="0"/>
      <p:bldP spid="19" grpId="0" animBg="1"/>
      <p:bldP spid="20" grpId="0" animBg="1"/>
      <p:bldP spid="21" grpId="0" animBg="1"/>
      <p:bldP spid="24" grpId="0" animBg="1"/>
      <p:bldP spid="27" grpId="0"/>
      <p:bldP spid="28" grpId="0"/>
      <p:bldP spid="41" grpId="0"/>
      <p:bldP spid="43" grpId="0"/>
      <p:bldP spid="44" grpId="0"/>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28" name="مستطيل مستدير الزوايا 27"/>
          <p:cNvSpPr/>
          <p:nvPr/>
        </p:nvSpPr>
        <p:spPr>
          <a:xfrm>
            <a:off x="7429520" y="1212163"/>
            <a:ext cx="1500198"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sz="1400" b="1" dirty="0" smtClean="0">
                <a:solidFill>
                  <a:schemeClr val="bg1"/>
                </a:solidFill>
                <a:latin typeface="Times New Roman" pitchFamily="18" charset="0"/>
                <a:ea typeface="Calibri" pitchFamily="34" charset="0"/>
                <a:cs typeface="Times New Roman" pitchFamily="18" charset="0"/>
              </a:rPr>
              <a:t>وكالة ضمان الجودة في التعليم العالي</a:t>
            </a:r>
            <a:endParaRPr lang="en-US" sz="1400" b="1" dirty="0" smtClean="0">
              <a:solidFill>
                <a:schemeClr val="bg1"/>
              </a:solidFill>
              <a:latin typeface="Arial" pitchFamily="34" charset="0"/>
              <a:cs typeface="Arial" pitchFamily="34" charset="0"/>
            </a:endParaRPr>
          </a:p>
          <a:p>
            <a:pPr algn="ctr"/>
            <a:r>
              <a:rPr lang="en-US" sz="1100" i="1" dirty="0" smtClean="0">
                <a:solidFill>
                  <a:schemeClr val="bg1"/>
                </a:solidFill>
                <a:latin typeface="Times New Roman" pitchFamily="18" charset="0"/>
                <a:ea typeface="Calibri" pitchFamily="34" charset="0"/>
                <a:cs typeface="Times New Roman" pitchFamily="18" charset="0"/>
              </a:rPr>
              <a:t>Quality Assurance Agency for Higher Education</a:t>
            </a:r>
            <a:r>
              <a:rPr lang="en-US" sz="1100" dirty="0" smtClean="0">
                <a:solidFill>
                  <a:schemeClr val="bg1"/>
                </a:solidFill>
                <a:latin typeface="Times New Roman" pitchFamily="18" charset="0"/>
                <a:ea typeface="Calibri" pitchFamily="34" charset="0"/>
                <a:cs typeface="Times New Roman" pitchFamily="18" charset="0"/>
              </a:rPr>
              <a:t> </a:t>
            </a:r>
            <a:endParaRPr lang="ar-SA" sz="1100" dirty="0">
              <a:solidFill>
                <a:schemeClr val="bg1"/>
              </a:solidFill>
            </a:endParaRPr>
          </a:p>
        </p:txBody>
      </p:sp>
      <p:sp>
        <p:nvSpPr>
          <p:cNvPr id="38" name="مستطيل 37"/>
          <p:cNvSpPr/>
          <p:nvPr/>
        </p:nvSpPr>
        <p:spPr>
          <a:xfrm>
            <a:off x="1571636" y="4401459"/>
            <a:ext cx="6643702" cy="127727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r" rtl="1" eaLnBrk="0" fontAlgn="base" hangingPunct="0">
              <a:spcBef>
                <a:spcPct val="0"/>
              </a:spcBef>
              <a:spcAft>
                <a:spcPct val="0"/>
              </a:spcAft>
              <a:tabLst>
                <a:tab pos="457200" algn="l"/>
              </a:tabLst>
            </a:pPr>
            <a:r>
              <a:rPr lang="ar-SA" sz="1100" dirty="0" smtClean="0">
                <a:latin typeface="Times New Roman" pitchFamily="18" charset="0"/>
                <a:ea typeface="Calibri" pitchFamily="34" charset="0"/>
              </a:rPr>
              <a:t>تضع وكالة ضمان الجودة لنفسها عدداً من المسئوليات التي عليها الوفاء </a:t>
            </a:r>
            <a:r>
              <a:rPr lang="ar-SA" sz="1100" dirty="0" err="1" smtClean="0">
                <a:latin typeface="Times New Roman" pitchFamily="18" charset="0"/>
                <a:ea typeface="Calibri" pitchFamily="34" charset="0"/>
              </a:rPr>
              <a:t>بها</a:t>
            </a:r>
            <a:r>
              <a:rPr lang="ar-SA" sz="1100" dirty="0" smtClean="0">
                <a:latin typeface="Times New Roman" pitchFamily="18" charset="0"/>
                <a:ea typeface="Calibri" pitchFamily="34" charset="0"/>
              </a:rPr>
              <a:t> وهي:</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إجراء المراجعة للجامعات والكليات.</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نشر تقارير الثقة  في المعايير والجودة التي يمكن وضعها في مؤسسة. </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تقديم توجيهات للجامعات والكليات عن كيفية المحافظة على المعايير الأكاديمية وتحسين الجودة وذلك تمشيا مع البنية التحتية الأكاديمية.</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التحقيق في أسباب القلق حول المعايير والجودة الأكاديمية.</a:t>
            </a:r>
            <a:endParaRPr lang="en-US" sz="1100" dirty="0" smtClean="0">
              <a:latin typeface="Arial" pitchFamily="34" charset="0"/>
            </a:endParaRPr>
          </a:p>
          <a:p>
            <a:pPr lvl="0" algn="r" rtl="1" eaLnBrk="0" fontAlgn="base" hangingPunct="0">
              <a:spcBef>
                <a:spcPct val="0"/>
              </a:spcBef>
              <a:spcAft>
                <a:spcPct val="0"/>
              </a:spcAft>
              <a:buFontTx/>
              <a:buChar char="•"/>
              <a:tabLst>
                <a:tab pos="457200" algn="l"/>
              </a:tabLst>
            </a:pPr>
            <a:r>
              <a:rPr lang="ar-SA" sz="1100" dirty="0" smtClean="0">
                <a:latin typeface="Times New Roman" pitchFamily="18" charset="0"/>
                <a:ea typeface="Times New Roman" pitchFamily="18" charset="0"/>
              </a:rPr>
              <a:t>تقديم المشورة للحكومة بشأن طلبات الحصول على صلاحيات منح الدرجة والاسم الجامعي للجامعات.</a:t>
            </a:r>
            <a:endParaRPr lang="ar-SA" sz="1100" dirty="0" smtClean="0">
              <a:latin typeface="Times New Roman" pitchFamily="18" charset="0"/>
              <a:ea typeface="Calibri" pitchFamily="34" charset="0"/>
            </a:endParaRPr>
          </a:p>
          <a:p>
            <a:pPr lvl="0" algn="r" rtl="1" eaLnBrk="0" fontAlgn="base" hangingPunct="0">
              <a:spcBef>
                <a:spcPct val="0"/>
              </a:spcBef>
              <a:spcAft>
                <a:spcPct val="0"/>
              </a:spcAft>
              <a:tabLst>
                <a:tab pos="457200" algn="l"/>
              </a:tabLst>
            </a:pPr>
            <a:r>
              <a:rPr lang="ar-SA" sz="1100" dirty="0" smtClean="0">
                <a:latin typeface="Times New Roman" pitchFamily="18" charset="0"/>
                <a:ea typeface="Calibri" pitchFamily="34" charset="0"/>
              </a:rPr>
              <a:t>المشاركة في التطورات الأوروبية والدولية الأوسع</a:t>
            </a:r>
            <a:r>
              <a:rPr lang="en-US" sz="1100" dirty="0" smtClean="0">
                <a:latin typeface="Arial" pitchFamily="34" charset="0"/>
              </a:rPr>
              <a:t> </a:t>
            </a:r>
          </a:p>
        </p:txBody>
      </p:sp>
      <p:sp>
        <p:nvSpPr>
          <p:cNvPr id="39" name="مستطيل مستدير الزوايا 38"/>
          <p:cNvSpPr/>
          <p:nvPr/>
        </p:nvSpPr>
        <p:spPr>
          <a:xfrm>
            <a:off x="3500430" y="3786190"/>
            <a:ext cx="3143272" cy="50006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ar-SA" sz="1400" b="1" dirty="0" smtClean="0">
                <a:solidFill>
                  <a:schemeClr val="bg1"/>
                </a:solidFill>
                <a:latin typeface="Times New Roman" pitchFamily="18" charset="0"/>
                <a:ea typeface="Calibri" pitchFamily="34" charset="0"/>
                <a:cs typeface="Times New Roman" pitchFamily="18" charset="0"/>
              </a:rPr>
              <a:t>مسئوليات وكالة ضمان الجودة في التعليم العالي</a:t>
            </a:r>
            <a:endParaRPr lang="en-US" sz="1400" b="1" dirty="0" smtClean="0">
              <a:solidFill>
                <a:schemeClr val="bg1"/>
              </a:solidFill>
              <a:latin typeface="Arial" pitchFamily="34" charset="0"/>
              <a:cs typeface="Arial" pitchFamily="34" charset="0"/>
            </a:endParaRPr>
          </a:p>
        </p:txBody>
      </p:sp>
      <p:cxnSp>
        <p:nvCxnSpPr>
          <p:cNvPr id="60" name="رابط كسهم مستقيم 59"/>
          <p:cNvCxnSpPr/>
          <p:nvPr/>
        </p:nvCxnSpPr>
        <p:spPr>
          <a:xfrm rot="10800000">
            <a:off x="2786050" y="1414400"/>
            <a:ext cx="4643470"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p:nvPr/>
        </p:nvCxnSpPr>
        <p:spPr>
          <a:xfrm rot="10800000">
            <a:off x="4143372" y="2128780"/>
            <a:ext cx="3286148"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p:nvPr/>
        </p:nvCxnSpPr>
        <p:spPr>
          <a:xfrm rot="10800000">
            <a:off x="6643702" y="2845419"/>
            <a:ext cx="857256" cy="12077"/>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p:nvPr/>
        </p:nvCxnSpPr>
        <p:spPr>
          <a:xfrm rot="10800000" flipV="1">
            <a:off x="3428992" y="1773178"/>
            <a:ext cx="4000528" cy="1274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p:nvPr/>
        </p:nvCxnSpPr>
        <p:spPr>
          <a:xfrm rot="10800000">
            <a:off x="5143536" y="2473900"/>
            <a:ext cx="2357422" cy="12071"/>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65" name="مستطيل 64"/>
          <p:cNvSpPr/>
          <p:nvPr/>
        </p:nvSpPr>
        <p:spPr>
          <a:xfrm>
            <a:off x="214282" y="1307743"/>
            <a:ext cx="2428876"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latin typeface="Times New Roman" pitchFamily="18" charset="0"/>
                <a:ea typeface="Calibri" pitchFamily="34" charset="0"/>
                <a:cs typeface="Times New Roman" pitchFamily="18" charset="0"/>
              </a:rPr>
              <a:t>هيئة مستقلة غير حكومية تعمل كجمعية أهلية </a:t>
            </a:r>
            <a:endParaRPr lang="ar-SA" sz="1400" dirty="0"/>
          </a:p>
        </p:txBody>
      </p:sp>
      <p:sp>
        <p:nvSpPr>
          <p:cNvPr id="66" name="مستطيل 65"/>
          <p:cNvSpPr/>
          <p:nvPr/>
        </p:nvSpPr>
        <p:spPr>
          <a:xfrm>
            <a:off x="285720" y="1664933"/>
            <a:ext cx="3071834"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r" rtl="1" fontAlgn="base">
              <a:spcBef>
                <a:spcPct val="0"/>
              </a:spcBef>
              <a:spcAft>
                <a:spcPct val="0"/>
              </a:spcAft>
              <a:tabLst>
                <a:tab pos="457200" algn="l"/>
              </a:tabLst>
            </a:pPr>
            <a:r>
              <a:rPr lang="ar-SA" sz="1100" dirty="0" smtClean="0">
                <a:solidFill>
                  <a:prstClr val="black"/>
                </a:solidFill>
                <a:latin typeface="Times New Roman" pitchFamily="18" charset="0"/>
                <a:ea typeface="Calibri" pitchFamily="34" charset="0"/>
                <a:cs typeface="Times New Roman" pitchFamily="18" charset="0"/>
              </a:rPr>
              <a:t>تهدف إلى تعزيز ثقة الجمهور في جودة مؤسسات التعليم العالي</a:t>
            </a:r>
          </a:p>
        </p:txBody>
      </p:sp>
      <p:sp>
        <p:nvSpPr>
          <p:cNvPr id="67" name="مستطيل 66"/>
          <p:cNvSpPr/>
          <p:nvPr/>
        </p:nvSpPr>
        <p:spPr>
          <a:xfrm>
            <a:off x="428596" y="2022123"/>
            <a:ext cx="3571900"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r" rtl="1" fontAlgn="base">
              <a:spcBef>
                <a:spcPct val="0"/>
              </a:spcBef>
              <a:spcAft>
                <a:spcPct val="0"/>
              </a:spcAft>
              <a:tabLst>
                <a:tab pos="457200" algn="l"/>
              </a:tabLst>
            </a:pPr>
            <a:r>
              <a:rPr lang="ar-SA" sz="1100" dirty="0" smtClean="0">
                <a:solidFill>
                  <a:prstClr val="black"/>
                </a:solidFill>
                <a:latin typeface="Times New Roman" pitchFamily="18" charset="0"/>
                <a:ea typeface="Calibri" pitchFamily="34" charset="0"/>
                <a:cs typeface="Times New Roman" pitchFamily="18" charset="0"/>
              </a:rPr>
              <a:t>تمول من مجالس تمويل التعليم العالي واشتراكات الجامعات والكليات المختلفة</a:t>
            </a:r>
            <a:endParaRPr lang="en-US" sz="600" dirty="0" smtClean="0">
              <a:solidFill>
                <a:prstClr val="black"/>
              </a:solidFill>
              <a:latin typeface="Arial" pitchFamily="34" charset="0"/>
              <a:cs typeface="Arial" pitchFamily="34" charset="0"/>
            </a:endParaRPr>
          </a:p>
        </p:txBody>
      </p:sp>
      <p:sp>
        <p:nvSpPr>
          <p:cNvPr id="68" name="مستطيل 67"/>
          <p:cNvSpPr/>
          <p:nvPr/>
        </p:nvSpPr>
        <p:spPr>
          <a:xfrm>
            <a:off x="0" y="2357430"/>
            <a:ext cx="5143536" cy="2616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latin typeface="Times New Roman" pitchFamily="18" charset="0"/>
                <a:ea typeface="Calibri" pitchFamily="34" charset="0"/>
                <a:cs typeface="Times New Roman" pitchFamily="18" charset="0"/>
              </a:rPr>
              <a:t>يتكون مجلس الإدارة من 14 عضوا 4تمثل رؤساء الجامعات </a:t>
            </a:r>
            <a:r>
              <a:rPr lang="ar-SA" sz="1100" dirty="0" err="1" smtClean="0">
                <a:solidFill>
                  <a:prstClr val="black"/>
                </a:solidFill>
                <a:latin typeface="Times New Roman" pitchFamily="18" charset="0"/>
                <a:ea typeface="Calibri" pitchFamily="34" charset="0"/>
                <a:cs typeface="Times New Roman" pitchFamily="18" charset="0"/>
              </a:rPr>
              <a:t>و</a:t>
            </a:r>
            <a:r>
              <a:rPr lang="ar-SA" sz="1100" dirty="0" smtClean="0">
                <a:solidFill>
                  <a:prstClr val="black"/>
                </a:solidFill>
                <a:latin typeface="Times New Roman" pitchFamily="18" charset="0"/>
                <a:ea typeface="Calibri" pitchFamily="34" charset="0"/>
                <a:cs typeface="Times New Roman" pitchFamily="18" charset="0"/>
              </a:rPr>
              <a:t> 4من مجالس تمويل التعليم العالي و6مدراء مستقلين</a:t>
            </a:r>
            <a:endParaRPr lang="ar-SA" sz="1400" dirty="0"/>
          </a:p>
        </p:txBody>
      </p:sp>
      <p:sp>
        <p:nvSpPr>
          <p:cNvPr id="70" name="مستطيل 69"/>
          <p:cNvSpPr/>
          <p:nvPr/>
        </p:nvSpPr>
        <p:spPr>
          <a:xfrm>
            <a:off x="71406" y="2712361"/>
            <a:ext cx="6429388" cy="43088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r" rtl="1"/>
            <a:r>
              <a:rPr lang="ar-SA" sz="1100" dirty="0" smtClean="0">
                <a:solidFill>
                  <a:prstClr val="black"/>
                </a:solidFill>
                <a:cs typeface="Times New Roman"/>
              </a:rPr>
              <a:t>لا تعتمد الجامعات ومؤسسات التعليم العالي أو البرامج الدراسية التي تقدمها ويتم اعتماد </a:t>
            </a:r>
            <a:r>
              <a:rPr lang="ar-SA" sz="1100" dirty="0" smtClean="0">
                <a:solidFill>
                  <a:prstClr val="black"/>
                </a:solidFill>
              </a:rPr>
              <a:t>البرامج الفردية التي تفضي إلى شهادات احترافية أو مهنية من قبل جهات مهنية أو قانونية أو تنظيمية </a:t>
            </a:r>
            <a:endParaRPr lang="ar-SA"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ppt_x"/>
                                          </p:val>
                                        </p:tav>
                                        <p:tav tm="100000">
                                          <p:val>
                                            <p:strVal val="#ppt_x"/>
                                          </p:val>
                                        </p:tav>
                                      </p:tavLst>
                                    </p:anim>
                                    <p:anim calcmode="lin" valueType="num">
                                      <p:cBhvr additive="base">
                                        <p:cTn id="26"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500" fill="hold"/>
                                        <p:tgtEl>
                                          <p:spTgt spid="66"/>
                                        </p:tgtEl>
                                        <p:attrNameLst>
                                          <p:attrName>ppt_x</p:attrName>
                                        </p:attrNameLst>
                                      </p:cBhvr>
                                      <p:tavLst>
                                        <p:tav tm="0">
                                          <p:val>
                                            <p:strVal val="#ppt_x"/>
                                          </p:val>
                                        </p:tav>
                                        <p:tav tm="100000">
                                          <p:val>
                                            <p:strVal val="#ppt_x"/>
                                          </p:val>
                                        </p:tav>
                                      </p:tavLst>
                                    </p:anim>
                                    <p:anim calcmode="lin" valueType="num">
                                      <p:cBhvr additive="base">
                                        <p:cTn id="32"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anim calcmode="lin" valueType="num">
                                      <p:cBhvr additive="base">
                                        <p:cTn id="37" dur="500" fill="hold"/>
                                        <p:tgtEl>
                                          <p:spTgt spid="67"/>
                                        </p:tgtEl>
                                        <p:attrNameLst>
                                          <p:attrName>ppt_x</p:attrName>
                                        </p:attrNameLst>
                                      </p:cBhvr>
                                      <p:tavLst>
                                        <p:tav tm="0">
                                          <p:val>
                                            <p:strVal val="#ppt_x"/>
                                          </p:val>
                                        </p:tav>
                                        <p:tav tm="100000">
                                          <p:val>
                                            <p:strVal val="#ppt_x"/>
                                          </p:val>
                                        </p:tav>
                                      </p:tavLst>
                                    </p:anim>
                                    <p:anim calcmode="lin" valueType="num">
                                      <p:cBhvr additive="base">
                                        <p:cTn id="38"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additive="base">
                                        <p:cTn id="43" dur="500" fill="hold"/>
                                        <p:tgtEl>
                                          <p:spTgt spid="68"/>
                                        </p:tgtEl>
                                        <p:attrNameLst>
                                          <p:attrName>ppt_x</p:attrName>
                                        </p:attrNameLst>
                                      </p:cBhvr>
                                      <p:tavLst>
                                        <p:tav tm="0">
                                          <p:val>
                                            <p:strVal val="#ppt_x"/>
                                          </p:val>
                                        </p:tav>
                                        <p:tav tm="100000">
                                          <p:val>
                                            <p:strVal val="#ppt_x"/>
                                          </p:val>
                                        </p:tav>
                                      </p:tavLst>
                                    </p:anim>
                                    <p:anim calcmode="lin" valueType="num">
                                      <p:cBhvr additive="base">
                                        <p:cTn id="44"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0"/>
                                        </p:tgtEl>
                                        <p:attrNameLst>
                                          <p:attrName>style.visibility</p:attrName>
                                        </p:attrNameLst>
                                      </p:cBhvr>
                                      <p:to>
                                        <p:strVal val="visible"/>
                                      </p:to>
                                    </p:set>
                                    <p:anim calcmode="lin" valueType="num">
                                      <p:cBhvr additive="base">
                                        <p:cTn id="49" dur="500" fill="hold"/>
                                        <p:tgtEl>
                                          <p:spTgt spid="70"/>
                                        </p:tgtEl>
                                        <p:attrNameLst>
                                          <p:attrName>ppt_x</p:attrName>
                                        </p:attrNameLst>
                                      </p:cBhvr>
                                      <p:tavLst>
                                        <p:tav tm="0">
                                          <p:val>
                                            <p:strVal val="#ppt_x"/>
                                          </p:val>
                                        </p:tav>
                                        <p:tav tm="100000">
                                          <p:val>
                                            <p:strVal val="#ppt_x"/>
                                          </p:val>
                                        </p:tav>
                                      </p:tavLst>
                                    </p:anim>
                                    <p:anim calcmode="lin" valueType="num">
                                      <p:cBhvr additive="base">
                                        <p:cTn id="50"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9"/>
                                        </p:tgtEl>
                                        <p:attrNameLst>
                                          <p:attrName>style.visibility</p:attrName>
                                        </p:attrNameLst>
                                      </p:cBhvr>
                                      <p:to>
                                        <p:strVal val="visible"/>
                                      </p:to>
                                    </p:set>
                                    <p:anim calcmode="lin" valueType="num">
                                      <p:cBhvr additive="base">
                                        <p:cTn id="55" dur="500" fill="hold"/>
                                        <p:tgtEl>
                                          <p:spTgt spid="39"/>
                                        </p:tgtEl>
                                        <p:attrNameLst>
                                          <p:attrName>ppt_x</p:attrName>
                                        </p:attrNameLst>
                                      </p:cBhvr>
                                      <p:tavLst>
                                        <p:tav tm="0">
                                          <p:val>
                                            <p:strVal val="#ppt_x"/>
                                          </p:val>
                                        </p:tav>
                                        <p:tav tm="100000">
                                          <p:val>
                                            <p:strVal val="#ppt_x"/>
                                          </p:val>
                                        </p:tav>
                                      </p:tavLst>
                                    </p:anim>
                                    <p:anim calcmode="lin" valueType="num">
                                      <p:cBhvr additive="base">
                                        <p:cTn id="5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checkerboard(across)">
                                      <p:cBhvr>
                                        <p:cTn id="6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8" grpId="0" animBg="1"/>
      <p:bldP spid="39" grpId="0" animBg="1"/>
      <p:bldP spid="65" grpId="0" animBg="1"/>
      <p:bldP spid="66" grpId="0" animBg="1"/>
      <p:bldP spid="67" grpId="0" animBg="1"/>
      <p:bldP spid="68" grpId="0" animBg="1"/>
      <p:bldP spid="7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نموذج ضمان الجودة في المملكة المتحدة</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5" name="مستطيل مستدير الزوايا 4"/>
          <p:cNvSpPr/>
          <p:nvPr/>
        </p:nvSpPr>
        <p:spPr>
          <a:xfrm>
            <a:off x="3071802" y="1285860"/>
            <a:ext cx="285752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dirty="0" smtClean="0">
                <a:solidFill>
                  <a:schemeClr val="bg1"/>
                </a:solidFill>
                <a:latin typeface="GE SS Text Light" pitchFamily="18" charset="-78"/>
                <a:ea typeface="GE SS Text Light" pitchFamily="18" charset="-78"/>
                <a:cs typeface="GE SS Text Light" pitchFamily="18" charset="-78"/>
              </a:rPr>
              <a:t>جودة التعليم عن بعد في المملكة المتحدة</a:t>
            </a:r>
            <a:endParaRPr lang="en-US" sz="1000" dirty="0" smtClean="0">
              <a:solidFill>
                <a:schemeClr val="bg1"/>
              </a:solidFill>
              <a:latin typeface="GE SS Text Light" pitchFamily="18" charset="-78"/>
              <a:ea typeface="GE SS Text Light" pitchFamily="18" charset="-78"/>
              <a:cs typeface="GE SS Text Light" pitchFamily="18" charset="-78"/>
            </a:endParaRPr>
          </a:p>
        </p:txBody>
      </p:sp>
      <p:sp>
        <p:nvSpPr>
          <p:cNvPr id="6" name="Rectangle 1"/>
          <p:cNvSpPr>
            <a:spLocks noChangeArrowheads="1"/>
          </p:cNvSpPr>
          <p:nvPr/>
        </p:nvSpPr>
        <p:spPr bwMode="auto">
          <a:xfrm>
            <a:off x="1785918" y="5143512"/>
            <a:ext cx="5500726" cy="1492716"/>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1400" b="1" dirty="0" smtClean="0"/>
              <a:t>المبادئ التوجيهية</a:t>
            </a:r>
            <a:endParaRPr lang="en-US" sz="1400" b="1" dirty="0" smtClean="0"/>
          </a:p>
          <a:p>
            <a:pPr lvl="0" algn="r" rtl="1">
              <a:buFont typeface="Arial" pitchFamily="34" charset="0"/>
              <a:buChar char="•"/>
            </a:pPr>
            <a:r>
              <a:rPr lang="ar-SA" sz="1100" dirty="0" smtClean="0"/>
              <a:t>تصميم النظام </a:t>
            </a:r>
            <a:r>
              <a:rPr lang="en-US" sz="1100" dirty="0" smtClean="0"/>
              <a:t>–</a:t>
            </a:r>
            <a:r>
              <a:rPr lang="ar-SA" sz="1100" dirty="0" smtClean="0"/>
              <a:t> تطوير منهج متكامل</a:t>
            </a:r>
            <a:endParaRPr lang="en-US" sz="1100" dirty="0" smtClean="0"/>
          </a:p>
          <a:p>
            <a:pPr lvl="0" algn="r" rtl="1">
              <a:buFont typeface="Arial" pitchFamily="34" charset="0"/>
              <a:buChar char="•"/>
            </a:pPr>
            <a:r>
              <a:rPr lang="ar-SA" sz="1100" dirty="0" smtClean="0"/>
              <a:t>تصميم البرنامج ووضع المعايير الأكاديمية ومعايير الجودة ومراجعته والموافقة عليه وتحديد الإجراءات</a:t>
            </a:r>
            <a:r>
              <a:rPr lang="en-US" sz="1100" dirty="0" smtClean="0"/>
              <a:t>.</a:t>
            </a:r>
          </a:p>
          <a:p>
            <a:pPr lvl="0" algn="r" rtl="1">
              <a:buFont typeface="Arial" pitchFamily="34" charset="0"/>
              <a:buChar char="•"/>
            </a:pPr>
            <a:r>
              <a:rPr lang="ar-SA" sz="1100" dirty="0" smtClean="0"/>
              <a:t>ضمان الجودة والمعايير في أدارة البرنامج</a:t>
            </a:r>
            <a:r>
              <a:rPr lang="en-US" sz="1100" dirty="0" smtClean="0"/>
              <a:t>.</a:t>
            </a:r>
          </a:p>
          <a:p>
            <a:pPr lvl="0" algn="r" rtl="1">
              <a:buFont typeface="Arial" pitchFamily="34" charset="0"/>
              <a:buChar char="•"/>
            </a:pPr>
            <a:r>
              <a:rPr lang="ar-SA" sz="1100" dirty="0" smtClean="0"/>
              <a:t>تنمية ودعم الطلاب</a:t>
            </a:r>
            <a:endParaRPr lang="en-US" sz="1100" dirty="0" smtClean="0"/>
          </a:p>
          <a:p>
            <a:pPr lvl="0" algn="r" rtl="1">
              <a:buFont typeface="Arial" pitchFamily="34" charset="0"/>
              <a:buChar char="•"/>
            </a:pPr>
            <a:r>
              <a:rPr lang="ar-SA" sz="1100" dirty="0" err="1" smtClean="0"/>
              <a:t>تقديمات</a:t>
            </a:r>
            <a:r>
              <a:rPr lang="ar-SA" sz="1100" dirty="0" smtClean="0"/>
              <a:t> الطلاب </a:t>
            </a:r>
            <a:endParaRPr lang="en-US" sz="1100" dirty="0" smtClean="0"/>
          </a:p>
          <a:p>
            <a:pPr lvl="0" algn="r" rtl="1">
              <a:buFont typeface="Arial" pitchFamily="34" charset="0"/>
              <a:buChar char="•"/>
            </a:pPr>
            <a:r>
              <a:rPr lang="ar-SA" sz="1100" dirty="0" smtClean="0"/>
              <a:t>تقييم الطلاب</a:t>
            </a:r>
            <a:r>
              <a:rPr lang="en-US" sz="1100" dirty="0" smtClean="0"/>
              <a:t>.</a:t>
            </a:r>
          </a:p>
          <a:p>
            <a:pPr algn="r" rtl="1"/>
            <a:r>
              <a:rPr lang="ar-SA" sz="1100" dirty="0" smtClean="0"/>
              <a:t>     </a:t>
            </a:r>
            <a:endParaRPr kumimoji="0" lang="en-US" sz="1100" b="1" i="0" u="none" strike="noStrike" cap="none" normalizeH="0" baseline="0" dirty="0" smtClean="0">
              <a:ln>
                <a:noFill/>
              </a:ln>
              <a:effectLst/>
              <a:latin typeface="Arial" pitchFamily="34" charset="0"/>
              <a:cs typeface="Arial" pitchFamily="34" charset="0"/>
            </a:endParaRPr>
          </a:p>
        </p:txBody>
      </p:sp>
      <p:sp>
        <p:nvSpPr>
          <p:cNvPr id="7" name="مستطيل 6"/>
          <p:cNvSpPr/>
          <p:nvPr/>
        </p:nvSpPr>
        <p:spPr>
          <a:xfrm>
            <a:off x="1714480" y="2071678"/>
            <a:ext cx="571504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400" dirty="0" smtClean="0"/>
              <a:t>سمعة المملكة المتحدة جيدة في مجال التعليم عن بعد ولذا اجتذبت الطلاب من أنحاء العالم لبرامج تستخدم التعليم عن بعد</a:t>
            </a:r>
            <a:endParaRPr lang="ar-SA" sz="1400" dirty="0"/>
          </a:p>
        </p:txBody>
      </p:sp>
      <p:sp>
        <p:nvSpPr>
          <p:cNvPr id="8" name="مستطيل 7"/>
          <p:cNvSpPr/>
          <p:nvPr/>
        </p:nvSpPr>
        <p:spPr>
          <a:xfrm>
            <a:off x="5214942" y="3366315"/>
            <a:ext cx="2857520" cy="27699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200" dirty="0" smtClean="0"/>
              <a:t>مجلس الجودة للتعليم المفتوح والتعليم عن بعد  </a:t>
            </a:r>
            <a:r>
              <a:rPr lang="en-US" sz="1200" i="1" dirty="0" smtClean="0"/>
              <a:t>ODLQC</a:t>
            </a:r>
            <a:r>
              <a:rPr lang="ar-SA" sz="1200" i="1" dirty="0" smtClean="0"/>
              <a:t> </a:t>
            </a:r>
            <a:endParaRPr lang="ar-SA" sz="1200" dirty="0"/>
          </a:p>
        </p:txBody>
      </p:sp>
      <p:sp>
        <p:nvSpPr>
          <p:cNvPr id="9" name="سهم للأسفل 8"/>
          <p:cNvSpPr/>
          <p:nvPr/>
        </p:nvSpPr>
        <p:spPr>
          <a:xfrm>
            <a:off x="2857488" y="2643182"/>
            <a:ext cx="3357586" cy="642942"/>
          </a:xfrm>
          <a:prstGeom prst="downArrow">
            <a:avLst>
              <a:gd name="adj1" fmla="val 50000"/>
              <a:gd name="adj2" fmla="val 47098"/>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SA" sz="1200" dirty="0" smtClean="0">
                <a:solidFill>
                  <a:schemeClr val="tx1"/>
                </a:solidFill>
                <a:latin typeface="Times New Roman" pitchFamily="18" charset="0"/>
                <a:cs typeface="Times New Roman" pitchFamily="18" charset="0"/>
              </a:rPr>
              <a:t>ضمان جودة التعليم عن بعد تشترك فيها جهتين</a:t>
            </a:r>
            <a:endParaRPr lang="ar-SA" dirty="0"/>
          </a:p>
        </p:txBody>
      </p:sp>
      <p:sp>
        <p:nvSpPr>
          <p:cNvPr id="10" name="مستطيل 9"/>
          <p:cNvSpPr/>
          <p:nvPr/>
        </p:nvSpPr>
        <p:spPr>
          <a:xfrm>
            <a:off x="5000628" y="3857629"/>
            <a:ext cx="3286148"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fontAlgn="base">
              <a:spcBef>
                <a:spcPct val="0"/>
              </a:spcBef>
              <a:spcAft>
                <a:spcPct val="0"/>
              </a:spcAft>
            </a:pPr>
            <a:r>
              <a:rPr lang="ar-SA" sz="1200" dirty="0" smtClean="0"/>
              <a:t>هيئة مستقلة متخصصة لأكثر من ثلاثين عاما بهذا النمط من التعليم واعتماد مقدمي خدمات التعليم المفتوح </a:t>
            </a:r>
            <a:r>
              <a:rPr lang="ar-SA" sz="1200" dirty="0" err="1" smtClean="0"/>
              <a:t>و</a:t>
            </a:r>
            <a:r>
              <a:rPr lang="ar-SA" sz="1200" dirty="0" smtClean="0"/>
              <a:t> التعليم عن بعد، كما شجع الجودة عن طريق وضع معايير التعليم </a:t>
            </a:r>
            <a:r>
              <a:rPr lang="ar-SA" sz="1200" dirty="0" err="1" smtClean="0"/>
              <a:t>و</a:t>
            </a:r>
            <a:r>
              <a:rPr lang="ar-SA" sz="1200" dirty="0" smtClean="0"/>
              <a:t> التدريب عن بعد والاعتراف </a:t>
            </a:r>
            <a:r>
              <a:rPr lang="ar-SA" sz="1200" dirty="0" err="1" smtClean="0"/>
              <a:t>به</a:t>
            </a:r>
            <a:r>
              <a:rPr lang="ar-SA" sz="1200" dirty="0" smtClean="0"/>
              <a:t> وتوفير نوعية جيدة ودعم وحماية مصالح المتعلمين وتشجيع تحسين الأساليب الحالية وتطوير أخرى جديدة.    </a:t>
            </a:r>
            <a:endParaRPr lang="en-US" sz="1200" dirty="0" smtClean="0"/>
          </a:p>
          <a:p>
            <a:pPr lvl="0" algn="ctr" rtl="1" fontAlgn="base">
              <a:spcBef>
                <a:spcPct val="0"/>
              </a:spcBef>
              <a:spcAft>
                <a:spcPct val="0"/>
              </a:spcAft>
            </a:pPr>
            <a:endParaRPr lang="ar-SA" sz="1200" dirty="0" smtClean="0">
              <a:solidFill>
                <a:srgbClr val="444444"/>
              </a:solidFill>
              <a:latin typeface="Times New Roman" pitchFamily="18" charset="0"/>
              <a:ea typeface="Calibri" pitchFamily="34" charset="0"/>
              <a:cs typeface="Times New Roman" pitchFamily="18" charset="0"/>
            </a:endParaRPr>
          </a:p>
        </p:txBody>
      </p:sp>
      <p:sp>
        <p:nvSpPr>
          <p:cNvPr id="12" name="مستطيل 11"/>
          <p:cNvSpPr/>
          <p:nvPr/>
        </p:nvSpPr>
        <p:spPr>
          <a:xfrm>
            <a:off x="1071538" y="3366315"/>
            <a:ext cx="2857520" cy="27699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a:r>
              <a:rPr lang="ar-SA" sz="1200" dirty="0" smtClean="0"/>
              <a:t>وكالة ضمان جودة التعليم العالي (</a:t>
            </a:r>
            <a:r>
              <a:rPr lang="en-US" sz="1200" dirty="0" smtClean="0"/>
              <a:t>  (</a:t>
            </a:r>
            <a:r>
              <a:rPr lang="en-US" sz="1200" i="1" dirty="0" smtClean="0"/>
              <a:t>QAA</a:t>
            </a:r>
            <a:r>
              <a:rPr lang="ar-SA" sz="1200" i="1" dirty="0" smtClean="0"/>
              <a:t> </a:t>
            </a:r>
            <a:endParaRPr lang="ar-SA" sz="1200" dirty="0"/>
          </a:p>
        </p:txBody>
      </p:sp>
      <p:sp>
        <p:nvSpPr>
          <p:cNvPr id="13" name="مستطيل 12"/>
          <p:cNvSpPr/>
          <p:nvPr/>
        </p:nvSpPr>
        <p:spPr>
          <a:xfrm>
            <a:off x="857224" y="3857628"/>
            <a:ext cx="3214710"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rtl="1" fontAlgn="base">
              <a:spcBef>
                <a:spcPct val="0"/>
              </a:spcBef>
              <a:spcAft>
                <a:spcPct val="0"/>
              </a:spcAft>
            </a:pPr>
            <a:r>
              <a:rPr lang="ar-SA" sz="1200" dirty="0" smtClean="0"/>
              <a:t>تم تطوير المبادئ التوجيهية لضمان الجودة في التعليم عن بعد </a:t>
            </a:r>
            <a:r>
              <a:rPr lang="en-US" sz="1200" i="1" dirty="0" smtClean="0"/>
              <a:t>Guidelines on the quality  assurance of distance learning</a:t>
            </a:r>
            <a:r>
              <a:rPr lang="en-US" sz="1200" dirty="0" smtClean="0"/>
              <a:t>  </a:t>
            </a:r>
            <a:r>
              <a:rPr lang="ar-SA" sz="1200" dirty="0" smtClean="0"/>
              <a:t> بداية بمساعدة مجموعة عمل في عام 1997م بواسطة مجلس جودة التعليم العالي السابق (</a:t>
            </a:r>
            <a:r>
              <a:rPr lang="en-US" sz="1200" i="1" dirty="0" smtClean="0"/>
              <a:t>HEQC</a:t>
            </a:r>
            <a:r>
              <a:rPr lang="ar-SA" sz="1200" dirty="0" smtClean="0"/>
              <a:t>) ثم واصلته (</a:t>
            </a:r>
            <a:r>
              <a:rPr lang="en-US" sz="1200" dirty="0" smtClean="0"/>
              <a:t>  (</a:t>
            </a:r>
            <a:r>
              <a:rPr lang="en-US" sz="1200" i="1" dirty="0" smtClean="0"/>
              <a:t>QAA</a:t>
            </a:r>
            <a:r>
              <a:rPr lang="ar-SA" sz="1200" i="1" dirty="0" smtClean="0"/>
              <a:t> و</a:t>
            </a:r>
            <a:r>
              <a:rPr lang="ar-SA" sz="1200" dirty="0" smtClean="0"/>
              <a:t>تؤخذ هذه المبادئ جنباً إلى جنب مع الأقسام المختلفة من القانون الرسمي لممارسات ضمان الجودة </a:t>
            </a:r>
            <a:endParaRPr lang="ar-SA" sz="1200" dirty="0" smtClean="0">
              <a:solidFill>
                <a:srgbClr val="444444"/>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linds(horizontal)">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928662" y="285728"/>
            <a:ext cx="7143800" cy="46166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400" b="1" dirty="0" smtClean="0">
                <a:solidFill>
                  <a:schemeClr val="bg1"/>
                </a:solidFill>
                <a:latin typeface="GE SS Text Light" pitchFamily="18" charset="-78"/>
                <a:ea typeface="GE SS Text Light" pitchFamily="18" charset="-78"/>
                <a:cs typeface="GE SS Text Light" pitchFamily="18" charset="-78"/>
              </a:rPr>
              <a:t>الجودة والاعتماد الأكاديمي في التعليم عن بعد محلياً</a:t>
            </a:r>
            <a:endParaRPr lang="en-US" sz="2400" dirty="0">
              <a:solidFill>
                <a:schemeClr val="bg1"/>
              </a:solidFill>
              <a:latin typeface="GE SS Text Light" pitchFamily="18" charset="-78"/>
              <a:ea typeface="GE SS Text Light" pitchFamily="18" charset="-78"/>
              <a:cs typeface="GE SS Text Light" pitchFamily="18" charset="-78"/>
            </a:endParaRPr>
          </a:p>
        </p:txBody>
      </p:sp>
      <p:sp>
        <p:nvSpPr>
          <p:cNvPr id="13" name="مربع نص 12"/>
          <p:cNvSpPr txBox="1"/>
          <p:nvPr/>
        </p:nvSpPr>
        <p:spPr>
          <a:xfrm>
            <a:off x="571472" y="1500174"/>
            <a:ext cx="7786742" cy="4647426"/>
          </a:xfrm>
          <a:prstGeom prst="rect">
            <a:avLst/>
          </a:prstGeom>
          <a:noFill/>
        </p:spPr>
        <p:txBody>
          <a:bodyPr wrap="square" rtlCol="1">
            <a:spAutoFit/>
          </a:bodyPr>
          <a:lstStyle/>
          <a:p>
            <a:pPr algn="ctr" rtl="1"/>
            <a:r>
              <a:rPr lang="ar-SA" sz="3200" b="1" dirty="0" smtClean="0">
                <a:latin typeface="GE SS Text Light" pitchFamily="18" charset="-78"/>
                <a:ea typeface="GE SS Text Light" pitchFamily="18" charset="-78"/>
                <a:cs typeface="GE SS Text Light" pitchFamily="18" charset="-78"/>
              </a:rPr>
              <a:t>توصيات الورقة</a:t>
            </a:r>
          </a:p>
          <a:p>
            <a:pPr algn="r" rtl="1"/>
            <a:r>
              <a:rPr lang="ar-SA" b="1" dirty="0" smtClean="0">
                <a:latin typeface="GE SS Text Light" pitchFamily="18" charset="-78"/>
                <a:ea typeface="GE SS Text Light" pitchFamily="18" charset="-78"/>
                <a:cs typeface="GE SS Text Light" pitchFamily="18" charset="-78"/>
              </a:rPr>
              <a:t>    لدعم ضبط الجودة في برامج التعليم عن بعد في المؤسسات التعليمية في المملكة العربية السعودية ينبغي:</a:t>
            </a:r>
          </a:p>
          <a:p>
            <a:pPr algn="r" rtl="1"/>
            <a:endParaRPr lang="ar-SA" b="1" dirty="0" smtClean="0">
              <a:latin typeface="GE SS Text Light" pitchFamily="18" charset="-78"/>
              <a:ea typeface="GE SS Text Light" pitchFamily="18" charset="-78"/>
              <a:cs typeface="GE SS Text Light" pitchFamily="18" charset="-78"/>
            </a:endParaRPr>
          </a:p>
          <a:p>
            <a:pPr algn="r" rtl="1">
              <a:buFont typeface="Arial" pitchFamily="34" charset="0"/>
              <a:buChar char="•"/>
            </a:pPr>
            <a:r>
              <a:rPr lang="ar-SA" sz="1500" b="1" dirty="0" smtClean="0">
                <a:latin typeface="Times New Roman" pitchFamily="18" charset="0"/>
                <a:ea typeface="Calibri" pitchFamily="34" charset="0"/>
              </a:rPr>
              <a:t>أن تحرص مؤسسات التعليم عن بعد على </a:t>
            </a:r>
            <a:r>
              <a:rPr lang="ar-SA" sz="1500" b="1" dirty="0" smtClean="0">
                <a:solidFill>
                  <a:srgbClr val="FF0000"/>
                </a:solidFill>
                <a:latin typeface="Times New Roman" pitchFamily="18" charset="0"/>
                <a:ea typeface="Calibri" pitchFamily="34" charset="0"/>
              </a:rPr>
              <a:t>التخطيط الجيد قبل تنفيذ منظومة التعليم عن بعد </a:t>
            </a:r>
            <a:r>
              <a:rPr lang="ar-SA" sz="1500" b="1" dirty="0" smtClean="0">
                <a:latin typeface="Times New Roman" pitchFamily="18" charset="0"/>
                <a:ea typeface="Calibri" pitchFamily="34" charset="0"/>
              </a:rPr>
              <a:t>( إعداد دراسات الجدوى - تقدير توقعات بناء المنظومة وتطويرها - إمكانات المؤسسة وتوفر الموارد البشرية والمالية </a:t>
            </a:r>
            <a:r>
              <a:rPr lang="ar-SA" sz="1500" b="1" dirty="0" err="1" smtClean="0">
                <a:latin typeface="Times New Roman" pitchFamily="18" charset="0"/>
                <a:ea typeface="Calibri" pitchFamily="34" charset="0"/>
              </a:rPr>
              <a:t>والبنى</a:t>
            </a:r>
            <a:r>
              <a:rPr lang="ar-SA" sz="1500" b="1" dirty="0" smtClean="0">
                <a:latin typeface="Times New Roman" pitchFamily="18" charset="0"/>
                <a:ea typeface="Calibri" pitchFamily="34" charset="0"/>
              </a:rPr>
              <a:t> التحتية والتقنية اللازمة –مناسبتها البرامج لحاجة سوق العمل).</a:t>
            </a:r>
          </a:p>
          <a:p>
            <a:pPr algn="r" rtl="1">
              <a:buFont typeface="Arial" pitchFamily="34" charset="0"/>
              <a:buChar char="•"/>
            </a:pPr>
            <a:r>
              <a:rPr lang="ar-SA" sz="1500" b="1" dirty="0" smtClean="0">
                <a:latin typeface="Times New Roman" pitchFamily="18" charset="0"/>
              </a:rPr>
              <a:t>أن تسعي مؤسسات التعليم عن بعد إلى </a:t>
            </a:r>
            <a:r>
              <a:rPr lang="ar-SA" sz="1500" b="1" dirty="0" smtClean="0">
                <a:solidFill>
                  <a:srgbClr val="FF0000"/>
                </a:solidFill>
                <a:latin typeface="Times New Roman" pitchFamily="18" charset="0"/>
              </a:rPr>
              <a:t>تضمين خططها الإستراتيجية مسألة تحقيق الاعتماد الأكاديمي </a:t>
            </a:r>
            <a:r>
              <a:rPr lang="ar-SA" sz="1500" b="1" dirty="0" smtClean="0">
                <a:latin typeface="Times New Roman" pitchFamily="18" charset="0"/>
              </a:rPr>
              <a:t>لبرامجها باعتباره ضمانة لجودته.</a:t>
            </a:r>
          </a:p>
          <a:p>
            <a:pPr algn="r" rtl="1">
              <a:buFont typeface="Arial" pitchFamily="34" charset="0"/>
              <a:buChar char="•"/>
            </a:pPr>
            <a:r>
              <a:rPr lang="ar-SA" sz="1500" b="1" dirty="0" smtClean="0">
                <a:latin typeface="Times New Roman" pitchFamily="18" charset="0"/>
                <a:ea typeface="Calibri" pitchFamily="34" charset="0"/>
              </a:rPr>
              <a:t>أن تتعاون الهيئة الوطنية للتقويم والاعتماد الأكاديمي مع المركز الوطني للتعليم الإلكتروني في مهمة </a:t>
            </a:r>
            <a:r>
              <a:rPr lang="ar-SA" sz="1500" b="1" dirty="0" smtClean="0">
                <a:solidFill>
                  <a:srgbClr val="FF0000"/>
                </a:solidFill>
                <a:latin typeface="Times New Roman" pitchFamily="18" charset="0"/>
                <a:ea typeface="Calibri" pitchFamily="34" charset="0"/>
              </a:rPr>
              <a:t>إعداد معايير ومتطلبات الجودة الفنية والأكاديمية</a:t>
            </a:r>
            <a:r>
              <a:rPr lang="ar-SA" sz="1500" b="1" dirty="0" smtClean="0">
                <a:latin typeface="Times New Roman" pitchFamily="18" charset="0"/>
                <a:ea typeface="Calibri" pitchFamily="34" charset="0"/>
              </a:rPr>
              <a:t> في برامج التعليم عن بعد </a:t>
            </a:r>
            <a:r>
              <a:rPr lang="ar-SA" sz="1500" b="1" dirty="0" smtClean="0">
                <a:solidFill>
                  <a:srgbClr val="FF0000"/>
                </a:solidFill>
                <a:latin typeface="Times New Roman" pitchFamily="18" charset="0"/>
                <a:ea typeface="Calibri" pitchFamily="34" charset="0"/>
              </a:rPr>
              <a:t>ومهام مراقبتها وتقويمها دورياً.</a:t>
            </a:r>
          </a:p>
          <a:p>
            <a:pPr algn="r" rtl="1">
              <a:buFont typeface="Arial" pitchFamily="34" charset="0"/>
              <a:buChar char="•"/>
            </a:pPr>
            <a:r>
              <a:rPr lang="ar-SA" sz="1500" b="1" dirty="0" smtClean="0">
                <a:latin typeface="Times New Roman" pitchFamily="18" charset="0"/>
              </a:rPr>
              <a:t>أن يتوفر للهيئة الوطنية </a:t>
            </a:r>
            <a:r>
              <a:rPr lang="ar-SA" sz="1500" b="1" dirty="0" smtClean="0">
                <a:solidFill>
                  <a:srgbClr val="FF0000"/>
                </a:solidFill>
                <a:latin typeface="Times New Roman" pitchFamily="18" charset="0"/>
              </a:rPr>
              <a:t>الاستقلالية وال</a:t>
            </a:r>
            <a:r>
              <a:rPr lang="ar-SA" sz="1500" b="1" dirty="0" smtClean="0">
                <a:solidFill>
                  <a:srgbClr val="FF0000"/>
                </a:solidFill>
                <a:latin typeface="Times New Roman" pitchFamily="18" charset="0"/>
                <a:ea typeface="Calibri" pitchFamily="34" charset="0"/>
              </a:rPr>
              <a:t>صلاحيات الواسعة </a:t>
            </a:r>
            <a:r>
              <a:rPr lang="ar-SA" sz="1500" b="1" dirty="0" smtClean="0">
                <a:latin typeface="Times New Roman" pitchFamily="18" charset="0"/>
                <a:ea typeface="Calibri" pitchFamily="34" charset="0"/>
              </a:rPr>
              <a:t>للتحكم في التوسع غير المنضبط في برامج التعليم عن بعد.</a:t>
            </a:r>
          </a:p>
          <a:p>
            <a:pPr algn="r" rtl="1">
              <a:buFont typeface="Arial" pitchFamily="34" charset="0"/>
              <a:buChar char="•"/>
            </a:pPr>
            <a:r>
              <a:rPr lang="ar-SA" sz="1500" b="1" dirty="0" smtClean="0">
                <a:latin typeface="Times New Roman" pitchFamily="18" charset="0"/>
                <a:ea typeface="Calibri" pitchFamily="34" charset="0"/>
              </a:rPr>
              <a:t>أن يتم </a:t>
            </a:r>
            <a:r>
              <a:rPr lang="ar-SA" sz="1500" b="1" dirty="0" smtClean="0">
                <a:solidFill>
                  <a:srgbClr val="FF0000"/>
                </a:solidFill>
                <a:latin typeface="Times New Roman" pitchFamily="18" charset="0"/>
                <a:ea typeface="Calibri" pitchFamily="34" charset="0"/>
              </a:rPr>
              <a:t>ربط عمليات التمويل الحكومي لمؤسسات التعليم بتقارير الهيئة </a:t>
            </a:r>
            <a:r>
              <a:rPr lang="ar-SA" sz="1500" b="1" dirty="0" smtClean="0">
                <a:latin typeface="Times New Roman" pitchFamily="18" charset="0"/>
                <a:ea typeface="Calibri" pitchFamily="34" charset="0"/>
              </a:rPr>
              <a:t>الوطنية للتقويم والاعتماد الأكاديمي المتعلقة بأداء المؤسسة وبرامجها.</a:t>
            </a:r>
          </a:p>
          <a:p>
            <a:pPr algn="r" rtl="1">
              <a:buFont typeface="Arial" pitchFamily="34" charset="0"/>
              <a:buChar char="•"/>
            </a:pPr>
            <a:r>
              <a:rPr lang="ar-SA" sz="1500" b="1" dirty="0" smtClean="0"/>
              <a:t>قيام الهيئة الوطنية بمشاركة المركز الوطني </a:t>
            </a:r>
            <a:r>
              <a:rPr lang="ar-SA" sz="1500" b="1" dirty="0" smtClean="0">
                <a:solidFill>
                  <a:srgbClr val="FF0000"/>
                </a:solidFill>
              </a:rPr>
              <a:t>بوضع تصنيف سنوي لأفضل البرامج عن بعد </a:t>
            </a:r>
            <a:r>
              <a:rPr lang="ar-SA" sz="1500" b="1" dirty="0" smtClean="0"/>
              <a:t>في الجامعات السعودية وفق معايير الجودة بحيث ينشر في وسائل الإعلام دورياً.</a:t>
            </a:r>
          </a:p>
          <a:p>
            <a:pPr algn="r" rtl="1">
              <a:buFont typeface="Arial" pitchFamily="34" charset="0"/>
              <a:buChar char="•"/>
            </a:pPr>
            <a:r>
              <a:rPr lang="ar-SA" sz="1500" b="1" dirty="0" smtClean="0">
                <a:latin typeface="Times New Roman" pitchFamily="18" charset="0"/>
              </a:rPr>
              <a:t>دعم البحوث الهادفة إلى </a:t>
            </a:r>
            <a:r>
              <a:rPr lang="ar-SA" sz="1500" b="1" dirty="0" smtClean="0">
                <a:solidFill>
                  <a:srgbClr val="FF0000"/>
                </a:solidFill>
                <a:latin typeface="Times New Roman" pitchFamily="18" charset="0"/>
              </a:rPr>
              <a:t>دراسة التجارب العالمية للنظم والمؤسسات في تحقيق الجودة في التعليم عن بعد </a:t>
            </a:r>
            <a:r>
              <a:rPr lang="ar-SA" sz="1500" b="1" dirty="0" smtClean="0">
                <a:latin typeface="Times New Roman" pitchFamily="18" charset="0"/>
              </a:rPr>
              <a:t>وفهم طبيعة الأنظمة ومقارنتها بالنظام المحلي والاستفادة منها.</a:t>
            </a:r>
            <a:endParaRPr lang="ar-SA" sz="1500" b="1" dirty="0" smtClean="0">
              <a:latin typeface="Times New Roman" pitchFamily="18" charset="0"/>
              <a:ea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3" end="3"/>
                                            </p:txEl>
                                          </p:spTgt>
                                        </p:tgtEl>
                                        <p:attrNameLst>
                                          <p:attrName>style.visibility</p:attrName>
                                        </p:attrNameLst>
                                      </p:cBhvr>
                                      <p:to>
                                        <p:strVal val="visible"/>
                                      </p:to>
                                    </p:set>
                                    <p:anim calcmode="lin" valueType="num">
                                      <p:cBhvr additive="base">
                                        <p:cTn id="7"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4" end="4"/>
                                            </p:txEl>
                                          </p:spTgt>
                                        </p:tgtEl>
                                        <p:attrNameLst>
                                          <p:attrName>style.visibility</p:attrName>
                                        </p:attrNameLst>
                                      </p:cBhvr>
                                      <p:to>
                                        <p:strVal val="visible"/>
                                      </p:to>
                                    </p:set>
                                    <p:anim calcmode="lin" valueType="num">
                                      <p:cBhvr additive="base">
                                        <p:cTn id="13"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anim calcmode="lin" valueType="num">
                                      <p:cBhvr additive="base">
                                        <p:cTn id="19"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6" end="6"/>
                                            </p:txEl>
                                          </p:spTgt>
                                        </p:tgtEl>
                                        <p:attrNameLst>
                                          <p:attrName>style.visibility</p:attrName>
                                        </p:attrNameLst>
                                      </p:cBhvr>
                                      <p:to>
                                        <p:strVal val="visible"/>
                                      </p:to>
                                    </p:set>
                                    <p:anim calcmode="lin" valueType="num">
                                      <p:cBhvr additive="base">
                                        <p:cTn id="25"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7" end="7"/>
                                            </p:txEl>
                                          </p:spTgt>
                                        </p:tgtEl>
                                        <p:attrNameLst>
                                          <p:attrName>style.visibility</p:attrName>
                                        </p:attrNameLst>
                                      </p:cBhvr>
                                      <p:to>
                                        <p:strVal val="visible"/>
                                      </p:to>
                                    </p:set>
                                    <p:anim calcmode="lin" valueType="num">
                                      <p:cBhvr additive="base">
                                        <p:cTn id="31"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 calcmode="lin" valueType="num">
                                      <p:cBhvr additive="base">
                                        <p:cTn id="37"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9" end="9"/>
                                            </p:txEl>
                                          </p:spTgt>
                                        </p:tgtEl>
                                        <p:attrNameLst>
                                          <p:attrName>style.visibility</p:attrName>
                                        </p:attrNameLst>
                                      </p:cBhvr>
                                      <p:to>
                                        <p:strVal val="visible"/>
                                      </p:to>
                                    </p:set>
                                    <p:anim calcmode="lin" valueType="num">
                                      <p:cBhvr additive="base">
                                        <p:cTn id="43"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0174"/>
            <a:ext cx="8229600" cy="1643074"/>
          </a:xfrm>
        </p:spPr>
        <p:txBody>
          <a:bodyPr>
            <a:noAutofit/>
          </a:bodyPr>
          <a:lstStyle/>
          <a:p>
            <a:r>
              <a:rPr lang="ar-SA"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E SS Text Light" pitchFamily="18" charset="-78"/>
                <a:ea typeface="GE SS Text Light" pitchFamily="18" charset="-78"/>
                <a:cs typeface="GE SS Text Light" pitchFamily="18" charset="-78"/>
              </a:rPr>
              <a:t>ضبط جودة التعليم عن بعد تجارب عالمية</a:t>
            </a:r>
            <a:endParaRPr lang="ar-SA"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E SS Text Light" pitchFamily="18" charset="-78"/>
              <a:ea typeface="GE SS Text Light" pitchFamily="18" charset="-78"/>
              <a:cs typeface="GE SS Text Light" pitchFamily="18" charset="-78"/>
            </a:endParaRPr>
          </a:p>
        </p:txBody>
      </p:sp>
      <p:sp>
        <p:nvSpPr>
          <p:cNvPr id="4" name="Title 1"/>
          <p:cNvSpPr txBox="1">
            <a:spLocks/>
          </p:cNvSpPr>
          <p:nvPr/>
        </p:nvSpPr>
        <p:spPr>
          <a:xfrm>
            <a:off x="428596" y="4643446"/>
            <a:ext cx="8229600" cy="1285884"/>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1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إعداد</a:t>
            </a:r>
            <a:endParaRPr kumimoji="0" lang="ar-SA" sz="28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100" i="0" u="none" strike="noStrike" kern="1200" cap="none" spc="0" normalizeH="0" baseline="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 د.</a:t>
            </a:r>
            <a:r>
              <a:rPr kumimoji="0" lang="ar-SA" sz="2100" i="0" u="none" strike="noStrike" kern="1200" cap="none" spc="0" normalizeH="0" noProof="0" dirty="0" smtClean="0">
                <a:ln>
                  <a:noFill/>
                </a:ln>
                <a:solidFill>
                  <a:schemeClr val="tx1"/>
                </a:solidFill>
                <a:effectLst/>
                <a:uLnTx/>
                <a:uFillTx/>
                <a:latin typeface="GE SS Text Light" pitchFamily="18" charset="-78"/>
                <a:ea typeface="GE SS Text Light" pitchFamily="18" charset="-78"/>
                <a:cs typeface="GE SS Text Light" pitchFamily="18" charset="-78"/>
              </a:rPr>
              <a:t>علي بن حمود الحربي</a:t>
            </a:r>
          </a:p>
          <a:p>
            <a:pPr marL="0" marR="0" lvl="0" indent="0" algn="ctr" defTabSz="914400" rtl="0" eaLnBrk="1" fontAlgn="auto" latinLnBrk="0" hangingPunct="1">
              <a:lnSpc>
                <a:spcPct val="100000"/>
              </a:lnSpc>
              <a:spcBef>
                <a:spcPct val="0"/>
              </a:spcBef>
              <a:spcAft>
                <a:spcPts val="0"/>
              </a:spcAft>
              <a:buClrTx/>
              <a:buSzTx/>
              <a:buFontTx/>
              <a:buNone/>
              <a:tabLst/>
              <a:defRPr/>
            </a:pPr>
            <a:r>
              <a:rPr lang="ar-SA" sz="1400" dirty="0" smtClean="0">
                <a:latin typeface="GE SS Text Light" pitchFamily="18" charset="-78"/>
                <a:ea typeface="GE SS Text Light" pitchFamily="18" charset="-78"/>
                <a:cs typeface="GE SS Text Light" pitchFamily="18" charset="-78"/>
              </a:rPr>
              <a:t>عضو الفريق الفرعي لبناء معايير ومواصفات الجودة الفنية لبرامج التعليم عن بعد </a:t>
            </a:r>
            <a:endParaRPr kumimoji="0" lang="ar-SA" sz="1400" i="0" u="none" strike="noStrike" kern="1200" cap="none" spc="0" normalizeH="0" noProof="0" dirty="0" smtClean="0">
              <a:ln>
                <a:noFill/>
              </a:ln>
              <a:solidFill>
                <a:schemeClr val="tx1"/>
              </a:solidFill>
              <a:effectLst/>
              <a:uLnTx/>
              <a:uFillTx/>
              <a:latin typeface="GE SS Text Light" pitchFamily="18" charset="-78"/>
              <a:ea typeface="GE SS Text Light" pitchFamily="18" charset="-78"/>
              <a:cs typeface="GE SS Text Light" pitchFamily="18" charset="-78"/>
            </a:endParaRPr>
          </a:p>
        </p:txBody>
      </p:sp>
      <p:sp>
        <p:nvSpPr>
          <p:cNvPr id="5" name="مربع نص 4"/>
          <p:cNvSpPr txBox="1"/>
          <p:nvPr/>
        </p:nvSpPr>
        <p:spPr>
          <a:xfrm>
            <a:off x="1214414" y="3357562"/>
            <a:ext cx="6858048" cy="553998"/>
          </a:xfrm>
          <a:prstGeom prst="rect">
            <a:avLst/>
          </a:prstGeom>
          <a:solidFill>
            <a:schemeClr val="bg2"/>
          </a:solidFill>
        </p:spPr>
        <p:txBody>
          <a:bodyPr wrap="square" rtlCol="1">
            <a:spAutoFit/>
          </a:bodyPr>
          <a:lstStyle/>
          <a:p>
            <a:pPr algn="ctr" rtl="1"/>
            <a:r>
              <a:rPr lang="ar-SA" sz="1400" b="1" dirty="0" smtClean="0">
                <a:latin typeface="GE SS Text Light" pitchFamily="18" charset="-78"/>
                <a:ea typeface="GE SS Text Light" pitchFamily="18" charset="-78"/>
                <a:cs typeface="GE SS Text Light" pitchFamily="18" charset="-78"/>
              </a:rPr>
              <a:t>ورقة مقدمة في حلقة النقاش التاسعة: التعليم عن بعد وتحدي معايير الجودة العالمية</a:t>
            </a:r>
            <a:endParaRPr lang="en-US" sz="1400" b="1" dirty="0" smtClean="0">
              <a:latin typeface="GE SS Text Light" pitchFamily="18" charset="-78"/>
              <a:ea typeface="GE SS Text Light" pitchFamily="18" charset="-78"/>
              <a:cs typeface="GE SS Text Light" pitchFamily="18" charset="-78"/>
            </a:endParaRPr>
          </a:p>
          <a:p>
            <a:pPr algn="ctr" rtl="1"/>
            <a:r>
              <a:rPr lang="ar-SA" sz="1400" b="1" dirty="0" smtClean="0">
                <a:latin typeface="GE SS Text Light" pitchFamily="18" charset="-78"/>
                <a:ea typeface="GE SS Text Light" pitchFamily="18" charset="-78"/>
                <a:cs typeface="GE SS Text Light" pitchFamily="18" charset="-78"/>
              </a:rPr>
              <a:t> المنعقدة في الجامعة الإسلامية في 26\6\1432هـ  الموافق 29 مايو 2011م</a:t>
            </a:r>
            <a:r>
              <a:rPr lang="ar-SA" sz="1600" b="1" dirty="0" smtClean="0">
                <a:latin typeface="GE SS Text Light" pitchFamily="18" charset="-78"/>
                <a:ea typeface="GE SS Text Light" pitchFamily="18" charset="-78"/>
                <a:cs typeface="GE SS Text Light" pitchFamily="18" charset="-78"/>
              </a:rPr>
              <a:t> </a:t>
            </a:r>
            <a:endParaRPr lang="ar-SA" sz="1600" dirty="0">
              <a:latin typeface="GE SS Text Light" pitchFamily="18" charset="-78"/>
              <a:ea typeface="GE SS Text Light" pitchFamily="18" charset="-78"/>
              <a:cs typeface="GE SS Text Light" pitchFamily="18" charset="-78"/>
            </a:endParaRPr>
          </a:p>
        </p:txBody>
      </p:sp>
    </p:spTree>
    <p:extLst>
      <p:ext uri="{BB962C8B-B14F-4D97-AF65-F5344CB8AC3E}">
        <p14:creationId xmlns="" xmlns:p14="http://schemas.microsoft.com/office/powerpoint/2010/main" val="2888240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مستطيل 13"/>
          <p:cNvSpPr/>
          <p:nvPr/>
        </p:nvSpPr>
        <p:spPr>
          <a:xfrm>
            <a:off x="1142976" y="428604"/>
            <a:ext cx="6643734" cy="64294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ar-SA" sz="3200" b="1" dirty="0" smtClean="0">
                <a:latin typeface="GE SS Text Light" pitchFamily="18" charset="-78"/>
                <a:ea typeface="GE SS Text Light" pitchFamily="18" charset="-78"/>
                <a:cs typeface="GE SS Text Light" pitchFamily="18" charset="-78"/>
              </a:rPr>
              <a:t>المقدمة</a:t>
            </a:r>
            <a:endParaRPr lang="en-US" sz="3200" b="1" dirty="0" smtClean="0">
              <a:latin typeface="GE SS Text Light" pitchFamily="18" charset="-78"/>
              <a:ea typeface="GE SS Text Light" pitchFamily="18" charset="-78"/>
              <a:cs typeface="GE SS Text Light" pitchFamily="18" charset="-78"/>
            </a:endParaRPr>
          </a:p>
        </p:txBody>
      </p:sp>
      <p:sp>
        <p:nvSpPr>
          <p:cNvPr id="11" name="مستطيل مستدير الزوايا 10"/>
          <p:cNvSpPr/>
          <p:nvPr/>
        </p:nvSpPr>
        <p:spPr>
          <a:xfrm>
            <a:off x="6715140" y="2071678"/>
            <a:ext cx="2071702" cy="642942"/>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400" dirty="0" smtClean="0"/>
              <a:t>ثورتي الاتصالات والمعلومات</a:t>
            </a:r>
            <a:endParaRPr lang="ar-SA" sz="1400" dirty="0"/>
          </a:p>
        </p:txBody>
      </p:sp>
      <p:sp>
        <p:nvSpPr>
          <p:cNvPr id="15" name="شكل بيضاوي 14"/>
          <p:cNvSpPr/>
          <p:nvPr/>
        </p:nvSpPr>
        <p:spPr>
          <a:xfrm>
            <a:off x="3857620" y="2071678"/>
            <a:ext cx="1785950" cy="785818"/>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600" dirty="0" smtClean="0"/>
              <a:t>التعليم الإلكتروني</a:t>
            </a:r>
          </a:p>
          <a:p>
            <a:pPr algn="ctr"/>
            <a:r>
              <a:rPr lang="ar-SA" sz="1600" dirty="0" smtClean="0"/>
              <a:t>كتجديد تربوي</a:t>
            </a:r>
            <a:endParaRPr lang="ar-SA" dirty="0"/>
          </a:p>
        </p:txBody>
      </p:sp>
      <p:sp>
        <p:nvSpPr>
          <p:cNvPr id="16" name="سهم إلى اليسار 15"/>
          <p:cNvSpPr/>
          <p:nvPr/>
        </p:nvSpPr>
        <p:spPr>
          <a:xfrm>
            <a:off x="5786446" y="2071678"/>
            <a:ext cx="857256" cy="785818"/>
          </a:xfrm>
          <a:prstGeom prst="leftArrow">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1200" b="1" dirty="0" smtClean="0">
                <a:solidFill>
                  <a:schemeClr val="tx2">
                    <a:lumMod val="40000"/>
                    <a:lumOff val="60000"/>
                  </a:schemeClr>
                </a:solidFill>
              </a:rPr>
              <a:t>أفرزت</a:t>
            </a:r>
            <a:endParaRPr lang="ar-SA" sz="1200" b="1" dirty="0">
              <a:solidFill>
                <a:schemeClr val="tx2">
                  <a:lumMod val="40000"/>
                  <a:lumOff val="60000"/>
                </a:schemeClr>
              </a:solidFill>
            </a:endParaRPr>
          </a:p>
        </p:txBody>
      </p:sp>
      <p:sp>
        <p:nvSpPr>
          <p:cNvPr id="18" name="مستطيل مستدير الزوايا 17"/>
          <p:cNvSpPr/>
          <p:nvPr/>
        </p:nvSpPr>
        <p:spPr>
          <a:xfrm>
            <a:off x="214314" y="2143116"/>
            <a:ext cx="2071670" cy="642942"/>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400" dirty="0" smtClean="0"/>
              <a:t>التعليم المفتوح والتعليم عن بعد</a:t>
            </a:r>
            <a:endParaRPr lang="ar-SA" sz="1400" dirty="0"/>
          </a:p>
        </p:txBody>
      </p:sp>
      <p:sp>
        <p:nvSpPr>
          <p:cNvPr id="19" name="سهم إلى اليسار 18"/>
          <p:cNvSpPr/>
          <p:nvPr/>
        </p:nvSpPr>
        <p:spPr>
          <a:xfrm>
            <a:off x="2357422" y="2071678"/>
            <a:ext cx="1357322" cy="785818"/>
          </a:xfrm>
          <a:prstGeom prst="leftArrow">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1200" b="1" dirty="0" smtClean="0">
                <a:solidFill>
                  <a:schemeClr val="tx2">
                    <a:lumMod val="40000"/>
                    <a:lumOff val="60000"/>
                  </a:schemeClr>
                </a:solidFill>
              </a:rPr>
              <a:t>عزز فلسفات وأساليب تربوية</a:t>
            </a:r>
            <a:endParaRPr lang="ar-SA" sz="1200" b="1" dirty="0">
              <a:solidFill>
                <a:schemeClr val="tx2">
                  <a:lumMod val="40000"/>
                  <a:lumOff val="60000"/>
                </a:schemeClr>
              </a:solidFill>
            </a:endParaRPr>
          </a:p>
        </p:txBody>
      </p:sp>
      <p:sp>
        <p:nvSpPr>
          <p:cNvPr id="20" name="سهم للأسفل 19"/>
          <p:cNvSpPr/>
          <p:nvPr/>
        </p:nvSpPr>
        <p:spPr>
          <a:xfrm>
            <a:off x="500034" y="3071810"/>
            <a:ext cx="1500198" cy="571504"/>
          </a:xfrm>
          <a:prstGeom prst="downArrow">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1400" b="1" dirty="0" smtClean="0">
                <a:solidFill>
                  <a:schemeClr val="tx2">
                    <a:lumMod val="40000"/>
                    <a:lumOff val="60000"/>
                  </a:schemeClr>
                </a:solidFill>
              </a:rPr>
              <a:t>تم تبنيه</a:t>
            </a:r>
            <a:endParaRPr lang="ar-SA" sz="1400" b="1" dirty="0">
              <a:solidFill>
                <a:schemeClr val="tx2">
                  <a:lumMod val="40000"/>
                  <a:lumOff val="60000"/>
                </a:schemeClr>
              </a:solidFill>
            </a:endParaRPr>
          </a:p>
        </p:txBody>
      </p:sp>
      <p:sp>
        <p:nvSpPr>
          <p:cNvPr id="21" name="مستطيل مستدير الزوايا 20"/>
          <p:cNvSpPr/>
          <p:nvPr/>
        </p:nvSpPr>
        <p:spPr>
          <a:xfrm>
            <a:off x="142844" y="3857628"/>
            <a:ext cx="2071670" cy="642942"/>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400" dirty="0" smtClean="0"/>
              <a:t>مؤسسات التعليم عن بعد والتقليدية في الدول المتقدمة</a:t>
            </a:r>
            <a:endParaRPr lang="ar-SA" sz="1400" dirty="0"/>
          </a:p>
        </p:txBody>
      </p:sp>
      <p:sp>
        <p:nvSpPr>
          <p:cNvPr id="22" name="سهم إلى اليمين 21"/>
          <p:cNvSpPr/>
          <p:nvPr/>
        </p:nvSpPr>
        <p:spPr>
          <a:xfrm>
            <a:off x="2357422" y="3786190"/>
            <a:ext cx="1357322" cy="785818"/>
          </a:xfrm>
          <a:prstGeom prst="rightArrow">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1200" b="1" dirty="0" smtClean="0">
                <a:solidFill>
                  <a:schemeClr val="tx2">
                    <a:lumMod val="40000"/>
                    <a:lumOff val="60000"/>
                  </a:schemeClr>
                </a:solidFill>
              </a:rPr>
              <a:t>برزت</a:t>
            </a:r>
            <a:endParaRPr lang="ar-SA" sz="1200" b="1" dirty="0">
              <a:solidFill>
                <a:schemeClr val="tx2">
                  <a:lumMod val="40000"/>
                  <a:lumOff val="60000"/>
                </a:schemeClr>
              </a:solidFill>
            </a:endParaRPr>
          </a:p>
        </p:txBody>
      </p:sp>
      <p:sp>
        <p:nvSpPr>
          <p:cNvPr id="23" name="شكل بيضاوي 22"/>
          <p:cNvSpPr/>
          <p:nvPr/>
        </p:nvSpPr>
        <p:spPr>
          <a:xfrm>
            <a:off x="3857620" y="3714752"/>
            <a:ext cx="1785950" cy="785818"/>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600" dirty="0" smtClean="0"/>
              <a:t>تحديات الجودة </a:t>
            </a:r>
            <a:endParaRPr lang="ar-SA" dirty="0"/>
          </a:p>
        </p:txBody>
      </p:sp>
      <p:sp>
        <p:nvSpPr>
          <p:cNvPr id="24" name="سهم إلى اليمين 23"/>
          <p:cNvSpPr/>
          <p:nvPr/>
        </p:nvSpPr>
        <p:spPr>
          <a:xfrm>
            <a:off x="5857884" y="3571876"/>
            <a:ext cx="857256" cy="1000132"/>
          </a:xfrm>
          <a:prstGeom prst="rightArrow">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1200" b="1" dirty="0" smtClean="0">
                <a:solidFill>
                  <a:schemeClr val="tx2">
                    <a:lumMod val="40000"/>
                    <a:lumOff val="60000"/>
                  </a:schemeClr>
                </a:solidFill>
              </a:rPr>
              <a:t>عالجتها النظم التعليمية</a:t>
            </a:r>
            <a:endParaRPr lang="ar-SA" sz="1200" b="1" dirty="0">
              <a:solidFill>
                <a:schemeClr val="tx2">
                  <a:lumMod val="40000"/>
                  <a:lumOff val="60000"/>
                </a:schemeClr>
              </a:solidFill>
            </a:endParaRPr>
          </a:p>
        </p:txBody>
      </p:sp>
      <p:sp>
        <p:nvSpPr>
          <p:cNvPr id="25" name="مستطيل مستدير الزوايا 24"/>
          <p:cNvSpPr/>
          <p:nvPr/>
        </p:nvSpPr>
        <p:spPr>
          <a:xfrm>
            <a:off x="6786578" y="3786190"/>
            <a:ext cx="2071702" cy="642942"/>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SA" sz="1400" dirty="0" smtClean="0"/>
              <a:t>خلقت نماذج تستحق الدراسة</a:t>
            </a:r>
            <a:endParaRPr lang="ar-SA"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6"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نماذج مؤسسات التعليم عن بعد </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5" name="سهم مخطط إلى اليمين 4"/>
          <p:cNvSpPr/>
          <p:nvPr/>
        </p:nvSpPr>
        <p:spPr>
          <a:xfrm rot="5400000">
            <a:off x="6750859" y="1750207"/>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مخطط إلى اليمين 8"/>
          <p:cNvSpPr/>
          <p:nvPr/>
        </p:nvSpPr>
        <p:spPr>
          <a:xfrm rot="5400000">
            <a:off x="1535885" y="1750208"/>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سهم مخطط إلى اليمين 9"/>
          <p:cNvSpPr/>
          <p:nvPr/>
        </p:nvSpPr>
        <p:spPr>
          <a:xfrm rot="5400000">
            <a:off x="4179091" y="1750207"/>
            <a:ext cx="1071570" cy="15716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p:cNvSpPr/>
          <p:nvPr/>
        </p:nvSpPr>
        <p:spPr>
          <a:xfrm>
            <a:off x="6072198"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1400" dirty="0" smtClean="0"/>
          </a:p>
          <a:p>
            <a:pPr algn="ctr"/>
            <a:r>
              <a:rPr lang="ar-SA" sz="1400" dirty="0" smtClean="0"/>
              <a:t>النموذج الأحادي لمؤسسات </a:t>
            </a:r>
            <a:endParaRPr lang="en-US" sz="1400" dirty="0" smtClean="0"/>
          </a:p>
          <a:p>
            <a:pPr algn="ctr"/>
            <a:r>
              <a:rPr lang="ar-SA" sz="1400" dirty="0" smtClean="0"/>
              <a:t>التعليم عن بعد</a:t>
            </a:r>
          </a:p>
          <a:p>
            <a:pPr algn="ctr"/>
            <a:r>
              <a:rPr lang="en-US" sz="1400" i="1" dirty="0" smtClean="0">
                <a:solidFill>
                  <a:schemeClr val="bg1"/>
                </a:solidFill>
              </a:rPr>
              <a:t>single-mode institution</a:t>
            </a:r>
            <a:endParaRPr lang="ar-SA" sz="1400" dirty="0" smtClean="0"/>
          </a:p>
          <a:p>
            <a:pPr algn="ctr"/>
            <a:endParaRPr lang="ar-SA" dirty="0"/>
          </a:p>
        </p:txBody>
      </p:sp>
      <p:sp>
        <p:nvSpPr>
          <p:cNvPr id="12" name="مستطيل 11"/>
          <p:cNvSpPr/>
          <p:nvPr/>
        </p:nvSpPr>
        <p:spPr>
          <a:xfrm>
            <a:off x="642910"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fontAlgn="base">
              <a:spcBef>
                <a:spcPct val="0"/>
              </a:spcBef>
              <a:spcAft>
                <a:spcPct val="0"/>
              </a:spcAft>
            </a:pPr>
            <a:r>
              <a:rPr lang="ar-SA" sz="1400" dirty="0" smtClean="0">
                <a:solidFill>
                  <a:schemeClr val="bg1"/>
                </a:solidFill>
                <a:latin typeface="Traditional Arabic" pitchFamily="18" charset="-78"/>
                <a:ea typeface="Calibri" pitchFamily="34" charset="0"/>
              </a:rPr>
              <a:t>النموذج الافتراضي لمؤسسات </a:t>
            </a:r>
          </a:p>
          <a:p>
            <a:pPr lvl="0" algn="ctr" rtl="1" fontAlgn="base">
              <a:spcBef>
                <a:spcPct val="0"/>
              </a:spcBef>
              <a:spcAft>
                <a:spcPct val="0"/>
              </a:spcAft>
            </a:pPr>
            <a:r>
              <a:rPr lang="ar-SA" sz="1400" dirty="0" smtClean="0">
                <a:solidFill>
                  <a:schemeClr val="bg1"/>
                </a:solidFill>
                <a:latin typeface="Traditional Arabic" pitchFamily="18" charset="-78"/>
                <a:ea typeface="Calibri" pitchFamily="34" charset="0"/>
              </a:rPr>
              <a:t>التعليم عن بعد</a:t>
            </a:r>
          </a:p>
          <a:p>
            <a:pPr lvl="0" algn="ctr" rtl="1" fontAlgn="base">
              <a:spcBef>
                <a:spcPct val="0"/>
              </a:spcBef>
              <a:spcAft>
                <a:spcPct val="0"/>
              </a:spcAft>
            </a:pPr>
            <a:r>
              <a:rPr lang="en-US" sz="1400" i="1" dirty="0" smtClean="0">
                <a:solidFill>
                  <a:schemeClr val="bg1"/>
                </a:solidFill>
              </a:rPr>
              <a:t> Virtual Universities </a:t>
            </a:r>
            <a:endParaRPr lang="ar-SA" sz="1400" dirty="0" smtClean="0">
              <a:solidFill>
                <a:schemeClr val="bg1"/>
              </a:solidFill>
              <a:latin typeface="Traditional Arabic" pitchFamily="18" charset="-78"/>
              <a:ea typeface="Calibri" pitchFamily="34" charset="0"/>
            </a:endParaRPr>
          </a:p>
        </p:txBody>
      </p:sp>
      <p:sp>
        <p:nvSpPr>
          <p:cNvPr id="13" name="مستطيل 12"/>
          <p:cNvSpPr/>
          <p:nvPr/>
        </p:nvSpPr>
        <p:spPr>
          <a:xfrm>
            <a:off x="3357554" y="3429000"/>
            <a:ext cx="2571768" cy="78581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smtClean="0"/>
              <a:t>النموذج الثنائي لمؤسسات </a:t>
            </a:r>
          </a:p>
          <a:p>
            <a:pPr algn="ctr"/>
            <a:r>
              <a:rPr lang="ar-SA" sz="1400" dirty="0" smtClean="0"/>
              <a:t>التعليم عن بعد</a:t>
            </a:r>
          </a:p>
          <a:p>
            <a:pPr algn="ctr"/>
            <a:r>
              <a:rPr lang="en-US" sz="1400" dirty="0" smtClean="0">
                <a:solidFill>
                  <a:schemeClr val="bg1"/>
                </a:solidFill>
              </a:rPr>
              <a:t>dual-mode institution</a:t>
            </a:r>
            <a:endParaRPr lang="ar-SA" sz="1400" dirty="0"/>
          </a:p>
        </p:txBody>
      </p:sp>
      <p:sp>
        <p:nvSpPr>
          <p:cNvPr id="25" name="مربع نص 24"/>
          <p:cNvSpPr txBox="1"/>
          <p:nvPr/>
        </p:nvSpPr>
        <p:spPr>
          <a:xfrm>
            <a:off x="214282" y="1568223"/>
            <a:ext cx="828680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1">
            <a:spAutoFit/>
          </a:bodyPr>
          <a:lstStyle/>
          <a:p>
            <a:pPr algn="ctr" rtl="1"/>
            <a:r>
              <a:rPr lang="ar-SA" dirty="0" smtClean="0">
                <a:latin typeface="GE SS Text Light" pitchFamily="18" charset="-78"/>
                <a:ea typeface="GE SS Text Light" pitchFamily="18" charset="-78"/>
                <a:cs typeface="GE SS Text Light" pitchFamily="18" charset="-78"/>
              </a:rPr>
              <a:t>تتنوع المسميات الحديثة </a:t>
            </a:r>
            <a:r>
              <a:rPr lang="ar-SA" dirty="0" smtClean="0">
                <a:latin typeface="GE SS Text Light" pitchFamily="18" charset="-78"/>
                <a:ea typeface="GE SS Text Light" pitchFamily="18" charset="-78"/>
                <a:cs typeface="GE SS Text Light" pitchFamily="18" charset="-78"/>
              </a:rPr>
              <a:t>ل</a:t>
            </a:r>
            <a:r>
              <a:rPr lang="ar-SA" dirty="0" smtClean="0">
                <a:latin typeface="GE SS Text Light" pitchFamily="18" charset="-78"/>
                <a:ea typeface="GE SS Text Light" pitchFamily="18" charset="-78"/>
                <a:cs typeface="GE SS Text Light" pitchFamily="18" charset="-78"/>
              </a:rPr>
              <a:t>مؤسسات </a:t>
            </a:r>
            <a:r>
              <a:rPr lang="ar-SA" dirty="0" smtClean="0">
                <a:latin typeface="GE SS Text Light" pitchFamily="18" charset="-78"/>
                <a:ea typeface="GE SS Text Light" pitchFamily="18" charset="-78"/>
                <a:cs typeface="GE SS Text Light" pitchFamily="18" charset="-78"/>
              </a:rPr>
              <a:t>التعليم عن </a:t>
            </a:r>
            <a:r>
              <a:rPr lang="ar-SA" dirty="0" smtClean="0">
                <a:latin typeface="GE SS Text Light" pitchFamily="18" charset="-78"/>
                <a:ea typeface="GE SS Text Light" pitchFamily="18" charset="-78"/>
                <a:cs typeface="GE SS Text Light" pitchFamily="18" charset="-78"/>
              </a:rPr>
              <a:t>بعد ولكنها تندرج تحت ثلاثة </a:t>
            </a:r>
            <a:r>
              <a:rPr lang="ar-SA" dirty="0" smtClean="0">
                <a:latin typeface="GE SS Text Light" pitchFamily="18" charset="-78"/>
                <a:ea typeface="GE SS Text Light" pitchFamily="18" charset="-78"/>
                <a:cs typeface="GE SS Text Light" pitchFamily="18" charset="-78"/>
              </a:rPr>
              <a:t>نماذج رئيسة</a:t>
            </a:r>
            <a:endParaRPr lang="ar-SA" dirty="0">
              <a:latin typeface="GE SS Text Light" pitchFamily="18" charset="-78"/>
              <a:ea typeface="GE SS Text Light" pitchFamily="18" charset="-78"/>
              <a:cs typeface="GE SS Text Light" pitchFamily="18" charset="-78"/>
            </a:endParaRPr>
          </a:p>
        </p:txBody>
      </p:sp>
      <p:sp>
        <p:nvSpPr>
          <p:cNvPr id="14" name="مربع نص 13"/>
          <p:cNvSpPr txBox="1"/>
          <p:nvPr/>
        </p:nvSpPr>
        <p:spPr>
          <a:xfrm>
            <a:off x="6357950" y="4289645"/>
            <a:ext cx="1928826"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r>
              <a:rPr lang="ar-SA" sz="900" dirty="0" smtClean="0"/>
              <a:t>الجامعة البريطانية المفتوحة وجميع فروعها حول العالم  - الجامعة العربية المفتوحة – </a:t>
            </a:r>
            <a:endParaRPr lang="ar-SA" sz="900" dirty="0"/>
          </a:p>
        </p:txBody>
      </p:sp>
      <p:sp>
        <p:nvSpPr>
          <p:cNvPr id="15" name="مربع نص 14"/>
          <p:cNvSpPr txBox="1"/>
          <p:nvPr/>
        </p:nvSpPr>
        <p:spPr>
          <a:xfrm>
            <a:off x="6572264" y="4714884"/>
            <a:ext cx="1500198"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r" rtl="1"/>
            <a:r>
              <a:rPr lang="ar-SA" sz="1000" dirty="0" smtClean="0"/>
              <a:t>جامعتي </a:t>
            </a:r>
            <a:r>
              <a:rPr lang="ar-SA" sz="1000" dirty="0" err="1" smtClean="0"/>
              <a:t>أثاباسكا</a:t>
            </a:r>
            <a:r>
              <a:rPr lang="ar-SA" sz="1000" dirty="0" smtClean="0"/>
              <a:t> وآي </a:t>
            </a:r>
            <a:r>
              <a:rPr lang="ar-SA" sz="1000" dirty="0" err="1" smtClean="0"/>
              <a:t>سي</a:t>
            </a:r>
            <a:r>
              <a:rPr lang="ar-SA" sz="1000" dirty="0" smtClean="0"/>
              <a:t> أس </a:t>
            </a:r>
            <a:r>
              <a:rPr lang="en-US" sz="1000" i="1" dirty="0" smtClean="0"/>
              <a:t>Athabasca </a:t>
            </a:r>
            <a:r>
              <a:rPr lang="ar-SA" sz="1000" i="1" dirty="0" smtClean="0"/>
              <a:t> &amp; </a:t>
            </a:r>
            <a:r>
              <a:rPr lang="en-US" sz="1000" i="1" dirty="0" smtClean="0"/>
              <a:t>ICS</a:t>
            </a:r>
            <a:r>
              <a:rPr lang="ar-SA" sz="1000" dirty="0" smtClean="0"/>
              <a:t>في كندا</a:t>
            </a:r>
            <a:endParaRPr lang="ar-SA" sz="1000" dirty="0"/>
          </a:p>
        </p:txBody>
      </p:sp>
      <p:sp>
        <p:nvSpPr>
          <p:cNvPr id="16" name="مربع نص 15"/>
          <p:cNvSpPr txBox="1"/>
          <p:nvPr/>
        </p:nvSpPr>
        <p:spPr>
          <a:xfrm>
            <a:off x="6786578" y="5643578"/>
            <a:ext cx="103498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يونيتار</a:t>
            </a:r>
            <a:r>
              <a:rPr lang="ar-SA" sz="1000" dirty="0" smtClean="0"/>
              <a:t> </a:t>
            </a:r>
            <a:r>
              <a:rPr lang="en-US" sz="1000" i="1" dirty="0" smtClean="0"/>
              <a:t>UNITAR</a:t>
            </a:r>
            <a:r>
              <a:rPr lang="en-US" sz="1000" dirty="0" smtClean="0"/>
              <a:t> </a:t>
            </a:r>
            <a:r>
              <a:rPr lang="ar-SA" sz="1000" dirty="0" smtClean="0"/>
              <a:t>في ماليزيا </a:t>
            </a:r>
            <a:endParaRPr lang="ar-SA" sz="1000" dirty="0"/>
          </a:p>
        </p:txBody>
      </p:sp>
      <p:sp>
        <p:nvSpPr>
          <p:cNvPr id="17" name="مربع نص 16"/>
          <p:cNvSpPr txBox="1"/>
          <p:nvPr/>
        </p:nvSpPr>
        <p:spPr>
          <a:xfrm>
            <a:off x="6643702" y="5172030"/>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وجامعة </a:t>
            </a:r>
            <a:r>
              <a:rPr lang="ar-SA" sz="1000" dirty="0" err="1" smtClean="0"/>
              <a:t>ديكن</a:t>
            </a:r>
            <a:r>
              <a:rPr lang="ar-SA" sz="1000" dirty="0" smtClean="0"/>
              <a:t> </a:t>
            </a:r>
            <a:r>
              <a:rPr lang="en-US" sz="1000" i="1" dirty="0" err="1" smtClean="0"/>
              <a:t>Deakin</a:t>
            </a:r>
            <a:r>
              <a:rPr lang="en-US" sz="1000" i="1" dirty="0" smtClean="0"/>
              <a:t> </a:t>
            </a:r>
            <a:r>
              <a:rPr lang="ar-SA" sz="1000" dirty="0" smtClean="0"/>
              <a:t>في استراليا</a:t>
            </a:r>
            <a:endParaRPr lang="ar-SA" sz="1000" dirty="0"/>
          </a:p>
        </p:txBody>
      </p:sp>
      <p:sp>
        <p:nvSpPr>
          <p:cNvPr id="19" name="مربع نص 18"/>
          <p:cNvSpPr txBox="1"/>
          <p:nvPr/>
        </p:nvSpPr>
        <p:spPr>
          <a:xfrm>
            <a:off x="4071934" y="5672096"/>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a:r>
              <a:rPr lang="ar-SA" sz="1000" dirty="0" smtClean="0"/>
              <a:t>الجامعات السعودية التي تتبنى التعليم عن بعد</a:t>
            </a:r>
            <a:endParaRPr lang="ar-SA" sz="1000" dirty="0"/>
          </a:p>
        </p:txBody>
      </p:sp>
      <p:sp>
        <p:nvSpPr>
          <p:cNvPr id="21" name="مربع نص 20"/>
          <p:cNvSpPr txBox="1"/>
          <p:nvPr/>
        </p:nvSpPr>
        <p:spPr>
          <a:xfrm>
            <a:off x="3571868" y="4286256"/>
            <a:ext cx="214314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فونيكس</a:t>
            </a:r>
            <a:r>
              <a:rPr lang="ar-SA" sz="1000" dirty="0" smtClean="0"/>
              <a:t> </a:t>
            </a:r>
            <a:r>
              <a:rPr lang="en-US" sz="1000" dirty="0" smtClean="0"/>
              <a:t> Phoenix </a:t>
            </a:r>
            <a:r>
              <a:rPr lang="ar-SA" sz="1000" dirty="0" smtClean="0"/>
              <a:t>في الولايات المتحدة وتمنح الدكتوراه</a:t>
            </a:r>
            <a:endParaRPr lang="ar-SA" sz="1000" dirty="0"/>
          </a:p>
        </p:txBody>
      </p:sp>
      <p:sp>
        <p:nvSpPr>
          <p:cNvPr id="22" name="مربع نص 21"/>
          <p:cNvSpPr txBox="1"/>
          <p:nvPr/>
        </p:nvSpPr>
        <p:spPr>
          <a:xfrm>
            <a:off x="3786182" y="4743402"/>
            <a:ext cx="178595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r>
              <a:rPr lang="ar-SA" sz="1000" dirty="0" err="1" smtClean="0"/>
              <a:t>وا</a:t>
            </a:r>
            <a:r>
              <a:rPr lang="ar-SA" sz="1000" dirty="0" smtClean="0"/>
              <a:t> </a:t>
            </a:r>
            <a:r>
              <a:rPr lang="ar-SA" sz="1000" dirty="0" err="1" smtClean="0"/>
              <a:t>ترلو</a:t>
            </a:r>
            <a:r>
              <a:rPr lang="ar-SA" sz="1000" dirty="0" smtClean="0"/>
              <a:t> </a:t>
            </a:r>
            <a:endParaRPr lang="en-US" sz="1000" dirty="0" smtClean="0"/>
          </a:p>
          <a:p>
            <a:pPr algn="ctr" rtl="1"/>
            <a:r>
              <a:rPr lang="en-US" sz="1000" i="1" dirty="0" smtClean="0"/>
              <a:t>Waterloo</a:t>
            </a:r>
            <a:r>
              <a:rPr lang="ar-SA" sz="1000" i="1" dirty="0" smtClean="0"/>
              <a:t> </a:t>
            </a:r>
            <a:r>
              <a:rPr lang="ar-SA" sz="1000" dirty="0" smtClean="0"/>
              <a:t>بكندا</a:t>
            </a:r>
            <a:endParaRPr lang="ar-SA" sz="1000" dirty="0"/>
          </a:p>
        </p:txBody>
      </p:sp>
      <p:sp>
        <p:nvSpPr>
          <p:cNvPr id="23" name="مربع نص 22"/>
          <p:cNvSpPr txBox="1"/>
          <p:nvPr/>
        </p:nvSpPr>
        <p:spPr>
          <a:xfrm>
            <a:off x="3571868" y="5218339"/>
            <a:ext cx="2286016"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جنوب </a:t>
            </a:r>
            <a:r>
              <a:rPr lang="ar-SA" sz="1000" dirty="0" err="1" smtClean="0"/>
              <a:t>كوينزلاند</a:t>
            </a:r>
            <a:r>
              <a:rPr lang="en-US" sz="1000" i="1" dirty="0" smtClean="0"/>
              <a:t>University of  Southern Queensland  </a:t>
            </a:r>
            <a:r>
              <a:rPr lang="ar-SA" sz="1000" i="1" dirty="0" smtClean="0"/>
              <a:t> </a:t>
            </a:r>
            <a:r>
              <a:rPr lang="ar-SA" sz="1000" dirty="0" smtClean="0"/>
              <a:t>في استراليا </a:t>
            </a:r>
          </a:p>
        </p:txBody>
      </p:sp>
      <p:sp>
        <p:nvSpPr>
          <p:cNvPr id="24" name="مربع نص 23"/>
          <p:cNvSpPr txBox="1"/>
          <p:nvPr/>
        </p:nvSpPr>
        <p:spPr>
          <a:xfrm>
            <a:off x="785786" y="5214950"/>
            <a:ext cx="207170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a:r>
              <a:rPr lang="ar-SA" sz="1000" dirty="0" smtClean="0"/>
              <a:t>الجامعة الافتراضية الكندية لتكنولوجيا التعليم</a:t>
            </a:r>
          </a:p>
          <a:p>
            <a:pPr algn="ctr"/>
            <a:r>
              <a:rPr lang="ar-SA" sz="1000" dirty="0" smtClean="0"/>
              <a:t>  </a:t>
            </a:r>
            <a:r>
              <a:rPr lang="ar-SA" sz="1000" i="1" dirty="0" smtClean="0"/>
              <a:t> </a:t>
            </a:r>
            <a:r>
              <a:rPr lang="en-US" sz="1000" i="1" dirty="0" smtClean="0"/>
              <a:t> Canadian Virtual University</a:t>
            </a:r>
            <a:endParaRPr lang="ar-SA" sz="1000" dirty="0"/>
          </a:p>
        </p:txBody>
      </p:sp>
      <p:sp>
        <p:nvSpPr>
          <p:cNvPr id="26" name="مربع نص 25"/>
          <p:cNvSpPr txBox="1"/>
          <p:nvPr/>
        </p:nvSpPr>
        <p:spPr>
          <a:xfrm>
            <a:off x="785786" y="4743402"/>
            <a:ext cx="207170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a:t>
            </a:r>
          </a:p>
          <a:p>
            <a:pPr algn="ctr" rtl="1"/>
            <a:r>
              <a:rPr lang="en-US" sz="1000" dirty="0" smtClean="0"/>
              <a:t> Maryland University College</a:t>
            </a:r>
            <a:r>
              <a:rPr lang="ar-SA" sz="1000" dirty="0" smtClean="0"/>
              <a:t> </a:t>
            </a:r>
            <a:endParaRPr lang="ar-SA" sz="1000" dirty="0"/>
          </a:p>
        </p:txBody>
      </p:sp>
      <p:sp>
        <p:nvSpPr>
          <p:cNvPr id="27" name="مربع نص 26"/>
          <p:cNvSpPr txBox="1"/>
          <p:nvPr/>
        </p:nvSpPr>
        <p:spPr>
          <a:xfrm>
            <a:off x="1214414" y="4289645"/>
            <a:ext cx="1285884"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 جونز الدولية </a:t>
            </a:r>
          </a:p>
          <a:p>
            <a:pPr algn="ctr" rtl="1"/>
            <a:r>
              <a:rPr lang="ar-SA" sz="1000" dirty="0" smtClean="0"/>
              <a:t>  </a:t>
            </a:r>
            <a:r>
              <a:rPr lang="en-US" sz="1000" dirty="0" smtClean="0"/>
              <a:t>JIU</a:t>
            </a:r>
            <a:endParaRPr lang="ar-SA" sz="1000" dirty="0" smtClean="0"/>
          </a:p>
        </p:txBody>
      </p:sp>
      <p:sp>
        <p:nvSpPr>
          <p:cNvPr id="28" name="مربع نص 27"/>
          <p:cNvSpPr txBox="1"/>
          <p:nvPr/>
        </p:nvSpPr>
        <p:spPr>
          <a:xfrm>
            <a:off x="1000100" y="5643578"/>
            <a:ext cx="171451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1">
            <a:spAutoFit/>
          </a:bodyPr>
          <a:lstStyle/>
          <a:p>
            <a:pPr algn="ctr" rtl="1"/>
            <a:r>
              <a:rPr lang="ar-SA" sz="1000" dirty="0" smtClean="0"/>
              <a:t>جامعة</a:t>
            </a:r>
          </a:p>
          <a:p>
            <a:pPr algn="ctr" rtl="1"/>
            <a:r>
              <a:rPr lang="ar-SA" sz="1000" dirty="0" smtClean="0"/>
              <a:t> </a:t>
            </a:r>
            <a:r>
              <a:rPr lang="en-US" sz="1000" dirty="0" smtClean="0"/>
              <a:t>Michigan Virtual University</a:t>
            </a:r>
            <a:endParaRPr lang="ar-SA"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ox(i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ox(in)">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ppt_x"/>
                                          </p:val>
                                        </p:tav>
                                        <p:tav tm="100000">
                                          <p:val>
                                            <p:strVal val="#ppt_x"/>
                                          </p:val>
                                        </p:tav>
                                      </p:tavLst>
                                    </p:anim>
                                    <p:anim calcmode="lin" valueType="num">
                                      <p:cBhvr additive="base">
                                        <p:cTn id="4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ppt_x"/>
                                          </p:val>
                                        </p:tav>
                                        <p:tav tm="100000">
                                          <p:val>
                                            <p:strVal val="#ppt_x"/>
                                          </p:val>
                                        </p:tav>
                                      </p:tavLst>
                                    </p:anim>
                                    <p:anim calcmode="lin" valueType="num">
                                      <p:cBhvr additive="base">
                                        <p:cTn id="57" dur="500" fill="hold"/>
                                        <p:tgtEl>
                                          <p:spTgt spid="21"/>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ppt_x"/>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ppt_x"/>
                                          </p:val>
                                        </p:tav>
                                        <p:tav tm="100000">
                                          <p:val>
                                            <p:strVal val="#ppt_x"/>
                                          </p:val>
                                        </p:tav>
                                      </p:tavLst>
                                    </p:anim>
                                    <p:anim calcmode="lin" valueType="num">
                                      <p:cBhvr additive="base">
                                        <p:cTn id="6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box(in)">
                                      <p:cBhvr>
                                        <p:cTn id="70" dur="500"/>
                                        <p:tgtEl>
                                          <p:spTgt spid="9"/>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500" fill="hold"/>
                                        <p:tgtEl>
                                          <p:spTgt spid="12"/>
                                        </p:tgtEl>
                                        <p:attrNameLst>
                                          <p:attrName>ppt_x</p:attrName>
                                        </p:attrNameLst>
                                      </p:cBhvr>
                                      <p:tavLst>
                                        <p:tav tm="0">
                                          <p:val>
                                            <p:strVal val="#ppt_x"/>
                                          </p:val>
                                        </p:tav>
                                        <p:tav tm="100000">
                                          <p:val>
                                            <p:strVal val="#ppt_x"/>
                                          </p:val>
                                        </p:tav>
                                      </p:tavLst>
                                    </p:anim>
                                    <p:anim calcmode="lin" valueType="num">
                                      <p:cBhvr additive="base">
                                        <p:cTn id="7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additive="base">
                                        <p:cTn id="85" dur="500" fill="hold"/>
                                        <p:tgtEl>
                                          <p:spTgt spid="26"/>
                                        </p:tgtEl>
                                        <p:attrNameLst>
                                          <p:attrName>ppt_x</p:attrName>
                                        </p:attrNameLst>
                                      </p:cBhvr>
                                      <p:tavLst>
                                        <p:tav tm="0">
                                          <p:val>
                                            <p:strVal val="#ppt_x"/>
                                          </p:val>
                                        </p:tav>
                                        <p:tav tm="100000">
                                          <p:val>
                                            <p:strVal val="#ppt_x"/>
                                          </p:val>
                                        </p:tav>
                                      </p:tavLst>
                                    </p:anim>
                                    <p:anim calcmode="lin" valueType="num">
                                      <p:cBhvr additive="base">
                                        <p:cTn id="86" dur="500" fill="hold"/>
                                        <p:tgtEl>
                                          <p:spTgt spid="26"/>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27"/>
                                        </p:tgtEl>
                                        <p:attrNameLst>
                                          <p:attrName>style.visibility</p:attrName>
                                        </p:attrNameLst>
                                      </p:cBhvr>
                                      <p:to>
                                        <p:strVal val="visible"/>
                                      </p:to>
                                    </p:set>
                                    <p:anim calcmode="lin" valueType="num">
                                      <p:cBhvr additive="base">
                                        <p:cTn id="89" dur="500" fill="hold"/>
                                        <p:tgtEl>
                                          <p:spTgt spid="27"/>
                                        </p:tgtEl>
                                        <p:attrNameLst>
                                          <p:attrName>ppt_x</p:attrName>
                                        </p:attrNameLst>
                                      </p:cBhvr>
                                      <p:tavLst>
                                        <p:tav tm="0">
                                          <p:val>
                                            <p:strVal val="#ppt_x"/>
                                          </p:val>
                                        </p:tav>
                                        <p:tav tm="100000">
                                          <p:val>
                                            <p:strVal val="#ppt_x"/>
                                          </p:val>
                                        </p:tav>
                                      </p:tavLst>
                                    </p:anim>
                                    <p:anim calcmode="lin" valueType="num">
                                      <p:cBhvr additive="base">
                                        <p:cTn id="90" dur="500" fill="hold"/>
                                        <p:tgtEl>
                                          <p:spTgt spid="27"/>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 calcmode="lin" valueType="num">
                                      <p:cBhvr additive="base">
                                        <p:cTn id="93" dur="500" fill="hold"/>
                                        <p:tgtEl>
                                          <p:spTgt spid="28"/>
                                        </p:tgtEl>
                                        <p:attrNameLst>
                                          <p:attrName>ppt_x</p:attrName>
                                        </p:attrNameLst>
                                      </p:cBhvr>
                                      <p:tavLst>
                                        <p:tav tm="0">
                                          <p:val>
                                            <p:strVal val="#ppt_x"/>
                                          </p:val>
                                        </p:tav>
                                        <p:tav tm="100000">
                                          <p:val>
                                            <p:strVal val="#ppt_x"/>
                                          </p:val>
                                        </p:tav>
                                      </p:tavLst>
                                    </p:anim>
                                    <p:anim calcmode="lin" valueType="num">
                                      <p:cBhvr additive="base">
                                        <p:cTn id="9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2" grpId="0" animBg="1"/>
      <p:bldP spid="13" grpId="0" animBg="1"/>
      <p:bldP spid="25" grpId="0" animBg="1"/>
      <p:bldP spid="14" grpId="0" animBg="1"/>
      <p:bldP spid="15" grpId="0" animBg="1"/>
      <p:bldP spid="16" grpId="0" animBg="1"/>
      <p:bldP spid="17" grpId="0" animBg="1"/>
      <p:bldP spid="19" grpId="0" animBg="1"/>
      <p:bldP spid="21" grpId="0" animBg="1"/>
      <p:bldP spid="22" grpId="0" animBg="1"/>
      <p:bldP spid="23" grpId="0" animBg="1"/>
      <p:bldP spid="24" grpId="0" animBg="1"/>
      <p:bldP spid="26" grpId="0" animBg="1"/>
      <p:bldP spid="27"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nvPr>
        </p:nvGraphicFramePr>
        <p:xfrm>
          <a:off x="0" y="285728"/>
          <a:ext cx="9144000" cy="6572272"/>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6929454" y="5143512"/>
            <a:ext cx="2214546" cy="738664"/>
          </a:xfrm>
          <a:prstGeom prst="rect">
            <a:avLst/>
          </a:prstGeom>
          <a:solidFill>
            <a:srgbClr val="FF0000"/>
          </a:solidFill>
        </p:spPr>
        <p:txBody>
          <a:bodyPr wrap="square" rtlCol="1">
            <a:spAutoFit/>
          </a:bodyPr>
          <a:lstStyle/>
          <a:p>
            <a:pPr algn="r" rtl="1"/>
            <a:r>
              <a:rPr lang="ar-SA" sz="1400" b="1" dirty="0" smtClean="0">
                <a:solidFill>
                  <a:schemeClr val="bg1"/>
                </a:solidFill>
              </a:rPr>
              <a:t>ملاحظة : تم استبعاد البلدان التي يقل عدد جامعاتها عن جامعتين..</a:t>
            </a:r>
          </a:p>
          <a:p>
            <a:pPr algn="r" rtl="1"/>
            <a:r>
              <a:rPr lang="ar-SA" sz="1400" b="1" dirty="0" smtClean="0">
                <a:solidFill>
                  <a:schemeClr val="bg1"/>
                </a:solidFill>
              </a:rPr>
              <a:t>المصدر : اليونسكو</a:t>
            </a:r>
            <a:endParaRPr lang="ar-SA"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285852" y="500042"/>
            <a:ext cx="6286544" cy="400110"/>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r" rtl="1"/>
            <a:r>
              <a:rPr lang="ar-SA" sz="2000" b="1" dirty="0" smtClean="0">
                <a:latin typeface="GE SS Text Light" pitchFamily="18" charset="-78"/>
                <a:ea typeface="GE SS Text Light" pitchFamily="18" charset="-78"/>
                <a:cs typeface="GE SS Text Light" pitchFamily="18" charset="-78"/>
              </a:rPr>
              <a:t>تساؤلات مشروعة</a:t>
            </a:r>
            <a:endParaRPr lang="ar-SA" sz="2000" b="1" dirty="0">
              <a:latin typeface="GE SS Text Light" pitchFamily="18" charset="-78"/>
              <a:ea typeface="GE SS Text Light" pitchFamily="18" charset="-78"/>
              <a:cs typeface="GE SS Text Light" pitchFamily="18" charset="-78"/>
            </a:endParaRPr>
          </a:p>
        </p:txBody>
      </p:sp>
      <p:sp>
        <p:nvSpPr>
          <p:cNvPr id="11" name="مربع نص 10"/>
          <p:cNvSpPr txBox="1"/>
          <p:nvPr/>
        </p:nvSpPr>
        <p:spPr>
          <a:xfrm>
            <a:off x="3000364" y="1809080"/>
            <a:ext cx="4214842" cy="1569660"/>
          </a:xfrm>
          <a:prstGeom prst="rect">
            <a:avLst/>
          </a:prstGeom>
          <a:noFill/>
        </p:spPr>
        <p:txBody>
          <a:bodyPr wrap="square" rtlCol="1">
            <a:spAutoFit/>
          </a:bodyPr>
          <a:lstStyle/>
          <a:p>
            <a:pPr algn="r" rtl="1">
              <a:buFont typeface="Arial" pitchFamily="34" charset="0"/>
              <a:buChar char="•"/>
            </a:pPr>
            <a:r>
              <a:rPr lang="ar-SA" sz="1200" b="1" dirty="0" smtClean="0">
                <a:latin typeface="Times New Roman" pitchFamily="18" charset="0"/>
                <a:ea typeface="Calibri" pitchFamily="34" charset="0"/>
              </a:rPr>
              <a:t>حداثته واعتماده الكبير على التكنولوجيا</a:t>
            </a:r>
          </a:p>
          <a:p>
            <a:pPr algn="r" rtl="1">
              <a:buFont typeface="Arial" pitchFamily="34" charset="0"/>
              <a:buChar char="•"/>
            </a:pPr>
            <a:r>
              <a:rPr lang="ar-SA" sz="1200" b="1" dirty="0" smtClean="0">
                <a:latin typeface="Times New Roman" pitchFamily="18" charset="0"/>
                <a:ea typeface="Calibri" pitchFamily="34" charset="0"/>
              </a:rPr>
              <a:t>القلق الأكاديمي حول أهدافه وجودة مخرجاته وكيفية تقييمه</a:t>
            </a:r>
          </a:p>
          <a:p>
            <a:pPr algn="r" rtl="1">
              <a:buFont typeface="Arial" pitchFamily="34" charset="0"/>
              <a:buChar char="•"/>
            </a:pPr>
            <a:r>
              <a:rPr lang="ar-SA" sz="1200" b="1" dirty="0" smtClean="0">
                <a:latin typeface="Times New Roman" pitchFamily="18" charset="0"/>
                <a:ea typeface="Calibri" pitchFamily="34" charset="0"/>
              </a:rPr>
              <a:t>صعوبة تحديد معايير واضحة لتقييم جودته</a:t>
            </a:r>
          </a:p>
          <a:p>
            <a:pPr algn="r" rtl="1">
              <a:buFont typeface="Arial" pitchFamily="34" charset="0"/>
              <a:buChar char="•"/>
            </a:pPr>
            <a:r>
              <a:rPr lang="ar-SA" sz="1200" b="1" dirty="0" smtClean="0">
                <a:latin typeface="Times New Roman" pitchFamily="18" charset="0"/>
                <a:ea typeface="Calibri" pitchFamily="34" charset="0"/>
              </a:rPr>
              <a:t>قدرته على تجاوز الحدود السياسية والجغرافية والثقافية</a:t>
            </a:r>
          </a:p>
          <a:p>
            <a:pPr algn="r" rtl="1">
              <a:buFont typeface="Arial" pitchFamily="34" charset="0"/>
              <a:buChar char="•"/>
            </a:pPr>
            <a:r>
              <a:rPr lang="ar-SA" sz="1200" b="1" dirty="0" smtClean="0">
                <a:latin typeface="Times New Roman" pitchFamily="18" charset="0"/>
                <a:ea typeface="Calibri" pitchFamily="34" charset="0"/>
              </a:rPr>
              <a:t>انتشاره السريع مما يجعله يشكل تهديداً على النظم التعليمية التقليدية</a:t>
            </a:r>
          </a:p>
          <a:p>
            <a:pPr algn="r" rtl="1">
              <a:buFont typeface="Arial" pitchFamily="34" charset="0"/>
              <a:buChar char="•"/>
            </a:pPr>
            <a:r>
              <a:rPr lang="ar-SA" sz="1200" b="1" dirty="0" smtClean="0">
                <a:latin typeface="Times New Roman" pitchFamily="18" charset="0"/>
              </a:rPr>
              <a:t>الشكوك حول شهادته والدرجات الممنوحة من قبل سوق العمل ورجال الأعمال</a:t>
            </a:r>
          </a:p>
          <a:p>
            <a:pPr algn="r" rtl="1">
              <a:buFont typeface="Arial" pitchFamily="34" charset="0"/>
              <a:buChar char="•"/>
            </a:pPr>
            <a:r>
              <a:rPr lang="ar-SA" sz="1200" b="1" dirty="0" smtClean="0">
                <a:latin typeface="Times New Roman" pitchFamily="18" charset="0"/>
              </a:rPr>
              <a:t>قلق الطلاب من عدم الاعتراف بالدرجات الممنوحة </a:t>
            </a:r>
            <a:r>
              <a:rPr lang="ar-SA" sz="1200" b="1" dirty="0" err="1" smtClean="0">
                <a:latin typeface="Times New Roman" pitchFamily="18" charset="0"/>
              </a:rPr>
              <a:t>او</a:t>
            </a:r>
            <a:r>
              <a:rPr lang="ar-SA" sz="1200" b="1" dirty="0" smtClean="0">
                <a:latin typeface="Times New Roman" pitchFamily="18" charset="0"/>
              </a:rPr>
              <a:t> قبول شهاداتهم في الدراسات العليا</a:t>
            </a:r>
            <a:endParaRPr lang="ar-SA" sz="1200" b="1" dirty="0"/>
          </a:p>
        </p:txBody>
      </p:sp>
      <p:sp>
        <p:nvSpPr>
          <p:cNvPr id="14" name="مستطيل 13"/>
          <p:cNvSpPr/>
          <p:nvPr/>
        </p:nvSpPr>
        <p:spPr>
          <a:xfrm>
            <a:off x="1928794" y="1214422"/>
            <a:ext cx="5572164"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لماذا كل هذا القلق حول التعليم عن بعد؟</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18" name="مستطيل مستدير الزوايا 17"/>
          <p:cNvSpPr/>
          <p:nvPr/>
        </p:nvSpPr>
        <p:spPr>
          <a:xfrm>
            <a:off x="7586690" y="1809080"/>
            <a:ext cx="914400" cy="111985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3200" b="1" dirty="0" smtClean="0">
                <a:solidFill>
                  <a:srgbClr val="FF0000"/>
                </a:solidFill>
                <a:latin typeface="GE SS Text Light" pitchFamily="18" charset="-78"/>
                <a:ea typeface="GE SS Text Light" pitchFamily="18" charset="-78"/>
                <a:cs typeface="GE SS Text Light" pitchFamily="18" charset="-78"/>
              </a:rPr>
              <a:t>ربما</a:t>
            </a:r>
            <a:endParaRPr lang="ar-SA" b="1" dirty="0">
              <a:latin typeface="GE SS Text Light" pitchFamily="18" charset="-78"/>
              <a:ea typeface="GE SS Text Light" pitchFamily="18" charset="-78"/>
              <a:cs typeface="GE SS Text Light" pitchFamily="18" charset="-78"/>
            </a:endParaRPr>
          </a:p>
        </p:txBody>
      </p:sp>
      <p:sp>
        <p:nvSpPr>
          <p:cNvPr id="21" name="مستطيل 20"/>
          <p:cNvSpPr/>
          <p:nvPr/>
        </p:nvSpPr>
        <p:spPr>
          <a:xfrm>
            <a:off x="500034" y="3357562"/>
            <a:ext cx="6929486"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هل هذا القلق حول الجودة في التعليم عن بعد مبرر؟</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22" name="مستطيل مستدير الزوايا 21"/>
          <p:cNvSpPr/>
          <p:nvPr/>
        </p:nvSpPr>
        <p:spPr>
          <a:xfrm>
            <a:off x="7658128" y="3646703"/>
            <a:ext cx="914400" cy="925305"/>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endParaRPr lang="ar-SA" sz="3600" b="1" dirty="0" smtClean="0">
              <a:solidFill>
                <a:srgbClr val="FF0000"/>
              </a:solidFill>
              <a:latin typeface="GE SS Text Light" pitchFamily="18" charset="-78"/>
              <a:ea typeface="GE SS Text Light" pitchFamily="18" charset="-78"/>
              <a:cs typeface="GE SS Text Light" pitchFamily="18" charset="-78"/>
            </a:endParaRPr>
          </a:p>
          <a:p>
            <a:pPr algn="ctr"/>
            <a:r>
              <a:rPr lang="ar-SA" sz="3600" b="1" dirty="0" smtClean="0">
                <a:solidFill>
                  <a:srgbClr val="FF0000"/>
                </a:solidFill>
                <a:latin typeface="GE SS Text Light" pitchFamily="18" charset="-78"/>
                <a:ea typeface="GE SS Text Light" pitchFamily="18" charset="-78"/>
                <a:cs typeface="GE SS Text Light" pitchFamily="18" charset="-78"/>
              </a:rPr>
              <a:t>لا </a:t>
            </a:r>
            <a:endParaRPr lang="ar-SA" sz="4000" b="1" dirty="0" smtClean="0">
              <a:solidFill>
                <a:srgbClr val="FF0000"/>
              </a:solidFill>
              <a:latin typeface="GE SS Text Light" pitchFamily="18" charset="-78"/>
              <a:ea typeface="GE SS Text Light" pitchFamily="18" charset="-78"/>
              <a:cs typeface="GE SS Text Light" pitchFamily="18" charset="-78"/>
            </a:endParaRPr>
          </a:p>
          <a:p>
            <a:pPr algn="ctr"/>
            <a:endParaRPr lang="ar-SA" b="1" dirty="0">
              <a:latin typeface="GE SS Text Light" pitchFamily="18" charset="-78"/>
              <a:ea typeface="GE SS Text Light" pitchFamily="18" charset="-78"/>
              <a:cs typeface="GE SS Text Light" pitchFamily="18" charset="-78"/>
            </a:endParaRPr>
          </a:p>
        </p:txBody>
      </p:sp>
      <p:sp>
        <p:nvSpPr>
          <p:cNvPr id="23" name="مربع نص 22"/>
          <p:cNvSpPr txBox="1"/>
          <p:nvPr/>
        </p:nvSpPr>
        <p:spPr>
          <a:xfrm>
            <a:off x="3643306" y="3786190"/>
            <a:ext cx="3571900" cy="646331"/>
          </a:xfrm>
          <a:prstGeom prst="rect">
            <a:avLst/>
          </a:prstGeom>
          <a:noFill/>
        </p:spPr>
        <p:txBody>
          <a:bodyPr wrap="square" rtlCol="1">
            <a:spAutoFit/>
          </a:bodyPr>
          <a:lstStyle/>
          <a:p>
            <a:pPr algn="r" rtl="1">
              <a:buFont typeface="Arial" pitchFamily="34" charset="0"/>
              <a:buChar char="•"/>
            </a:pPr>
            <a:r>
              <a:rPr lang="ar-SA" sz="1200" b="1" dirty="0" smtClean="0"/>
              <a:t>التعليم عن بعد نمط تعليمي يمكن التحكم </a:t>
            </a:r>
            <a:r>
              <a:rPr lang="ar-SA" sz="1200" b="1" dirty="0" err="1" smtClean="0"/>
              <a:t>به</a:t>
            </a:r>
            <a:r>
              <a:rPr lang="ar-SA" sz="1200" b="1" dirty="0" smtClean="0"/>
              <a:t> وضبط جودته وقد نجح في ذلك عدداً من النظم التعليمية والتي يمكن أن تكون نماذج يستفاد منها  </a:t>
            </a:r>
          </a:p>
        </p:txBody>
      </p:sp>
      <p:sp>
        <p:nvSpPr>
          <p:cNvPr id="9" name="مستطيل 8"/>
          <p:cNvSpPr/>
          <p:nvPr/>
        </p:nvSpPr>
        <p:spPr>
          <a:xfrm>
            <a:off x="71406" y="4714884"/>
            <a:ext cx="7429552" cy="400110"/>
          </a:xfrm>
          <a:prstGeom prst="rect">
            <a:avLst/>
          </a:prstGeom>
        </p:spPr>
        <p:txBody>
          <a:bodyPr wrap="square">
            <a:spAutoFit/>
          </a:bodyPr>
          <a:lstStyle/>
          <a:p>
            <a:pPr algn="r" rtl="1"/>
            <a:r>
              <a:rPr lang="ar-SA" sz="2000" b="1" dirty="0" smtClean="0">
                <a:solidFill>
                  <a:srgbClr val="FF0000"/>
                </a:solidFill>
                <a:latin typeface="GE SS Text Light" pitchFamily="18" charset="-78"/>
                <a:ea typeface="GE SS Text Light" pitchFamily="18" charset="-78"/>
                <a:cs typeface="GE SS Text Light" pitchFamily="18" charset="-78"/>
              </a:rPr>
              <a:t>ما المنافع المكتسبة من ضبط جودة مؤسسات وبرامج التعليم عن بعد</a:t>
            </a:r>
            <a:endParaRPr lang="ar-SA" sz="2000" b="1" dirty="0">
              <a:solidFill>
                <a:srgbClr val="FF0000"/>
              </a:solidFill>
              <a:latin typeface="GE SS Text Light" pitchFamily="18" charset="-78"/>
              <a:ea typeface="GE SS Text Light" pitchFamily="18" charset="-78"/>
              <a:cs typeface="GE SS Text Light" pitchFamily="18" charset="-78"/>
            </a:endParaRPr>
          </a:p>
        </p:txBody>
      </p:sp>
      <p:sp>
        <p:nvSpPr>
          <p:cNvPr id="12" name="مربع نص 11"/>
          <p:cNvSpPr txBox="1"/>
          <p:nvPr/>
        </p:nvSpPr>
        <p:spPr>
          <a:xfrm>
            <a:off x="1428728" y="5143512"/>
            <a:ext cx="5857916" cy="1015663"/>
          </a:xfrm>
          <a:prstGeom prst="rect">
            <a:avLst/>
          </a:prstGeom>
          <a:noFill/>
        </p:spPr>
        <p:txBody>
          <a:bodyPr wrap="square" rtlCol="1">
            <a:spAutoFit/>
          </a:bodyPr>
          <a:lstStyle/>
          <a:p>
            <a:pPr algn="r" rtl="1">
              <a:buFont typeface="Arial" pitchFamily="34" charset="0"/>
              <a:buChar char="•"/>
            </a:pPr>
            <a:r>
              <a:rPr lang="ar-SA" sz="1200" b="1" dirty="0" smtClean="0">
                <a:latin typeface="Times New Roman" pitchFamily="18" charset="0"/>
                <a:ea typeface="Calibri" pitchFamily="34" charset="0"/>
              </a:rPr>
              <a:t>حماية المصالح الاجتماعية ودعم جودة أداء النظم التعليمية ورفع كفاءتها .</a:t>
            </a:r>
          </a:p>
          <a:p>
            <a:pPr algn="r" rtl="1">
              <a:buFont typeface="Arial" pitchFamily="34" charset="0"/>
              <a:buChar char="•"/>
            </a:pPr>
            <a:r>
              <a:rPr lang="ar-SA" sz="1200" b="1" dirty="0" smtClean="0">
                <a:latin typeface="Times New Roman" pitchFamily="18" charset="0"/>
                <a:ea typeface="Calibri" pitchFamily="34" charset="0"/>
              </a:rPr>
              <a:t>القضاء على القلق الأكاديمي والاجتماعي حول التعليم عن بعد وتوفير معلومات </a:t>
            </a:r>
            <a:r>
              <a:rPr lang="ar-SA" sz="1200" b="1" dirty="0" err="1" smtClean="0">
                <a:latin typeface="Times New Roman" pitchFamily="18" charset="0"/>
                <a:ea typeface="Calibri" pitchFamily="34" charset="0"/>
              </a:rPr>
              <a:t>موثوقة</a:t>
            </a:r>
            <a:r>
              <a:rPr lang="ar-SA" sz="1200" b="1" dirty="0" smtClean="0">
                <a:latin typeface="Times New Roman" pitchFamily="18" charset="0"/>
                <a:ea typeface="Calibri" pitchFamily="34" charset="0"/>
              </a:rPr>
              <a:t> للمستفيدين حول مستواها</a:t>
            </a:r>
          </a:p>
          <a:p>
            <a:pPr algn="r" rtl="1">
              <a:buFont typeface="Arial" pitchFamily="34" charset="0"/>
              <a:buChar char="•"/>
            </a:pPr>
            <a:r>
              <a:rPr lang="ar-SA" sz="1200" b="1" dirty="0" smtClean="0">
                <a:latin typeface="Times New Roman" pitchFamily="18" charset="0"/>
                <a:ea typeface="Calibri" pitchFamily="34" charset="0"/>
              </a:rPr>
              <a:t>تعزيز الثقة الرسمية بهذه بالرجات الممنوحة من هذه المؤسسات والبرامج ووضع أطر للمساءلة والمحاسبة </a:t>
            </a:r>
          </a:p>
          <a:p>
            <a:pPr algn="r" rtl="1">
              <a:buFont typeface="Arial" pitchFamily="34" charset="0"/>
              <a:buChar char="•"/>
            </a:pPr>
            <a:r>
              <a:rPr lang="ar-SA" sz="1200" b="1" dirty="0" smtClean="0">
                <a:latin typeface="Times New Roman" pitchFamily="18" charset="0"/>
                <a:ea typeface="Calibri" pitchFamily="34" charset="0"/>
              </a:rPr>
              <a:t>تمتع مؤسسات وبرامج التعليم </a:t>
            </a:r>
            <a:r>
              <a:rPr lang="ar-SA" sz="1200" b="1" dirty="0" smtClean="0">
                <a:latin typeface="Times New Roman" pitchFamily="18" charset="0"/>
                <a:ea typeface="Calibri" pitchFamily="34" charset="0"/>
                <a:cs typeface="Times New Roman" pitchFamily="18" charset="0"/>
              </a:rPr>
              <a:t>عن بعد في حال أثبتت جدارتها وعززت سمعتها الأكاديمية بالحصول على نصيب أكبر من الطلاب.</a:t>
            </a:r>
            <a:endParaRPr lang="ar-SA"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8" grpId="0" animBg="1"/>
      <p:bldP spid="21" grpId="0"/>
      <p:bldP spid="22" grpId="0" animBg="1"/>
      <p:bldP spid="23" grpId="0"/>
      <p:bldP spid="9"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52322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800" b="1" dirty="0" smtClean="0">
                <a:solidFill>
                  <a:schemeClr val="bg1"/>
                </a:solidFill>
                <a:latin typeface="GE SS Text Light" pitchFamily="18" charset="-78"/>
                <a:ea typeface="GE SS Text Light" pitchFamily="18" charset="-78"/>
                <a:cs typeface="GE SS Text Light" pitchFamily="18" charset="-78"/>
              </a:rPr>
              <a:t>ضمان الجودة والاعتماد الأكاديمي</a:t>
            </a:r>
            <a:endParaRPr lang="en-US" sz="2800" dirty="0">
              <a:solidFill>
                <a:schemeClr val="bg1"/>
              </a:solidFill>
              <a:latin typeface="GE SS Text Light" pitchFamily="18" charset="-78"/>
              <a:ea typeface="GE SS Text Light" pitchFamily="18" charset="-78"/>
              <a:cs typeface="GE SS Text Light" pitchFamily="18" charset="-78"/>
            </a:endParaRPr>
          </a:p>
        </p:txBody>
      </p:sp>
      <p:cxnSp>
        <p:nvCxnSpPr>
          <p:cNvPr id="8" name="AutoShape 2"/>
          <p:cNvCxnSpPr>
            <a:cxnSpLocks noChangeShapeType="1"/>
          </p:cNvCxnSpPr>
          <p:nvPr/>
        </p:nvCxnSpPr>
        <p:spPr bwMode="auto">
          <a:xfrm>
            <a:off x="3571868" y="2500307"/>
            <a:ext cx="1214446" cy="642941"/>
          </a:xfrm>
          <a:prstGeom prst="straightConnector1">
            <a:avLst/>
          </a:prstGeom>
          <a:noFill/>
          <a:ln w="76200">
            <a:solidFill>
              <a:schemeClr val="tx2">
                <a:lumMod val="40000"/>
                <a:lumOff val="60000"/>
              </a:schemeClr>
            </a:solidFill>
            <a:round/>
            <a:headEnd/>
            <a:tailEnd type="triangle" w="med" len="med"/>
          </a:ln>
        </p:spPr>
      </p:cxnSp>
      <p:sp>
        <p:nvSpPr>
          <p:cNvPr id="18" name="مستطيل مستدير الزوايا 17"/>
          <p:cNvSpPr/>
          <p:nvPr/>
        </p:nvSpPr>
        <p:spPr>
          <a:xfrm>
            <a:off x="4500562" y="3214686"/>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اعتماد  </a:t>
            </a:r>
            <a:r>
              <a:rPr lang="en-US" i="1" dirty="0" smtClean="0"/>
              <a:t>Accreditation</a:t>
            </a:r>
            <a:r>
              <a:rPr lang="en-US" dirty="0" smtClean="0"/>
              <a:t> </a:t>
            </a:r>
            <a:endParaRPr lang="ar-SA" dirty="0"/>
          </a:p>
        </p:txBody>
      </p:sp>
      <p:sp>
        <p:nvSpPr>
          <p:cNvPr id="19" name="مستطيل مستدير الزوايا 18"/>
          <p:cNvSpPr/>
          <p:nvPr/>
        </p:nvSpPr>
        <p:spPr>
          <a:xfrm>
            <a:off x="2285984" y="3214686"/>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تقويم </a:t>
            </a:r>
          </a:p>
          <a:p>
            <a:pPr algn="ctr"/>
            <a:r>
              <a:rPr lang="en-US" i="1" dirty="0" smtClean="0"/>
              <a:t>Evaluation</a:t>
            </a:r>
            <a:r>
              <a:rPr lang="en-US" dirty="0" smtClean="0"/>
              <a:t> </a:t>
            </a:r>
            <a:endParaRPr lang="ar-SA" dirty="0"/>
          </a:p>
        </p:txBody>
      </p:sp>
      <p:sp>
        <p:nvSpPr>
          <p:cNvPr id="20" name="مستطيل مستدير الزوايا 19"/>
          <p:cNvSpPr/>
          <p:nvPr/>
        </p:nvSpPr>
        <p:spPr>
          <a:xfrm>
            <a:off x="71406" y="3214686"/>
            <a:ext cx="2143140" cy="64294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dirty="0" smtClean="0"/>
              <a:t>هيئات ضمان الجودة </a:t>
            </a:r>
          </a:p>
          <a:p>
            <a:pPr algn="ctr"/>
            <a:r>
              <a:rPr lang="en-US" i="1" dirty="0" smtClean="0"/>
              <a:t>Quality Assurance</a:t>
            </a:r>
            <a:endParaRPr lang="ar-SA" dirty="0"/>
          </a:p>
        </p:txBody>
      </p:sp>
      <p:sp>
        <p:nvSpPr>
          <p:cNvPr id="22" name="مستطيل 21"/>
          <p:cNvSpPr/>
          <p:nvPr/>
        </p:nvSpPr>
        <p:spPr>
          <a:xfrm>
            <a:off x="6715140" y="1285860"/>
            <a:ext cx="2285984" cy="120032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lvl="0" algn="ctr" rtl="1" eaLnBrk="0" fontAlgn="base" hangingPunct="0">
              <a:spcBef>
                <a:spcPct val="0"/>
              </a:spcBef>
              <a:spcAft>
                <a:spcPct val="0"/>
              </a:spcAft>
            </a:pPr>
            <a:r>
              <a:rPr lang="ar-SA" sz="1200" dirty="0" smtClean="0"/>
              <a:t>يستخدم مفهومي ضمان الجودة والاعتماد الأكاديمي بنفس المعنى ببلدين مختلفين هما الولايات المتحدة وبريطانيا وغالباً ما أرتبط مفهوم "ضمان الجودة"</a:t>
            </a:r>
          </a:p>
          <a:p>
            <a:pPr lvl="0" algn="ctr" rtl="1" eaLnBrk="0" fontAlgn="base" hangingPunct="0">
              <a:spcBef>
                <a:spcPct val="0"/>
              </a:spcBef>
              <a:spcAft>
                <a:spcPct val="0"/>
              </a:spcAft>
            </a:pPr>
            <a:r>
              <a:rPr lang="ar-SA" sz="1200" dirty="0" smtClean="0"/>
              <a:t> فهو في الأدبيات البريطانية يحل محل الاعتماد في الأدبيات الأمريكية</a:t>
            </a:r>
          </a:p>
        </p:txBody>
      </p:sp>
      <p:cxnSp>
        <p:nvCxnSpPr>
          <p:cNvPr id="24" name="AutoShape 2"/>
          <p:cNvCxnSpPr>
            <a:cxnSpLocks noChangeShapeType="1"/>
          </p:cNvCxnSpPr>
          <p:nvPr/>
        </p:nvCxnSpPr>
        <p:spPr bwMode="auto">
          <a:xfrm>
            <a:off x="1785918" y="2500306"/>
            <a:ext cx="1214446" cy="642941"/>
          </a:xfrm>
          <a:prstGeom prst="straightConnector1">
            <a:avLst/>
          </a:prstGeom>
          <a:noFill/>
          <a:ln w="76200">
            <a:solidFill>
              <a:schemeClr val="tx2">
                <a:lumMod val="40000"/>
                <a:lumOff val="60000"/>
              </a:schemeClr>
            </a:solidFill>
            <a:round/>
            <a:headEnd/>
            <a:tailEnd type="triangle" w="med" len="med"/>
          </a:ln>
        </p:spPr>
      </p:cxnSp>
      <p:cxnSp>
        <p:nvCxnSpPr>
          <p:cNvPr id="25" name="AutoShape 2"/>
          <p:cNvCxnSpPr>
            <a:cxnSpLocks noChangeShapeType="1"/>
          </p:cNvCxnSpPr>
          <p:nvPr/>
        </p:nvCxnSpPr>
        <p:spPr bwMode="auto">
          <a:xfrm>
            <a:off x="214282" y="2500306"/>
            <a:ext cx="1214446" cy="642941"/>
          </a:xfrm>
          <a:prstGeom prst="straightConnector1">
            <a:avLst/>
          </a:prstGeom>
          <a:noFill/>
          <a:ln w="76200">
            <a:solidFill>
              <a:schemeClr val="tx2">
                <a:lumMod val="40000"/>
                <a:lumOff val="60000"/>
              </a:schemeClr>
            </a:solidFill>
            <a:round/>
            <a:headEnd/>
            <a:tailEnd type="triangle" w="med" len="med"/>
          </a:ln>
        </p:spPr>
      </p:cxnSp>
      <p:sp>
        <p:nvSpPr>
          <p:cNvPr id="12" name="مستطيل 11"/>
          <p:cNvSpPr/>
          <p:nvPr/>
        </p:nvSpPr>
        <p:spPr>
          <a:xfrm>
            <a:off x="142844" y="4509323"/>
            <a:ext cx="642942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r" rtl="1"/>
            <a:r>
              <a:rPr lang="ar-SA" sz="1200" dirty="0" smtClean="0"/>
              <a:t>هناك تداخل في المفهوم والإجراءات والنتائج بين كل من الاعتماد الأكاديمي وضمان الجودة</a:t>
            </a:r>
            <a:endParaRPr lang="ar-SA" sz="1200" dirty="0"/>
          </a:p>
        </p:txBody>
      </p:sp>
      <p:sp>
        <p:nvSpPr>
          <p:cNvPr id="13" name="مربع نص 12"/>
          <p:cNvSpPr txBox="1"/>
          <p:nvPr/>
        </p:nvSpPr>
        <p:spPr>
          <a:xfrm>
            <a:off x="142844" y="4866513"/>
            <a:ext cx="642942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r"/>
            <a:r>
              <a:rPr lang="ar-SA" sz="1200" dirty="0" smtClean="0">
                <a:latin typeface="Traditional Arabic" pitchFamily="18" charset="-78"/>
                <a:ea typeface="Times New Roman" pitchFamily="18" charset="0"/>
                <a:cs typeface="+mj-cs"/>
              </a:rPr>
              <a:t>هناك علاقة تبادلية بين مدخل الاعتماد الأكاديمي ومدخل ضمان الجودة</a:t>
            </a:r>
            <a:endParaRPr lang="ar-SA" sz="1200" dirty="0">
              <a:cs typeface="+mj-cs"/>
            </a:endParaRPr>
          </a:p>
        </p:txBody>
      </p:sp>
      <p:sp>
        <p:nvSpPr>
          <p:cNvPr id="15" name="Rectangle 3"/>
          <p:cNvSpPr>
            <a:spLocks noChangeArrowheads="1"/>
          </p:cNvSpPr>
          <p:nvPr/>
        </p:nvSpPr>
        <p:spPr bwMode="auto">
          <a:xfrm>
            <a:off x="142844" y="5223703"/>
            <a:ext cx="6429420" cy="27699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raditional Arabic" pitchFamily="18" charset="-78"/>
                <a:ea typeface="Times New Roman" pitchFamily="18" charset="0"/>
                <a:cs typeface="+mj-cs"/>
              </a:rPr>
              <a:t>يستهدف الاعتماد ضمان الجودة في البرامج التعليمية وضمان إعداد خريجين على مستوى عال معرفة وكفاءة </a:t>
            </a:r>
            <a:endParaRPr kumimoji="0" lang="ar-SA" sz="1400" b="0" i="0" u="none" strike="noStrike" cap="none" normalizeH="0" baseline="0" dirty="0" smtClean="0">
              <a:ln>
                <a:noFill/>
              </a:ln>
              <a:solidFill>
                <a:schemeClr val="tx1"/>
              </a:solidFill>
              <a:effectLst/>
              <a:latin typeface="Arial" pitchFamily="34" charset="0"/>
              <a:cs typeface="+mj-cs"/>
            </a:endParaRPr>
          </a:p>
        </p:txBody>
      </p:sp>
      <p:sp>
        <p:nvSpPr>
          <p:cNvPr id="16" name="مربع نص 15"/>
          <p:cNvSpPr txBox="1"/>
          <p:nvPr/>
        </p:nvSpPr>
        <p:spPr>
          <a:xfrm>
            <a:off x="142844" y="5572140"/>
            <a:ext cx="807249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r"/>
            <a:r>
              <a:rPr lang="ar-SA" sz="1200" dirty="0" smtClean="0">
                <a:latin typeface="Traditional Arabic" pitchFamily="18" charset="-78"/>
                <a:ea typeface="Times New Roman" pitchFamily="18" charset="0"/>
                <a:cs typeface="+mj-cs"/>
              </a:rPr>
              <a:t>لا يتأتى حصول المؤسسة وبرامجها على الاعتماد إلا من خلال تقويم مستوى جودتها وضمان حد مقبول له في ضوء المعايير المحددة للجودة</a:t>
            </a:r>
            <a:endParaRPr lang="ar-SA" sz="1200" dirty="0">
              <a:cs typeface="+mj-cs"/>
            </a:endParaRPr>
          </a:p>
        </p:txBody>
      </p:sp>
      <p:sp>
        <p:nvSpPr>
          <p:cNvPr id="17" name="مستطيل 16"/>
          <p:cNvSpPr/>
          <p:nvPr/>
        </p:nvSpPr>
        <p:spPr>
          <a:xfrm>
            <a:off x="142844" y="1576976"/>
            <a:ext cx="4572000"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rtl="1"/>
            <a:r>
              <a:rPr lang="ar-SA" b="1" dirty="0" smtClean="0">
                <a:latin typeface="GE SS Text Light" pitchFamily="18" charset="-78"/>
                <a:ea typeface="GE SS Text Light" pitchFamily="18" charset="-78"/>
                <a:cs typeface="GE SS Text Light" pitchFamily="18" charset="-78"/>
              </a:rPr>
              <a:t> أنشئت في العديد من دول العالم مجالس وهيئات للحفاظ على الجودة في التعليم العالي أطلق عليها</a:t>
            </a:r>
            <a:endParaRPr lang="ar-SA" dirty="0"/>
          </a:p>
        </p:txBody>
      </p:sp>
      <p:sp>
        <p:nvSpPr>
          <p:cNvPr id="26" name="مربع نص 25"/>
          <p:cNvSpPr txBox="1"/>
          <p:nvPr/>
        </p:nvSpPr>
        <p:spPr>
          <a:xfrm>
            <a:off x="142844" y="5938083"/>
            <a:ext cx="807249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lvl="0" algn="ctr" rtl="1" eaLnBrk="0" fontAlgn="base" hangingPunct="0">
              <a:spcBef>
                <a:spcPct val="0"/>
              </a:spcBef>
              <a:spcAft>
                <a:spcPct val="0"/>
              </a:spcAft>
            </a:pPr>
            <a:r>
              <a:rPr lang="ar-SA" sz="1200" dirty="0" smtClean="0"/>
              <a:t>تستخدم الولايات المتحدة مفهوم الاعتماد الأكاديمي وتضع أحد أهدافه ضمان الجودة وتعلن </a:t>
            </a:r>
            <a:r>
              <a:rPr lang="en-US" sz="1200" dirty="0" smtClean="0"/>
              <a:t>(</a:t>
            </a:r>
            <a:r>
              <a:rPr lang="en-US" sz="1200" i="1" dirty="0" smtClean="0"/>
              <a:t>CHEA)</a:t>
            </a:r>
            <a:r>
              <a:rPr lang="ar-SA" sz="1200" dirty="0" smtClean="0"/>
              <a:t> بأن أحد هدفي الاعتماد ضمان الجودة </a:t>
            </a:r>
          </a:p>
        </p:txBody>
      </p:sp>
      <p:sp>
        <p:nvSpPr>
          <p:cNvPr id="23" name="مستطيل مستدير الزوايا 22"/>
          <p:cNvSpPr/>
          <p:nvPr/>
        </p:nvSpPr>
        <p:spPr>
          <a:xfrm>
            <a:off x="4500562" y="3857628"/>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الولايات المتحدة واليابان</a:t>
            </a:r>
            <a:endParaRPr lang="ar-SA" dirty="0"/>
          </a:p>
        </p:txBody>
      </p:sp>
      <p:sp>
        <p:nvSpPr>
          <p:cNvPr id="27" name="مستطيل مستدير الزوايا 26"/>
          <p:cNvSpPr/>
          <p:nvPr/>
        </p:nvSpPr>
        <p:spPr>
          <a:xfrm>
            <a:off x="2285984" y="3857628"/>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فرنسا</a:t>
            </a:r>
            <a:endParaRPr lang="ar-SA" dirty="0"/>
          </a:p>
        </p:txBody>
      </p:sp>
      <p:sp>
        <p:nvSpPr>
          <p:cNvPr id="28" name="مستطيل مستدير الزوايا 27"/>
          <p:cNvSpPr/>
          <p:nvPr/>
        </p:nvSpPr>
        <p:spPr>
          <a:xfrm>
            <a:off x="71406" y="3857628"/>
            <a:ext cx="2143140" cy="35719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rtl="1"/>
            <a:r>
              <a:rPr lang="ar-SA" dirty="0" smtClean="0"/>
              <a:t>المملكة المتحدة</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ppt_x"/>
                                          </p:val>
                                        </p:tav>
                                        <p:tav tm="100000">
                                          <p:val>
                                            <p:strVal val="#ppt_x"/>
                                          </p:val>
                                        </p:tav>
                                      </p:tavLst>
                                    </p:anim>
                                    <p:anim calcmode="lin" valueType="num">
                                      <p:cBhvr additive="base">
                                        <p:cTn id="6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ppt_x"/>
                                          </p:val>
                                        </p:tav>
                                        <p:tav tm="100000">
                                          <p:val>
                                            <p:strVal val="#ppt_x"/>
                                          </p:val>
                                        </p:tav>
                                      </p:tavLst>
                                    </p:anim>
                                    <p:anim calcmode="lin" valueType="num">
                                      <p:cBhvr additive="base">
                                        <p:cTn id="7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additive="base">
                                        <p:cTn id="83" dur="500" fill="hold"/>
                                        <p:tgtEl>
                                          <p:spTgt spid="27"/>
                                        </p:tgtEl>
                                        <p:attrNameLst>
                                          <p:attrName>ppt_x</p:attrName>
                                        </p:attrNameLst>
                                      </p:cBhvr>
                                      <p:tavLst>
                                        <p:tav tm="0">
                                          <p:val>
                                            <p:strVal val="#ppt_x"/>
                                          </p:val>
                                        </p:tav>
                                        <p:tav tm="100000">
                                          <p:val>
                                            <p:strVal val="#ppt_x"/>
                                          </p:val>
                                        </p:tav>
                                      </p:tavLst>
                                    </p:anim>
                                    <p:anim calcmode="lin" valueType="num">
                                      <p:cBhvr additive="base">
                                        <p:cTn id="8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additive="base">
                                        <p:cTn id="89" dur="500" fill="hold"/>
                                        <p:tgtEl>
                                          <p:spTgt spid="28"/>
                                        </p:tgtEl>
                                        <p:attrNameLst>
                                          <p:attrName>ppt_x</p:attrName>
                                        </p:attrNameLst>
                                      </p:cBhvr>
                                      <p:tavLst>
                                        <p:tav tm="0">
                                          <p:val>
                                            <p:strVal val="#ppt_x"/>
                                          </p:val>
                                        </p:tav>
                                        <p:tav tm="100000">
                                          <p:val>
                                            <p:strVal val="#ppt_x"/>
                                          </p:val>
                                        </p:tav>
                                      </p:tavLst>
                                    </p:anim>
                                    <p:anim calcmode="lin" valueType="num">
                                      <p:cBhvr additive="base">
                                        <p:cTn id="9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2" grpId="0" animBg="1"/>
      <p:bldP spid="12" grpId="0" animBg="1"/>
      <p:bldP spid="13" grpId="0" animBg="1"/>
      <p:bldP spid="15" grpId="0" animBg="1"/>
      <p:bldP spid="16" grpId="0" animBg="1"/>
      <p:bldP spid="17" grpId="0" animBg="1"/>
      <p:bldP spid="26" grpId="0" animBg="1"/>
      <p:bldP spid="23" grpId="0" animBg="1"/>
      <p:bldP spid="27"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428604"/>
            <a:ext cx="7143800" cy="400110"/>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2000" dirty="0" smtClean="0">
                <a:solidFill>
                  <a:schemeClr val="bg1"/>
                </a:solidFill>
                <a:latin typeface="GE SS Text Light" pitchFamily="18" charset="-78"/>
                <a:ea typeface="GE SS Text Light" pitchFamily="18" charset="-78"/>
                <a:cs typeface="GE SS Text Light" pitchFamily="18" charset="-78"/>
              </a:rPr>
              <a:t>ضمان الجودة والاعتماد الأكاديمي في المملكة المتحدة والولايات المتحدة</a:t>
            </a:r>
            <a:endParaRPr lang="en-US" sz="2000" dirty="0">
              <a:solidFill>
                <a:schemeClr val="bg1"/>
              </a:solidFill>
              <a:latin typeface="GE SS Text Light" pitchFamily="18" charset="-78"/>
              <a:ea typeface="GE SS Text Light" pitchFamily="18" charset="-78"/>
              <a:cs typeface="GE SS Text Light" pitchFamily="18" charset="-78"/>
            </a:endParaRPr>
          </a:p>
        </p:txBody>
      </p:sp>
      <p:sp>
        <p:nvSpPr>
          <p:cNvPr id="22" name="مربع نص 21"/>
          <p:cNvSpPr txBox="1"/>
          <p:nvPr/>
        </p:nvSpPr>
        <p:spPr>
          <a:xfrm>
            <a:off x="714348" y="1357274"/>
            <a:ext cx="7572428" cy="461665"/>
          </a:xfrm>
          <a:prstGeom prst="rect">
            <a:avLst/>
          </a:prstGeom>
          <a:noFill/>
        </p:spPr>
        <p:txBody>
          <a:bodyPr wrap="square" rtlCol="1">
            <a:spAutoFit/>
          </a:bodyPr>
          <a:lstStyle/>
          <a:p>
            <a:pPr algn="r" rtl="1"/>
            <a:r>
              <a:rPr lang="ar-SA" sz="1200" b="1" dirty="0" smtClean="0"/>
              <a:t>يتميز نظامي التعليم العالي الأمريكي والمملكة المتحدة باللامركزية والتنوع حيث يحتوي النظام الأمريكي على أكثر من 7000 مؤسسة جامعية معتمدة فيما تشرف علي التعليم في المملكة المتحدة عدة جهات كوكالة ضمان الجودة ومجلس تمويل التعليم العالي لانكلترا ومجلس الاعتماد البريطاني </a:t>
            </a:r>
            <a:r>
              <a:rPr lang="en-US" sz="1200" b="1" i="1" dirty="0" smtClean="0"/>
              <a:t>BAC)</a:t>
            </a:r>
            <a:r>
              <a:rPr lang="ar-SA" sz="1200" b="1" i="1" dirty="0" smtClean="0"/>
              <a:t>)</a:t>
            </a:r>
            <a:r>
              <a:rPr lang="ar-SA" sz="1200" b="1" dirty="0" smtClean="0"/>
              <a:t> </a:t>
            </a:r>
          </a:p>
        </p:txBody>
      </p:sp>
      <p:sp>
        <p:nvSpPr>
          <p:cNvPr id="24" name="مربع نص 23"/>
          <p:cNvSpPr txBox="1"/>
          <p:nvPr/>
        </p:nvSpPr>
        <p:spPr>
          <a:xfrm>
            <a:off x="3214646" y="2071654"/>
            <a:ext cx="285752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rtl="1"/>
            <a:r>
              <a:rPr lang="ar-SA" sz="1400" dirty="0" smtClean="0"/>
              <a:t>كيف تمكنت الولايات المتحدة والمملكة المتحدة بهذه الخصائص من تحقيق الجودة؟</a:t>
            </a:r>
            <a:endParaRPr lang="ar-SA" sz="1400" dirty="0"/>
          </a:p>
        </p:txBody>
      </p:sp>
      <p:sp>
        <p:nvSpPr>
          <p:cNvPr id="25" name="مربع نص 24"/>
          <p:cNvSpPr txBox="1"/>
          <p:nvPr/>
        </p:nvSpPr>
        <p:spPr>
          <a:xfrm>
            <a:off x="7643802" y="2130950"/>
            <a:ext cx="1071570" cy="369332"/>
          </a:xfrm>
          <a:prstGeom prst="rect">
            <a:avLst/>
          </a:prstGeom>
          <a:solidFill>
            <a:srgbClr val="FF0000"/>
          </a:solidFill>
        </p:spPr>
        <p:txBody>
          <a:bodyPr wrap="square" rtlCol="1">
            <a:spAutoFit/>
          </a:bodyPr>
          <a:lstStyle/>
          <a:p>
            <a:pPr algn="ctr" rtl="1"/>
            <a:r>
              <a:rPr lang="ar-SA" b="1" dirty="0" smtClean="0">
                <a:solidFill>
                  <a:srgbClr val="FFFF00"/>
                </a:solidFill>
              </a:rPr>
              <a:t>السؤال هنا</a:t>
            </a:r>
            <a:endParaRPr lang="ar-SA" b="1" dirty="0">
              <a:solidFill>
                <a:srgbClr val="FFFF00"/>
              </a:solidFill>
            </a:endParaRPr>
          </a:p>
        </p:txBody>
      </p:sp>
      <p:sp>
        <p:nvSpPr>
          <p:cNvPr id="31" name="زاوية مطوية 30"/>
          <p:cNvSpPr/>
          <p:nvPr/>
        </p:nvSpPr>
        <p:spPr>
          <a:xfrm>
            <a:off x="4643438" y="3714728"/>
            <a:ext cx="2928958" cy="714404"/>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r" rtl="1"/>
            <a:endParaRPr lang="ar-SA" sz="1050" dirty="0" smtClean="0">
              <a:solidFill>
                <a:prstClr val="black"/>
              </a:solidFill>
              <a:latin typeface="Times New Roman" pitchFamily="18" charset="0"/>
              <a:ea typeface="Times New Roman" pitchFamily="18" charset="0"/>
              <a:cs typeface="Times New Roman" pitchFamily="18" charset="0"/>
            </a:endParaRPr>
          </a:p>
          <a:p>
            <a:pPr algn="ctr" rtl="1"/>
            <a:endParaRPr lang="ar-SA" sz="1000" b="1" dirty="0" smtClean="0">
              <a:solidFill>
                <a:prstClr val="black"/>
              </a:solidFill>
              <a:latin typeface="Times New Roman" pitchFamily="18" charset="0"/>
              <a:ea typeface="Times New Roman" pitchFamily="18" charset="0"/>
              <a:cs typeface="Times New Roman" pitchFamily="18" charset="0"/>
            </a:endParaRPr>
          </a:p>
          <a:p>
            <a:pPr algn="ctr" rtl="1"/>
            <a:r>
              <a:rPr lang="ar-SA" sz="1000" b="1" dirty="0" smtClean="0">
                <a:solidFill>
                  <a:prstClr val="black"/>
                </a:solidFill>
                <a:latin typeface="Times New Roman" pitchFamily="18" charset="0"/>
                <a:ea typeface="Times New Roman" pitchFamily="18" charset="0"/>
                <a:cs typeface="Times New Roman" pitchFamily="18" charset="0"/>
              </a:rPr>
              <a:t>يستخدم حكومياً باعتباره واحد من الأدوات المساعدة على حماية الاستثمار في المؤسسات الاتحادية، ويكفل للطلاب وأولياء الأمور الوفاء بالمعايير الأساسية للجودة</a:t>
            </a:r>
          </a:p>
          <a:p>
            <a:pPr algn="ctr" rtl="1"/>
            <a:endParaRPr lang="ar-SA" sz="1000" b="1" dirty="0" smtClean="0"/>
          </a:p>
          <a:p>
            <a:pPr algn="r" rtl="1"/>
            <a:endParaRPr lang="ar-SA" sz="1100" dirty="0" smtClean="0"/>
          </a:p>
        </p:txBody>
      </p:sp>
      <p:sp>
        <p:nvSpPr>
          <p:cNvPr id="34" name="زاوية مطوية 33"/>
          <p:cNvSpPr/>
          <p:nvPr/>
        </p:nvSpPr>
        <p:spPr>
          <a:xfrm>
            <a:off x="4643438" y="4500570"/>
            <a:ext cx="2928958" cy="428628"/>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endParaRPr lang="ar-SA" sz="1100" b="1" dirty="0" smtClean="0"/>
          </a:p>
          <a:p>
            <a:pPr algn="ctr" rtl="1"/>
            <a:r>
              <a:rPr lang="ar-SA" sz="1000" b="1" dirty="0" smtClean="0"/>
              <a:t>ربطت التشريعات الفيدرالية المنح الطلابية بالالتحاق بمؤسسات تعليمية معتمدة </a:t>
            </a:r>
          </a:p>
        </p:txBody>
      </p:sp>
      <p:sp>
        <p:nvSpPr>
          <p:cNvPr id="35" name="زاوية مطوية 34"/>
          <p:cNvSpPr/>
          <p:nvPr/>
        </p:nvSpPr>
        <p:spPr>
          <a:xfrm>
            <a:off x="4643438" y="3286100"/>
            <a:ext cx="2928958" cy="3571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fontAlgn="base">
              <a:spcBef>
                <a:spcPct val="0"/>
              </a:spcBef>
              <a:spcAft>
                <a:spcPct val="0"/>
              </a:spcAft>
            </a:pPr>
            <a:endParaRPr lang="ar-SA" sz="1100" b="1" dirty="0" smtClean="0">
              <a:solidFill>
                <a:schemeClr val="tx1"/>
              </a:solidFill>
              <a:latin typeface="Times New Roman" pitchFamily="18" charset="0"/>
              <a:ea typeface="Times New Roman" pitchFamily="18" charset="0"/>
              <a:cs typeface="Times New Roman" pitchFamily="18" charset="0"/>
            </a:endParaRPr>
          </a:p>
          <a:p>
            <a:pPr algn="ctr" rtl="1" fontAlgn="base">
              <a:spcBef>
                <a:spcPct val="0"/>
              </a:spcBef>
              <a:spcAft>
                <a:spcPct val="0"/>
              </a:spcAft>
            </a:pPr>
            <a:r>
              <a:rPr lang="ar-SA" sz="1000" b="1" dirty="0" smtClean="0">
                <a:solidFill>
                  <a:schemeClr val="tx1"/>
                </a:solidFill>
                <a:latin typeface="Times New Roman" pitchFamily="18" charset="0"/>
                <a:ea typeface="Times New Roman" pitchFamily="18" charset="0"/>
                <a:cs typeface="Times New Roman" pitchFamily="18" charset="0"/>
              </a:rPr>
              <a:t>نشاط غير حكومي </a:t>
            </a:r>
            <a:r>
              <a:rPr lang="ar-SA" sz="1000" b="1" dirty="0" smtClean="0"/>
              <a:t>ينطلق طوعياً من الجامعات ذاتها</a:t>
            </a:r>
          </a:p>
          <a:p>
            <a:pPr lvl="0" algn="justLow" rtl="1" fontAlgn="base">
              <a:spcBef>
                <a:spcPct val="0"/>
              </a:spcBef>
              <a:spcAft>
                <a:spcPct val="0"/>
              </a:spcAft>
            </a:pPr>
            <a:r>
              <a:rPr lang="ar-SA" sz="1100" dirty="0" smtClean="0">
                <a:solidFill>
                  <a:schemeClr val="tx1"/>
                </a:solidFill>
                <a:latin typeface="Times New Roman" pitchFamily="18" charset="0"/>
                <a:ea typeface="Times New Roman" pitchFamily="18" charset="0"/>
                <a:cs typeface="Times New Roman" pitchFamily="18" charset="0"/>
              </a:rPr>
              <a:t> </a:t>
            </a:r>
            <a:endParaRPr lang="ar-SA" sz="1400" dirty="0" smtClean="0">
              <a:solidFill>
                <a:schemeClr val="tx1"/>
              </a:solidFill>
              <a:latin typeface="Arial" pitchFamily="34" charset="0"/>
              <a:cs typeface="Arial" pitchFamily="34" charset="0"/>
            </a:endParaRPr>
          </a:p>
        </p:txBody>
      </p:sp>
      <p:sp>
        <p:nvSpPr>
          <p:cNvPr id="39" name="مربع نص 38"/>
          <p:cNvSpPr txBox="1"/>
          <p:nvPr/>
        </p:nvSpPr>
        <p:spPr>
          <a:xfrm>
            <a:off x="4643406" y="2834318"/>
            <a:ext cx="2857520"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1600" b="1" dirty="0" smtClean="0"/>
              <a:t>نظام الاعتماد الأكاديمي</a:t>
            </a:r>
            <a:endParaRPr lang="ar-SA" sz="1600" b="1" dirty="0"/>
          </a:p>
        </p:txBody>
      </p:sp>
      <p:sp>
        <p:nvSpPr>
          <p:cNvPr id="43" name="مربع نص 42"/>
          <p:cNvSpPr txBox="1"/>
          <p:nvPr/>
        </p:nvSpPr>
        <p:spPr>
          <a:xfrm>
            <a:off x="7715240" y="2786034"/>
            <a:ext cx="1071570" cy="369332"/>
          </a:xfrm>
          <a:prstGeom prst="rect">
            <a:avLst/>
          </a:prstGeom>
          <a:solidFill>
            <a:schemeClr val="accent5">
              <a:lumMod val="75000"/>
            </a:schemeClr>
          </a:solidFill>
        </p:spPr>
        <p:txBody>
          <a:bodyPr wrap="square" rtlCol="1">
            <a:spAutoFit/>
          </a:bodyPr>
          <a:lstStyle/>
          <a:p>
            <a:pPr algn="ctr" rtl="1"/>
            <a:r>
              <a:rPr lang="ar-SA" b="1" dirty="0" smtClean="0">
                <a:solidFill>
                  <a:srgbClr val="FFFF00"/>
                </a:solidFill>
              </a:rPr>
              <a:t>من خلال</a:t>
            </a:r>
            <a:endParaRPr lang="ar-SA" b="1" dirty="0">
              <a:solidFill>
                <a:srgbClr val="FFFF00"/>
              </a:solidFill>
            </a:endParaRPr>
          </a:p>
        </p:txBody>
      </p:sp>
      <p:sp>
        <p:nvSpPr>
          <p:cNvPr id="45" name="سهم للأسفل 44"/>
          <p:cNvSpPr/>
          <p:nvPr/>
        </p:nvSpPr>
        <p:spPr>
          <a:xfrm rot="5400000">
            <a:off x="7108017" y="2107373"/>
            <a:ext cx="500066" cy="42862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مربع نص 15"/>
          <p:cNvSpPr txBox="1"/>
          <p:nvPr/>
        </p:nvSpPr>
        <p:spPr>
          <a:xfrm>
            <a:off x="1285820" y="2804670"/>
            <a:ext cx="2857520"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SA" sz="1600" b="1" dirty="0" smtClean="0"/>
              <a:t>نظام ضمان الجودة</a:t>
            </a:r>
            <a:endParaRPr lang="ar-SA" sz="1600" b="1" dirty="0"/>
          </a:p>
        </p:txBody>
      </p:sp>
      <p:sp>
        <p:nvSpPr>
          <p:cNvPr id="17" name="زاوية مطوية 16"/>
          <p:cNvSpPr/>
          <p:nvPr/>
        </p:nvSpPr>
        <p:spPr>
          <a:xfrm>
            <a:off x="1214414" y="3286100"/>
            <a:ext cx="2928958" cy="3571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ctr" rtl="1"/>
            <a:r>
              <a:rPr lang="ar-SA" sz="1000" b="1" dirty="0" smtClean="0">
                <a:latin typeface="Times New Roman" pitchFamily="18" charset="0"/>
                <a:ea typeface="Calibri" pitchFamily="34" charset="0"/>
                <a:cs typeface="Times New Roman" pitchFamily="18" charset="0"/>
              </a:rPr>
              <a:t>تقع المسؤولية الرئيسة عن الجودة الأكاديمية على عاتق الجامعات والكليات ذاتها</a:t>
            </a:r>
            <a:endParaRPr lang="ar-SA" sz="1000" b="1" dirty="0"/>
          </a:p>
        </p:txBody>
      </p:sp>
      <p:sp>
        <p:nvSpPr>
          <p:cNvPr id="19" name="زاوية مطوية 18"/>
          <p:cNvSpPr/>
          <p:nvPr/>
        </p:nvSpPr>
        <p:spPr>
          <a:xfrm>
            <a:off x="1214414" y="3714728"/>
            <a:ext cx="2928958" cy="71438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algn="r" rtl="1"/>
            <a:endParaRPr lang="ar-SA" sz="1000" dirty="0" smtClean="0"/>
          </a:p>
          <a:p>
            <a:pPr algn="r" rtl="1"/>
            <a:r>
              <a:rPr lang="ar-SA" sz="1000" b="1" dirty="0" smtClean="0"/>
              <a:t>لدى كل مؤسسة تعليمية مكتب يسمى مكتب ضمان الجودة يقوم بتنسيق جهود التقييم بالمؤسسة تقوم وكالة ضمان الجودة البريطانية بمتابعة والإشراف على ضمان الجودة </a:t>
            </a:r>
            <a:r>
              <a:rPr lang="ar-SA" sz="1000" b="1" dirty="0" smtClean="0">
                <a:solidFill>
                  <a:prstClr val="black"/>
                </a:solidFill>
                <a:latin typeface="Times New Roman" pitchFamily="18" charset="0"/>
                <a:ea typeface="Calibri" pitchFamily="34" charset="0"/>
                <a:cs typeface="Times New Roman" pitchFamily="18" charset="0"/>
              </a:rPr>
              <a:t>والتحقق من مدى قيام المؤسسات بمسؤولياتها</a:t>
            </a:r>
            <a:endParaRPr lang="ar-SA" sz="1000" b="1" dirty="0" smtClean="0"/>
          </a:p>
          <a:p>
            <a:pPr algn="r" rtl="1"/>
            <a:endParaRPr lang="ar-SA" sz="1000" dirty="0"/>
          </a:p>
        </p:txBody>
      </p:sp>
      <p:sp>
        <p:nvSpPr>
          <p:cNvPr id="20" name="زاوية مطوية 19"/>
          <p:cNvSpPr/>
          <p:nvPr/>
        </p:nvSpPr>
        <p:spPr>
          <a:xfrm>
            <a:off x="1214414" y="4500546"/>
            <a:ext cx="2928958" cy="500090"/>
          </a:xfrm>
          <a:prstGeom prst="foldedCorner">
            <a:avLst/>
          </a:prstGeom>
        </p:spPr>
        <p:style>
          <a:lnRef idx="2">
            <a:schemeClr val="accent1"/>
          </a:lnRef>
          <a:fillRef idx="1">
            <a:schemeClr val="lt1"/>
          </a:fillRef>
          <a:effectRef idx="0">
            <a:schemeClr val="accent1"/>
          </a:effectRef>
          <a:fontRef idx="minor">
            <a:schemeClr val="dk1"/>
          </a:fontRef>
        </p:style>
        <p:txBody>
          <a:bodyPr rtlCol="1" anchor="ctr"/>
          <a:lstStyle/>
          <a:p>
            <a:pPr lvl="0" algn="ctr" rtl="1" fontAlgn="base">
              <a:spcBef>
                <a:spcPct val="0"/>
              </a:spcBef>
              <a:spcAft>
                <a:spcPct val="0"/>
              </a:spcAft>
            </a:pPr>
            <a:r>
              <a:rPr lang="ar-SA" sz="900" b="1" dirty="0" smtClean="0">
                <a:solidFill>
                  <a:schemeClr val="tx1"/>
                </a:solidFill>
                <a:latin typeface="Times New Roman" pitchFamily="18" charset="0"/>
                <a:ea typeface="Calibri" pitchFamily="34" charset="0"/>
              </a:rPr>
              <a:t>توفر الوكالة نقاط مرجعية تساعد على وصف المعايير الأكاديمية </a:t>
            </a:r>
            <a:r>
              <a:rPr lang="en-US" sz="900" b="1" i="1" dirty="0" smtClean="0">
                <a:solidFill>
                  <a:schemeClr val="tx1"/>
                </a:solidFill>
                <a:latin typeface="Times New Roman" pitchFamily="18" charset="0"/>
                <a:ea typeface="Calibri" pitchFamily="34" charset="0"/>
              </a:rPr>
              <a:t>Academic Standards</a:t>
            </a:r>
            <a:r>
              <a:rPr lang="en-US" sz="900" b="1" dirty="0" smtClean="0">
                <a:solidFill>
                  <a:schemeClr val="tx1"/>
                </a:solidFill>
                <a:latin typeface="Times New Roman" pitchFamily="18" charset="0"/>
                <a:ea typeface="Calibri" pitchFamily="34" charset="0"/>
              </a:rPr>
              <a:t> </a:t>
            </a:r>
            <a:r>
              <a:rPr lang="ar-SA" sz="900" b="1" dirty="0" smtClean="0">
                <a:solidFill>
                  <a:schemeClr val="tx1"/>
                </a:solidFill>
                <a:latin typeface="Times New Roman" pitchFamily="18" charset="0"/>
                <a:ea typeface="Calibri" pitchFamily="34" charset="0"/>
              </a:rPr>
              <a:t>وتشمل المبادئ التوجيهية بشأن الممارسات الجيدة في الجامعات والكليات </a:t>
            </a:r>
            <a:r>
              <a:rPr lang="en-US" sz="900" b="1" i="1" dirty="0" smtClean="0">
                <a:solidFill>
                  <a:schemeClr val="tx1"/>
                </a:solidFill>
                <a:latin typeface="Times New Roman" pitchFamily="18" charset="0"/>
                <a:ea typeface="Calibri" pitchFamily="34" charset="0"/>
              </a:rPr>
              <a:t>The Code of Practice</a:t>
            </a:r>
            <a:endParaRPr lang="ar-SA" sz="900" b="1" dirty="0" smtClean="0">
              <a:solidFill>
                <a:schemeClr val="tx1"/>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additive="base">
                                        <p:cTn id="21" dur="500" fill="hold"/>
                                        <p:tgtEl>
                                          <p:spTgt spid="43"/>
                                        </p:tgtEl>
                                        <p:attrNameLst>
                                          <p:attrName>ppt_x</p:attrName>
                                        </p:attrNameLst>
                                      </p:cBhvr>
                                      <p:tavLst>
                                        <p:tav tm="0">
                                          <p:val>
                                            <p:strVal val="#ppt_x"/>
                                          </p:val>
                                        </p:tav>
                                        <p:tav tm="100000">
                                          <p:val>
                                            <p:strVal val="#ppt_x"/>
                                          </p:val>
                                        </p:tav>
                                      </p:tavLst>
                                    </p:anim>
                                    <p:anim calcmode="lin" valueType="num">
                                      <p:cBhvr additive="base">
                                        <p:cTn id="2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 calcmode="lin" valueType="num">
                                      <p:cBhvr additive="base">
                                        <p:cTn id="27" dur="500" fill="hold"/>
                                        <p:tgtEl>
                                          <p:spTgt spid="39"/>
                                        </p:tgtEl>
                                        <p:attrNameLst>
                                          <p:attrName>ppt_x</p:attrName>
                                        </p:attrNameLst>
                                      </p:cBhvr>
                                      <p:tavLst>
                                        <p:tav tm="0">
                                          <p:val>
                                            <p:strVal val="#ppt_x"/>
                                          </p:val>
                                        </p:tav>
                                        <p:tav tm="100000">
                                          <p:val>
                                            <p:strVal val="#ppt_x"/>
                                          </p:val>
                                        </p:tav>
                                      </p:tavLst>
                                    </p:anim>
                                    <p:anim calcmode="lin" valueType="num">
                                      <p:cBhvr additive="base">
                                        <p:cTn id="2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additive="base">
                                        <p:cTn id="33" dur="500" fill="hold"/>
                                        <p:tgtEl>
                                          <p:spTgt spid="31"/>
                                        </p:tgtEl>
                                        <p:attrNameLst>
                                          <p:attrName>ppt_x</p:attrName>
                                        </p:attrNameLst>
                                      </p:cBhvr>
                                      <p:tavLst>
                                        <p:tav tm="0">
                                          <p:val>
                                            <p:strVal val="#ppt_x"/>
                                          </p:val>
                                        </p:tav>
                                        <p:tav tm="100000">
                                          <p:val>
                                            <p:strVal val="#ppt_x"/>
                                          </p:val>
                                        </p:tav>
                                      </p:tavLst>
                                    </p:anim>
                                    <p:anim calcmode="lin" valueType="num">
                                      <p:cBhvr additive="base">
                                        <p:cTn id="34" dur="500" fill="hold"/>
                                        <p:tgtEl>
                                          <p:spTgt spid="3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ppt_x"/>
                                          </p:val>
                                        </p:tav>
                                        <p:tav tm="100000">
                                          <p:val>
                                            <p:strVal val="#ppt_x"/>
                                          </p:val>
                                        </p:tav>
                                      </p:tavLst>
                                    </p:anim>
                                    <p:anim calcmode="lin" valueType="num">
                                      <p:cBhvr additive="base">
                                        <p:cTn id="4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checkerboard(across)">
                                      <p:cBhvr>
                                        <p:cTn id="53" dur="5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additive="base">
                                        <p:cTn id="58" dur="500" fill="hold"/>
                                        <p:tgtEl>
                                          <p:spTgt spid="19"/>
                                        </p:tgtEl>
                                        <p:attrNameLst>
                                          <p:attrName>ppt_x</p:attrName>
                                        </p:attrNameLst>
                                      </p:cBhvr>
                                      <p:tavLst>
                                        <p:tav tm="0">
                                          <p:val>
                                            <p:strVal val="#ppt_x"/>
                                          </p:val>
                                        </p:tav>
                                        <p:tav tm="100000">
                                          <p:val>
                                            <p:strVal val="#ppt_x"/>
                                          </p:val>
                                        </p:tav>
                                      </p:tavLst>
                                    </p:anim>
                                    <p:anim calcmode="lin" valueType="num">
                                      <p:cBhvr additive="base">
                                        <p:cTn id="5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checkerboard(across)">
                                      <p:cBhvr>
                                        <p:cTn id="6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31" grpId="0" animBg="1"/>
      <p:bldP spid="34" grpId="0" animBg="1"/>
      <p:bldP spid="35" grpId="0" animBg="1"/>
      <p:bldP spid="39" grpId="0" animBg="1"/>
      <p:bldP spid="43" grpId="0" animBg="1"/>
      <p:bldP spid="45" grpId="0" animBg="1"/>
      <p:bldP spid="16" grpId="0" animBg="1"/>
      <p:bldP spid="17"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8662" y="214290"/>
            <a:ext cx="7143800" cy="584775"/>
          </a:xfrm>
          <a:prstGeom prst="rect">
            <a:avLst/>
          </a:prstGeom>
          <a:solidFill>
            <a:schemeClr val="tx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a:r>
              <a:rPr lang="ar-SA" sz="3200" b="1" dirty="0" smtClean="0">
                <a:solidFill>
                  <a:schemeClr val="bg1"/>
                </a:solidFill>
                <a:latin typeface="GE SS Text Light" pitchFamily="18" charset="-78"/>
                <a:ea typeface="GE SS Text Light" pitchFamily="18" charset="-78"/>
                <a:cs typeface="GE SS Text Light" pitchFamily="18" charset="-78"/>
              </a:rPr>
              <a:t>النموذج الأمريكي في الاعتماد الأكاديمي</a:t>
            </a:r>
            <a:endParaRPr lang="en-US" sz="3200" dirty="0">
              <a:solidFill>
                <a:schemeClr val="bg1"/>
              </a:solidFill>
              <a:latin typeface="GE SS Text Light" pitchFamily="18" charset="-78"/>
              <a:ea typeface="GE SS Text Light" pitchFamily="18" charset="-78"/>
              <a:cs typeface="GE SS Text Light" pitchFamily="18" charset="-78"/>
            </a:endParaRPr>
          </a:p>
        </p:txBody>
      </p:sp>
      <p:sp>
        <p:nvSpPr>
          <p:cNvPr id="8" name="مستطيل مستدير الزوايا 7"/>
          <p:cNvSpPr/>
          <p:nvPr/>
        </p:nvSpPr>
        <p:spPr>
          <a:xfrm>
            <a:off x="3071802" y="928670"/>
            <a:ext cx="285752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latin typeface="GE SS Text Light" pitchFamily="18" charset="-78"/>
                <a:ea typeface="GE SS Text Light" pitchFamily="18" charset="-78"/>
                <a:cs typeface="GE SS Text Light" pitchFamily="18" charset="-78"/>
              </a:rPr>
              <a:t> </a:t>
            </a:r>
            <a:r>
              <a:rPr lang="ar-SA" dirty="0" smtClean="0">
                <a:latin typeface="GE SS Text Light" pitchFamily="18" charset="-78"/>
                <a:ea typeface="GE SS Text Light" pitchFamily="18" charset="-78"/>
                <a:cs typeface="GE SS Text Light" pitchFamily="18" charset="-78"/>
              </a:rPr>
              <a:t>آلية الاعتراف بمنظمات الاعتماد</a:t>
            </a:r>
            <a:endParaRPr lang="ar-SA" dirty="0">
              <a:latin typeface="GE SS Text Light" pitchFamily="18" charset="-78"/>
              <a:ea typeface="GE SS Text Light" pitchFamily="18" charset="-78"/>
              <a:cs typeface="GE SS Text Light" pitchFamily="18" charset="-78"/>
            </a:endParaRPr>
          </a:p>
        </p:txBody>
      </p:sp>
      <p:sp>
        <p:nvSpPr>
          <p:cNvPr id="2049" name="Rectangle 1"/>
          <p:cNvSpPr>
            <a:spLocks noChangeArrowheads="1"/>
          </p:cNvSpPr>
          <p:nvPr/>
        </p:nvSpPr>
        <p:spPr bwMode="auto">
          <a:xfrm>
            <a:off x="1500166" y="1496785"/>
            <a:ext cx="6000792" cy="46166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يجب أن تحصل منظمات الاعتماد على الاعتراف وهو ما يعني أنها تخضع لمراجعة فاعليتها ومؤهلاتها وأنشطتها لتحديد ما إذا كانت تستوفي معايير</a:t>
            </a:r>
            <a:r>
              <a:rPr kumimoji="0" lang="ar-SA" sz="12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محددة </a:t>
            </a:r>
            <a:r>
              <a:rPr kumimoji="0" lang="ar-SA"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ليحق لها منح الاعتماد للمؤسسات التعليمية، ويتم من أحدى أو كلا الجهتين التاليين</a:t>
            </a:r>
            <a:endParaRPr kumimoji="0" lang="ar-S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مستدير الزوايا 8"/>
          <p:cNvSpPr/>
          <p:nvPr/>
        </p:nvSpPr>
        <p:spPr>
          <a:xfrm>
            <a:off x="6000760" y="2068289"/>
            <a:ext cx="292895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b="1" dirty="0" smtClean="0"/>
              <a:t>الجهة الحكومية</a:t>
            </a:r>
          </a:p>
          <a:p>
            <a:pPr algn="ctr" rtl="1"/>
            <a:r>
              <a:rPr lang="ar-SA" sz="1400" b="1" dirty="0" smtClean="0"/>
              <a:t> مكتب التربية في الولايات المتحدة </a:t>
            </a:r>
            <a:r>
              <a:rPr lang="en-US" sz="1400" b="1" i="1" dirty="0" smtClean="0"/>
              <a:t>USDE</a:t>
            </a:r>
            <a:r>
              <a:rPr lang="en-US" sz="1400" b="1" dirty="0" smtClean="0"/>
              <a:t> </a:t>
            </a:r>
            <a:r>
              <a:rPr lang="ar-SA" sz="1400" b="1" dirty="0" smtClean="0"/>
              <a:t> </a:t>
            </a:r>
            <a:endParaRPr lang="ar-SA" sz="1400" b="1" dirty="0"/>
          </a:p>
        </p:txBody>
      </p:sp>
      <p:sp>
        <p:nvSpPr>
          <p:cNvPr id="11" name="مستطيل مستدير الزوايا 10"/>
          <p:cNvSpPr/>
          <p:nvPr/>
        </p:nvSpPr>
        <p:spPr>
          <a:xfrm>
            <a:off x="142844" y="2068289"/>
            <a:ext cx="292895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b="1" dirty="0" smtClean="0"/>
              <a:t>الجهة الخاصة </a:t>
            </a:r>
          </a:p>
          <a:p>
            <a:pPr algn="ctr" rtl="1"/>
            <a:r>
              <a:rPr lang="ar-SA" sz="1400" b="1" dirty="0" smtClean="0"/>
              <a:t> مجلس اعتماد التعليم العالي </a:t>
            </a:r>
            <a:r>
              <a:rPr lang="en-US" sz="1400" b="1" i="1" dirty="0" smtClean="0"/>
              <a:t>CHEA</a:t>
            </a:r>
            <a:r>
              <a:rPr lang="en-US" sz="1400" b="1" dirty="0" smtClean="0"/>
              <a:t> </a:t>
            </a:r>
            <a:r>
              <a:rPr lang="ar-SA" sz="1400" b="1" dirty="0" smtClean="0"/>
              <a:t>   </a:t>
            </a:r>
            <a:endParaRPr lang="ar-SA" sz="1400" b="1" dirty="0"/>
          </a:p>
        </p:txBody>
      </p:sp>
      <p:sp>
        <p:nvSpPr>
          <p:cNvPr id="12" name="مستطيل 11"/>
          <p:cNvSpPr/>
          <p:nvPr/>
        </p:nvSpPr>
        <p:spPr>
          <a:xfrm>
            <a:off x="5786478" y="2714620"/>
            <a:ext cx="300036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تحكم عملية الاعتراف القوانين والتشريعات الاتحادية ولديه عشرة معايير</a:t>
            </a:r>
          </a:p>
        </p:txBody>
      </p:sp>
      <p:sp>
        <p:nvSpPr>
          <p:cNvPr id="13" name="مستطيل 12"/>
          <p:cNvSpPr/>
          <p:nvPr/>
        </p:nvSpPr>
        <p:spPr>
          <a:xfrm>
            <a:off x="285720" y="2714620"/>
            <a:ext cx="307183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تحكم الاعتراف السياسات المتبناة والمعتمدة من قبل مجلس الإدارة بأعضائه السبعة عشر عضوا ولديه خمس معايير </a:t>
            </a:r>
          </a:p>
        </p:txBody>
      </p:sp>
      <p:sp>
        <p:nvSpPr>
          <p:cNvPr id="14" name="مستطيل 13"/>
          <p:cNvSpPr/>
          <p:nvPr/>
        </p:nvSpPr>
        <p:spPr>
          <a:xfrm>
            <a:off x="214282" y="3929066"/>
            <a:ext cx="3429024"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الحد الأقصى لفترة الاعتراف بالمنظمات عشر سنوات مع فترة مؤقتة لـخمس سنوات ويحق لها مراجعة أي منظمة</a:t>
            </a:r>
          </a:p>
          <a:p>
            <a:pPr algn="ctr" rtl="1"/>
            <a:endParaRPr lang="ar-SA" sz="1200" dirty="0"/>
          </a:p>
        </p:txBody>
      </p:sp>
      <p:sp>
        <p:nvSpPr>
          <p:cNvPr id="15" name="مستطيل 14"/>
          <p:cNvSpPr/>
          <p:nvPr/>
        </p:nvSpPr>
        <p:spPr>
          <a:xfrm>
            <a:off x="5929322" y="3214686"/>
            <a:ext cx="292892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الهدف الأساسي التأكد من أن الأموال الاتحادية المخصصة كمعونة للطلاب تدفع بما يحقق لهم تعليم ذا نوعية</a:t>
            </a:r>
            <a:endParaRPr lang="ar-SA" sz="1200" dirty="0"/>
          </a:p>
        </p:txBody>
      </p:sp>
      <p:sp>
        <p:nvSpPr>
          <p:cNvPr id="16" name="مستطيل 15"/>
          <p:cNvSpPr/>
          <p:nvPr/>
        </p:nvSpPr>
        <p:spPr>
          <a:xfrm>
            <a:off x="214282" y="3214686"/>
            <a:ext cx="2928958"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الهدف الأساسي ضمان الجودة الأكاديمية والاستمرار بتحسين جودة ونوعية البرامج والدرجات الأكاديمية في المؤسسات التعليمية وحمايتها من التدخلات الخارجية</a:t>
            </a:r>
            <a:endParaRPr lang="ar-SA" sz="1200" dirty="0"/>
          </a:p>
        </p:txBody>
      </p:sp>
      <p:sp>
        <p:nvSpPr>
          <p:cNvPr id="17" name="مستطيل 16"/>
          <p:cNvSpPr/>
          <p:nvPr/>
        </p:nvSpPr>
        <p:spPr>
          <a:xfrm>
            <a:off x="5429288" y="3925677"/>
            <a:ext cx="3428992"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r>
              <a:rPr lang="ar-SA" sz="1200" dirty="0" smtClean="0"/>
              <a:t>الحد الأقصى للاعتراف خمس سنوات، أما المنظمات الجديدة فعامين يتعين عليها بعد ذلك تجديد الاعتماد وخلال تلك الفترة تظل المنظمة خاضعة للإشراف المستمر والرقابة</a:t>
            </a:r>
            <a:endParaRPr lang="ar-SA" sz="1200" dirty="0"/>
          </a:p>
        </p:txBody>
      </p:sp>
      <p:graphicFrame>
        <p:nvGraphicFramePr>
          <p:cNvPr id="18" name="جدول 17"/>
          <p:cNvGraphicFramePr>
            <a:graphicFrameLocks noGrp="1"/>
          </p:cNvGraphicFramePr>
          <p:nvPr/>
        </p:nvGraphicFramePr>
        <p:xfrm>
          <a:off x="1285852" y="4786322"/>
          <a:ext cx="5357847" cy="1737370"/>
        </p:xfrm>
        <a:graphic>
          <a:graphicData uri="http://schemas.openxmlformats.org/drawingml/2006/table">
            <a:tbl>
              <a:tblPr rtl="1"/>
              <a:tblGrid>
                <a:gridCol w="1168227"/>
                <a:gridCol w="1329456"/>
                <a:gridCol w="697501"/>
                <a:gridCol w="915826"/>
                <a:gridCol w="1246837"/>
              </a:tblGrid>
              <a:tr h="342902">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نوع المنظمة</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اهتمامها</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عددها</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smtClean="0">
                          <a:solidFill>
                            <a:srgbClr val="7030A0"/>
                          </a:solidFill>
                          <a:latin typeface="GE SS Text Light" pitchFamily="18" charset="-78"/>
                          <a:ea typeface="GE SS Text Light" pitchFamily="18" charset="-78"/>
                          <a:cs typeface="GE SS Text Light" pitchFamily="18" charset="-78"/>
                        </a:rPr>
                        <a:t>الاعتراف</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GE SS Text Light" pitchFamily="18" charset="-78"/>
                          <a:ea typeface="GE SS Text Light" pitchFamily="18" charset="-78"/>
                          <a:cs typeface="GE SS Text Light" pitchFamily="18" charset="-78"/>
                        </a:rPr>
                        <a:t>المؤسسات والبرامج</a:t>
                      </a:r>
                      <a:endParaRPr lang="en-US" sz="1000" b="1" dirty="0">
                        <a:solidFill>
                          <a:srgbClr val="7030A0"/>
                        </a:solidFill>
                        <a:latin typeface="GE SS Text Light" pitchFamily="18" charset="-78"/>
                        <a:ea typeface="GE SS Text Light" pitchFamily="18" charset="-78"/>
                        <a:cs typeface="GE SS Text Light" pitchFamily="18" charset="-78"/>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52401">
                <a:tc>
                  <a:txBody>
                    <a:bodyPr/>
                    <a:lstStyle/>
                    <a:p>
                      <a:pPr algn="ctr" rtl="1">
                        <a:lnSpc>
                          <a:spcPct val="115000"/>
                        </a:lnSpc>
                        <a:spcAft>
                          <a:spcPts val="1000"/>
                        </a:spcAft>
                      </a:pPr>
                      <a:r>
                        <a:rPr lang="ar-SA" sz="1000" b="1" dirty="0">
                          <a:solidFill>
                            <a:srgbClr val="7030A0"/>
                          </a:solidFill>
                          <a:latin typeface="Calibri"/>
                          <a:ea typeface="Calibri"/>
                          <a:cs typeface="+mj-cs"/>
                        </a:rPr>
                        <a:t>إقليمية</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8</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1">
                        <a:lnSpc>
                          <a:spcPct val="115000"/>
                        </a:lnSpc>
                        <a:spcAft>
                          <a:spcPts val="1000"/>
                        </a:spcAft>
                      </a:pPr>
                      <a:r>
                        <a:rPr lang="en-US" sz="1000" b="1" i="1" dirty="0">
                          <a:solidFill>
                            <a:srgbClr val="7030A0"/>
                          </a:solidFill>
                          <a:latin typeface="Times New Roman"/>
                          <a:ea typeface="Calibri"/>
                          <a:cs typeface="+mj-cs"/>
                        </a:rPr>
                        <a:t>USDE</a:t>
                      </a:r>
                      <a:endParaRPr lang="en-US" sz="1000" b="1" dirty="0">
                        <a:solidFill>
                          <a:srgbClr val="7030A0"/>
                        </a:solidFill>
                        <a:latin typeface="Calibri"/>
                        <a:ea typeface="Calibri"/>
                        <a:cs typeface="+mj-cs"/>
                      </a:endParaRPr>
                    </a:p>
                    <a:p>
                      <a:pPr algn="ctr" rtl="1">
                        <a:lnSpc>
                          <a:spcPct val="115000"/>
                        </a:lnSpc>
                        <a:spcAft>
                          <a:spcPts val="1000"/>
                        </a:spcAft>
                      </a:pPr>
                      <a:r>
                        <a:rPr lang="en-US" sz="1000" b="1" i="1" dirty="0">
                          <a:solidFill>
                            <a:srgbClr val="7030A0"/>
                          </a:solidFill>
                          <a:latin typeface="Times New Roman"/>
                          <a:ea typeface="Calibri"/>
                          <a:cs typeface="+mj-cs"/>
                        </a:rPr>
                        <a:t>And/ or</a:t>
                      </a:r>
                      <a:endParaRPr lang="en-US" sz="1000" b="1" dirty="0">
                        <a:solidFill>
                          <a:srgbClr val="7030A0"/>
                        </a:solidFill>
                        <a:latin typeface="Calibri"/>
                        <a:ea typeface="Calibri"/>
                        <a:cs typeface="+mj-cs"/>
                      </a:endParaRPr>
                    </a:p>
                    <a:p>
                      <a:pPr algn="ctr" rtl="1">
                        <a:lnSpc>
                          <a:spcPct val="115000"/>
                        </a:lnSpc>
                        <a:spcAft>
                          <a:spcPts val="1000"/>
                        </a:spcAft>
                      </a:pPr>
                      <a:r>
                        <a:rPr lang="en-US" sz="1000" b="1" i="1" dirty="0">
                          <a:solidFill>
                            <a:srgbClr val="7030A0"/>
                          </a:solidFill>
                          <a:latin typeface="Times New Roman"/>
                          <a:ea typeface="Calibri"/>
                          <a:cs typeface="+mj-cs"/>
                        </a:rPr>
                        <a:t>CHEA</a:t>
                      </a:r>
                      <a:endParaRPr lang="en-US" sz="1000" b="1" dirty="0">
                        <a:solidFill>
                          <a:srgbClr val="7030A0"/>
                        </a:solidFill>
                        <a:latin typeface="Calibri"/>
                        <a:ea typeface="Calibri"/>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a:solidFill>
                            <a:srgbClr val="7030A0"/>
                          </a:solidFill>
                          <a:latin typeface="Calibri"/>
                          <a:ea typeface="Calibri"/>
                          <a:cs typeface="+mj-cs"/>
                        </a:rPr>
                        <a:t>3025 مؤسسة</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2">
                <a:tc rowSpan="2">
                  <a:txBody>
                    <a:bodyPr/>
                    <a:lstStyle/>
                    <a:p>
                      <a:pPr algn="ctr" rtl="1">
                        <a:lnSpc>
                          <a:spcPct val="115000"/>
                        </a:lnSpc>
                        <a:spcAft>
                          <a:spcPts val="1000"/>
                        </a:spcAft>
                      </a:pPr>
                      <a:r>
                        <a:rPr lang="ar-SA" sz="1000" b="1" dirty="0">
                          <a:solidFill>
                            <a:srgbClr val="7030A0"/>
                          </a:solidFill>
                          <a:latin typeface="Calibri"/>
                          <a:ea typeface="Calibri"/>
                          <a:cs typeface="+mj-cs"/>
                        </a:rPr>
                        <a:t>وطنية</a:t>
                      </a:r>
                      <a:endParaRPr lang="en-US" sz="1000" b="1" dirty="0">
                        <a:solidFill>
                          <a:srgbClr val="7030A0"/>
                        </a:solidFill>
                        <a:latin typeface="Calibri"/>
                        <a:ea typeface="Calibri"/>
                        <a:cs typeface="+mj-cs"/>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 ديني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a:solidFill>
                            <a:srgbClr val="7030A0"/>
                          </a:solidFill>
                          <a:latin typeface="Calibri"/>
                          <a:ea typeface="Calibri"/>
                          <a:cs typeface="+mj-cs"/>
                        </a:rPr>
                        <a:t>4</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a:solidFill>
                            <a:srgbClr val="7030A0"/>
                          </a:solidFill>
                          <a:latin typeface="Calibri"/>
                          <a:ea typeface="Calibri"/>
                          <a:cs typeface="+mj-cs"/>
                        </a:rPr>
                        <a:t>449 مؤسسة</a:t>
                      </a:r>
                      <a:endParaRPr lang="en-US" sz="1000" b="1">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04802">
                <a:tc vMerge="1">
                  <a:txBody>
                    <a:bodyPr/>
                    <a:lstStyle/>
                    <a:p>
                      <a:pPr rtl="1"/>
                      <a:endParaRPr lang="ar-SA"/>
                    </a:p>
                  </a:txBody>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مؤسسي/ وظيفي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7</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a:solidFill>
                            <a:srgbClr val="7030A0"/>
                          </a:solidFill>
                          <a:latin typeface="Calibri"/>
                          <a:ea typeface="Calibri"/>
                          <a:cs typeface="+mj-cs"/>
                        </a:rPr>
                        <a:t>3532 مؤسسة</a:t>
                      </a:r>
                      <a:endParaRPr lang="en-US" sz="1000" b="1">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04802">
                <a:tc>
                  <a:txBody>
                    <a:bodyPr/>
                    <a:lstStyle/>
                    <a:p>
                      <a:pPr algn="ctr" rtl="1">
                        <a:lnSpc>
                          <a:spcPct val="115000"/>
                        </a:lnSpc>
                        <a:spcAft>
                          <a:spcPts val="1000"/>
                        </a:spcAft>
                      </a:pPr>
                      <a:r>
                        <a:rPr lang="ar-SA" sz="1000" b="1" dirty="0">
                          <a:solidFill>
                            <a:srgbClr val="7030A0"/>
                          </a:solidFill>
                          <a:latin typeface="Calibri"/>
                          <a:ea typeface="Calibri"/>
                          <a:cs typeface="+mj-cs"/>
                        </a:rPr>
                        <a:t>متخصصة</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000" b="1" dirty="0">
                          <a:solidFill>
                            <a:srgbClr val="7030A0"/>
                          </a:solidFill>
                          <a:latin typeface="Calibri"/>
                          <a:ea typeface="Calibri"/>
                          <a:cs typeface="+mj-cs"/>
                        </a:rPr>
                        <a:t>اعتماد برامجي أو تخصصي</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SA" sz="1000" b="1" dirty="0" smtClean="0">
                          <a:solidFill>
                            <a:srgbClr val="7030A0"/>
                          </a:solidFill>
                          <a:latin typeface="Calibri"/>
                          <a:ea typeface="Calibri"/>
                          <a:cs typeface="+mj-cs"/>
                        </a:rPr>
                        <a:t>68</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SA"/>
                    </a:p>
                  </a:txBody>
                  <a:tcPr/>
                </a:tc>
                <a:tc>
                  <a:txBody>
                    <a:bodyPr/>
                    <a:lstStyle/>
                    <a:p>
                      <a:pPr algn="ctr" rtl="1">
                        <a:lnSpc>
                          <a:spcPct val="115000"/>
                        </a:lnSpc>
                        <a:spcAft>
                          <a:spcPts val="1000"/>
                        </a:spcAft>
                      </a:pPr>
                      <a:r>
                        <a:rPr lang="ar-SA" sz="1000" b="1">
                          <a:solidFill>
                            <a:srgbClr val="7030A0"/>
                          </a:solidFill>
                          <a:latin typeface="Calibri"/>
                          <a:ea typeface="Calibri"/>
                          <a:cs typeface="+mj-cs"/>
                        </a:rPr>
                        <a:t>19453 برنامج</a:t>
                      </a:r>
                      <a:endParaRPr lang="en-US" sz="1000" b="1">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2">
                <a:tc gridSpan="2">
                  <a:txBody>
                    <a:bodyPr/>
                    <a:lstStyle/>
                    <a:p>
                      <a:pPr algn="ctr" rtl="1">
                        <a:lnSpc>
                          <a:spcPct val="115000"/>
                        </a:lnSpc>
                        <a:spcAft>
                          <a:spcPts val="1000"/>
                        </a:spcAft>
                      </a:pPr>
                      <a:r>
                        <a:rPr lang="ar-SA" sz="1000" b="1" dirty="0" smtClean="0">
                          <a:solidFill>
                            <a:srgbClr val="7030A0"/>
                          </a:solidFill>
                          <a:latin typeface="Calibri"/>
                          <a:ea typeface="Calibri"/>
                          <a:cs typeface="+mj-cs"/>
                        </a:rPr>
                        <a:t>المجموع</a:t>
                      </a:r>
                      <a:endParaRPr lang="en-US" sz="1000" b="1" dirty="0">
                        <a:solidFill>
                          <a:srgbClr val="7030A0"/>
                        </a:solidFill>
                        <a:latin typeface="Calibri"/>
                        <a:ea typeface="Calibri"/>
                        <a:cs typeface="+mj-cs"/>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pPr rtl="1"/>
                      <a:endParaRPr lang="ar-SA"/>
                    </a:p>
                  </a:txBody>
                  <a:tcPr/>
                </a:tc>
                <a:tc>
                  <a:txBody>
                    <a:bodyPr/>
                    <a:lstStyle/>
                    <a:p>
                      <a:pPr algn="ctr" rtl="1">
                        <a:lnSpc>
                          <a:spcPct val="115000"/>
                        </a:lnSpc>
                        <a:spcAft>
                          <a:spcPts val="1000"/>
                        </a:spcAft>
                      </a:pPr>
                      <a:r>
                        <a:rPr lang="ar-SA" sz="1000" b="1" dirty="0">
                          <a:solidFill>
                            <a:srgbClr val="7030A0"/>
                          </a:solidFill>
                          <a:latin typeface="Calibri"/>
                          <a:ea typeface="Calibri"/>
                          <a:cs typeface="+mj-cs"/>
                        </a:rPr>
                        <a:t>81</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pPr rtl="1"/>
                      <a:endParaRPr lang="ar-SA"/>
                    </a:p>
                  </a:txBody>
                  <a:tcPr/>
                </a:tc>
                <a:tc>
                  <a:txBody>
                    <a:bodyPr/>
                    <a:lstStyle/>
                    <a:p>
                      <a:pPr algn="ctr" rtl="1">
                        <a:lnSpc>
                          <a:spcPct val="115000"/>
                        </a:lnSpc>
                        <a:spcAft>
                          <a:spcPts val="1000"/>
                        </a:spcAft>
                      </a:pPr>
                      <a:r>
                        <a:rPr lang="ar-SA" sz="1000" b="1" dirty="0">
                          <a:solidFill>
                            <a:srgbClr val="7030A0"/>
                          </a:solidFill>
                          <a:latin typeface="Calibri"/>
                          <a:ea typeface="Calibri"/>
                          <a:cs typeface="+mj-cs"/>
                        </a:rPr>
                        <a:t>26459مؤسسة وبرنامج</a:t>
                      </a:r>
                      <a:endParaRPr lang="en-US" sz="1000" b="1" dirty="0">
                        <a:solidFill>
                          <a:srgbClr val="7030A0"/>
                        </a:solidFill>
                        <a:latin typeface="Calibri"/>
                        <a:ea typeface="Calibri"/>
                        <a:cs typeface="+mj-cs"/>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pattFill prst="pct10">
                      <a:fgClr>
                        <a:srgbClr val="FFFFFF"/>
                      </a:fgClr>
                      <a:bgClr>
                        <a:srgbClr val="E5E5E5"/>
                      </a:bgClr>
                    </a:pattFill>
                  </a:tcPr>
                </a:tc>
              </a:tr>
            </a:tbl>
          </a:graphicData>
        </a:graphic>
      </p:graphicFrame>
      <p:sp>
        <p:nvSpPr>
          <p:cNvPr id="19" name="Rectangle 1"/>
          <p:cNvSpPr>
            <a:spLocks noChangeArrowheads="1"/>
          </p:cNvSpPr>
          <p:nvPr/>
        </p:nvSpPr>
        <p:spPr bwMode="auto">
          <a:xfrm>
            <a:off x="1214414" y="6500834"/>
            <a:ext cx="5572164" cy="2000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*الحربي، علي . متطلبات الأخذ بمعايير الاعتماد الأكاديمي لبرامج التعلم الإلكتروني عن بعد في الجامعات السعودية . رسالة دكتوراه غير منشورة، كلية التربية ، جامعة الملك سعود، 2011م.</a:t>
            </a:r>
            <a:endParaRPr kumimoji="0" lang="ar-SA" sz="1000" b="1" i="0" u="none" strike="noStrike" cap="none" normalizeH="0" baseline="0" dirty="0" smtClean="0">
              <a:ln>
                <a:noFill/>
              </a:ln>
              <a:solidFill>
                <a:schemeClr val="tx1"/>
              </a:solidFill>
              <a:effectLst/>
              <a:latin typeface="Arial" pitchFamily="34" charset="0"/>
              <a:cs typeface="Arial" pitchFamily="34" charset="0"/>
            </a:endParaRPr>
          </a:p>
        </p:txBody>
      </p:sp>
      <p:sp>
        <p:nvSpPr>
          <p:cNvPr id="20" name="مربع نص 19"/>
          <p:cNvSpPr txBox="1"/>
          <p:nvPr/>
        </p:nvSpPr>
        <p:spPr>
          <a:xfrm>
            <a:off x="7072330" y="5000636"/>
            <a:ext cx="1714512" cy="830997"/>
          </a:xfrm>
          <a:prstGeom prst="rect">
            <a:avLst/>
          </a:prstGeom>
        </p:spPr>
        <p:style>
          <a:lnRef idx="1">
            <a:schemeClr val="dk1"/>
          </a:lnRef>
          <a:fillRef idx="2">
            <a:schemeClr val="dk1"/>
          </a:fillRef>
          <a:effectRef idx="1">
            <a:schemeClr val="dk1"/>
          </a:effectRef>
          <a:fontRef idx="minor">
            <a:schemeClr val="dk1"/>
          </a:fontRef>
        </p:style>
        <p:txBody>
          <a:bodyPr wrap="square" rtlCol="1">
            <a:spAutoFit/>
          </a:bodyPr>
          <a:lstStyle/>
          <a:p>
            <a:pPr algn="ctr" rtl="1"/>
            <a:r>
              <a:rPr lang="ar-SA" sz="1600" b="1" dirty="0" smtClean="0">
                <a:solidFill>
                  <a:schemeClr val="tx2"/>
                </a:solidFill>
                <a:latin typeface="GE SS Text Light" pitchFamily="18" charset="-78"/>
                <a:ea typeface="GE SS Text Light" pitchFamily="18" charset="-78"/>
                <a:cs typeface="GE SS Text Light" pitchFamily="18" charset="-78"/>
              </a:rPr>
              <a:t>منظمات الاعتماد الأكاديمي في الولايات المتحدة*</a:t>
            </a:r>
            <a:endParaRPr lang="ar-SA" sz="1600" b="1" dirty="0">
              <a:solidFill>
                <a:schemeClr val="tx2"/>
              </a:solidFill>
              <a:latin typeface="GE SS Text Light" pitchFamily="18" charset="-78"/>
              <a:ea typeface="GE SS Text Light" pitchFamily="18" charset="-78"/>
              <a:cs typeface="GE SS Text Light"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ppt_x"/>
                                          </p:val>
                                        </p:tav>
                                        <p:tav tm="100000">
                                          <p:val>
                                            <p:strVal val="#ppt_x"/>
                                          </p:val>
                                        </p:tav>
                                      </p:tavLst>
                                    </p:anim>
                                    <p:anim calcmode="lin" valueType="num">
                                      <p:cBhvr additive="base">
                                        <p:cTn id="60" dur="500" fill="hold"/>
                                        <p:tgtEl>
                                          <p:spTgt spid="1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ppt_x"/>
                                          </p:val>
                                        </p:tav>
                                        <p:tav tm="100000">
                                          <p:val>
                                            <p:strVal val="#ppt_x"/>
                                          </p:val>
                                        </p:tav>
                                      </p:tavLst>
                                    </p:anim>
                                    <p:anim calcmode="lin" valueType="num">
                                      <p:cBhvr additive="base">
                                        <p:cTn id="6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49" grpId="0" animBg="1"/>
      <p:bldP spid="9" grpId="0" animBg="1"/>
      <p:bldP spid="11" grpId="0" animBg="1"/>
      <p:bldP spid="12" grpId="0" animBg="1"/>
      <p:bldP spid="13" grpId="0" animBg="1"/>
      <p:bldP spid="14" grpId="0" animBg="1"/>
      <p:bldP spid="15" grpId="0" animBg="1"/>
      <p:bldP spid="16" grpId="0" animBg="1"/>
      <p:bldP spid="17" grpId="0" animBg="1"/>
      <p:bldP spid="19" grpId="0"/>
      <p:bldP spid="2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5342</TotalTime>
  <Words>2995</Words>
  <Application>Microsoft Office PowerPoint</Application>
  <PresentationFormat>عرض على الشاشة (3:4)‏</PresentationFormat>
  <Paragraphs>330</Paragraphs>
  <Slides>16</Slides>
  <Notes>11</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Office Theme</vt:lpstr>
      <vt:lpstr>الشريحة 1</vt:lpstr>
      <vt:lpstr>ضبط جودة التعليم عن بعد تجارب عالمية</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مزيد محمد الهويشان</dc:creator>
  <cp:lastModifiedBy>hp</cp:lastModifiedBy>
  <cp:revision>352</cp:revision>
  <dcterms:created xsi:type="dcterms:W3CDTF">2006-08-16T00:00:00Z</dcterms:created>
  <dcterms:modified xsi:type="dcterms:W3CDTF">2011-04-24T12:57:55Z</dcterms:modified>
</cp:coreProperties>
</file>