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xlsx" ContentType="application/vnd.openxmlformats-officedocument.spreadsheetml.sheet"/>
  <Override PartName="/ppt/charts/chart3.xml" ContentType="application/vnd.openxmlformats-officedocument.drawingml.char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5"/>
  </p:notesMasterIdLst>
  <p:sldIdLst>
    <p:sldId id="256" r:id="rId2"/>
    <p:sldId id="305" r:id="rId3"/>
    <p:sldId id="304" r:id="rId4"/>
    <p:sldId id="289" r:id="rId5"/>
    <p:sldId id="327" r:id="rId6"/>
    <p:sldId id="325" r:id="rId7"/>
    <p:sldId id="323" r:id="rId8"/>
    <p:sldId id="326" r:id="rId9"/>
    <p:sldId id="324" r:id="rId10"/>
    <p:sldId id="322" r:id="rId11"/>
    <p:sldId id="306" r:id="rId12"/>
    <p:sldId id="329" r:id="rId13"/>
    <p:sldId id="319" r:id="rId14"/>
    <p:sldId id="291" r:id="rId15"/>
    <p:sldId id="303" r:id="rId16"/>
    <p:sldId id="295" r:id="rId17"/>
    <p:sldId id="308" r:id="rId18"/>
    <p:sldId id="328" r:id="rId19"/>
    <p:sldId id="312" r:id="rId20"/>
    <p:sldId id="314" r:id="rId21"/>
    <p:sldId id="310" r:id="rId22"/>
    <p:sldId id="316" r:id="rId23"/>
    <p:sldId id="331"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FFFF"/>
    <a:srgbClr val="004C22"/>
    <a:srgbClr val="00CC00"/>
    <a:srgbClr val="097974"/>
    <a:srgbClr val="00FF00"/>
    <a:srgbClr val="FFFFCC"/>
    <a:srgbClr val="99FF33"/>
    <a:srgbClr val="00823B"/>
    <a:srgbClr val="DDDDD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بلا نمط، بلا شبكة">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نمط ذو سمات 1 - تميي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نمط ذو سمات 1 - تميي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7AC3CCA-C797-4891-BE02-D94E43425B78}" styleName="النمط المتوسط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نمط ذو سمات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B9631B5-78F2-41C9-869B-9F39066F8104}" styleName="نمط متوسط 3 - تمييز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25E5076-3810-47DD-B79F-674D7AD40C01}" styleName="نمط داكن 1 - تميي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4412" autoAdjust="0"/>
    <p:restoredTop sz="89785" autoAdjust="0"/>
  </p:normalViewPr>
  <p:slideViewPr>
    <p:cSldViewPr>
      <p:cViewPr>
        <p:scale>
          <a:sx n="73" d="100"/>
          <a:sy n="73" d="100"/>
        </p:scale>
        <p:origin x="-128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ar-SA"/>
  <c:style val="42"/>
  <c:chart>
    <c:autoTitleDeleted val="1"/>
    <c:plotArea>
      <c:layout/>
      <c:doughnutChart>
        <c:varyColors val="1"/>
        <c:ser>
          <c:idx val="0"/>
          <c:order val="0"/>
          <c:tx>
            <c:strRef>
              <c:f>ورقة1!$B$1</c:f>
              <c:strCache>
                <c:ptCount val="1"/>
                <c:pt idx="0">
                  <c:v>مقارنة</c:v>
                </c:pt>
              </c:strCache>
            </c:strRef>
          </c:tx>
          <c:spPr>
            <a:ln>
              <a:solidFill>
                <a:schemeClr val="bg1"/>
              </a:solidFill>
            </a:ln>
          </c:spPr>
          <c:dPt>
            <c:idx val="0"/>
            <c:spPr>
              <a:solidFill>
                <a:srgbClr val="FFFF00"/>
              </a:solidFill>
              <a:ln>
                <a:solidFill>
                  <a:schemeClr val="bg1"/>
                </a:solidFill>
              </a:ln>
            </c:spPr>
          </c:dPt>
          <c:dPt>
            <c:idx val="1"/>
            <c:spPr>
              <a:solidFill>
                <a:srgbClr val="00B0F0"/>
              </a:solidFill>
              <a:ln>
                <a:solidFill>
                  <a:schemeClr val="bg1"/>
                </a:solidFill>
              </a:ln>
            </c:spPr>
          </c:dPt>
          <c:dLbls>
            <c:dLbl>
              <c:idx val="0"/>
              <c:layout/>
              <c:tx>
                <c:rich>
                  <a:bodyPr/>
                  <a:lstStyle/>
                  <a:p>
                    <a:r>
                      <a:rPr lang="ar-SA" dirty="0">
                        <a:solidFill>
                          <a:srgbClr val="FF0000"/>
                        </a:solidFill>
                      </a:rPr>
                      <a:t>32%</a:t>
                    </a:r>
                  </a:p>
                </c:rich>
              </c:tx>
              <c:showVal val="1"/>
            </c:dLbl>
            <c:dLbl>
              <c:idx val="1"/>
              <c:layout/>
              <c:tx>
                <c:rich>
                  <a:bodyPr/>
                  <a:lstStyle/>
                  <a:p>
                    <a:r>
                      <a:rPr lang="ar-SA" dirty="0">
                        <a:solidFill>
                          <a:srgbClr val="FFFF00"/>
                        </a:solidFill>
                      </a:rPr>
                      <a:t>68%</a:t>
                    </a:r>
                  </a:p>
                </c:rich>
              </c:tx>
              <c:showVal val="1"/>
            </c:dLbl>
            <c:showVal val="1"/>
            <c:showLeaderLines val="1"/>
          </c:dLbls>
          <c:cat>
            <c:strRef>
              <c:f>ورقة1!$A$2:$A$3</c:f>
              <c:strCache>
                <c:ptCount val="2"/>
                <c:pt idx="0">
                  <c:v>جامعات تأسست قبل أكثر من 10 سنوات</c:v>
                </c:pt>
                <c:pt idx="1">
                  <c:v>جامعات ناشئة</c:v>
                </c:pt>
              </c:strCache>
            </c:strRef>
          </c:cat>
          <c:val>
            <c:numRef>
              <c:f>ورقة1!$B$2:$B$3</c:f>
              <c:numCache>
                <c:formatCode>General</c:formatCode>
                <c:ptCount val="2"/>
                <c:pt idx="0">
                  <c:v>8</c:v>
                </c:pt>
                <c:pt idx="1">
                  <c:v>17</c:v>
                </c:pt>
              </c:numCache>
            </c:numRef>
          </c:val>
        </c:ser>
        <c:firstSliceAng val="0"/>
        <c:holeSize val="50"/>
      </c:doughnutChart>
    </c:plotArea>
    <c:legend>
      <c:legendPos val="b"/>
      <c:layout/>
    </c:legend>
    <c:plotVisOnly val="1"/>
    <c:dispBlanksAs val="zero"/>
  </c:chart>
  <c:spPr>
    <a:gradFill>
      <a:gsLst>
        <a:gs pos="0">
          <a:srgbClr val="D6B19C"/>
        </a:gs>
        <a:gs pos="30000">
          <a:srgbClr val="D49E6C"/>
        </a:gs>
        <a:gs pos="70000">
          <a:srgbClr val="A65528"/>
        </a:gs>
        <a:gs pos="100000">
          <a:srgbClr val="663012"/>
        </a:gs>
      </a:gsLst>
      <a:lin ang="5400000" scaled="0"/>
    </a:gradFill>
  </c:spPr>
  <c:txPr>
    <a:bodyPr/>
    <a:lstStyle/>
    <a:p>
      <a:pPr>
        <a:defRPr sz="1800"/>
      </a:pPr>
      <a:endParaRPr lang="ar-SA"/>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ar-SA"/>
  <c:chart>
    <c:title>
      <c:layout/>
    </c:title>
    <c:view3D>
      <c:rotX val="75"/>
      <c:perspective val="30"/>
    </c:view3D>
    <c:plotArea>
      <c:layout/>
      <c:pie3DChart>
        <c:varyColors val="1"/>
        <c:ser>
          <c:idx val="0"/>
          <c:order val="0"/>
          <c:tx>
            <c:strRef>
              <c:f>ورقة1!$B$1</c:f>
              <c:strCache>
                <c:ptCount val="1"/>
                <c:pt idx="0">
                  <c:v>توافر عمادات تعلم الكتروني</c:v>
                </c:pt>
              </c:strCache>
            </c:strRef>
          </c:tx>
          <c:spPr>
            <a:solidFill>
              <a:srgbClr val="002060"/>
            </a:solidFill>
            <a:ln>
              <a:solidFill>
                <a:schemeClr val="bg1"/>
              </a:solidFill>
            </a:ln>
            <a:effectLst>
              <a:outerShdw blurRad="50800" dist="38100" dir="18900000" algn="bl" rotWithShape="0">
                <a:prstClr val="black">
                  <a:alpha val="40000"/>
                </a:prstClr>
              </a:outerShdw>
            </a:effectLst>
          </c:spPr>
          <c:dPt>
            <c:idx val="0"/>
            <c:explosion val="19"/>
            <c:spPr>
              <a:solidFill>
                <a:srgbClr val="00CC00"/>
              </a:solidFill>
              <a:effectLst>
                <a:outerShdw blurRad="50800" dist="38100" dir="18900000" algn="bl" rotWithShape="0">
                  <a:prstClr val="black">
                    <a:alpha val="40000"/>
                  </a:prstClr>
                </a:outerShdw>
              </a:effectLst>
            </c:spPr>
          </c:dPt>
          <c:dPt>
            <c:idx val="1"/>
            <c:spPr>
              <a:solidFill>
                <a:srgbClr val="FFFF00"/>
              </a:solidFill>
              <a:ln>
                <a:solidFill>
                  <a:schemeClr val="bg1"/>
                </a:solidFill>
              </a:ln>
              <a:effectLst>
                <a:outerShdw blurRad="50800" dist="38100" dir="18900000" algn="bl" rotWithShape="0">
                  <a:prstClr val="black">
                    <a:alpha val="40000"/>
                  </a:prstClr>
                </a:outerShdw>
              </a:effectLst>
            </c:spPr>
          </c:dPt>
          <c:dPt>
            <c:idx val="2"/>
            <c:explosion val="16"/>
            <c:spPr>
              <a:solidFill>
                <a:srgbClr val="00B0F0"/>
              </a:solidFill>
              <a:ln>
                <a:solidFill>
                  <a:schemeClr val="bg1"/>
                </a:solidFill>
              </a:ln>
              <a:effectLst>
                <a:outerShdw blurRad="50800" dist="38100" dir="18900000" algn="bl" rotWithShape="0">
                  <a:prstClr val="black">
                    <a:alpha val="40000"/>
                  </a:prstClr>
                </a:outerShdw>
              </a:effectLst>
            </c:spPr>
          </c:dPt>
          <c:dLbls>
            <c:dLbl>
              <c:idx val="0"/>
              <c:layout/>
              <c:tx>
                <c:rich>
                  <a:bodyPr/>
                  <a:lstStyle/>
                  <a:p>
                    <a:r>
                      <a:rPr lang="ar-SA" dirty="0">
                        <a:solidFill>
                          <a:srgbClr val="004C22"/>
                        </a:solidFill>
                      </a:rPr>
                      <a:t>70%</a:t>
                    </a:r>
                  </a:p>
                </c:rich>
              </c:tx>
              <c:showPercent val="1"/>
            </c:dLbl>
            <c:dLbl>
              <c:idx val="1"/>
              <c:layout/>
              <c:tx>
                <c:rich>
                  <a:bodyPr/>
                  <a:lstStyle/>
                  <a:p>
                    <a:r>
                      <a:rPr lang="ar-SA" dirty="0">
                        <a:solidFill>
                          <a:srgbClr val="004C22"/>
                        </a:solidFill>
                      </a:rPr>
                      <a:t>18%</a:t>
                    </a:r>
                  </a:p>
                </c:rich>
              </c:tx>
              <c:showPercent val="1"/>
            </c:dLbl>
            <c:dLbl>
              <c:idx val="2"/>
              <c:layout/>
              <c:tx>
                <c:rich>
                  <a:bodyPr/>
                  <a:lstStyle/>
                  <a:p>
                    <a:r>
                      <a:rPr lang="ar-SA" dirty="0">
                        <a:solidFill>
                          <a:srgbClr val="FFFFCC"/>
                        </a:solidFill>
                      </a:rPr>
                      <a:t>12%</a:t>
                    </a:r>
                  </a:p>
                </c:rich>
              </c:tx>
              <c:showPercent val="1"/>
            </c:dLbl>
            <c:showPercent val="1"/>
            <c:showLeaderLines val="1"/>
          </c:dLbls>
          <c:cat>
            <c:strRef>
              <c:f>ورقة1!$A$2:$A$4</c:f>
              <c:strCache>
                <c:ptCount val="3"/>
                <c:pt idx="0">
                  <c:v>تتوافر عمادات تعلم الكتروني</c:v>
                </c:pt>
                <c:pt idx="1">
                  <c:v>يتوافر اشراف على برامج التعلم الالكتروني</c:v>
                </c:pt>
                <c:pt idx="2">
                  <c:v>لا يتوافر عمادة أو برامج تعلم الكتروني</c:v>
                </c:pt>
              </c:strCache>
            </c:strRef>
          </c:cat>
          <c:val>
            <c:numRef>
              <c:f>ورقة1!$B$2:$B$4</c:f>
              <c:numCache>
                <c:formatCode>General</c:formatCode>
                <c:ptCount val="3"/>
                <c:pt idx="0">
                  <c:v>12</c:v>
                </c:pt>
                <c:pt idx="1">
                  <c:v>3</c:v>
                </c:pt>
                <c:pt idx="2">
                  <c:v>2</c:v>
                </c:pt>
              </c:numCache>
            </c:numRef>
          </c:val>
        </c:ser>
        <c:dLbls>
          <c:showPercent val="1"/>
        </c:dLbls>
      </c:pie3DChart>
    </c:plotArea>
    <c:legend>
      <c:legendPos val="t"/>
      <c:layout/>
    </c:legend>
    <c:plotVisOnly val="1"/>
    <c:dispBlanksAs val="zero"/>
  </c:chart>
  <c:spPr>
    <a:gradFill>
      <a:gsLst>
        <a:gs pos="0">
          <a:srgbClr val="D6B19C"/>
        </a:gs>
        <a:gs pos="30000">
          <a:srgbClr val="D49E6C"/>
        </a:gs>
        <a:gs pos="70000">
          <a:srgbClr val="A65528"/>
        </a:gs>
        <a:gs pos="100000">
          <a:srgbClr val="663012"/>
        </a:gs>
      </a:gsLst>
      <a:lin ang="5400000" scaled="0"/>
    </a:gradFill>
  </c:spPr>
  <c:txPr>
    <a:bodyPr/>
    <a:lstStyle/>
    <a:p>
      <a:pPr>
        <a:defRPr sz="1800"/>
      </a:pPr>
      <a:endParaRPr lang="ar-SA"/>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ar-SA"/>
  <c:chart>
    <c:autoTitleDeleted val="1"/>
    <c:plotArea>
      <c:layout/>
      <c:pieChart>
        <c:varyColors val="1"/>
        <c:ser>
          <c:idx val="0"/>
          <c:order val="0"/>
          <c:tx>
            <c:strRef>
              <c:f>ورقة1!$B$1</c:f>
              <c:strCache>
                <c:ptCount val="1"/>
                <c:pt idx="0">
                  <c:v>توزيع السوق العالمي للتعلم الالكتروني</c:v>
                </c:pt>
              </c:strCache>
            </c:strRef>
          </c:tx>
          <c:explosion val="25"/>
          <c:dPt>
            <c:idx val="0"/>
            <c:spPr>
              <a:solidFill>
                <a:schemeClr val="tx2">
                  <a:lumMod val="60000"/>
                  <a:lumOff val="40000"/>
                </a:schemeClr>
              </a:solidFill>
            </c:spPr>
          </c:dPt>
          <c:dPt>
            <c:idx val="2"/>
            <c:spPr>
              <a:solidFill>
                <a:srgbClr val="00B050"/>
              </a:solidFill>
            </c:spPr>
          </c:dPt>
          <c:dPt>
            <c:idx val="3"/>
            <c:spPr>
              <a:solidFill>
                <a:srgbClr val="00B0F0"/>
              </a:solidFill>
            </c:spPr>
          </c:dPt>
          <c:dPt>
            <c:idx val="4"/>
            <c:spPr>
              <a:solidFill>
                <a:srgbClr val="00FF00"/>
              </a:solidFill>
            </c:spPr>
          </c:dPt>
          <c:dPt>
            <c:idx val="5"/>
            <c:spPr>
              <a:solidFill>
                <a:srgbClr val="FF0000"/>
              </a:solidFill>
            </c:spPr>
          </c:dPt>
          <c:dLbls>
            <c:dLbl>
              <c:idx val="0"/>
              <c:layout/>
              <c:tx>
                <c:rich>
                  <a:bodyPr/>
                  <a:lstStyle/>
                  <a:p>
                    <a:r>
                      <a:rPr lang="en-US" smtClean="0"/>
                      <a:t>61</a:t>
                    </a:r>
                    <a:r>
                      <a:rPr lang="ar-SA" smtClean="0"/>
                      <a:t>%</a:t>
                    </a:r>
                    <a:endParaRPr lang="ar-SA" dirty="0"/>
                  </a:p>
                </c:rich>
              </c:tx>
              <c:showPercent val="1"/>
            </c:dLbl>
            <c:dLbl>
              <c:idx val="1"/>
              <c:layout/>
              <c:tx>
                <c:rich>
                  <a:bodyPr/>
                  <a:lstStyle/>
                  <a:p>
                    <a:r>
                      <a:rPr lang="en-US" smtClean="0"/>
                      <a:t>3</a:t>
                    </a:r>
                    <a:r>
                      <a:rPr lang="ar-SA" smtClean="0"/>
                      <a:t>%</a:t>
                    </a:r>
                    <a:endParaRPr lang="ar-SA" dirty="0"/>
                  </a:p>
                </c:rich>
              </c:tx>
              <c:showPercent val="1"/>
            </c:dLbl>
            <c:dLbl>
              <c:idx val="2"/>
              <c:layout/>
              <c:tx>
                <c:rich>
                  <a:bodyPr/>
                  <a:lstStyle/>
                  <a:p>
                    <a:r>
                      <a:rPr lang="en-US" smtClean="0"/>
                      <a:t>18</a:t>
                    </a:r>
                    <a:r>
                      <a:rPr lang="ar-SA" smtClean="0"/>
                      <a:t>%</a:t>
                    </a:r>
                    <a:endParaRPr lang="ar-SA" dirty="0"/>
                  </a:p>
                </c:rich>
              </c:tx>
              <c:showPercent val="1"/>
            </c:dLbl>
            <c:dLbl>
              <c:idx val="3"/>
              <c:layout/>
              <c:tx>
                <c:rich>
                  <a:bodyPr/>
                  <a:lstStyle/>
                  <a:p>
                    <a:r>
                      <a:rPr lang="en-US" dirty="0" smtClean="0"/>
                      <a:t>2</a:t>
                    </a:r>
                    <a:r>
                      <a:rPr lang="ar-SA" dirty="0" smtClean="0"/>
                      <a:t>%</a:t>
                    </a:r>
                    <a:endParaRPr lang="ar-SA" dirty="0"/>
                  </a:p>
                </c:rich>
              </c:tx>
              <c:showPercent val="1"/>
            </c:dLbl>
            <c:dLbl>
              <c:idx val="4"/>
              <c:layout/>
              <c:tx>
                <c:rich>
                  <a:bodyPr/>
                  <a:lstStyle/>
                  <a:p>
                    <a:r>
                      <a:rPr lang="en-US" dirty="0" smtClean="0"/>
                      <a:t>15</a:t>
                    </a:r>
                    <a:r>
                      <a:rPr lang="ar-SA" dirty="0" smtClean="0"/>
                      <a:t>%</a:t>
                    </a:r>
                    <a:endParaRPr lang="ar-SA" dirty="0"/>
                  </a:p>
                </c:rich>
              </c:tx>
              <c:showPercent val="1"/>
            </c:dLbl>
            <c:dLbl>
              <c:idx val="5"/>
              <c:layout/>
              <c:tx>
                <c:rich>
                  <a:bodyPr/>
                  <a:lstStyle/>
                  <a:p>
                    <a:r>
                      <a:rPr lang="en-US" smtClean="0"/>
                      <a:t>1</a:t>
                    </a:r>
                    <a:r>
                      <a:rPr lang="ar-SA" smtClean="0"/>
                      <a:t>%</a:t>
                    </a:r>
                    <a:endParaRPr lang="ar-SA" dirty="0"/>
                  </a:p>
                </c:rich>
              </c:tx>
              <c:showPercent val="1"/>
            </c:dLbl>
            <c:showPercent val="1"/>
            <c:showLeaderLines val="1"/>
          </c:dLbls>
          <c:cat>
            <c:strRef>
              <c:f>ورقة1!$A$2:$A$7</c:f>
              <c:strCache>
                <c:ptCount val="6"/>
                <c:pt idx="0">
                  <c:v>أمريكا الشمالية</c:v>
                </c:pt>
                <c:pt idx="1">
                  <c:v>أمريكا الجنوبية</c:v>
                </c:pt>
                <c:pt idx="2">
                  <c:v>أوروبا الغربية </c:v>
                </c:pt>
                <c:pt idx="3">
                  <c:v>الشرق الأوسط</c:v>
                </c:pt>
                <c:pt idx="4">
                  <c:v>اسيا</c:v>
                </c:pt>
                <c:pt idx="5">
                  <c:v>أفريقيا</c:v>
                </c:pt>
              </c:strCache>
            </c:strRef>
          </c:cat>
          <c:val>
            <c:numRef>
              <c:f>ورقة1!$B$2:$B$7</c:f>
              <c:numCache>
                <c:formatCode>General</c:formatCode>
                <c:ptCount val="6"/>
                <c:pt idx="0">
                  <c:v>21.1</c:v>
                </c:pt>
                <c:pt idx="1">
                  <c:v>1.1000000000000001</c:v>
                </c:pt>
                <c:pt idx="2">
                  <c:v>6.1</c:v>
                </c:pt>
                <c:pt idx="3">
                  <c:v>0.52</c:v>
                </c:pt>
                <c:pt idx="4">
                  <c:v>5.2</c:v>
                </c:pt>
                <c:pt idx="5">
                  <c:v>0.5</c:v>
                </c:pt>
              </c:numCache>
            </c:numRef>
          </c:val>
        </c:ser>
        <c:dLbls>
          <c:showPercent val="1"/>
        </c:dLbls>
        <c:firstSliceAng val="0"/>
      </c:pieChart>
    </c:plotArea>
    <c:legend>
      <c:legendPos val="r"/>
      <c:layout/>
    </c:legend>
    <c:plotVisOnly val="1"/>
  </c:chart>
  <c:spPr>
    <a:ln w="41275">
      <a:solidFill>
        <a:schemeClr val="tx1"/>
      </a:solidFill>
    </a:ln>
  </c:spPr>
  <c:txPr>
    <a:bodyPr/>
    <a:lstStyle/>
    <a:p>
      <a:pPr>
        <a:defRPr sz="1800"/>
      </a:pPr>
      <a:endParaRPr lang="ar-SA"/>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7FB497-2E69-4C09-9979-3D6984E1CB72}" type="doc">
      <dgm:prSet loTypeId="urn:microsoft.com/office/officeart/2005/8/layout/cycle8" loCatId="cycle" qsTypeId="urn:microsoft.com/office/officeart/2005/8/quickstyle/3d9" qsCatId="3D" csTypeId="urn:microsoft.com/office/officeart/2005/8/colors/colorful5" csCatId="colorful" phldr="1"/>
      <dgm:spPr/>
      <dgm:t>
        <a:bodyPr/>
        <a:lstStyle/>
        <a:p>
          <a:pPr rtl="1"/>
          <a:endParaRPr lang="ar-SA"/>
        </a:p>
      </dgm:t>
    </dgm:pt>
    <dgm:pt modelId="{7D272ACC-E82C-45B4-AF59-D2A6A7FB3F58}">
      <dgm:prSet phldrT="[نص]" custT="1"/>
      <dgm:spPr>
        <a:solidFill>
          <a:srgbClr val="FFFF00"/>
        </a:solidFill>
      </dgm:spPr>
      <dgm:t>
        <a:bodyPr/>
        <a:lstStyle/>
        <a:p>
          <a:pPr rtl="1"/>
          <a:r>
            <a:rPr lang="ar-SA" sz="1800" b="1" dirty="0" smtClean="0">
              <a:solidFill>
                <a:schemeClr val="tx2">
                  <a:lumMod val="75000"/>
                </a:schemeClr>
              </a:solidFill>
            </a:rPr>
            <a:t>التزام المؤسسة</a:t>
          </a:r>
          <a:endParaRPr lang="ar-SA" sz="1800" b="1" dirty="0">
            <a:solidFill>
              <a:schemeClr val="tx2">
                <a:lumMod val="75000"/>
              </a:schemeClr>
            </a:solidFill>
          </a:endParaRPr>
        </a:p>
      </dgm:t>
    </dgm:pt>
    <dgm:pt modelId="{365DB303-EEEB-481E-BE8D-DC8BFA28484E}" type="parTrans" cxnId="{DCF09449-33EB-4D66-B4FB-5448CA0ADC4E}">
      <dgm:prSet/>
      <dgm:spPr/>
      <dgm:t>
        <a:bodyPr/>
        <a:lstStyle/>
        <a:p>
          <a:pPr rtl="1"/>
          <a:endParaRPr lang="ar-SA"/>
        </a:p>
      </dgm:t>
    </dgm:pt>
    <dgm:pt modelId="{0A76A181-8E0B-46B4-95F5-CF25BF7C6878}" type="sibTrans" cxnId="{DCF09449-33EB-4D66-B4FB-5448CA0ADC4E}">
      <dgm:prSet/>
      <dgm:spPr/>
      <dgm:t>
        <a:bodyPr/>
        <a:lstStyle/>
        <a:p>
          <a:pPr rtl="1"/>
          <a:endParaRPr lang="ar-SA"/>
        </a:p>
      </dgm:t>
    </dgm:pt>
    <dgm:pt modelId="{624DF047-0013-4EF2-9F66-AAF3A3A68B7A}">
      <dgm:prSet phldrT="[نص]" custT="1"/>
      <dgm:spPr>
        <a:solidFill>
          <a:srgbClr val="FF0000"/>
        </a:solidFill>
      </dgm:spPr>
      <dgm:t>
        <a:bodyPr/>
        <a:lstStyle/>
        <a:p>
          <a:pPr rtl="1"/>
          <a:r>
            <a:rPr lang="ar-SA" sz="1800" b="1" dirty="0" smtClean="0">
              <a:solidFill>
                <a:srgbClr val="FFFF00"/>
              </a:solidFill>
            </a:rPr>
            <a:t>الإتاحة (الوصول)</a:t>
          </a:r>
          <a:endParaRPr lang="ar-SA" sz="1800" b="1" dirty="0">
            <a:solidFill>
              <a:srgbClr val="FFFF00"/>
            </a:solidFill>
          </a:endParaRPr>
        </a:p>
      </dgm:t>
    </dgm:pt>
    <dgm:pt modelId="{0FC12BCF-DBD7-401A-BA51-426C66DA5507}" type="parTrans" cxnId="{CC831BB1-B699-4AA8-B870-FF1ACE3BCFC8}">
      <dgm:prSet/>
      <dgm:spPr/>
      <dgm:t>
        <a:bodyPr/>
        <a:lstStyle/>
        <a:p>
          <a:pPr rtl="1"/>
          <a:endParaRPr lang="ar-SA"/>
        </a:p>
      </dgm:t>
    </dgm:pt>
    <dgm:pt modelId="{8B2F6479-E5CC-4D7D-85B9-9578A61C4F9A}" type="sibTrans" cxnId="{CC831BB1-B699-4AA8-B870-FF1ACE3BCFC8}">
      <dgm:prSet/>
      <dgm:spPr/>
      <dgm:t>
        <a:bodyPr/>
        <a:lstStyle/>
        <a:p>
          <a:pPr rtl="1"/>
          <a:endParaRPr lang="ar-SA"/>
        </a:p>
      </dgm:t>
    </dgm:pt>
    <dgm:pt modelId="{68DC02B4-1E9F-4DBE-BB67-83BB628A213E}">
      <dgm:prSet phldrT="[نص]" custT="1"/>
      <dgm:spPr>
        <a:solidFill>
          <a:srgbClr val="00B0F0"/>
        </a:solidFill>
      </dgm:spPr>
      <dgm:t>
        <a:bodyPr/>
        <a:lstStyle/>
        <a:p>
          <a:pPr rtl="1"/>
          <a:r>
            <a:rPr lang="ar-SA" sz="1600" b="1" dirty="0" smtClean="0">
              <a:solidFill>
                <a:srgbClr val="002060"/>
              </a:solidFill>
            </a:rPr>
            <a:t>خدمات الطلاب </a:t>
          </a:r>
          <a:endParaRPr lang="ar-SA" sz="1600" b="1" dirty="0">
            <a:solidFill>
              <a:srgbClr val="002060"/>
            </a:solidFill>
          </a:endParaRPr>
        </a:p>
      </dgm:t>
    </dgm:pt>
    <dgm:pt modelId="{FC800108-3C7D-45DD-98AC-EEB3450FD2CD}" type="parTrans" cxnId="{F8620FCE-DD2C-43A4-BEE7-39BEE1295B86}">
      <dgm:prSet/>
      <dgm:spPr/>
      <dgm:t>
        <a:bodyPr/>
        <a:lstStyle/>
        <a:p>
          <a:pPr rtl="1"/>
          <a:endParaRPr lang="ar-SA"/>
        </a:p>
      </dgm:t>
    </dgm:pt>
    <dgm:pt modelId="{32D5E352-CC93-4474-B59A-E5414C099113}" type="sibTrans" cxnId="{F8620FCE-DD2C-43A4-BEE7-39BEE1295B86}">
      <dgm:prSet/>
      <dgm:spPr/>
      <dgm:t>
        <a:bodyPr/>
        <a:lstStyle/>
        <a:p>
          <a:pPr rtl="1"/>
          <a:endParaRPr lang="ar-SA"/>
        </a:p>
      </dgm:t>
    </dgm:pt>
    <dgm:pt modelId="{879AA10D-6B58-4825-B464-375E739FB502}">
      <dgm:prSet phldrT="[نص]" custT="1"/>
      <dgm:spPr>
        <a:solidFill>
          <a:schemeClr val="bg1"/>
        </a:solidFill>
      </dgm:spPr>
      <dgm:t>
        <a:bodyPr/>
        <a:lstStyle/>
        <a:p>
          <a:pPr rtl="1"/>
          <a:r>
            <a:rPr lang="ar-SA" sz="1200" b="1" dirty="0" smtClean="0">
              <a:solidFill>
                <a:schemeClr val="tx1"/>
              </a:solidFill>
            </a:rPr>
            <a:t>الجدوى الاقتصادية</a:t>
          </a:r>
          <a:endParaRPr lang="ar-SA" sz="1200" b="1" dirty="0">
            <a:solidFill>
              <a:srgbClr val="002060"/>
            </a:solidFill>
          </a:endParaRPr>
        </a:p>
      </dgm:t>
    </dgm:pt>
    <dgm:pt modelId="{6FF2EE02-9799-4A9C-A15A-A09C1A23E9F7}" type="parTrans" cxnId="{1BA7D282-674A-4A71-A116-B5ECCD207948}">
      <dgm:prSet/>
      <dgm:spPr/>
      <dgm:t>
        <a:bodyPr/>
        <a:lstStyle/>
        <a:p>
          <a:pPr rtl="1"/>
          <a:endParaRPr lang="ar-SA"/>
        </a:p>
      </dgm:t>
    </dgm:pt>
    <dgm:pt modelId="{4A449F33-E4EF-4234-8212-01F5FDE135F1}" type="sibTrans" cxnId="{1BA7D282-674A-4A71-A116-B5ECCD207948}">
      <dgm:prSet/>
      <dgm:spPr/>
      <dgm:t>
        <a:bodyPr/>
        <a:lstStyle/>
        <a:p>
          <a:pPr rtl="1"/>
          <a:endParaRPr lang="ar-SA"/>
        </a:p>
      </dgm:t>
    </dgm:pt>
    <dgm:pt modelId="{749B4547-F79A-42EF-83DA-AD8368E40142}">
      <dgm:prSet phldrT="[نص]" custT="1"/>
      <dgm:spPr>
        <a:solidFill>
          <a:srgbClr val="FFFFCC"/>
        </a:solidFill>
      </dgm:spPr>
      <dgm:t>
        <a:bodyPr/>
        <a:lstStyle/>
        <a:p>
          <a:pPr rtl="1"/>
          <a:r>
            <a:rPr lang="ar-SA" sz="1800" b="1" dirty="0" smtClean="0">
              <a:solidFill>
                <a:srgbClr val="FFFF00"/>
              </a:solidFill>
            </a:rPr>
            <a:t>الدعم الفني</a:t>
          </a:r>
          <a:endParaRPr lang="ar-SA" sz="1800" b="1" dirty="0">
            <a:solidFill>
              <a:srgbClr val="FFFF00"/>
            </a:solidFill>
          </a:endParaRPr>
        </a:p>
      </dgm:t>
    </dgm:pt>
    <dgm:pt modelId="{11E8F3FA-9131-4758-A270-CBC1CABA09A7}" type="parTrans" cxnId="{7B016249-11B1-4184-AB81-5E1CF584FF4B}">
      <dgm:prSet/>
      <dgm:spPr/>
      <dgm:t>
        <a:bodyPr/>
        <a:lstStyle/>
        <a:p>
          <a:pPr rtl="1"/>
          <a:endParaRPr lang="ar-SA"/>
        </a:p>
      </dgm:t>
    </dgm:pt>
    <dgm:pt modelId="{8A055E73-F463-4245-B2D9-42D8F36C343B}" type="sibTrans" cxnId="{7B016249-11B1-4184-AB81-5E1CF584FF4B}">
      <dgm:prSet/>
      <dgm:spPr/>
      <dgm:t>
        <a:bodyPr/>
        <a:lstStyle/>
        <a:p>
          <a:pPr rtl="1"/>
          <a:endParaRPr lang="ar-SA"/>
        </a:p>
      </dgm:t>
    </dgm:pt>
    <dgm:pt modelId="{D38B888A-061F-4C8E-B67A-2153CEA21345}">
      <dgm:prSet phldrT="[نص]" custT="1"/>
      <dgm:spPr>
        <a:solidFill>
          <a:schemeClr val="bg1"/>
        </a:solidFill>
      </dgm:spPr>
      <dgm:t>
        <a:bodyPr/>
        <a:lstStyle/>
        <a:p>
          <a:pPr rtl="1"/>
          <a:r>
            <a:rPr lang="ar-SA" sz="1800" b="1" dirty="0" smtClean="0">
              <a:solidFill>
                <a:schemeClr val="tx1"/>
              </a:solidFill>
            </a:rPr>
            <a:t>أعضاء هيئة التدريس</a:t>
          </a:r>
          <a:endParaRPr lang="ar-SA" sz="1800" b="1" dirty="0">
            <a:solidFill>
              <a:schemeClr val="tx1"/>
            </a:solidFill>
          </a:endParaRPr>
        </a:p>
      </dgm:t>
    </dgm:pt>
    <dgm:pt modelId="{9B4AF6CF-F685-4762-BCDC-5C4F2A56EC24}" type="parTrans" cxnId="{5FFD6DE0-BFC6-4F84-8E7F-86489784ADA4}">
      <dgm:prSet/>
      <dgm:spPr/>
      <dgm:t>
        <a:bodyPr/>
        <a:lstStyle/>
        <a:p>
          <a:pPr rtl="1"/>
          <a:endParaRPr lang="ar-SA"/>
        </a:p>
      </dgm:t>
    </dgm:pt>
    <dgm:pt modelId="{E26D8945-C11F-4C43-9BD7-8EA1DEA2B56A}" type="sibTrans" cxnId="{5FFD6DE0-BFC6-4F84-8E7F-86489784ADA4}">
      <dgm:prSet/>
      <dgm:spPr/>
      <dgm:t>
        <a:bodyPr/>
        <a:lstStyle/>
        <a:p>
          <a:pPr rtl="1"/>
          <a:endParaRPr lang="ar-SA"/>
        </a:p>
      </dgm:t>
    </dgm:pt>
    <dgm:pt modelId="{B49E5479-5812-4EF3-B6B9-01972E2777EE}">
      <dgm:prSet phldrT="[نص]" custT="1"/>
      <dgm:spPr>
        <a:solidFill>
          <a:schemeClr val="tx2">
            <a:lumMod val="75000"/>
          </a:schemeClr>
        </a:solidFill>
      </dgm:spPr>
      <dgm:t>
        <a:bodyPr/>
        <a:lstStyle/>
        <a:p>
          <a:pPr rtl="1"/>
          <a:r>
            <a:rPr lang="ar-SA" sz="1600" b="1" dirty="0" smtClean="0">
              <a:solidFill>
                <a:schemeClr val="bg1"/>
              </a:solidFill>
            </a:rPr>
            <a:t>التصميم التعليمي والمقررات</a:t>
          </a:r>
          <a:endParaRPr lang="ar-SA" sz="1600" b="1" dirty="0">
            <a:solidFill>
              <a:schemeClr val="bg1"/>
            </a:solidFill>
          </a:endParaRPr>
        </a:p>
      </dgm:t>
    </dgm:pt>
    <dgm:pt modelId="{E3F5F8A4-EBC5-4DEE-8F9E-C302990284CF}" type="parTrans" cxnId="{DD0F8AFB-D14E-4AD2-8487-2CE345E939DC}">
      <dgm:prSet/>
      <dgm:spPr/>
      <dgm:t>
        <a:bodyPr/>
        <a:lstStyle/>
        <a:p>
          <a:pPr rtl="1"/>
          <a:endParaRPr lang="ar-SA"/>
        </a:p>
      </dgm:t>
    </dgm:pt>
    <dgm:pt modelId="{FEE484D7-4351-4D9C-93FB-A2A46D8DF96A}" type="sibTrans" cxnId="{DD0F8AFB-D14E-4AD2-8487-2CE345E939DC}">
      <dgm:prSet/>
      <dgm:spPr/>
      <dgm:t>
        <a:bodyPr/>
        <a:lstStyle/>
        <a:p>
          <a:pPr rtl="1"/>
          <a:endParaRPr lang="ar-SA"/>
        </a:p>
      </dgm:t>
    </dgm:pt>
    <dgm:pt modelId="{759958D2-8B42-4A5B-B906-F0B3897F262E}" type="pres">
      <dgm:prSet presAssocID="{697FB497-2E69-4C09-9979-3D6984E1CB72}" presName="compositeShape" presStyleCnt="0">
        <dgm:presLayoutVars>
          <dgm:chMax val="7"/>
          <dgm:dir/>
          <dgm:resizeHandles val="exact"/>
        </dgm:presLayoutVars>
      </dgm:prSet>
      <dgm:spPr/>
      <dgm:t>
        <a:bodyPr/>
        <a:lstStyle/>
        <a:p>
          <a:pPr rtl="1"/>
          <a:endParaRPr lang="ar-SA"/>
        </a:p>
      </dgm:t>
    </dgm:pt>
    <dgm:pt modelId="{F45E1FE8-0742-479D-B4F3-BDD957FC95F1}" type="pres">
      <dgm:prSet presAssocID="{697FB497-2E69-4C09-9979-3D6984E1CB72}" presName="wedge1" presStyleLbl="node1" presStyleIdx="0" presStyleCnt="7"/>
      <dgm:spPr/>
      <dgm:t>
        <a:bodyPr/>
        <a:lstStyle/>
        <a:p>
          <a:pPr rtl="1"/>
          <a:endParaRPr lang="ar-SA"/>
        </a:p>
      </dgm:t>
    </dgm:pt>
    <dgm:pt modelId="{0179F61B-F05F-421F-A259-72FEAD2F7958}" type="pres">
      <dgm:prSet presAssocID="{697FB497-2E69-4C09-9979-3D6984E1CB72}" presName="dummy1a" presStyleCnt="0"/>
      <dgm:spPr/>
    </dgm:pt>
    <dgm:pt modelId="{C113F4A4-C63C-490A-985D-55F986DBFBFF}" type="pres">
      <dgm:prSet presAssocID="{697FB497-2E69-4C09-9979-3D6984E1CB72}" presName="dummy1b" presStyleCnt="0"/>
      <dgm:spPr/>
    </dgm:pt>
    <dgm:pt modelId="{C406778D-FEFC-4C9F-B678-497A862E5A6D}" type="pres">
      <dgm:prSet presAssocID="{697FB497-2E69-4C09-9979-3D6984E1CB72}" presName="wedge1Tx" presStyleLbl="node1" presStyleIdx="0" presStyleCnt="7">
        <dgm:presLayoutVars>
          <dgm:chMax val="0"/>
          <dgm:chPref val="0"/>
          <dgm:bulletEnabled val="1"/>
        </dgm:presLayoutVars>
      </dgm:prSet>
      <dgm:spPr/>
      <dgm:t>
        <a:bodyPr/>
        <a:lstStyle/>
        <a:p>
          <a:pPr rtl="1"/>
          <a:endParaRPr lang="ar-SA"/>
        </a:p>
      </dgm:t>
    </dgm:pt>
    <dgm:pt modelId="{CDFA7402-A980-4B52-B512-96797BC89B92}" type="pres">
      <dgm:prSet presAssocID="{697FB497-2E69-4C09-9979-3D6984E1CB72}" presName="wedge2" presStyleLbl="node1" presStyleIdx="1" presStyleCnt="7"/>
      <dgm:spPr/>
      <dgm:t>
        <a:bodyPr/>
        <a:lstStyle/>
        <a:p>
          <a:pPr rtl="1"/>
          <a:endParaRPr lang="ar-SA"/>
        </a:p>
      </dgm:t>
    </dgm:pt>
    <dgm:pt modelId="{2CD1D0E9-064C-4450-AAF9-F36D7C02F99F}" type="pres">
      <dgm:prSet presAssocID="{697FB497-2E69-4C09-9979-3D6984E1CB72}" presName="dummy2a" presStyleCnt="0"/>
      <dgm:spPr/>
    </dgm:pt>
    <dgm:pt modelId="{2C053831-DF6E-45A6-ADF4-282AE0F037C5}" type="pres">
      <dgm:prSet presAssocID="{697FB497-2E69-4C09-9979-3D6984E1CB72}" presName="dummy2b" presStyleCnt="0"/>
      <dgm:spPr/>
    </dgm:pt>
    <dgm:pt modelId="{98FDFA42-EABB-48B9-98B1-D79487324A74}" type="pres">
      <dgm:prSet presAssocID="{697FB497-2E69-4C09-9979-3D6984E1CB72}" presName="wedge2Tx" presStyleLbl="node1" presStyleIdx="1" presStyleCnt="7">
        <dgm:presLayoutVars>
          <dgm:chMax val="0"/>
          <dgm:chPref val="0"/>
          <dgm:bulletEnabled val="1"/>
        </dgm:presLayoutVars>
      </dgm:prSet>
      <dgm:spPr/>
      <dgm:t>
        <a:bodyPr/>
        <a:lstStyle/>
        <a:p>
          <a:pPr rtl="1"/>
          <a:endParaRPr lang="ar-SA"/>
        </a:p>
      </dgm:t>
    </dgm:pt>
    <dgm:pt modelId="{4589CE78-6724-44C8-9C0E-ADBFB90FEC4C}" type="pres">
      <dgm:prSet presAssocID="{697FB497-2E69-4C09-9979-3D6984E1CB72}" presName="wedge3" presStyleLbl="node1" presStyleIdx="2" presStyleCnt="7"/>
      <dgm:spPr/>
      <dgm:t>
        <a:bodyPr/>
        <a:lstStyle/>
        <a:p>
          <a:pPr rtl="1"/>
          <a:endParaRPr lang="ar-SA"/>
        </a:p>
      </dgm:t>
    </dgm:pt>
    <dgm:pt modelId="{D6CE783A-D694-4E14-B7E4-BB3A50011988}" type="pres">
      <dgm:prSet presAssocID="{697FB497-2E69-4C09-9979-3D6984E1CB72}" presName="dummy3a" presStyleCnt="0"/>
      <dgm:spPr/>
    </dgm:pt>
    <dgm:pt modelId="{5064B373-236B-46E9-9F7C-E57F77EBCE9B}" type="pres">
      <dgm:prSet presAssocID="{697FB497-2E69-4C09-9979-3D6984E1CB72}" presName="dummy3b" presStyleCnt="0"/>
      <dgm:spPr/>
    </dgm:pt>
    <dgm:pt modelId="{5303C317-2B4D-40FC-93F5-60E0F54711F0}" type="pres">
      <dgm:prSet presAssocID="{697FB497-2E69-4C09-9979-3D6984E1CB72}" presName="wedge3Tx" presStyleLbl="node1" presStyleIdx="2" presStyleCnt="7">
        <dgm:presLayoutVars>
          <dgm:chMax val="0"/>
          <dgm:chPref val="0"/>
          <dgm:bulletEnabled val="1"/>
        </dgm:presLayoutVars>
      </dgm:prSet>
      <dgm:spPr/>
      <dgm:t>
        <a:bodyPr/>
        <a:lstStyle/>
        <a:p>
          <a:pPr rtl="1"/>
          <a:endParaRPr lang="ar-SA"/>
        </a:p>
      </dgm:t>
    </dgm:pt>
    <dgm:pt modelId="{BFE03B3B-48E2-40B7-A932-E71FB599B933}" type="pres">
      <dgm:prSet presAssocID="{697FB497-2E69-4C09-9979-3D6984E1CB72}" presName="wedge4" presStyleLbl="node1" presStyleIdx="3" presStyleCnt="7"/>
      <dgm:spPr/>
      <dgm:t>
        <a:bodyPr/>
        <a:lstStyle/>
        <a:p>
          <a:pPr rtl="1"/>
          <a:endParaRPr lang="ar-SA"/>
        </a:p>
      </dgm:t>
    </dgm:pt>
    <dgm:pt modelId="{17BEBA9A-D692-44B2-A5D5-F76F2D629B82}" type="pres">
      <dgm:prSet presAssocID="{697FB497-2E69-4C09-9979-3D6984E1CB72}" presName="dummy4a" presStyleCnt="0"/>
      <dgm:spPr/>
    </dgm:pt>
    <dgm:pt modelId="{62C942A8-998A-4CBA-8624-941A05370433}" type="pres">
      <dgm:prSet presAssocID="{697FB497-2E69-4C09-9979-3D6984E1CB72}" presName="dummy4b" presStyleCnt="0"/>
      <dgm:spPr/>
    </dgm:pt>
    <dgm:pt modelId="{1E67EFAE-5ED6-4322-895D-21AD6AF4124E}" type="pres">
      <dgm:prSet presAssocID="{697FB497-2E69-4C09-9979-3D6984E1CB72}" presName="wedge4Tx" presStyleLbl="node1" presStyleIdx="3" presStyleCnt="7">
        <dgm:presLayoutVars>
          <dgm:chMax val="0"/>
          <dgm:chPref val="0"/>
          <dgm:bulletEnabled val="1"/>
        </dgm:presLayoutVars>
      </dgm:prSet>
      <dgm:spPr/>
      <dgm:t>
        <a:bodyPr/>
        <a:lstStyle/>
        <a:p>
          <a:pPr rtl="1"/>
          <a:endParaRPr lang="ar-SA"/>
        </a:p>
      </dgm:t>
    </dgm:pt>
    <dgm:pt modelId="{AD4DBD15-1A23-4FC7-999D-437367E0F4FD}" type="pres">
      <dgm:prSet presAssocID="{697FB497-2E69-4C09-9979-3D6984E1CB72}" presName="wedge5" presStyleLbl="node1" presStyleIdx="4" presStyleCnt="7"/>
      <dgm:spPr/>
      <dgm:t>
        <a:bodyPr/>
        <a:lstStyle/>
        <a:p>
          <a:pPr rtl="1"/>
          <a:endParaRPr lang="ar-SA"/>
        </a:p>
      </dgm:t>
    </dgm:pt>
    <dgm:pt modelId="{BFF7A29E-C51B-476D-A82B-3BD21E4056F0}" type="pres">
      <dgm:prSet presAssocID="{697FB497-2E69-4C09-9979-3D6984E1CB72}" presName="dummy5a" presStyleCnt="0"/>
      <dgm:spPr/>
    </dgm:pt>
    <dgm:pt modelId="{D0A3456B-F3A5-4713-8652-57EC8096AAC3}" type="pres">
      <dgm:prSet presAssocID="{697FB497-2E69-4C09-9979-3D6984E1CB72}" presName="dummy5b" presStyleCnt="0"/>
      <dgm:spPr/>
    </dgm:pt>
    <dgm:pt modelId="{40EA5C0C-0F01-43EF-ADC6-018989E90CF5}" type="pres">
      <dgm:prSet presAssocID="{697FB497-2E69-4C09-9979-3D6984E1CB72}" presName="wedge5Tx" presStyleLbl="node1" presStyleIdx="4" presStyleCnt="7">
        <dgm:presLayoutVars>
          <dgm:chMax val="0"/>
          <dgm:chPref val="0"/>
          <dgm:bulletEnabled val="1"/>
        </dgm:presLayoutVars>
      </dgm:prSet>
      <dgm:spPr/>
      <dgm:t>
        <a:bodyPr/>
        <a:lstStyle/>
        <a:p>
          <a:pPr rtl="1"/>
          <a:endParaRPr lang="ar-SA"/>
        </a:p>
      </dgm:t>
    </dgm:pt>
    <dgm:pt modelId="{40B14D16-5496-4622-9E0E-24B0C2E4D91E}" type="pres">
      <dgm:prSet presAssocID="{697FB497-2E69-4C09-9979-3D6984E1CB72}" presName="wedge6" presStyleLbl="node1" presStyleIdx="5" presStyleCnt="7"/>
      <dgm:spPr/>
      <dgm:t>
        <a:bodyPr/>
        <a:lstStyle/>
        <a:p>
          <a:pPr rtl="1"/>
          <a:endParaRPr lang="ar-SA"/>
        </a:p>
      </dgm:t>
    </dgm:pt>
    <dgm:pt modelId="{99D4D4AC-99E4-4EFC-B812-D68654CD09F6}" type="pres">
      <dgm:prSet presAssocID="{697FB497-2E69-4C09-9979-3D6984E1CB72}" presName="dummy6a" presStyleCnt="0"/>
      <dgm:spPr/>
    </dgm:pt>
    <dgm:pt modelId="{1DB7065D-9532-4F96-85A5-145BCA290E51}" type="pres">
      <dgm:prSet presAssocID="{697FB497-2E69-4C09-9979-3D6984E1CB72}" presName="dummy6b" presStyleCnt="0"/>
      <dgm:spPr/>
    </dgm:pt>
    <dgm:pt modelId="{C4DF88D7-9715-4A9D-B239-6D4668B26EF5}" type="pres">
      <dgm:prSet presAssocID="{697FB497-2E69-4C09-9979-3D6984E1CB72}" presName="wedge6Tx" presStyleLbl="node1" presStyleIdx="5" presStyleCnt="7">
        <dgm:presLayoutVars>
          <dgm:chMax val="0"/>
          <dgm:chPref val="0"/>
          <dgm:bulletEnabled val="1"/>
        </dgm:presLayoutVars>
      </dgm:prSet>
      <dgm:spPr/>
      <dgm:t>
        <a:bodyPr/>
        <a:lstStyle/>
        <a:p>
          <a:pPr rtl="1"/>
          <a:endParaRPr lang="ar-SA"/>
        </a:p>
      </dgm:t>
    </dgm:pt>
    <dgm:pt modelId="{0D78A1DE-6693-42DC-A73A-30AF61AB8234}" type="pres">
      <dgm:prSet presAssocID="{697FB497-2E69-4C09-9979-3D6984E1CB72}" presName="wedge7" presStyleLbl="node1" presStyleIdx="6" presStyleCnt="7"/>
      <dgm:spPr/>
      <dgm:t>
        <a:bodyPr/>
        <a:lstStyle/>
        <a:p>
          <a:pPr rtl="1"/>
          <a:endParaRPr lang="ar-SA"/>
        </a:p>
      </dgm:t>
    </dgm:pt>
    <dgm:pt modelId="{B6932346-A508-4460-AD60-0921B537523F}" type="pres">
      <dgm:prSet presAssocID="{697FB497-2E69-4C09-9979-3D6984E1CB72}" presName="dummy7a" presStyleCnt="0"/>
      <dgm:spPr/>
    </dgm:pt>
    <dgm:pt modelId="{6B4E992E-B739-4A22-9DE4-DB241BDD9213}" type="pres">
      <dgm:prSet presAssocID="{697FB497-2E69-4C09-9979-3D6984E1CB72}" presName="dummy7b" presStyleCnt="0"/>
      <dgm:spPr/>
    </dgm:pt>
    <dgm:pt modelId="{6682DCCD-A8B5-4B8B-9906-8276A7ED219C}" type="pres">
      <dgm:prSet presAssocID="{697FB497-2E69-4C09-9979-3D6984E1CB72}" presName="wedge7Tx" presStyleLbl="node1" presStyleIdx="6" presStyleCnt="7">
        <dgm:presLayoutVars>
          <dgm:chMax val="0"/>
          <dgm:chPref val="0"/>
          <dgm:bulletEnabled val="1"/>
        </dgm:presLayoutVars>
      </dgm:prSet>
      <dgm:spPr/>
      <dgm:t>
        <a:bodyPr/>
        <a:lstStyle/>
        <a:p>
          <a:pPr rtl="1"/>
          <a:endParaRPr lang="ar-SA"/>
        </a:p>
      </dgm:t>
    </dgm:pt>
    <dgm:pt modelId="{5D3E5467-40E1-427C-BD04-3FE208E54F8A}" type="pres">
      <dgm:prSet presAssocID="{0A76A181-8E0B-46B4-95F5-CF25BF7C6878}" presName="arrowWedge1" presStyleLbl="fgSibTrans2D1" presStyleIdx="0" presStyleCnt="7"/>
      <dgm:spPr/>
    </dgm:pt>
    <dgm:pt modelId="{F0CE8522-ACA2-4A32-8AAF-4E84EC4EC424}" type="pres">
      <dgm:prSet presAssocID="{8B2F6479-E5CC-4D7D-85B9-9578A61C4F9A}" presName="arrowWedge2" presStyleLbl="fgSibTrans2D1" presStyleIdx="1" presStyleCnt="7"/>
      <dgm:spPr/>
    </dgm:pt>
    <dgm:pt modelId="{DA534623-0326-47A5-BFC9-0E53071AE743}" type="pres">
      <dgm:prSet presAssocID="{8A055E73-F463-4245-B2D9-42D8F36C343B}" presName="arrowWedge3" presStyleLbl="fgSibTrans2D1" presStyleIdx="2" presStyleCnt="7"/>
      <dgm:spPr/>
    </dgm:pt>
    <dgm:pt modelId="{EA7CAE7F-0CEE-41B3-8889-4121402B3306}" type="pres">
      <dgm:prSet presAssocID="{32D5E352-CC93-4474-B59A-E5414C099113}" presName="arrowWedge4" presStyleLbl="fgSibTrans2D1" presStyleIdx="3" presStyleCnt="7"/>
      <dgm:spPr/>
    </dgm:pt>
    <dgm:pt modelId="{4F550666-69A0-43A7-98C8-CEBD473F48AA}" type="pres">
      <dgm:prSet presAssocID="{E26D8945-C11F-4C43-9BD7-8EA1DEA2B56A}" presName="arrowWedge5" presStyleLbl="fgSibTrans2D1" presStyleIdx="4" presStyleCnt="7"/>
      <dgm:spPr/>
    </dgm:pt>
    <dgm:pt modelId="{FA983FC6-284C-4B40-A390-9F84AE9342B2}" type="pres">
      <dgm:prSet presAssocID="{FEE484D7-4351-4D9C-93FB-A2A46D8DF96A}" presName="arrowWedge6" presStyleLbl="fgSibTrans2D1" presStyleIdx="5" presStyleCnt="7"/>
      <dgm:spPr/>
    </dgm:pt>
    <dgm:pt modelId="{B2716AEB-3773-4A3B-8EAA-EACEB0FFFB1C}" type="pres">
      <dgm:prSet presAssocID="{4A449F33-E4EF-4234-8212-01F5FDE135F1}" presName="arrowWedge7" presStyleLbl="fgSibTrans2D1" presStyleIdx="6" presStyleCnt="7"/>
      <dgm:spPr/>
    </dgm:pt>
  </dgm:ptLst>
  <dgm:cxnLst>
    <dgm:cxn modelId="{DCF09449-33EB-4D66-B4FB-5448CA0ADC4E}" srcId="{697FB497-2E69-4C09-9979-3D6984E1CB72}" destId="{7D272ACC-E82C-45B4-AF59-D2A6A7FB3F58}" srcOrd="0" destOrd="0" parTransId="{365DB303-EEEB-481E-BE8D-DC8BFA28484E}" sibTransId="{0A76A181-8E0B-46B4-95F5-CF25BF7C6878}"/>
    <dgm:cxn modelId="{E6407716-B853-4084-9576-32E689C86696}" type="presOf" srcId="{7D272ACC-E82C-45B4-AF59-D2A6A7FB3F58}" destId="{C406778D-FEFC-4C9F-B678-497A862E5A6D}" srcOrd="1" destOrd="0" presId="urn:microsoft.com/office/officeart/2005/8/layout/cycle8"/>
    <dgm:cxn modelId="{3E5DE5BB-AB02-4141-9DF5-D9037C990596}" type="presOf" srcId="{D38B888A-061F-4C8E-B67A-2153CEA21345}" destId="{AD4DBD15-1A23-4FC7-999D-437367E0F4FD}" srcOrd="0" destOrd="0" presId="urn:microsoft.com/office/officeart/2005/8/layout/cycle8"/>
    <dgm:cxn modelId="{F8620FCE-DD2C-43A4-BEE7-39BEE1295B86}" srcId="{697FB497-2E69-4C09-9979-3D6984E1CB72}" destId="{68DC02B4-1E9F-4DBE-BB67-83BB628A213E}" srcOrd="3" destOrd="0" parTransId="{FC800108-3C7D-45DD-98AC-EEB3450FD2CD}" sibTransId="{32D5E352-CC93-4474-B59A-E5414C099113}"/>
    <dgm:cxn modelId="{7B016249-11B1-4184-AB81-5E1CF584FF4B}" srcId="{697FB497-2E69-4C09-9979-3D6984E1CB72}" destId="{749B4547-F79A-42EF-83DA-AD8368E40142}" srcOrd="2" destOrd="0" parTransId="{11E8F3FA-9131-4758-A270-CBC1CABA09A7}" sibTransId="{8A055E73-F463-4245-B2D9-42D8F36C343B}"/>
    <dgm:cxn modelId="{7BEF7A5D-584D-4FC8-8AAE-0F9590CD4F4C}" type="presOf" srcId="{879AA10D-6B58-4825-B464-375E739FB502}" destId="{6682DCCD-A8B5-4B8B-9906-8276A7ED219C}" srcOrd="1" destOrd="0" presId="urn:microsoft.com/office/officeart/2005/8/layout/cycle8"/>
    <dgm:cxn modelId="{CC831BB1-B699-4AA8-B870-FF1ACE3BCFC8}" srcId="{697FB497-2E69-4C09-9979-3D6984E1CB72}" destId="{624DF047-0013-4EF2-9F66-AAF3A3A68B7A}" srcOrd="1" destOrd="0" parTransId="{0FC12BCF-DBD7-401A-BA51-426C66DA5507}" sibTransId="{8B2F6479-E5CC-4D7D-85B9-9578A61C4F9A}"/>
    <dgm:cxn modelId="{18F426B1-CFA2-4F54-B3C2-96B816149E04}" type="presOf" srcId="{749B4547-F79A-42EF-83DA-AD8368E40142}" destId="{5303C317-2B4D-40FC-93F5-60E0F54711F0}" srcOrd="1" destOrd="0" presId="urn:microsoft.com/office/officeart/2005/8/layout/cycle8"/>
    <dgm:cxn modelId="{5BAE9A59-DB9C-4820-A084-A147887A0301}" type="presOf" srcId="{68DC02B4-1E9F-4DBE-BB67-83BB628A213E}" destId="{1E67EFAE-5ED6-4322-895D-21AD6AF4124E}" srcOrd="1" destOrd="0" presId="urn:microsoft.com/office/officeart/2005/8/layout/cycle8"/>
    <dgm:cxn modelId="{5FFD6DE0-BFC6-4F84-8E7F-86489784ADA4}" srcId="{697FB497-2E69-4C09-9979-3D6984E1CB72}" destId="{D38B888A-061F-4C8E-B67A-2153CEA21345}" srcOrd="4" destOrd="0" parTransId="{9B4AF6CF-F685-4762-BCDC-5C4F2A56EC24}" sibTransId="{E26D8945-C11F-4C43-9BD7-8EA1DEA2B56A}"/>
    <dgm:cxn modelId="{BD272E14-B6AA-402D-83D6-BFBA7D59C3A2}" type="presOf" srcId="{68DC02B4-1E9F-4DBE-BB67-83BB628A213E}" destId="{BFE03B3B-48E2-40B7-A932-E71FB599B933}" srcOrd="0" destOrd="0" presId="urn:microsoft.com/office/officeart/2005/8/layout/cycle8"/>
    <dgm:cxn modelId="{0A248F00-18B5-4FF8-B8F0-D3C14A7162D7}" type="presOf" srcId="{624DF047-0013-4EF2-9F66-AAF3A3A68B7A}" destId="{CDFA7402-A980-4B52-B512-96797BC89B92}" srcOrd="0" destOrd="0" presId="urn:microsoft.com/office/officeart/2005/8/layout/cycle8"/>
    <dgm:cxn modelId="{3610BCC4-06BB-429D-BA3D-285008828870}" type="presOf" srcId="{697FB497-2E69-4C09-9979-3D6984E1CB72}" destId="{759958D2-8B42-4A5B-B906-F0B3897F262E}" srcOrd="0" destOrd="0" presId="urn:microsoft.com/office/officeart/2005/8/layout/cycle8"/>
    <dgm:cxn modelId="{1BA7D282-674A-4A71-A116-B5ECCD207948}" srcId="{697FB497-2E69-4C09-9979-3D6984E1CB72}" destId="{879AA10D-6B58-4825-B464-375E739FB502}" srcOrd="6" destOrd="0" parTransId="{6FF2EE02-9799-4A9C-A15A-A09C1A23E9F7}" sibTransId="{4A449F33-E4EF-4234-8212-01F5FDE135F1}"/>
    <dgm:cxn modelId="{A8C10A42-C93B-4269-B981-16476CCAFEB0}" type="presOf" srcId="{D38B888A-061F-4C8E-B67A-2153CEA21345}" destId="{40EA5C0C-0F01-43EF-ADC6-018989E90CF5}" srcOrd="1" destOrd="0" presId="urn:microsoft.com/office/officeart/2005/8/layout/cycle8"/>
    <dgm:cxn modelId="{31BA4A93-DF3D-43F1-8A37-400C47A1FB32}" type="presOf" srcId="{B49E5479-5812-4EF3-B6B9-01972E2777EE}" destId="{C4DF88D7-9715-4A9D-B239-6D4668B26EF5}" srcOrd="1" destOrd="0" presId="urn:microsoft.com/office/officeart/2005/8/layout/cycle8"/>
    <dgm:cxn modelId="{CF4403E4-A9F4-4398-B7DB-CE6D7BC2CD7F}" type="presOf" srcId="{624DF047-0013-4EF2-9F66-AAF3A3A68B7A}" destId="{98FDFA42-EABB-48B9-98B1-D79487324A74}" srcOrd="1" destOrd="0" presId="urn:microsoft.com/office/officeart/2005/8/layout/cycle8"/>
    <dgm:cxn modelId="{81E968C3-811C-40EA-A977-271F4FC7564B}" type="presOf" srcId="{749B4547-F79A-42EF-83DA-AD8368E40142}" destId="{4589CE78-6724-44C8-9C0E-ADBFB90FEC4C}" srcOrd="0" destOrd="0" presId="urn:microsoft.com/office/officeart/2005/8/layout/cycle8"/>
    <dgm:cxn modelId="{A28B5A6B-8AF3-4C9A-9A61-3F3F9E338C41}" type="presOf" srcId="{879AA10D-6B58-4825-B464-375E739FB502}" destId="{0D78A1DE-6693-42DC-A73A-30AF61AB8234}" srcOrd="0" destOrd="0" presId="urn:microsoft.com/office/officeart/2005/8/layout/cycle8"/>
    <dgm:cxn modelId="{DD0F8AFB-D14E-4AD2-8487-2CE345E939DC}" srcId="{697FB497-2E69-4C09-9979-3D6984E1CB72}" destId="{B49E5479-5812-4EF3-B6B9-01972E2777EE}" srcOrd="5" destOrd="0" parTransId="{E3F5F8A4-EBC5-4DEE-8F9E-C302990284CF}" sibTransId="{FEE484D7-4351-4D9C-93FB-A2A46D8DF96A}"/>
    <dgm:cxn modelId="{DB2DA3D4-301D-4CB0-98BE-B86BC7E0E0E3}" type="presOf" srcId="{B49E5479-5812-4EF3-B6B9-01972E2777EE}" destId="{40B14D16-5496-4622-9E0E-24B0C2E4D91E}" srcOrd="0" destOrd="0" presId="urn:microsoft.com/office/officeart/2005/8/layout/cycle8"/>
    <dgm:cxn modelId="{D96FDF3B-AAEC-4818-A6F1-AB234DCCD6EF}" type="presOf" srcId="{7D272ACC-E82C-45B4-AF59-D2A6A7FB3F58}" destId="{F45E1FE8-0742-479D-B4F3-BDD957FC95F1}" srcOrd="0" destOrd="0" presId="urn:microsoft.com/office/officeart/2005/8/layout/cycle8"/>
    <dgm:cxn modelId="{EEF50D8A-5D4A-401F-8FE5-DDEA7601687A}" type="presParOf" srcId="{759958D2-8B42-4A5B-B906-F0B3897F262E}" destId="{F45E1FE8-0742-479D-B4F3-BDD957FC95F1}" srcOrd="0" destOrd="0" presId="urn:microsoft.com/office/officeart/2005/8/layout/cycle8"/>
    <dgm:cxn modelId="{FA3C6BBA-E2BC-427E-884C-D93C6B8A8690}" type="presParOf" srcId="{759958D2-8B42-4A5B-B906-F0B3897F262E}" destId="{0179F61B-F05F-421F-A259-72FEAD2F7958}" srcOrd="1" destOrd="0" presId="urn:microsoft.com/office/officeart/2005/8/layout/cycle8"/>
    <dgm:cxn modelId="{A3C75E5F-F2CE-4479-A261-7E56AFECA41E}" type="presParOf" srcId="{759958D2-8B42-4A5B-B906-F0B3897F262E}" destId="{C113F4A4-C63C-490A-985D-55F986DBFBFF}" srcOrd="2" destOrd="0" presId="urn:microsoft.com/office/officeart/2005/8/layout/cycle8"/>
    <dgm:cxn modelId="{265D3FF1-8E7D-4D44-A627-5AE2F0DBF196}" type="presParOf" srcId="{759958D2-8B42-4A5B-B906-F0B3897F262E}" destId="{C406778D-FEFC-4C9F-B678-497A862E5A6D}" srcOrd="3" destOrd="0" presId="urn:microsoft.com/office/officeart/2005/8/layout/cycle8"/>
    <dgm:cxn modelId="{CD301A8E-4091-4828-9FFF-28F9114455F1}" type="presParOf" srcId="{759958D2-8B42-4A5B-B906-F0B3897F262E}" destId="{CDFA7402-A980-4B52-B512-96797BC89B92}" srcOrd="4" destOrd="0" presId="urn:microsoft.com/office/officeart/2005/8/layout/cycle8"/>
    <dgm:cxn modelId="{F310E9A7-FD47-403C-8BD5-853D393A05B8}" type="presParOf" srcId="{759958D2-8B42-4A5B-B906-F0B3897F262E}" destId="{2CD1D0E9-064C-4450-AAF9-F36D7C02F99F}" srcOrd="5" destOrd="0" presId="urn:microsoft.com/office/officeart/2005/8/layout/cycle8"/>
    <dgm:cxn modelId="{2F9A8EAC-FDE2-4913-9EFD-DD1D03D1449A}" type="presParOf" srcId="{759958D2-8B42-4A5B-B906-F0B3897F262E}" destId="{2C053831-DF6E-45A6-ADF4-282AE0F037C5}" srcOrd="6" destOrd="0" presId="urn:microsoft.com/office/officeart/2005/8/layout/cycle8"/>
    <dgm:cxn modelId="{7513E9CA-E6AD-459D-91E1-2DF18760DE86}" type="presParOf" srcId="{759958D2-8B42-4A5B-B906-F0B3897F262E}" destId="{98FDFA42-EABB-48B9-98B1-D79487324A74}" srcOrd="7" destOrd="0" presId="urn:microsoft.com/office/officeart/2005/8/layout/cycle8"/>
    <dgm:cxn modelId="{89649B6A-38CA-4C69-87AB-2A572CBC1C90}" type="presParOf" srcId="{759958D2-8B42-4A5B-B906-F0B3897F262E}" destId="{4589CE78-6724-44C8-9C0E-ADBFB90FEC4C}" srcOrd="8" destOrd="0" presId="urn:microsoft.com/office/officeart/2005/8/layout/cycle8"/>
    <dgm:cxn modelId="{269D8A8E-AB28-46F1-8C44-A52194A64CC3}" type="presParOf" srcId="{759958D2-8B42-4A5B-B906-F0B3897F262E}" destId="{D6CE783A-D694-4E14-B7E4-BB3A50011988}" srcOrd="9" destOrd="0" presId="urn:microsoft.com/office/officeart/2005/8/layout/cycle8"/>
    <dgm:cxn modelId="{8107D140-314F-46B8-B297-0F34A42C3775}" type="presParOf" srcId="{759958D2-8B42-4A5B-B906-F0B3897F262E}" destId="{5064B373-236B-46E9-9F7C-E57F77EBCE9B}" srcOrd="10" destOrd="0" presId="urn:microsoft.com/office/officeart/2005/8/layout/cycle8"/>
    <dgm:cxn modelId="{9837AE00-FDD1-4F19-8ABE-EE4F650B0B86}" type="presParOf" srcId="{759958D2-8B42-4A5B-B906-F0B3897F262E}" destId="{5303C317-2B4D-40FC-93F5-60E0F54711F0}" srcOrd="11" destOrd="0" presId="urn:microsoft.com/office/officeart/2005/8/layout/cycle8"/>
    <dgm:cxn modelId="{1DE96276-2146-4E5D-A379-2972A5719EAA}" type="presParOf" srcId="{759958D2-8B42-4A5B-B906-F0B3897F262E}" destId="{BFE03B3B-48E2-40B7-A932-E71FB599B933}" srcOrd="12" destOrd="0" presId="urn:microsoft.com/office/officeart/2005/8/layout/cycle8"/>
    <dgm:cxn modelId="{A862B34C-4867-426E-9C9B-B565336C278B}" type="presParOf" srcId="{759958D2-8B42-4A5B-B906-F0B3897F262E}" destId="{17BEBA9A-D692-44B2-A5D5-F76F2D629B82}" srcOrd="13" destOrd="0" presId="urn:microsoft.com/office/officeart/2005/8/layout/cycle8"/>
    <dgm:cxn modelId="{E7FDCF15-64A4-4A70-88D4-D3AA8AC96EB5}" type="presParOf" srcId="{759958D2-8B42-4A5B-B906-F0B3897F262E}" destId="{62C942A8-998A-4CBA-8624-941A05370433}" srcOrd="14" destOrd="0" presId="urn:microsoft.com/office/officeart/2005/8/layout/cycle8"/>
    <dgm:cxn modelId="{E3608FD2-706C-4D1D-A7F7-6D968C463E41}" type="presParOf" srcId="{759958D2-8B42-4A5B-B906-F0B3897F262E}" destId="{1E67EFAE-5ED6-4322-895D-21AD6AF4124E}" srcOrd="15" destOrd="0" presId="urn:microsoft.com/office/officeart/2005/8/layout/cycle8"/>
    <dgm:cxn modelId="{13A37B52-CD7B-45AD-BBDB-C1F5233D65F4}" type="presParOf" srcId="{759958D2-8B42-4A5B-B906-F0B3897F262E}" destId="{AD4DBD15-1A23-4FC7-999D-437367E0F4FD}" srcOrd="16" destOrd="0" presId="urn:microsoft.com/office/officeart/2005/8/layout/cycle8"/>
    <dgm:cxn modelId="{B39C2224-0472-4E82-BC91-1669914DAC2A}" type="presParOf" srcId="{759958D2-8B42-4A5B-B906-F0B3897F262E}" destId="{BFF7A29E-C51B-476D-A82B-3BD21E4056F0}" srcOrd="17" destOrd="0" presId="urn:microsoft.com/office/officeart/2005/8/layout/cycle8"/>
    <dgm:cxn modelId="{51FB0A74-DDB2-416C-9A6A-A1455467DDAD}" type="presParOf" srcId="{759958D2-8B42-4A5B-B906-F0B3897F262E}" destId="{D0A3456B-F3A5-4713-8652-57EC8096AAC3}" srcOrd="18" destOrd="0" presId="urn:microsoft.com/office/officeart/2005/8/layout/cycle8"/>
    <dgm:cxn modelId="{8917D328-8ED0-4A19-9103-23967FE066F7}" type="presParOf" srcId="{759958D2-8B42-4A5B-B906-F0B3897F262E}" destId="{40EA5C0C-0F01-43EF-ADC6-018989E90CF5}" srcOrd="19" destOrd="0" presId="urn:microsoft.com/office/officeart/2005/8/layout/cycle8"/>
    <dgm:cxn modelId="{9F7AFDD7-87EC-4E4F-AC1A-F04A77EE68C8}" type="presParOf" srcId="{759958D2-8B42-4A5B-B906-F0B3897F262E}" destId="{40B14D16-5496-4622-9E0E-24B0C2E4D91E}" srcOrd="20" destOrd="0" presId="urn:microsoft.com/office/officeart/2005/8/layout/cycle8"/>
    <dgm:cxn modelId="{F1B10F1E-6C4D-4AC2-AB5E-2333A7056DA6}" type="presParOf" srcId="{759958D2-8B42-4A5B-B906-F0B3897F262E}" destId="{99D4D4AC-99E4-4EFC-B812-D68654CD09F6}" srcOrd="21" destOrd="0" presId="urn:microsoft.com/office/officeart/2005/8/layout/cycle8"/>
    <dgm:cxn modelId="{B78C0E07-4E7C-4381-B44F-AB5891CED463}" type="presParOf" srcId="{759958D2-8B42-4A5B-B906-F0B3897F262E}" destId="{1DB7065D-9532-4F96-85A5-145BCA290E51}" srcOrd="22" destOrd="0" presId="urn:microsoft.com/office/officeart/2005/8/layout/cycle8"/>
    <dgm:cxn modelId="{8B118378-DB94-47CB-9B74-DD08A333C322}" type="presParOf" srcId="{759958D2-8B42-4A5B-B906-F0B3897F262E}" destId="{C4DF88D7-9715-4A9D-B239-6D4668B26EF5}" srcOrd="23" destOrd="0" presId="urn:microsoft.com/office/officeart/2005/8/layout/cycle8"/>
    <dgm:cxn modelId="{EEBD305B-5917-44D6-96AE-A6421C0EC4E3}" type="presParOf" srcId="{759958D2-8B42-4A5B-B906-F0B3897F262E}" destId="{0D78A1DE-6693-42DC-A73A-30AF61AB8234}" srcOrd="24" destOrd="0" presId="urn:microsoft.com/office/officeart/2005/8/layout/cycle8"/>
    <dgm:cxn modelId="{8A35D647-3032-455F-A827-5BD1785A3EC4}" type="presParOf" srcId="{759958D2-8B42-4A5B-B906-F0B3897F262E}" destId="{B6932346-A508-4460-AD60-0921B537523F}" srcOrd="25" destOrd="0" presId="urn:microsoft.com/office/officeart/2005/8/layout/cycle8"/>
    <dgm:cxn modelId="{67A5DAA5-207A-4AD8-B04C-7D908AC91DBB}" type="presParOf" srcId="{759958D2-8B42-4A5B-B906-F0B3897F262E}" destId="{6B4E992E-B739-4A22-9DE4-DB241BDD9213}" srcOrd="26" destOrd="0" presId="urn:microsoft.com/office/officeart/2005/8/layout/cycle8"/>
    <dgm:cxn modelId="{9AC2F0ED-95FB-49BD-ADA4-310A487855D7}" type="presParOf" srcId="{759958D2-8B42-4A5B-B906-F0B3897F262E}" destId="{6682DCCD-A8B5-4B8B-9906-8276A7ED219C}" srcOrd="27" destOrd="0" presId="urn:microsoft.com/office/officeart/2005/8/layout/cycle8"/>
    <dgm:cxn modelId="{D0967107-A79D-4293-BDF8-5DACD4796F27}" type="presParOf" srcId="{759958D2-8B42-4A5B-B906-F0B3897F262E}" destId="{5D3E5467-40E1-427C-BD04-3FE208E54F8A}" srcOrd="28" destOrd="0" presId="urn:microsoft.com/office/officeart/2005/8/layout/cycle8"/>
    <dgm:cxn modelId="{EE3D69C3-111B-43BE-AC63-3E276CA8E8C8}" type="presParOf" srcId="{759958D2-8B42-4A5B-B906-F0B3897F262E}" destId="{F0CE8522-ACA2-4A32-8AAF-4E84EC4EC424}" srcOrd="29" destOrd="0" presId="urn:microsoft.com/office/officeart/2005/8/layout/cycle8"/>
    <dgm:cxn modelId="{F4F290B1-D086-43BB-B94B-00F01AED5AE1}" type="presParOf" srcId="{759958D2-8B42-4A5B-B906-F0B3897F262E}" destId="{DA534623-0326-47A5-BFC9-0E53071AE743}" srcOrd="30" destOrd="0" presId="urn:microsoft.com/office/officeart/2005/8/layout/cycle8"/>
    <dgm:cxn modelId="{0360D878-107E-4567-AD50-14BD6E052382}" type="presParOf" srcId="{759958D2-8B42-4A5B-B906-F0B3897F262E}" destId="{EA7CAE7F-0CEE-41B3-8889-4121402B3306}" srcOrd="31" destOrd="0" presId="urn:microsoft.com/office/officeart/2005/8/layout/cycle8"/>
    <dgm:cxn modelId="{871A3B88-9BF3-4424-A282-DE6D7653818F}" type="presParOf" srcId="{759958D2-8B42-4A5B-B906-F0B3897F262E}" destId="{4F550666-69A0-43A7-98C8-CEBD473F48AA}" srcOrd="32" destOrd="0" presId="urn:microsoft.com/office/officeart/2005/8/layout/cycle8"/>
    <dgm:cxn modelId="{788E16CB-48BF-4817-BFE9-34736E3CD1E4}" type="presParOf" srcId="{759958D2-8B42-4A5B-B906-F0B3897F262E}" destId="{FA983FC6-284C-4B40-A390-9F84AE9342B2}" srcOrd="33" destOrd="0" presId="urn:microsoft.com/office/officeart/2005/8/layout/cycle8"/>
    <dgm:cxn modelId="{729E7DE2-EE32-417E-ACE4-2201CBC54E8E}" type="presParOf" srcId="{759958D2-8B42-4A5B-B906-F0B3897F262E}" destId="{B2716AEB-3773-4A3B-8EAA-EACEB0FFFB1C}" srcOrd="34" destOrd="0" presId="urn:microsoft.com/office/officeart/2005/8/layout/cycle8"/>
  </dgm:cxnLst>
  <dgm:bg>
    <a:gradFill>
      <a:gsLst>
        <a:gs pos="0">
          <a:srgbClr val="5E9EFF"/>
        </a:gs>
        <a:gs pos="39999">
          <a:srgbClr val="85C2FF"/>
        </a:gs>
        <a:gs pos="70000">
          <a:srgbClr val="C4D6EB"/>
        </a:gs>
        <a:gs pos="100000">
          <a:srgbClr val="FFEBFA"/>
        </a:gs>
      </a:gsLst>
      <a:lin ang="16200000" scaled="0"/>
    </a:gradFill>
  </dgm:bg>
  <dgm:whole/>
</dgm:dataModel>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6827FAE-187B-4D86-B0B3-949BA1EF0A00}" type="datetimeFigureOut">
              <a:rPr lang="ar-SA" smtClean="0"/>
              <a:pPr/>
              <a:t>25/01/34</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3CE0F0F-7C79-4B50-9D82-1D0651E21D63}" type="slidenum">
              <a:rPr lang="ar-SA" smtClean="0"/>
              <a:pPr/>
              <a:t>‹#›</a:t>
            </a:fld>
            <a:endParaRPr lang="ar-SA"/>
          </a:p>
        </p:txBody>
      </p:sp>
    </p:spTree>
    <p:extLst>
      <p:ext uri="{BB962C8B-B14F-4D97-AF65-F5344CB8AC3E}">
        <p14:creationId xmlns:p14="http://schemas.microsoft.com/office/powerpoint/2010/main" xmlns="" val="85192304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E3CE0F0F-7C79-4B50-9D82-1D0651E21D63}" type="slidenum">
              <a:rPr lang="ar-SA" smtClean="0"/>
              <a:pPr/>
              <a:t>2</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E3CE0F0F-7C79-4B50-9D82-1D0651E21D63}" type="slidenum">
              <a:rPr lang="ar-SA" smtClean="0"/>
              <a:pPr/>
              <a:t>4</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ED22C6D3-67B9-41E3-B90B-EDA160F33D92}" type="datetimeFigureOut">
              <a:rPr lang="ar-SA" smtClean="0"/>
              <a:pPr/>
              <a:t>25/01/34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ED22C6D3-67B9-41E3-B90B-EDA160F33D92}" type="datetimeFigureOut">
              <a:rPr lang="ar-SA" smtClean="0"/>
              <a:pPr/>
              <a:t>25/01/34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ED22C6D3-67B9-41E3-B90B-EDA160F33D92}" type="datetimeFigureOut">
              <a:rPr lang="ar-SA" smtClean="0"/>
              <a:pPr/>
              <a:t>25/01/34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ED22C6D3-67B9-41E3-B90B-EDA160F33D92}" type="datetimeFigureOut">
              <a:rPr lang="ar-SA" smtClean="0"/>
              <a:pPr/>
              <a:t>25/01/34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2C6D3-67B9-41E3-B90B-EDA160F33D92}" type="datetimeFigureOut">
              <a:rPr lang="ar-SA" smtClean="0"/>
              <a:pPr/>
              <a:t>25/01/34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ED22C6D3-67B9-41E3-B90B-EDA160F33D92}" type="datetimeFigureOut">
              <a:rPr lang="ar-SA" smtClean="0"/>
              <a:pPr/>
              <a:t>25/01/34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ED22C6D3-67B9-41E3-B90B-EDA160F33D92}" type="datetimeFigureOut">
              <a:rPr lang="ar-SA" smtClean="0"/>
              <a:pPr/>
              <a:t>25/01/34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ED22C6D3-67B9-41E3-B90B-EDA160F33D92}" type="datetimeFigureOut">
              <a:rPr lang="ar-SA" smtClean="0"/>
              <a:pPr/>
              <a:t>25/01/34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2C6D3-67B9-41E3-B90B-EDA160F33D92}" type="datetimeFigureOut">
              <a:rPr lang="ar-SA" smtClean="0"/>
              <a:pPr/>
              <a:t>25/01/34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2C6D3-67B9-41E3-B90B-EDA160F33D92}" type="datetimeFigureOut">
              <a:rPr lang="ar-SA" smtClean="0"/>
              <a:pPr/>
              <a:t>25/01/34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2C6D3-67B9-41E3-B90B-EDA160F33D92}" type="datetimeFigureOut">
              <a:rPr lang="ar-SA" smtClean="0"/>
              <a:pPr/>
              <a:t>25/01/34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37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D22C6D3-67B9-41E3-B90B-EDA160F33D92}" type="datetimeFigureOut">
              <a:rPr lang="ar-SA" smtClean="0"/>
              <a:pPr/>
              <a:t>25/01/34</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9A3EAAA-ED10-4AA2-96BC-528400627E52}"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84784"/>
            <a:ext cx="9144000" cy="1440160"/>
          </a:xfrm>
          <a:ln>
            <a:solidFill>
              <a:schemeClr val="accent1">
                <a:alpha val="50000"/>
              </a:schemeClr>
            </a:solidFill>
          </a:ln>
          <a:effectLst>
            <a:innerShdw blurRad="63500" dist="50800" dir="8100000">
              <a:prstClr val="black">
                <a:alpha val="50000"/>
              </a:prstClr>
            </a:innerShdw>
          </a:effectLst>
        </p:spPr>
        <p:style>
          <a:lnRef idx="0">
            <a:scrgbClr r="0" g="0" b="0"/>
          </a:lnRef>
          <a:fillRef idx="1001">
            <a:schemeClr val="dk2"/>
          </a:fillRef>
          <a:effectRef idx="0">
            <a:scrgbClr r="0" g="0" b="0"/>
          </a:effectRef>
          <a:fontRef idx="major"/>
        </p:style>
        <p:txBody>
          <a:bodyPr>
            <a:noAutofit/>
          </a:bodyPr>
          <a:lstStyle/>
          <a:p>
            <a:r>
              <a:rPr lang="ar-SA"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متطلبات الجودة في برامج التعلم الالكتروني</a:t>
            </a:r>
            <a:br>
              <a:rPr lang="ar-SA"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br>
            <a:r>
              <a:rPr lang="ar-SA"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 في الجامعات السعودية الناشئة</a:t>
            </a:r>
            <a:endParaRPr lang="ar-SA"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endParaRPr>
          </a:p>
        </p:txBody>
      </p:sp>
      <p:sp>
        <p:nvSpPr>
          <p:cNvPr id="3" name="Subtitle 2"/>
          <p:cNvSpPr>
            <a:spLocks noGrp="1"/>
          </p:cNvSpPr>
          <p:nvPr>
            <p:ph type="subTitle" idx="1"/>
          </p:nvPr>
        </p:nvSpPr>
        <p:spPr>
          <a:xfrm>
            <a:off x="0" y="2995812"/>
            <a:ext cx="9144000" cy="790378"/>
          </a:xfrm>
        </p:spPr>
        <p:txBody>
          <a:bodyPr>
            <a:normAutofit fontScale="25000" lnSpcReduction="20000"/>
          </a:bodyPr>
          <a:lstStyle/>
          <a:p>
            <a:endParaRPr lang="ar-SA" sz="5600" dirty="0" smtClean="0">
              <a:solidFill>
                <a:schemeClr val="bg1"/>
              </a:solidFill>
            </a:endParaRPr>
          </a:p>
          <a:p>
            <a:r>
              <a:rPr lang="ar-SA" sz="6400" b="1" dirty="0" smtClean="0">
                <a:solidFill>
                  <a:schemeClr val="tx2">
                    <a:lumMod val="75000"/>
                  </a:schemeClr>
                </a:solidFill>
                <a:latin typeface="GE SS Text Light" pitchFamily="18" charset="-78"/>
                <a:ea typeface="GE SS Text Light" pitchFamily="18" charset="-78"/>
                <a:cs typeface="GE SS Text Light" pitchFamily="18" charset="-78"/>
              </a:rPr>
              <a:t>ورقة عمل مقدمة في حلقة النقاش العاشرة بعنوان : التعلم الالكتروني في الجامعات الناشئة – القضايا والتطلعات والمنعقدة في جامعة المجمعة في 1433/1/25 </a:t>
            </a:r>
          </a:p>
          <a:p>
            <a:endParaRPr lang="ar-SA" dirty="0">
              <a:solidFill>
                <a:schemeClr val="bg1"/>
              </a:solidFill>
            </a:endParaRPr>
          </a:p>
        </p:txBody>
      </p:sp>
      <p:sp>
        <p:nvSpPr>
          <p:cNvPr id="7" name="TextBox 6"/>
          <p:cNvSpPr txBox="1"/>
          <p:nvPr/>
        </p:nvSpPr>
        <p:spPr>
          <a:xfrm>
            <a:off x="0" y="4088035"/>
            <a:ext cx="9144000" cy="2246769"/>
          </a:xfrm>
          <a:prstGeom prst="rect">
            <a:avLst/>
          </a:prstGeom>
          <a:effectLst>
            <a:innerShdw blurRad="114300">
              <a:prstClr val="black"/>
            </a:innerShdw>
          </a:effectLst>
        </p:spPr>
        <p:style>
          <a:lnRef idx="0">
            <a:scrgbClr r="0" g="0" b="0"/>
          </a:lnRef>
          <a:fillRef idx="1001">
            <a:schemeClr val="dk2"/>
          </a:fillRef>
          <a:effectRef idx="0">
            <a:scrgbClr r="0" g="0" b="0"/>
          </a:effectRef>
          <a:fontRef idx="major"/>
        </p:style>
        <p:txBody>
          <a:bodyPr wrap="square" rtlCol="1">
            <a:spAutoFit/>
          </a:bodyPr>
          <a:lstStyle/>
          <a:p>
            <a:pPr lvl="0" algn="ctr" rtl="0">
              <a:spcBef>
                <a:spcPct val="0"/>
              </a:spcBef>
              <a:defRPr/>
            </a:pPr>
            <a:r>
              <a:rPr lang="ar-SA" sz="3200" dirty="0" smtClean="0">
                <a:latin typeface="GE SS Text Light" pitchFamily="18" charset="-78"/>
                <a:ea typeface="GE SS Text Light" pitchFamily="18" charset="-78"/>
                <a:cs typeface="GE SS Text Light" pitchFamily="18" charset="-78"/>
              </a:rPr>
              <a:t> </a:t>
            </a:r>
          </a:p>
          <a:p>
            <a:pPr lvl="0" algn="ctr" rtl="0">
              <a:spcBef>
                <a:spcPct val="0"/>
              </a:spcBef>
              <a:defRPr/>
            </a:pPr>
            <a:endParaRPr lang="ar-SA" sz="3200" dirty="0" smtClean="0">
              <a:latin typeface="GE SS Text Light" pitchFamily="18" charset="-78"/>
              <a:ea typeface="GE SS Text Light" pitchFamily="18" charset="-78"/>
              <a:cs typeface="GE SS Text Light" pitchFamily="18" charset="-78"/>
            </a:endParaRPr>
          </a:p>
          <a:p>
            <a:pPr lvl="0" algn="ctr" rtl="0">
              <a:spcBef>
                <a:spcPct val="0"/>
              </a:spcBef>
              <a:defRPr/>
            </a:pPr>
            <a:r>
              <a:rPr lang="ar-SA"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الدكتور على بن حمود الحربي</a:t>
            </a:r>
            <a:endParaRPr lang="ar-SA" sz="3200" b="1" dirty="0" smtClean="0">
              <a:effectLst>
                <a:outerShdw blurRad="38100" dist="38100" dir="2700000" algn="tl">
                  <a:srgbClr val="000000">
                    <a:alpha val="43137"/>
                  </a:srgbClr>
                </a:outerShdw>
              </a:effectLst>
              <a:latin typeface="GE SS Text Light" pitchFamily="18" charset="-78"/>
              <a:ea typeface="GE SS Text Light" pitchFamily="18" charset="-78"/>
              <a:cs typeface="GE SS Text Light" pitchFamily="18" charset="-78"/>
            </a:endParaRPr>
          </a:p>
          <a:p>
            <a:pPr lvl="0" algn="ctr">
              <a:spcBef>
                <a:spcPct val="0"/>
              </a:spcBef>
              <a:defRPr/>
            </a:pP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كلية التربية بجامعة المجمعة</a:t>
            </a:r>
          </a:p>
          <a:p>
            <a:pPr lvl="0" algn="ctr">
              <a:spcBef>
                <a:spcPct val="0"/>
              </a:spcBef>
              <a:defRPr/>
            </a:pPr>
            <a:endParaRPr lang="en-US" sz="2000" b="1" dirty="0" smtClean="0">
              <a:solidFill>
                <a:srgbClr val="FFFFCC"/>
              </a:solidFill>
              <a:effectLst>
                <a:outerShdw blurRad="38100" dist="38100" dir="2700000" algn="tl">
                  <a:srgbClr val="000000">
                    <a:alpha val="43137"/>
                  </a:srgbClr>
                </a:outerShdw>
              </a:effectLst>
              <a:latin typeface="GE SS Text Light" pitchFamily="18" charset="-78"/>
              <a:ea typeface="Monotype Koufi" pitchFamily="2" charset="-78"/>
              <a:cs typeface="Monotype Koufi" pitchFamily="2" charset="-78"/>
            </a:endParaRPr>
          </a:p>
        </p:txBody>
      </p:sp>
      <p:pic>
        <p:nvPicPr>
          <p:cNvPr id="1026" name="Picture 2"/>
          <p:cNvPicPr>
            <a:picLocks noChangeAspect="1" noChangeArrowheads="1"/>
          </p:cNvPicPr>
          <p:nvPr/>
        </p:nvPicPr>
        <p:blipFill>
          <a:blip r:embed="rId2"/>
          <a:srcRect/>
          <a:stretch>
            <a:fillRect/>
          </a:stretch>
        </p:blipFill>
        <p:spPr bwMode="auto">
          <a:xfrm>
            <a:off x="-32" y="-23"/>
            <a:ext cx="2498711" cy="1428759"/>
          </a:xfrm>
          <a:prstGeom prst="rect">
            <a:avLst/>
          </a:prstGeom>
          <a:noFill/>
          <a:ln w="9525">
            <a:noFill/>
            <a:miter lim="800000"/>
            <a:headEnd/>
            <a:tailEnd/>
          </a:ln>
          <a:effectLst/>
        </p:spPr>
      </p:pic>
      <p:pic>
        <p:nvPicPr>
          <p:cNvPr id="6" name="صورة 5" descr="MHOH-logo.png"/>
          <p:cNvPicPr>
            <a:picLocks noChangeAspect="1"/>
          </p:cNvPicPr>
          <p:nvPr/>
        </p:nvPicPr>
        <p:blipFill>
          <a:blip r:embed="rId3"/>
          <a:stretch>
            <a:fillRect/>
          </a:stretch>
        </p:blipFill>
        <p:spPr>
          <a:xfrm>
            <a:off x="6143637" y="71414"/>
            <a:ext cx="3000364" cy="13525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48129" name="Rectangle 1"/>
          <p:cNvSpPr>
            <a:spLocks noChangeArrowheads="1"/>
          </p:cNvSpPr>
          <p:nvPr/>
        </p:nvSpPr>
        <p:spPr bwMode="auto">
          <a:xfrm rot="10800000" flipV="1">
            <a:off x="214282" y="2000240"/>
            <a:ext cx="8715436" cy="36933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ar-SA" b="1" dirty="0" smtClean="0">
                <a:solidFill>
                  <a:schemeClr val="tx1"/>
                </a:solidFill>
                <a:latin typeface="Traditional Arabic" pitchFamily="18" charset="-78"/>
                <a:ea typeface="Calibri" pitchFamily="34" charset="0"/>
                <a:cs typeface="Traditional Arabic" pitchFamily="18" charset="-78"/>
              </a:rPr>
              <a:t>ينمو سوق التعلم الالكتروني بمعدل نمو ( 7.6 % ) ومن المتوقع أن يصل إلى ( 51.5 ) بليون دولار خلال العام 2016م </a:t>
            </a:r>
            <a:endParaRPr lang="en-US" b="1" dirty="0" smtClean="0">
              <a:solidFill>
                <a:schemeClr val="tx1"/>
              </a:solidFill>
              <a:latin typeface="Arial" pitchFamily="34" charset="0"/>
              <a:cs typeface="Arial" pitchFamily="34" charset="0"/>
            </a:endParaRPr>
          </a:p>
        </p:txBody>
      </p:sp>
      <p:sp>
        <p:nvSpPr>
          <p:cNvPr id="7" name="مستطيل 6"/>
          <p:cNvSpPr/>
          <p:nvPr/>
        </p:nvSpPr>
        <p:spPr>
          <a:xfrm>
            <a:off x="214282" y="1559470"/>
            <a:ext cx="8715436"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ar-SA" b="1" dirty="0" smtClean="0">
                <a:latin typeface="Traditional Arabic" pitchFamily="18" charset="-78"/>
                <a:ea typeface="Calibri" pitchFamily="34" charset="0"/>
                <a:cs typeface="Traditional Arabic" pitchFamily="18" charset="-78"/>
              </a:rPr>
              <a:t>تنفق دول العالم سنويا أكثر من ( 35 ) بليون دولار على التعليم الالكتروني وتتركز نسبة ما بين 60 - 70 % منها في الولايات المتحدة</a:t>
            </a:r>
            <a:endParaRPr lang="ar-SA" dirty="0"/>
          </a:p>
        </p:txBody>
      </p:sp>
      <p:sp>
        <p:nvSpPr>
          <p:cNvPr id="12" name="مستطيل مستدير الزوايا 11"/>
          <p:cNvSpPr/>
          <p:nvPr/>
        </p:nvSpPr>
        <p:spPr>
          <a:xfrm>
            <a:off x="0" y="142852"/>
            <a:ext cx="9144000" cy="71438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سوق التعلم الالكتروني</a:t>
            </a:r>
            <a:endParaRPr lang="en-US"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14" name="مستطيل 13"/>
          <p:cNvSpPr/>
          <p:nvPr/>
        </p:nvSpPr>
        <p:spPr>
          <a:xfrm>
            <a:off x="5697519" y="1142984"/>
            <a:ext cx="3192477" cy="369332"/>
          </a:xfrm>
          <a:prstGeom prst="rect">
            <a:avLst/>
          </a:prstGeom>
          <a:solidFill>
            <a:srgbClr val="FF0000"/>
          </a:solidFill>
          <a:ln>
            <a:solidFill>
              <a:srgbClr val="FF0000"/>
            </a:solidFill>
          </a:ln>
        </p:spPr>
        <p:style>
          <a:lnRef idx="2">
            <a:schemeClr val="accent1"/>
          </a:lnRef>
          <a:fillRef idx="1">
            <a:schemeClr val="lt1"/>
          </a:fillRef>
          <a:effectRef idx="0">
            <a:schemeClr val="accent1"/>
          </a:effectRef>
          <a:fontRef idx="minor">
            <a:schemeClr val="dk1"/>
          </a:fontRef>
        </p:style>
        <p:txBody>
          <a:bodyPr wrap="none">
            <a:spAutoFit/>
          </a:bodyPr>
          <a:lstStyle/>
          <a:p>
            <a:r>
              <a:rPr lang="ar-SA" b="1" dirty="0" smtClean="0">
                <a:solidFill>
                  <a:schemeClr val="bg1"/>
                </a:solidFill>
              </a:rPr>
              <a:t> وفق أحدث تقارير  </a:t>
            </a:r>
            <a:r>
              <a:rPr lang="en-US" b="1" dirty="0" smtClean="0">
                <a:solidFill>
                  <a:schemeClr val="bg1"/>
                </a:solidFill>
              </a:rPr>
              <a:t>Ambient Insight</a:t>
            </a:r>
            <a:endParaRPr lang="ar-SA" b="1" dirty="0">
              <a:solidFill>
                <a:schemeClr val="bg1"/>
              </a:solidFill>
            </a:endParaRPr>
          </a:p>
        </p:txBody>
      </p:sp>
      <p:pic>
        <p:nvPicPr>
          <p:cNvPr id="19" name="صورة 18" descr="AmbientInsight-eLearning-RegionalGrowthRates-2011-2016.jpg"/>
          <p:cNvPicPr>
            <a:picLocks noChangeAspect="1"/>
          </p:cNvPicPr>
          <p:nvPr/>
        </p:nvPicPr>
        <p:blipFill>
          <a:blip r:embed="rId2"/>
          <a:stretch>
            <a:fillRect/>
          </a:stretch>
        </p:blipFill>
        <p:spPr>
          <a:xfrm>
            <a:off x="285720" y="2928958"/>
            <a:ext cx="8501122" cy="3643314"/>
          </a:xfrm>
          <a:prstGeom prst="rect">
            <a:avLst/>
          </a:prstGeom>
          <a:gradFill>
            <a:gsLst>
              <a:gs pos="0">
                <a:srgbClr val="5E9EFF"/>
              </a:gs>
              <a:gs pos="39999">
                <a:srgbClr val="85C2FF"/>
              </a:gs>
              <a:gs pos="70000">
                <a:srgbClr val="C4D6EB"/>
              </a:gs>
              <a:gs pos="100000">
                <a:srgbClr val="FFEBFA"/>
              </a:gs>
            </a:gsLst>
            <a:lin ang="5400000" scaled="0"/>
          </a:gradFill>
        </p:spPr>
      </p:pic>
      <p:sp>
        <p:nvSpPr>
          <p:cNvPr id="8" name="Rectangle 1"/>
          <p:cNvSpPr>
            <a:spLocks noChangeArrowheads="1"/>
          </p:cNvSpPr>
          <p:nvPr/>
        </p:nvSpPr>
        <p:spPr bwMode="auto">
          <a:xfrm rot="10800000" flipV="1">
            <a:off x="214282" y="2416725"/>
            <a:ext cx="8715436" cy="36933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ar-SA" b="1" dirty="0" smtClean="0">
                <a:solidFill>
                  <a:schemeClr val="tx1"/>
                </a:solidFill>
                <a:latin typeface="Traditional Arabic" pitchFamily="18" charset="-78"/>
                <a:ea typeface="Calibri" pitchFamily="34" charset="0"/>
                <a:cs typeface="Traditional Arabic" pitchFamily="18" charset="-78"/>
              </a:rPr>
              <a:t>جغرافياً .. يتركز سوق التعلم الالكتروني حالياً في أمريكا الشمالية .. وينمو أسرع في أسيا وأوروبا الشرقية.</a:t>
            </a:r>
            <a:endParaRPr lang="en-US" b="1" dirty="0" smtClean="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12" name="مستطيل مستدير الزوايا 11"/>
          <p:cNvSpPr/>
          <p:nvPr/>
        </p:nvSpPr>
        <p:spPr>
          <a:xfrm>
            <a:off x="0" y="142852"/>
            <a:ext cx="9144000" cy="71438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سوق التعلم الالكتروني</a:t>
            </a:r>
            <a:endParaRPr lang="en-US"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15" name="مستطيل 14"/>
          <p:cNvSpPr/>
          <p:nvPr/>
        </p:nvSpPr>
        <p:spPr>
          <a:xfrm>
            <a:off x="214282" y="1214422"/>
            <a:ext cx="8715436"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fontAlgn="base">
              <a:spcBef>
                <a:spcPct val="0"/>
              </a:spcBef>
              <a:spcAft>
                <a:spcPct val="0"/>
              </a:spcAft>
            </a:pPr>
            <a:r>
              <a:rPr lang="ar-SA" sz="1600" b="1" dirty="0" smtClean="0">
                <a:solidFill>
                  <a:schemeClr val="tx1"/>
                </a:solidFill>
                <a:latin typeface="Traditional Arabic" pitchFamily="18" charset="-78"/>
                <a:ea typeface="Calibri" pitchFamily="34" charset="0"/>
                <a:cs typeface="Traditional Arabic" pitchFamily="18" charset="-78"/>
              </a:rPr>
              <a:t>استحوذت الولايات المتحدة وهي السوق الأكثر نضجاً على النصيب الأكبر منه بما يقارب ( 21.9 ) بليون دولار</a:t>
            </a:r>
          </a:p>
        </p:txBody>
      </p:sp>
      <p:sp>
        <p:nvSpPr>
          <p:cNvPr id="17" name="مستطيل 16"/>
          <p:cNvSpPr/>
          <p:nvPr/>
        </p:nvSpPr>
        <p:spPr>
          <a:xfrm>
            <a:off x="214282" y="1590248"/>
            <a:ext cx="8715436"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ar-SA" sz="1600" b="1" dirty="0" smtClean="0">
                <a:latin typeface="Traditional Arabic" pitchFamily="18" charset="-78"/>
                <a:ea typeface="Calibri" pitchFamily="34" charset="0"/>
                <a:cs typeface="Traditional Arabic" pitchFamily="18" charset="-78"/>
              </a:rPr>
              <a:t>فيما حققت دول أوروبا الغربية ( 21) دولة المرتبة الثانية بحجم وصل ( 6.1 ) بليون دولار  </a:t>
            </a:r>
            <a:endParaRPr lang="ar-SA" sz="1600" dirty="0"/>
          </a:p>
        </p:txBody>
      </p:sp>
      <p:graphicFrame>
        <p:nvGraphicFramePr>
          <p:cNvPr id="8" name="عنصر نائب للمحتوى 3"/>
          <p:cNvGraphicFramePr>
            <a:graphicFrameLocks noGrp="1"/>
          </p:cNvGraphicFramePr>
          <p:nvPr>
            <p:ph idx="1"/>
          </p:nvPr>
        </p:nvGraphicFramePr>
        <p:xfrm>
          <a:off x="428596" y="2143116"/>
          <a:ext cx="8229600" cy="43402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142852"/>
            <a:ext cx="9144000" cy="654032"/>
          </a:xfrm>
        </p:spPr>
        <p:style>
          <a:lnRef idx="0">
            <a:schemeClr val="accent2"/>
          </a:lnRef>
          <a:fillRef idx="3">
            <a:schemeClr val="accent2"/>
          </a:fillRef>
          <a:effectRef idx="3">
            <a:schemeClr val="accent2"/>
          </a:effectRef>
          <a:fontRef idx="minor">
            <a:schemeClr val="lt1"/>
          </a:fontRef>
        </p:style>
        <p:txBody>
          <a:bodyPr>
            <a:normAutofit/>
          </a:bodyPr>
          <a:lstStyle/>
          <a:p>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توزيع السوق العالمي للتعلم الالكتروني جغرافياً</a:t>
            </a:r>
            <a:endParaRPr lang="ar-SA" sz="28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endParaRPr>
          </a:p>
        </p:txBody>
      </p:sp>
      <p:pic>
        <p:nvPicPr>
          <p:cNvPr id="6" name="صورة 5" descr="AmbientInsight-eLearning-TopTenCountries-2011-2016.jpg"/>
          <p:cNvPicPr>
            <a:picLocks noChangeAspect="1"/>
          </p:cNvPicPr>
          <p:nvPr/>
        </p:nvPicPr>
        <p:blipFill>
          <a:blip r:embed="rId2"/>
          <a:stretch>
            <a:fillRect/>
          </a:stretch>
        </p:blipFill>
        <p:spPr>
          <a:xfrm>
            <a:off x="214282" y="2214554"/>
            <a:ext cx="8643998" cy="4357718"/>
          </a:xfrm>
          <a:prstGeom prst="rect">
            <a:avLst/>
          </a:prstGeom>
        </p:spPr>
      </p:pic>
      <p:sp>
        <p:nvSpPr>
          <p:cNvPr id="7" name="Rectangle 2"/>
          <p:cNvSpPr>
            <a:spLocks noChangeArrowheads="1"/>
          </p:cNvSpPr>
          <p:nvPr/>
        </p:nvSpPr>
        <p:spPr bwMode="auto">
          <a:xfrm>
            <a:off x="214282" y="1071546"/>
            <a:ext cx="8715436"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أعلى معدل نمو ل</a:t>
            </a:r>
            <a:r>
              <a:rPr lang="ar-SA" sz="1600" b="1" dirty="0" smtClean="0">
                <a:solidFill>
                  <a:schemeClr val="tx1"/>
                </a:solidFill>
                <a:latin typeface="Traditional Arabic" pitchFamily="18" charset="-78"/>
                <a:ea typeface="Calibri" pitchFamily="34" charset="0"/>
                <a:cs typeface="Traditional Arabic" pitchFamily="18" charset="-78"/>
              </a:rPr>
              <a:t>دول أسيا </a:t>
            </a: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بلغ( 17.3 % ) بإيرادات وصلت ( 5.2 ) بليون دولار وحققت فيتنام وماليزيا المركزين الأول والثاني بمعدل نمو كبير بلغ ( 44.3 %) </a:t>
            </a:r>
            <a:r>
              <a:rPr kumimoji="0" lang="ar-SA" sz="1600" b="1"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و</a:t>
            </a: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( 39.4 % ) على التوالي.</a:t>
            </a:r>
            <a:endParaRPr kumimoji="0" lang="ar-SA"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مستطيل 7"/>
          <p:cNvSpPr/>
          <p:nvPr/>
        </p:nvSpPr>
        <p:spPr>
          <a:xfrm>
            <a:off x="214282" y="1733124"/>
            <a:ext cx="8715436"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ar-SA" sz="1600" b="1" dirty="0" smtClean="0">
                <a:latin typeface="Traditional Arabic" pitchFamily="18" charset="-78"/>
                <a:cs typeface="Traditional Arabic" pitchFamily="18" charset="-78"/>
              </a:rPr>
              <a:t>يوضح المخطط أعلى معدلات نمو في عشر دول فوق 30٪، أي أكثر من أربعة أضعاف معدل النمو العالمي</a:t>
            </a:r>
            <a:endParaRPr lang="ar-SA" sz="16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6" name="عنوان 5"/>
          <p:cNvSpPr>
            <a:spLocks noGrp="1"/>
          </p:cNvSpPr>
          <p:nvPr>
            <p:ph type="title"/>
          </p:nvPr>
        </p:nvSpPr>
        <p:spPr>
          <a:xfrm>
            <a:off x="0" y="142852"/>
            <a:ext cx="9144000" cy="71438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normAutofit/>
          </a:bodyPr>
          <a:lstStyle/>
          <a:p>
            <a:pPr algn="ctr"/>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ازدياد عدد الملتحقين بالتعلم الالكتروني</a:t>
            </a:r>
            <a:endParaRPr lang="en-US"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15361" name="Rectangle 1"/>
          <p:cNvSpPr>
            <a:spLocks noChangeArrowheads="1"/>
          </p:cNvSpPr>
          <p:nvPr/>
        </p:nvSpPr>
        <p:spPr bwMode="auto">
          <a:xfrm>
            <a:off x="285719" y="1785926"/>
            <a:ext cx="8572561"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في الولايات المتحدة بلغ عدد طلاب ما بعد المرحلة الثانوية </a:t>
            </a:r>
            <a:r>
              <a:rPr lang="ar-SA" sz="1600" b="1" dirty="0" smtClean="0">
                <a:solidFill>
                  <a:schemeClr val="tx1"/>
                </a:solidFill>
                <a:latin typeface="Traditional Arabic" pitchFamily="18" charset="-78"/>
                <a:ea typeface="Calibri" pitchFamily="34" charset="0"/>
                <a:cs typeface="Traditional Arabic" pitchFamily="18" charset="-78"/>
              </a:rPr>
              <a:t>الذين أخذوا بعض أو كل مقرراتهم عبر الانترنت  ( 12 ) مليون طالب</a:t>
            </a:r>
          </a:p>
          <a:p>
            <a:pPr fontAlgn="base">
              <a:spcBef>
                <a:spcPct val="0"/>
              </a:spcBef>
              <a:spcAft>
                <a:spcPct val="0"/>
              </a:spcAft>
            </a:pPr>
            <a:r>
              <a:rPr lang="ar-SA" sz="1600" b="1" dirty="0" smtClean="0">
                <a:latin typeface="Traditional Arabic" pitchFamily="18" charset="-78"/>
                <a:ea typeface="Calibri" pitchFamily="34" charset="0"/>
                <a:cs typeface="Traditional Arabic" pitchFamily="18" charset="-78"/>
              </a:rPr>
              <a:t>هناك أكثر من ( 1.25 ) مليون طالب يأخذون جميع مقرراتهم عبر الانترنت.</a:t>
            </a:r>
            <a:endParaRPr lang="en-US" sz="1600" b="1" dirty="0" smtClean="0">
              <a:latin typeface="Arial" pitchFamily="34" charset="0"/>
              <a:cs typeface="Arial" pitchFamily="34" charset="0"/>
            </a:endParaRPr>
          </a:p>
        </p:txBody>
      </p:sp>
      <p:sp>
        <p:nvSpPr>
          <p:cNvPr id="5" name="مستطيل 4"/>
          <p:cNvSpPr/>
          <p:nvPr/>
        </p:nvSpPr>
        <p:spPr>
          <a:xfrm>
            <a:off x="5715008" y="1385816"/>
            <a:ext cx="3142207" cy="400110"/>
          </a:xfrm>
          <a:prstGeom prst="rect">
            <a:avLst/>
          </a:prstGeom>
          <a:solidFill>
            <a:srgbClr val="FF0000"/>
          </a:solidFill>
        </p:spPr>
        <p:txBody>
          <a:bodyPr wrap="none">
            <a:spAutoFit/>
          </a:bodyPr>
          <a:lstStyle/>
          <a:p>
            <a:r>
              <a:rPr lang="ar-SA" sz="2000" b="1" dirty="0" smtClean="0">
                <a:solidFill>
                  <a:schemeClr val="bg1"/>
                </a:solidFill>
                <a:latin typeface="Traditional Arabic" pitchFamily="18" charset="-78"/>
                <a:ea typeface="Calibri" pitchFamily="34" charset="0"/>
                <a:cs typeface="Traditional Arabic" pitchFamily="18" charset="-78"/>
              </a:rPr>
              <a:t>وفقاً لــــ (   </a:t>
            </a:r>
            <a:r>
              <a:rPr lang="en-US" sz="2000" b="1" dirty="0" smtClean="0">
                <a:solidFill>
                  <a:schemeClr val="bg1"/>
                </a:solidFill>
                <a:latin typeface="Traditional Arabic" pitchFamily="18" charset="-78"/>
                <a:ea typeface="Calibri" pitchFamily="34" charset="0"/>
                <a:cs typeface="Traditional Arabic" pitchFamily="18" charset="-78"/>
              </a:rPr>
              <a:t>Ambient Insight</a:t>
            </a:r>
            <a:r>
              <a:rPr lang="ar-SA" sz="2000" b="1" dirty="0" smtClean="0">
                <a:solidFill>
                  <a:schemeClr val="bg1"/>
                </a:solidFill>
                <a:latin typeface="Traditional Arabic" pitchFamily="18" charset="-78"/>
                <a:ea typeface="Calibri" pitchFamily="34" charset="0"/>
                <a:cs typeface="Traditional Arabic" pitchFamily="18" charset="-78"/>
              </a:rPr>
              <a:t>   ) </a:t>
            </a:r>
            <a:endParaRPr lang="ar-SA" sz="2000" b="1" dirty="0">
              <a:solidFill>
                <a:schemeClr val="bg1"/>
              </a:solidFill>
            </a:endParaRPr>
          </a:p>
        </p:txBody>
      </p:sp>
      <p:sp>
        <p:nvSpPr>
          <p:cNvPr id="10" name="Rectangle 1"/>
          <p:cNvSpPr>
            <a:spLocks noChangeArrowheads="1"/>
          </p:cNvSpPr>
          <p:nvPr/>
        </p:nvSpPr>
        <p:spPr bwMode="auto">
          <a:xfrm>
            <a:off x="285720" y="2428868"/>
            <a:ext cx="8572561"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ar-SA" sz="1600" b="1" dirty="0" smtClean="0">
                <a:latin typeface="Traditional Arabic" pitchFamily="18" charset="-78"/>
                <a:ea typeface="Calibri" pitchFamily="34" charset="0"/>
                <a:cs typeface="Traditional Arabic" pitchFamily="18" charset="-78"/>
              </a:rPr>
              <a:t>بحلول 2014م حيث سيبلغ عدد الذين يدرسون تقليدياً ( 5) مليون طالب فيما سيبلغ عدد من يدرسون كليا عبر الانترنت ( 3.55 ) مليون طالب وعدد الذين يأخذون بعض أو كل مقرراتهم عبر الانترنت ( 18.65 ) مليون.</a:t>
            </a:r>
            <a:endParaRPr kumimoji="0" lang="ar-SA"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
          <p:cNvSpPr>
            <a:spLocks noChangeArrowheads="1"/>
          </p:cNvSpPr>
          <p:nvPr/>
        </p:nvSpPr>
        <p:spPr bwMode="auto">
          <a:xfrm>
            <a:off x="285720" y="1000108"/>
            <a:ext cx="8572560" cy="33855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من البديهي أن تؤدي</a:t>
            </a:r>
            <a:r>
              <a:rPr kumimoji="0" lang="ar-SA" sz="16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الزيادة في عدد مستخدمي الانترنت و</a:t>
            </a: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نمو سوق التعلم الالكتروني إلى زيادة عدد الملتحقين</a:t>
            </a:r>
            <a:r>
              <a:rPr kumimoji="0" lang="ar-SA" sz="16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SA" sz="1600" b="1" i="0" u="none" strike="noStrike" cap="none" normalizeH="0" dirty="0" err="1" smtClean="0">
                <a:ln>
                  <a:noFill/>
                </a:ln>
                <a:solidFill>
                  <a:schemeClr val="tx1"/>
                </a:solidFill>
                <a:effectLst/>
                <a:latin typeface="Traditional Arabic" pitchFamily="18" charset="-78"/>
                <a:ea typeface="Calibri" pitchFamily="34" charset="0"/>
                <a:cs typeface="Traditional Arabic" pitchFamily="18" charset="-78"/>
              </a:rPr>
              <a:t>به</a:t>
            </a:r>
            <a:r>
              <a:rPr kumimoji="0" lang="ar-SA" sz="16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وبالتالي</a:t>
            </a: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نمو هذا النوع من التعليم ..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مستطيل 11"/>
          <p:cNvSpPr/>
          <p:nvPr/>
        </p:nvSpPr>
        <p:spPr>
          <a:xfrm>
            <a:off x="6687494" y="3500438"/>
            <a:ext cx="2170786" cy="369332"/>
          </a:xfrm>
          <a:prstGeom prst="rect">
            <a:avLst/>
          </a:prstGeom>
          <a:solidFill>
            <a:srgbClr val="FF0000"/>
          </a:solidFill>
        </p:spPr>
        <p:txBody>
          <a:bodyPr wrap="none">
            <a:spAutoFit/>
          </a:bodyPr>
          <a:lstStyle/>
          <a:p>
            <a:r>
              <a:rPr lang="ar-SA" b="1" dirty="0" smtClean="0">
                <a:solidFill>
                  <a:schemeClr val="bg1"/>
                </a:solidFill>
                <a:latin typeface="Traditional Arabic" pitchFamily="18" charset="-78"/>
                <a:ea typeface="Calibri" pitchFamily="34" charset="0"/>
                <a:cs typeface="Traditional Arabic" pitchFamily="18" charset="-78"/>
              </a:rPr>
              <a:t>تقرير أعدته ( </a:t>
            </a:r>
            <a:r>
              <a:rPr lang="en-US" b="1" dirty="0" err="1" smtClean="0">
                <a:solidFill>
                  <a:schemeClr val="bg1"/>
                </a:solidFill>
                <a:latin typeface="Traditional Arabic" pitchFamily="18" charset="-78"/>
                <a:ea typeface="Calibri" pitchFamily="34" charset="0"/>
                <a:cs typeface="Traditional Arabic" pitchFamily="18" charset="-78"/>
              </a:rPr>
              <a:t>sloan</a:t>
            </a:r>
            <a:r>
              <a:rPr lang="en-US" b="1" dirty="0" smtClean="0">
                <a:solidFill>
                  <a:schemeClr val="bg1"/>
                </a:solidFill>
                <a:latin typeface="Traditional Arabic" pitchFamily="18" charset="-78"/>
                <a:ea typeface="Calibri" pitchFamily="34" charset="0"/>
                <a:cs typeface="Traditional Arabic" pitchFamily="18" charset="-78"/>
              </a:rPr>
              <a:t>- c </a:t>
            </a:r>
            <a:r>
              <a:rPr lang="ar-SA" b="1" dirty="0" smtClean="0">
                <a:solidFill>
                  <a:schemeClr val="bg1"/>
                </a:solidFill>
                <a:latin typeface="Traditional Arabic" pitchFamily="18" charset="-78"/>
                <a:ea typeface="Calibri" pitchFamily="34" charset="0"/>
                <a:cs typeface="Traditional Arabic" pitchFamily="18" charset="-78"/>
              </a:rPr>
              <a:t> ) </a:t>
            </a:r>
            <a:endParaRPr lang="ar-SA" dirty="0">
              <a:solidFill>
                <a:schemeClr val="bg1"/>
              </a:solidFill>
            </a:endParaRPr>
          </a:p>
        </p:txBody>
      </p:sp>
      <p:sp>
        <p:nvSpPr>
          <p:cNvPr id="13" name="مستطيل 12"/>
          <p:cNvSpPr/>
          <p:nvPr/>
        </p:nvSpPr>
        <p:spPr>
          <a:xfrm>
            <a:off x="285720" y="3415729"/>
            <a:ext cx="5429288" cy="58477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ar-SA" sz="1600" b="1" dirty="0" smtClean="0">
                <a:latin typeface="Traditional Arabic" pitchFamily="18" charset="-78"/>
                <a:ea typeface="Calibri" pitchFamily="34" charset="0"/>
                <a:cs typeface="Traditional Arabic" pitchFamily="18" charset="-78"/>
              </a:rPr>
              <a:t>فإن ثلثي المؤسسات الربحية حالياً تعلن أن التعلم الالكتروني جزء من إستراتيجيتها على المدى الطويل .. كما أن معدل الالتحاق عبر الانترنت وصل في الولايات المتحدة إلى 21% </a:t>
            </a:r>
            <a:endParaRPr lang="ar-SA" sz="1600" dirty="0"/>
          </a:p>
        </p:txBody>
      </p:sp>
      <p:sp>
        <p:nvSpPr>
          <p:cNvPr id="14" name="سهم إلى اليسار 13"/>
          <p:cNvSpPr/>
          <p:nvPr/>
        </p:nvSpPr>
        <p:spPr>
          <a:xfrm>
            <a:off x="5857884" y="3286124"/>
            <a:ext cx="714380" cy="785818"/>
          </a:xfrm>
          <a:prstGeom prst="left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p:cNvSpPr/>
          <p:nvPr/>
        </p:nvSpPr>
        <p:spPr>
          <a:xfrm>
            <a:off x="285720" y="4357694"/>
            <a:ext cx="8572560" cy="58477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Low"/>
            <a:r>
              <a:rPr lang="ar-SA" sz="1600" b="1" dirty="0" smtClean="0">
                <a:latin typeface="Traditional Arabic" pitchFamily="18" charset="-78"/>
                <a:cs typeface="Traditional Arabic" pitchFamily="18" charset="-78"/>
              </a:rPr>
              <a:t>97% من الطلبة الأوروبيين يستخدمون أجهزة الكومبيوتر للوصول إلى المعلومات التي يحتاجون إليها كما يستخدم الطلبة محركات البحث للأغراض الأكاديمية وبالأخص </a:t>
            </a:r>
            <a:r>
              <a:rPr lang="ar-SA" sz="1600" b="1" dirty="0" err="1" smtClean="0">
                <a:latin typeface="Traditional Arabic" pitchFamily="18" charset="-78"/>
                <a:cs typeface="Traditional Arabic" pitchFamily="18" charset="-78"/>
              </a:rPr>
              <a:t>قوقل</a:t>
            </a:r>
            <a:r>
              <a:rPr lang="ar-SA" sz="1600" b="1" dirty="0" smtClean="0">
                <a:latin typeface="Traditional Arabic" pitchFamily="18" charset="-78"/>
                <a:cs typeface="Traditional Arabic" pitchFamily="18" charset="-78"/>
              </a:rPr>
              <a:t> 97% ثم الدوريات الإلكترونية 84% والقواميس الإلكترونية 72% ومواد الفيديو 71%.</a:t>
            </a:r>
            <a:endParaRPr lang="ar-SA" sz="1600" b="1" dirty="0">
              <a:latin typeface="Traditional Arabic" pitchFamily="18" charset="-78"/>
              <a:cs typeface="Traditional Arabic" pitchFamily="18" charset="-78"/>
            </a:endParaRPr>
          </a:p>
        </p:txBody>
      </p:sp>
      <p:sp>
        <p:nvSpPr>
          <p:cNvPr id="16" name="مستطيل 15"/>
          <p:cNvSpPr/>
          <p:nvPr/>
        </p:nvSpPr>
        <p:spPr>
          <a:xfrm>
            <a:off x="285720" y="5148876"/>
            <a:ext cx="857256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ar-SA" sz="1600" b="1" dirty="0" smtClean="0">
                <a:latin typeface="Traditional Arabic" pitchFamily="18" charset="-78"/>
                <a:cs typeface="Traditional Arabic" pitchFamily="18" charset="-78"/>
              </a:rPr>
              <a:t>أظهر تقرير نشرته عمادة التعليم الإلكتروني والتعلم عن بعد في جامعة الملك سعود ازدياد نسبة المستخدمين النشطين لنظام إدارة التعليم الإلكتروني في الجامعة في الفصل الدراسي الثاني 1432هـ، حيث بلغ مقدار هذه الزيادة 326.2 في المائة مقارنة بعدد المستخدمين من الفئة نفسه في الفصل الدراسي الأول. </a:t>
            </a:r>
            <a:endParaRPr lang="ar-SA" sz="16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animBg="1"/>
      <p:bldP spid="5" grpId="0" animBg="1"/>
      <p:bldP spid="10" grpId="0" animBg="1"/>
      <p:bldP spid="11" grpId="0" animBg="1"/>
      <p:bldP spid="12" grpId="0" animBg="1"/>
      <p:bldP spid="13" grpId="0" animBg="1"/>
      <p:bldP spid="14"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4" name="TextBox 3"/>
          <p:cNvSpPr txBox="1"/>
          <p:nvPr/>
        </p:nvSpPr>
        <p:spPr>
          <a:xfrm>
            <a:off x="0" y="188640"/>
            <a:ext cx="9144000" cy="707886"/>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p>
            <a:pPr algn="ctr">
              <a:buNone/>
            </a:pPr>
            <a:r>
              <a:rPr lang="ar-SA"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متطلبات الجودة</a:t>
            </a:r>
          </a:p>
        </p:txBody>
      </p:sp>
      <p:sp>
        <p:nvSpPr>
          <p:cNvPr id="12" name="مربع نص 11"/>
          <p:cNvSpPr txBox="1"/>
          <p:nvPr/>
        </p:nvSpPr>
        <p:spPr>
          <a:xfrm>
            <a:off x="4643438" y="2571744"/>
            <a:ext cx="4500594" cy="830997"/>
          </a:xfrm>
          <a:prstGeom prst="rect">
            <a:avLst/>
          </a:prstGeom>
          <a:solidFill>
            <a:srgbClr val="FF0000"/>
          </a:solidFill>
          <a:ln>
            <a:noFill/>
          </a:ln>
        </p:spPr>
        <p:style>
          <a:lnRef idx="3">
            <a:schemeClr val="lt1"/>
          </a:lnRef>
          <a:fillRef idx="1">
            <a:schemeClr val="accent5"/>
          </a:fillRef>
          <a:effectRef idx="1">
            <a:schemeClr val="accent5"/>
          </a:effectRef>
          <a:fontRef idx="minor">
            <a:schemeClr val="lt1"/>
          </a:fontRef>
        </p:style>
        <p:txBody>
          <a:bodyPr wrap="square" rtlCol="1">
            <a:spAutoFit/>
          </a:bodyPr>
          <a:lstStyle/>
          <a:p>
            <a:r>
              <a:rPr lang="ar-SA" sz="2400" b="1" dirty="0" smtClean="0">
                <a:solidFill>
                  <a:schemeClr val="bg1"/>
                </a:solidFill>
                <a:latin typeface="Traditional Arabic" pitchFamily="18" charset="-78"/>
                <a:cs typeface="Traditional Arabic" pitchFamily="18" charset="-78"/>
              </a:rPr>
              <a:t>ما هي الجودة  في التعلم الإلكتروني .. </a:t>
            </a:r>
            <a:r>
              <a:rPr lang="ar-SA" sz="2400" b="1" dirty="0" err="1" smtClean="0">
                <a:solidFill>
                  <a:schemeClr val="bg1"/>
                </a:solidFill>
                <a:latin typeface="Traditional Arabic" pitchFamily="18" charset="-78"/>
                <a:cs typeface="Traditional Arabic" pitchFamily="18" charset="-78"/>
              </a:rPr>
              <a:t>ومامتطلباتها</a:t>
            </a:r>
            <a:r>
              <a:rPr lang="ar-SA" sz="2400" b="1" dirty="0" smtClean="0">
                <a:solidFill>
                  <a:schemeClr val="bg1"/>
                </a:solidFill>
                <a:latin typeface="Traditional Arabic" pitchFamily="18" charset="-78"/>
                <a:cs typeface="Traditional Arabic" pitchFamily="18" charset="-78"/>
              </a:rPr>
              <a:t> </a:t>
            </a:r>
          </a:p>
          <a:p>
            <a:r>
              <a:rPr lang="ar-SA" sz="2400" b="1" dirty="0" smtClean="0">
                <a:solidFill>
                  <a:schemeClr val="bg1"/>
                </a:solidFill>
                <a:latin typeface="Traditional Arabic" pitchFamily="18" charset="-78"/>
                <a:cs typeface="Traditional Arabic" pitchFamily="18" charset="-78"/>
              </a:rPr>
              <a:t>وما أهميتها وهل هناك معايير لتحقيقها؟</a:t>
            </a:r>
            <a:endParaRPr lang="ar-SA" sz="2400" b="1" dirty="0">
              <a:solidFill>
                <a:schemeClr val="bg1"/>
              </a:solidFill>
              <a:latin typeface="Traditional Arabic" pitchFamily="18" charset="-78"/>
              <a:cs typeface="Traditional Arabic" pitchFamily="18" charset="-78"/>
            </a:endParaRPr>
          </a:p>
        </p:txBody>
      </p:sp>
      <p:sp>
        <p:nvSpPr>
          <p:cNvPr id="7" name="مربع نص 6"/>
          <p:cNvSpPr txBox="1"/>
          <p:nvPr/>
        </p:nvSpPr>
        <p:spPr>
          <a:xfrm>
            <a:off x="714348" y="4127849"/>
            <a:ext cx="7643866" cy="646331"/>
          </a:xfrm>
          <a:prstGeom prst="rect">
            <a:avLst/>
          </a:prstGeom>
        </p:spPr>
        <p:style>
          <a:lnRef idx="3">
            <a:schemeClr val="lt1"/>
          </a:lnRef>
          <a:fillRef idx="1">
            <a:schemeClr val="accent5"/>
          </a:fillRef>
          <a:effectRef idx="1">
            <a:schemeClr val="accent5"/>
          </a:effectRef>
          <a:fontRef idx="minor">
            <a:schemeClr val="lt1"/>
          </a:fontRef>
        </p:style>
        <p:txBody>
          <a:bodyPr wrap="square" rtlCol="1">
            <a:spAutoFit/>
          </a:bodyPr>
          <a:lstStyle/>
          <a:p>
            <a:pPr algn="ctr"/>
            <a:r>
              <a:rPr lang="ar-SA" b="1" dirty="0" smtClean="0"/>
              <a:t>الجودة في التعلم الإلكتروني هي إجراءات تهدف إلى استيفاء متطلبات وتوقعات الطلاب وجميع المعنيين. </a:t>
            </a:r>
            <a:endParaRPr lang="en-US" b="1" dirty="0"/>
          </a:p>
        </p:txBody>
      </p:sp>
      <p:sp>
        <p:nvSpPr>
          <p:cNvPr id="8" name="مربع نص 7"/>
          <p:cNvSpPr txBox="1"/>
          <p:nvPr/>
        </p:nvSpPr>
        <p:spPr>
          <a:xfrm>
            <a:off x="714348" y="4711495"/>
            <a:ext cx="7643866"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1">
            <a:spAutoFit/>
          </a:bodyPr>
          <a:lstStyle/>
          <a:p>
            <a:pPr algn="ctr"/>
            <a:r>
              <a:rPr lang="ar-SA" b="1" dirty="0" smtClean="0"/>
              <a:t>المتطلبات هي المقومات الأساسية واللازم توفرها لتحقيق الجودة.</a:t>
            </a:r>
            <a:endParaRPr lang="en-US" b="1" dirty="0"/>
          </a:p>
        </p:txBody>
      </p:sp>
      <p:sp>
        <p:nvSpPr>
          <p:cNvPr id="9" name="مربع نص 8"/>
          <p:cNvSpPr txBox="1"/>
          <p:nvPr/>
        </p:nvSpPr>
        <p:spPr>
          <a:xfrm>
            <a:off x="714348" y="5282999"/>
            <a:ext cx="7643866" cy="646331"/>
          </a:xfrm>
          <a:prstGeom prst="rect">
            <a:avLst/>
          </a:prstGeom>
        </p:spPr>
        <p:style>
          <a:lnRef idx="3">
            <a:schemeClr val="lt1"/>
          </a:lnRef>
          <a:fillRef idx="1">
            <a:schemeClr val="accent5"/>
          </a:fillRef>
          <a:effectRef idx="1">
            <a:schemeClr val="accent5"/>
          </a:effectRef>
          <a:fontRef idx="minor">
            <a:schemeClr val="lt1"/>
          </a:fontRef>
        </p:style>
        <p:txBody>
          <a:bodyPr wrap="square" rtlCol="1">
            <a:spAutoFit/>
          </a:bodyPr>
          <a:lstStyle/>
          <a:p>
            <a:pPr lvl="0" algn="ctr"/>
            <a:r>
              <a:rPr lang="ar-SA" b="1" dirty="0" smtClean="0">
                <a:solidFill>
                  <a:schemeClr val="bg1"/>
                </a:solidFill>
                <a:latin typeface="Calibri" pitchFamily="34" charset="0"/>
                <a:ea typeface="Calibri" pitchFamily="34" charset="0"/>
                <a:cs typeface="Arial" pitchFamily="34" charset="0"/>
              </a:rPr>
              <a:t>لا شك أن نجاح أي نظام تعليمي يعتمد بشكل رئيس على مدى التزامه بمعايير جودة متفق عليه عالمياً وتحقيقه لمتطلباتها.</a:t>
            </a:r>
            <a:endParaRPr lang="ar-SA" b="1" dirty="0" smtClean="0">
              <a:solidFill>
                <a:schemeClr val="bg1"/>
              </a:solidFill>
              <a:latin typeface="Arial" pitchFamily="34" charset="0"/>
              <a:cs typeface="Arial" pitchFamily="34" charset="0"/>
            </a:endParaRPr>
          </a:p>
        </p:txBody>
      </p:sp>
      <p:sp>
        <p:nvSpPr>
          <p:cNvPr id="10" name="مربع نص 9"/>
          <p:cNvSpPr txBox="1"/>
          <p:nvPr/>
        </p:nvSpPr>
        <p:spPr>
          <a:xfrm>
            <a:off x="1428728" y="928670"/>
            <a:ext cx="6143668" cy="1323439"/>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pPr algn="ctr"/>
            <a:r>
              <a:rPr lang="ar-SA" sz="2000" b="1" dirty="0" smtClean="0">
                <a:latin typeface="Traditional Arabic" pitchFamily="18" charset="-78"/>
                <a:cs typeface="Traditional Arabic" pitchFamily="18" charset="-78"/>
              </a:rPr>
              <a:t>تربط الدراسات الحديثة بين استخدام التعلم الالكتروني والجودة في التعليم</a:t>
            </a:r>
          </a:p>
          <a:p>
            <a:pPr algn="ctr"/>
            <a:r>
              <a:rPr lang="ar-SA" sz="2000" b="1" dirty="0" smtClean="0">
                <a:latin typeface="Traditional Arabic" pitchFamily="18" charset="-78"/>
                <a:cs typeface="Traditional Arabic" pitchFamily="18" charset="-78"/>
              </a:rPr>
              <a:t>”وأن التعلم الالكتروني يدعم الجودة في التعليم“</a:t>
            </a:r>
          </a:p>
          <a:p>
            <a:pPr algn="ctr"/>
            <a:r>
              <a:rPr lang="ar-SA" sz="2000" b="1" dirty="0" smtClean="0">
                <a:latin typeface="Traditional Arabic" pitchFamily="18" charset="-78"/>
                <a:cs typeface="Traditional Arabic" pitchFamily="18" charset="-78"/>
              </a:rPr>
              <a:t>ومن جانب آخر </a:t>
            </a:r>
          </a:p>
          <a:p>
            <a:pPr algn="ctr"/>
            <a:r>
              <a:rPr lang="ar-SA" sz="2000" b="1" dirty="0" smtClean="0">
                <a:latin typeface="Traditional Arabic" pitchFamily="18" charset="-78"/>
                <a:cs typeface="Traditional Arabic" pitchFamily="18" charset="-78"/>
              </a:rPr>
              <a:t>” الجودة تدعم التعلم الالكتروني وتحقق أهدافه“ </a:t>
            </a:r>
            <a:endParaRPr lang="ar-SA" sz="20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7"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39784"/>
          </a:xfrm>
        </p:spPr>
        <p:style>
          <a:lnRef idx="2">
            <a:schemeClr val="dk1"/>
          </a:lnRef>
          <a:fillRef idx="1">
            <a:schemeClr val="lt1"/>
          </a:fillRef>
          <a:effectRef idx="0">
            <a:schemeClr val="dk1"/>
          </a:effectRef>
          <a:fontRef idx="minor">
            <a:schemeClr val="dk1"/>
          </a:fontRef>
        </p:style>
        <p:txBody>
          <a:bodyPr>
            <a:noAutofit/>
          </a:bodyPr>
          <a:lstStyle/>
          <a:p>
            <a:r>
              <a:rPr lang="ar-SA" sz="2400" dirty="0" smtClean="0">
                <a:latin typeface="Monotype Koufi" pitchFamily="2" charset="-78"/>
                <a:ea typeface="Monotype Koufi" pitchFamily="2" charset="-78"/>
                <a:cs typeface="Monotype Koufi" pitchFamily="2" charset="-78"/>
              </a:rPr>
              <a:t>وضع العديد من الهيئات والمؤسسات التعليمية معايير ، ممارسات ، مواصفات أو توجيهات لتحقيق الجودة في التعلم الالكتروني</a:t>
            </a:r>
            <a:endParaRPr lang="ar-SA" sz="2400" dirty="0">
              <a:latin typeface="Monotype Koufi" pitchFamily="2" charset="-78"/>
              <a:ea typeface="Monotype Koufi" pitchFamily="2" charset="-78"/>
              <a:cs typeface="Monotype Koufi" pitchFamily="2" charset="-78"/>
            </a:endParaRPr>
          </a:p>
        </p:txBody>
      </p:sp>
      <p:pic>
        <p:nvPicPr>
          <p:cNvPr id="3" name="صورة 2" descr="New-QAA-logo-RGBweb.jpg"/>
          <p:cNvPicPr>
            <a:picLocks noChangeAspect="1"/>
          </p:cNvPicPr>
          <p:nvPr/>
        </p:nvPicPr>
        <p:blipFill>
          <a:blip r:embed="rId2"/>
          <a:stretch>
            <a:fillRect/>
          </a:stretch>
        </p:blipFill>
        <p:spPr>
          <a:xfrm>
            <a:off x="642910" y="1500174"/>
            <a:ext cx="2928958" cy="819151"/>
          </a:xfrm>
          <a:prstGeom prst="rect">
            <a:avLst/>
          </a:prstGeom>
        </p:spPr>
      </p:pic>
      <p:sp>
        <p:nvSpPr>
          <p:cNvPr id="4" name="مربع نص 3"/>
          <p:cNvSpPr txBox="1"/>
          <p:nvPr/>
        </p:nvSpPr>
        <p:spPr>
          <a:xfrm>
            <a:off x="642910" y="2357430"/>
            <a:ext cx="4659994" cy="369332"/>
          </a:xfrm>
          <a:prstGeom prst="rect">
            <a:avLst/>
          </a:prstGeom>
        </p:spPr>
        <p:style>
          <a:lnRef idx="2">
            <a:schemeClr val="accent3"/>
          </a:lnRef>
          <a:fillRef idx="1">
            <a:schemeClr val="lt1"/>
          </a:fillRef>
          <a:effectRef idx="0">
            <a:schemeClr val="accent3"/>
          </a:effectRef>
          <a:fontRef idx="minor">
            <a:schemeClr val="dk1"/>
          </a:fontRef>
        </p:style>
        <p:txBody>
          <a:bodyPr wrap="none" rtlCol="1">
            <a:spAutoFit/>
          </a:bodyPr>
          <a:lstStyle/>
          <a:p>
            <a:r>
              <a:rPr lang="en-US" b="1" dirty="0" smtClean="0">
                <a:solidFill>
                  <a:srgbClr val="004C22"/>
                </a:solidFill>
              </a:rPr>
              <a:t>Quality Assurance Agency for Higher Education</a:t>
            </a:r>
            <a:endParaRPr lang="ar-SA" b="1" dirty="0">
              <a:solidFill>
                <a:srgbClr val="004C22"/>
              </a:solidFill>
            </a:endParaRPr>
          </a:p>
        </p:txBody>
      </p:sp>
      <p:pic>
        <p:nvPicPr>
          <p:cNvPr id="6" name="صورة 5" descr="pageheader.gif"/>
          <p:cNvPicPr>
            <a:picLocks noChangeAspect="1"/>
          </p:cNvPicPr>
          <p:nvPr/>
        </p:nvPicPr>
        <p:blipFill>
          <a:blip r:embed="rId3"/>
          <a:stretch>
            <a:fillRect/>
          </a:stretch>
        </p:blipFill>
        <p:spPr>
          <a:xfrm>
            <a:off x="571472" y="3357562"/>
            <a:ext cx="2928958" cy="864157"/>
          </a:xfrm>
          <a:prstGeom prst="rect">
            <a:avLst/>
          </a:prstGeom>
        </p:spPr>
      </p:pic>
      <p:sp>
        <p:nvSpPr>
          <p:cNvPr id="9" name="مربع نص 8"/>
          <p:cNvSpPr txBox="1"/>
          <p:nvPr/>
        </p:nvSpPr>
        <p:spPr>
          <a:xfrm>
            <a:off x="536580" y="4274114"/>
            <a:ext cx="5535618" cy="369332"/>
          </a:xfrm>
          <a:prstGeom prst="rect">
            <a:avLst/>
          </a:prstGeom>
        </p:spPr>
        <p:style>
          <a:lnRef idx="2">
            <a:schemeClr val="dk1"/>
          </a:lnRef>
          <a:fillRef idx="1">
            <a:schemeClr val="lt1"/>
          </a:fillRef>
          <a:effectRef idx="0">
            <a:schemeClr val="dk1"/>
          </a:effectRef>
          <a:fontRef idx="minor">
            <a:schemeClr val="dk1"/>
          </a:fontRef>
        </p:style>
        <p:txBody>
          <a:bodyPr wrap="none" rtlCol="1">
            <a:spAutoFit/>
          </a:bodyPr>
          <a:lstStyle/>
          <a:p>
            <a:r>
              <a:rPr lang="ar-SA" b="1" dirty="0" smtClean="0"/>
              <a:t>Australasian Council on Open, Distance and E- Learning</a:t>
            </a:r>
            <a:endParaRPr lang="ar-SA" b="1" dirty="0">
              <a:solidFill>
                <a:srgbClr val="004C22"/>
              </a:solidFill>
            </a:endParaRPr>
          </a:p>
        </p:txBody>
      </p:sp>
      <p:pic>
        <p:nvPicPr>
          <p:cNvPr id="10" name="صورة 9" descr="logga.jpg"/>
          <p:cNvPicPr>
            <a:picLocks noChangeAspect="1"/>
          </p:cNvPicPr>
          <p:nvPr/>
        </p:nvPicPr>
        <p:blipFill>
          <a:blip r:embed="rId4"/>
          <a:stretch>
            <a:fillRect/>
          </a:stretch>
        </p:blipFill>
        <p:spPr>
          <a:xfrm>
            <a:off x="2496958" y="5214950"/>
            <a:ext cx="2928958" cy="576264"/>
          </a:xfrm>
          <a:prstGeom prst="rect">
            <a:avLst/>
          </a:prstGeom>
        </p:spPr>
      </p:pic>
      <p:sp>
        <p:nvSpPr>
          <p:cNvPr id="12" name="مستطيل 11"/>
          <p:cNvSpPr/>
          <p:nvPr/>
        </p:nvSpPr>
        <p:spPr>
          <a:xfrm>
            <a:off x="2492991" y="5845750"/>
            <a:ext cx="4507901"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b="1" dirty="0" err="1" smtClean="0">
                <a:solidFill>
                  <a:srgbClr val="002060"/>
                </a:solidFill>
              </a:rPr>
              <a:t>swedish</a:t>
            </a:r>
            <a:r>
              <a:rPr lang="en-US" b="1" dirty="0" smtClean="0">
                <a:solidFill>
                  <a:srgbClr val="002060"/>
                </a:solidFill>
              </a:rPr>
              <a:t> national agency for higher education</a:t>
            </a:r>
            <a:endParaRPr lang="ar-SA" b="1" dirty="0">
              <a:solidFill>
                <a:srgbClr val="002060"/>
              </a:solidFill>
            </a:endParaRPr>
          </a:p>
        </p:txBody>
      </p:sp>
      <p:pic>
        <p:nvPicPr>
          <p:cNvPr id="11" name="صورة 10" descr="logo2.png"/>
          <p:cNvPicPr>
            <a:picLocks noChangeAspect="1"/>
          </p:cNvPicPr>
          <p:nvPr/>
        </p:nvPicPr>
        <p:blipFill>
          <a:blip r:embed="rId5"/>
          <a:stretch>
            <a:fillRect/>
          </a:stretch>
        </p:blipFill>
        <p:spPr>
          <a:xfrm>
            <a:off x="4000464" y="2857496"/>
            <a:ext cx="4857816" cy="88888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500034" y="2786058"/>
            <a:ext cx="2500330" cy="3416320"/>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indent="222250" fontAlgn="base">
              <a:spcBef>
                <a:spcPct val="0"/>
              </a:spcBef>
              <a:spcAft>
                <a:spcPct val="0"/>
              </a:spcAft>
              <a:buFont typeface="Arial" pitchFamily="34" charset="0"/>
              <a:buChar char="•"/>
            </a:pPr>
            <a:r>
              <a:rPr lang="ar-SA" sz="2400" b="1" dirty="0" smtClean="0">
                <a:solidFill>
                  <a:schemeClr val="bg1"/>
                </a:solidFill>
                <a:latin typeface="Monotype Koufi" pitchFamily="2" charset="-78"/>
                <a:ea typeface="Monotype Koufi" pitchFamily="2" charset="-78"/>
                <a:cs typeface="Monotype Koufi" pitchFamily="2" charset="-78"/>
              </a:rPr>
              <a:t>فاعلية التعلم</a:t>
            </a:r>
          </a:p>
          <a:p>
            <a:pPr indent="222250" fontAlgn="base">
              <a:spcBef>
                <a:spcPct val="0"/>
              </a:spcBef>
              <a:spcAft>
                <a:spcPct val="0"/>
              </a:spcAft>
            </a:pPr>
            <a:endParaRPr lang="ar-SA" sz="2400" b="1" dirty="0" smtClean="0">
              <a:solidFill>
                <a:schemeClr val="bg1"/>
              </a:solidFill>
              <a:latin typeface="Monotype Koufi" pitchFamily="2" charset="-78"/>
              <a:ea typeface="Monotype Koufi" pitchFamily="2" charset="-78"/>
              <a:cs typeface="Monotype Koufi" pitchFamily="2" charset="-78"/>
            </a:endParaRPr>
          </a:p>
          <a:p>
            <a:pPr indent="222250" fontAlgn="base">
              <a:spcBef>
                <a:spcPct val="0"/>
              </a:spcBef>
              <a:spcAft>
                <a:spcPct val="0"/>
              </a:spcAft>
              <a:buFont typeface="Arial" pitchFamily="34" charset="0"/>
              <a:buChar char="•"/>
            </a:pPr>
            <a:r>
              <a:rPr lang="ar-SA" sz="2400" b="1" dirty="0" smtClean="0">
                <a:solidFill>
                  <a:schemeClr val="bg1"/>
                </a:solidFill>
                <a:latin typeface="Monotype Koufi" pitchFamily="2" charset="-78"/>
                <a:ea typeface="Monotype Koufi" pitchFamily="2" charset="-78"/>
                <a:cs typeface="Monotype Koufi" pitchFamily="2" charset="-78"/>
              </a:rPr>
              <a:t>الإتاحة (الوصول)</a:t>
            </a:r>
          </a:p>
          <a:p>
            <a:pPr indent="222250" fontAlgn="base">
              <a:spcBef>
                <a:spcPct val="0"/>
              </a:spcBef>
              <a:spcAft>
                <a:spcPct val="0"/>
              </a:spcAft>
            </a:pPr>
            <a:endParaRPr lang="ar-SA" sz="2400" b="1" dirty="0" smtClean="0">
              <a:solidFill>
                <a:schemeClr val="bg1"/>
              </a:solidFill>
              <a:latin typeface="Monotype Koufi" pitchFamily="2" charset="-78"/>
              <a:ea typeface="Monotype Koufi" pitchFamily="2" charset="-78"/>
              <a:cs typeface="Monotype Koufi" pitchFamily="2" charset="-78"/>
            </a:endParaRPr>
          </a:p>
          <a:p>
            <a:pPr indent="222250" fontAlgn="base">
              <a:spcBef>
                <a:spcPct val="0"/>
              </a:spcBef>
              <a:spcAft>
                <a:spcPct val="0"/>
              </a:spcAft>
              <a:buFont typeface="Arial" pitchFamily="34" charset="0"/>
              <a:buChar char="•"/>
            </a:pPr>
            <a:r>
              <a:rPr lang="ar-SA" sz="2400" b="1" dirty="0" smtClean="0">
                <a:solidFill>
                  <a:schemeClr val="bg1"/>
                </a:solidFill>
                <a:latin typeface="Monotype Koufi" pitchFamily="2" charset="-78"/>
                <a:ea typeface="Monotype Koufi" pitchFamily="2" charset="-78"/>
                <a:cs typeface="Monotype Koufi" pitchFamily="2" charset="-78"/>
              </a:rPr>
              <a:t>رضا هيئة التدريس</a:t>
            </a:r>
          </a:p>
          <a:p>
            <a:pPr marL="0" marR="0" lvl="0" indent="222250" defTabSz="914400" rtl="1" eaLnBrk="1" fontAlgn="base" latinLnBrk="0" hangingPunct="1">
              <a:lnSpc>
                <a:spcPct val="100000"/>
              </a:lnSpc>
              <a:spcBef>
                <a:spcPct val="0"/>
              </a:spcBef>
              <a:spcAft>
                <a:spcPct val="0"/>
              </a:spcAft>
              <a:buClrTx/>
              <a:buSzTx/>
              <a:tabLst/>
            </a:pPr>
            <a:endParaRPr kumimoji="0" lang="ar-SA" sz="2400" b="1" i="0" u="none" strike="noStrike" cap="none" normalizeH="0" baseline="0" dirty="0" smtClean="0">
              <a:ln>
                <a:noFill/>
              </a:ln>
              <a:solidFill>
                <a:schemeClr val="tx1"/>
              </a:solidFill>
              <a:effectLst/>
              <a:latin typeface="Monotype Koufi" pitchFamily="2" charset="-78"/>
              <a:ea typeface="Monotype Koufi" pitchFamily="2" charset="-78"/>
              <a:cs typeface="Monotype Koufi" pitchFamily="2" charset="-78"/>
            </a:endParaRPr>
          </a:p>
          <a:p>
            <a:pPr marL="0" marR="0" lvl="0" indent="222250" defTabSz="914400" rtl="1" eaLnBrk="1" fontAlgn="base" latinLnBrk="0" hangingPunct="1">
              <a:lnSpc>
                <a:spcPct val="100000"/>
              </a:lnSpc>
              <a:spcBef>
                <a:spcPct val="0"/>
              </a:spcBef>
              <a:spcAft>
                <a:spcPct val="0"/>
              </a:spcAft>
              <a:buClrTx/>
              <a:buSzTx/>
              <a:buFont typeface="Arial" pitchFamily="34" charset="0"/>
              <a:buChar char="•"/>
              <a:tabLst/>
            </a:pPr>
            <a:r>
              <a:rPr kumimoji="0" lang="ar-SA" sz="2400" b="1" i="0" u="none" strike="noStrike" cap="none" normalizeH="0" baseline="0" dirty="0" smtClean="0">
                <a:ln>
                  <a:noFill/>
                </a:ln>
                <a:solidFill>
                  <a:schemeClr val="bg1"/>
                </a:solidFill>
                <a:effectLst/>
                <a:latin typeface="Monotype Koufi" pitchFamily="2" charset="-78"/>
                <a:ea typeface="Monotype Koufi" pitchFamily="2" charset="-78"/>
                <a:cs typeface="Monotype Koufi" pitchFamily="2" charset="-78"/>
              </a:rPr>
              <a:t>رضا المتعلم</a:t>
            </a:r>
          </a:p>
          <a:p>
            <a:pPr marL="0" marR="0" lvl="0" indent="222250" defTabSz="914400" rtl="1" eaLnBrk="1" fontAlgn="base" latinLnBrk="0" hangingPunct="1">
              <a:lnSpc>
                <a:spcPct val="100000"/>
              </a:lnSpc>
              <a:spcBef>
                <a:spcPct val="0"/>
              </a:spcBef>
              <a:spcAft>
                <a:spcPct val="0"/>
              </a:spcAft>
              <a:buClrTx/>
              <a:buSzTx/>
              <a:tabLst/>
            </a:pPr>
            <a:endParaRPr kumimoji="0" lang="ar-SA" sz="2400" b="1" i="0" u="none" strike="noStrike" cap="none" normalizeH="0" baseline="0" dirty="0" smtClean="0">
              <a:ln>
                <a:noFill/>
              </a:ln>
              <a:solidFill>
                <a:schemeClr val="bg1"/>
              </a:solidFill>
              <a:effectLst/>
              <a:latin typeface="Monotype Koufi" pitchFamily="2" charset="-78"/>
              <a:ea typeface="Monotype Koufi" pitchFamily="2" charset="-78"/>
              <a:cs typeface="Monotype Koufi" pitchFamily="2" charset="-78"/>
            </a:endParaRPr>
          </a:p>
          <a:p>
            <a:pPr marL="0" marR="0" lvl="0" indent="222250" defTabSz="914400" rtl="1" eaLnBrk="1" fontAlgn="base" latinLnBrk="0" hangingPunct="1">
              <a:lnSpc>
                <a:spcPct val="100000"/>
              </a:lnSpc>
              <a:spcBef>
                <a:spcPct val="0"/>
              </a:spcBef>
              <a:spcAft>
                <a:spcPct val="0"/>
              </a:spcAft>
              <a:buClrTx/>
              <a:buSzTx/>
              <a:buFont typeface="Arial" pitchFamily="34" charset="0"/>
              <a:buChar char="•"/>
              <a:tabLst/>
            </a:pPr>
            <a:r>
              <a:rPr kumimoji="0" lang="ar-SA" sz="2400" b="1" i="0" u="none" strike="noStrike" cap="none" normalizeH="0" baseline="0" dirty="0" smtClean="0">
                <a:ln>
                  <a:noFill/>
                </a:ln>
                <a:solidFill>
                  <a:schemeClr val="bg1"/>
                </a:solidFill>
                <a:effectLst/>
                <a:latin typeface="Monotype Koufi" pitchFamily="2" charset="-78"/>
                <a:ea typeface="Monotype Koufi" pitchFamily="2" charset="-78"/>
                <a:cs typeface="Monotype Koufi" pitchFamily="2" charset="-78"/>
              </a:rPr>
              <a:t>اقتصادية النظام</a:t>
            </a:r>
          </a:p>
        </p:txBody>
      </p:sp>
      <p:pic>
        <p:nvPicPr>
          <p:cNvPr id="7" name="صورة 6" descr="circles.jpg"/>
          <p:cNvPicPr>
            <a:picLocks noChangeAspect="1"/>
          </p:cNvPicPr>
          <p:nvPr/>
        </p:nvPicPr>
        <p:blipFill>
          <a:blip r:embed="rId2"/>
          <a:stretch>
            <a:fillRect/>
          </a:stretch>
        </p:blipFill>
        <p:spPr>
          <a:xfrm>
            <a:off x="4405286" y="2500312"/>
            <a:ext cx="4738714" cy="3857646"/>
          </a:xfrm>
          <a:prstGeom prst="rect">
            <a:avLst/>
          </a:prstGeom>
        </p:spPr>
      </p:pic>
      <p:sp>
        <p:nvSpPr>
          <p:cNvPr id="8" name="مربع نص 7"/>
          <p:cNvSpPr txBox="1"/>
          <p:nvPr/>
        </p:nvSpPr>
        <p:spPr>
          <a:xfrm>
            <a:off x="2214546" y="210901"/>
            <a:ext cx="5214974" cy="646331"/>
          </a:xfrm>
          <a:prstGeom prst="rect">
            <a:avLst/>
          </a:prstGeom>
        </p:spPr>
        <p:style>
          <a:lnRef idx="0">
            <a:scrgbClr r="0" g="0" b="0"/>
          </a:lnRef>
          <a:fillRef idx="1002">
            <a:schemeClr val="lt2"/>
          </a:fillRef>
          <a:effectRef idx="0">
            <a:scrgbClr r="0" g="0" b="0"/>
          </a:effectRef>
          <a:fontRef idx="major"/>
        </p:style>
        <p:txBody>
          <a:bodyPr wrap="square" rtlCol="1">
            <a:spAutoFit/>
          </a:bodyPr>
          <a:lstStyle/>
          <a:p>
            <a:r>
              <a:rPr lang="ar-SA" sz="3600" b="1" dirty="0" smtClean="0">
                <a:solidFill>
                  <a:schemeClr val="tx2">
                    <a:lumMod val="60000"/>
                    <a:lumOff val="40000"/>
                  </a:schemeClr>
                </a:solidFill>
                <a:latin typeface="Monotype Koufi" pitchFamily="2" charset="-78"/>
                <a:ea typeface="Monotype Koufi" pitchFamily="2" charset="-78"/>
                <a:cs typeface="Monotype Koufi" pitchFamily="2" charset="-78"/>
              </a:rPr>
              <a:t>القواعد أو الأسس الخمس للجودة </a:t>
            </a:r>
            <a:endParaRPr lang="ar-SA" sz="3600" b="1" dirty="0">
              <a:solidFill>
                <a:schemeClr val="tx2">
                  <a:lumMod val="60000"/>
                  <a:lumOff val="40000"/>
                </a:schemeClr>
              </a:solidFill>
              <a:latin typeface="Monotype Koufi" pitchFamily="2" charset="-78"/>
              <a:ea typeface="Monotype Koufi" pitchFamily="2" charset="-78"/>
              <a:cs typeface="Monotype Koufi" pitchFamily="2" charset="-78"/>
            </a:endParaRPr>
          </a:p>
        </p:txBody>
      </p:sp>
      <p:pic>
        <p:nvPicPr>
          <p:cNvPr id="11" name="صورة 10" descr="logo2.png"/>
          <p:cNvPicPr>
            <a:picLocks noChangeAspect="1"/>
          </p:cNvPicPr>
          <p:nvPr/>
        </p:nvPicPr>
        <p:blipFill>
          <a:blip r:embed="rId3"/>
          <a:stretch>
            <a:fillRect/>
          </a:stretch>
        </p:blipFill>
        <p:spPr>
          <a:xfrm>
            <a:off x="2214546" y="857232"/>
            <a:ext cx="5214974" cy="888889"/>
          </a:xfrm>
          <a:prstGeom prst="rect">
            <a:avLst/>
          </a:prstGeom>
        </p:spPr>
      </p:pic>
      <p:sp>
        <p:nvSpPr>
          <p:cNvPr id="12" name="سهم إلى اليسار 11"/>
          <p:cNvSpPr/>
          <p:nvPr/>
        </p:nvSpPr>
        <p:spPr>
          <a:xfrm>
            <a:off x="3143240" y="3143248"/>
            <a:ext cx="1143008" cy="2500330"/>
          </a:xfrm>
          <a:prstGeom prst="leftArrow">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ar-SA"/>
          </a:p>
        </p:txBody>
      </p:sp>
      <p:sp>
        <p:nvSpPr>
          <p:cNvPr id="9" name="مستطيل 8"/>
          <p:cNvSpPr/>
          <p:nvPr/>
        </p:nvSpPr>
        <p:spPr>
          <a:xfrm>
            <a:off x="500034" y="6357958"/>
            <a:ext cx="2316723" cy="307777"/>
          </a:xfrm>
          <a:prstGeom prst="rect">
            <a:avLst/>
          </a:prstGeom>
        </p:spPr>
        <p:txBody>
          <a:bodyPr wrap="none">
            <a:spAutoFit/>
          </a:bodyPr>
          <a:lstStyle/>
          <a:p>
            <a:r>
              <a:rPr lang="en-US" sz="1400" dirty="0" smtClean="0"/>
              <a:t>http://sloanconsortium.org/</a:t>
            </a:r>
            <a:endParaRPr lang="ar-SA"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57200" y="2828925"/>
            <a:ext cx="8229600" cy="1146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شكل بيضاوي 4"/>
          <p:cNvSpPr/>
          <p:nvPr/>
        </p:nvSpPr>
        <p:spPr>
          <a:xfrm>
            <a:off x="6084168" y="71414"/>
            <a:ext cx="2448272"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err="1" smtClean="0"/>
              <a:t>Frydenberg</a:t>
            </a:r>
            <a:endParaRPr lang="en-US" dirty="0" smtClean="0"/>
          </a:p>
          <a:p>
            <a:pPr algn="ctr"/>
            <a:r>
              <a:rPr lang="en-US" dirty="0" smtClean="0"/>
              <a:t> </a:t>
            </a:r>
          </a:p>
          <a:p>
            <a:pPr algn="ctr"/>
            <a:r>
              <a:rPr lang="en-US" sz="1200" dirty="0"/>
              <a:t>University of California</a:t>
            </a:r>
            <a:r>
              <a:rPr lang="en-US" dirty="0"/>
              <a:t> </a:t>
            </a:r>
            <a:endParaRPr lang="ar-SA" dirty="0"/>
          </a:p>
        </p:txBody>
      </p:sp>
      <p:sp>
        <p:nvSpPr>
          <p:cNvPr id="6" name="مستطيل 5"/>
          <p:cNvSpPr/>
          <p:nvPr/>
        </p:nvSpPr>
        <p:spPr>
          <a:xfrm>
            <a:off x="1763688" y="692696"/>
            <a:ext cx="4392488"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latin typeface="Traditional Arabic" pitchFamily="18" charset="-78"/>
                <a:ea typeface="Monotype Koufi" pitchFamily="2" charset="-78"/>
                <a:cs typeface="Traditional Arabic" pitchFamily="18" charset="-78"/>
              </a:rPr>
              <a:t>حدد معايير </a:t>
            </a:r>
            <a:r>
              <a:rPr lang="ar-SA" b="1" dirty="0">
                <a:latin typeface="Traditional Arabic" pitchFamily="18" charset="-78"/>
                <a:ea typeface="Monotype Koufi" pitchFamily="2" charset="-78"/>
                <a:cs typeface="Traditional Arabic" pitchFamily="18" charset="-78"/>
              </a:rPr>
              <a:t>جودة التعلم الإلكتروني </a:t>
            </a:r>
            <a:r>
              <a:rPr lang="ar-SA" b="1" dirty="0" smtClean="0">
                <a:latin typeface="Traditional Arabic" pitchFamily="18" charset="-78"/>
                <a:ea typeface="Monotype Koufi" pitchFamily="2" charset="-78"/>
                <a:cs typeface="Traditional Arabic" pitchFamily="18" charset="-78"/>
              </a:rPr>
              <a:t>في </a:t>
            </a:r>
            <a:r>
              <a:rPr lang="ar-SA" b="1" dirty="0">
                <a:latin typeface="Traditional Arabic" pitchFamily="18" charset="-78"/>
                <a:ea typeface="Monotype Koufi" pitchFamily="2" charset="-78"/>
                <a:cs typeface="Traditional Arabic" pitchFamily="18" charset="-78"/>
              </a:rPr>
              <a:t>تسعة </a:t>
            </a:r>
            <a:r>
              <a:rPr lang="ar-SA" b="1" dirty="0" smtClean="0">
                <a:latin typeface="Traditional Arabic" pitchFamily="18" charset="-78"/>
                <a:ea typeface="Monotype Koufi" pitchFamily="2" charset="-78"/>
                <a:cs typeface="Traditional Arabic" pitchFamily="18" charset="-78"/>
              </a:rPr>
              <a:t>مجالات</a:t>
            </a:r>
            <a:endParaRPr lang="en-US" b="1" dirty="0">
              <a:latin typeface="Traditional Arabic" pitchFamily="18" charset="-78"/>
              <a:ea typeface="Monotype Koufi" pitchFamily="2" charset="-78"/>
              <a:cs typeface="Traditional Arabic" pitchFamily="18" charset="-78"/>
            </a:endParaRPr>
          </a:p>
        </p:txBody>
      </p:sp>
      <p:sp>
        <p:nvSpPr>
          <p:cNvPr id="9" name="مستطيل 8"/>
          <p:cNvSpPr/>
          <p:nvPr/>
        </p:nvSpPr>
        <p:spPr>
          <a:xfrm>
            <a:off x="467544" y="1835527"/>
            <a:ext cx="8075240" cy="418576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ar-SA" sz="1400" b="1" dirty="0" smtClean="0">
                <a:latin typeface="Traditional Arabic" pitchFamily="18" charset="-78"/>
                <a:cs typeface="Traditional Arabic" pitchFamily="18" charset="-78"/>
              </a:rPr>
              <a:t>الالتزام المؤسسي</a:t>
            </a:r>
            <a:r>
              <a:rPr lang="en-US" sz="1400" b="1" dirty="0"/>
              <a:t>Institutional </a:t>
            </a:r>
            <a:r>
              <a:rPr lang="en-US" sz="1400" b="1" dirty="0" smtClean="0"/>
              <a:t>Commitment  </a:t>
            </a:r>
            <a:endParaRPr lang="en-US" sz="1400" b="1" dirty="0"/>
          </a:p>
          <a:p>
            <a:r>
              <a:rPr lang="ar-SA" sz="1400" dirty="0" smtClean="0">
                <a:latin typeface="Traditional Arabic" pitchFamily="18" charset="-78"/>
                <a:cs typeface="Traditional Arabic" pitchFamily="18" charset="-78"/>
              </a:rPr>
              <a:t>وتشمل لالتزام </a:t>
            </a:r>
            <a:r>
              <a:rPr lang="ar-SA" sz="1400" dirty="0">
                <a:latin typeface="Traditional Arabic" pitchFamily="18" charset="-78"/>
                <a:cs typeface="Traditional Arabic" pitchFamily="18" charset="-78"/>
              </a:rPr>
              <a:t>المالي والبنية التقنية والدعم الفني، </a:t>
            </a:r>
            <a:r>
              <a:rPr lang="ar-SA" sz="1400" dirty="0" smtClean="0">
                <a:latin typeface="Traditional Arabic" pitchFamily="18" charset="-78"/>
                <a:cs typeface="Traditional Arabic" pitchFamily="18" charset="-78"/>
              </a:rPr>
              <a:t>والسياسات</a:t>
            </a:r>
            <a:endParaRPr lang="ar-SA" sz="1400" dirty="0">
              <a:latin typeface="Traditional Arabic" pitchFamily="18" charset="-78"/>
              <a:cs typeface="Traditional Arabic" pitchFamily="18" charset="-78"/>
            </a:endParaRPr>
          </a:p>
          <a:p>
            <a:r>
              <a:rPr lang="ar-SA" sz="1400" b="1" dirty="0" smtClean="0">
                <a:latin typeface="Traditional Arabic" pitchFamily="18" charset="-78"/>
                <a:cs typeface="Traditional Arabic" pitchFamily="18" charset="-78"/>
              </a:rPr>
              <a:t>خدمات الطالب</a:t>
            </a:r>
            <a:r>
              <a:rPr lang="en-US" sz="1400" b="1" dirty="0"/>
              <a:t>Student </a:t>
            </a:r>
            <a:r>
              <a:rPr lang="en-US" sz="1400" b="1" dirty="0" smtClean="0"/>
              <a:t>Services </a:t>
            </a:r>
            <a:endParaRPr lang="en-US" sz="1400" b="1" dirty="0"/>
          </a:p>
          <a:p>
            <a:r>
              <a:rPr lang="ar-SA" sz="1400" dirty="0" smtClean="0">
                <a:latin typeface="Traditional Arabic" pitchFamily="18" charset="-78"/>
                <a:cs typeface="Traditional Arabic" pitchFamily="18" charset="-78"/>
              </a:rPr>
              <a:t>وتشمل هذه الخدمات التي تتم قبل </a:t>
            </a:r>
            <a:r>
              <a:rPr lang="ar-SA" sz="1400" dirty="0">
                <a:latin typeface="Traditional Arabic" pitchFamily="18" charset="-78"/>
                <a:cs typeface="Traditional Arabic" pitchFamily="18" charset="-78"/>
              </a:rPr>
              <a:t>الدخول إلى الصف الافتراضي وأثناء </a:t>
            </a:r>
            <a:r>
              <a:rPr lang="ar-SA" sz="1400" dirty="0" smtClean="0">
                <a:latin typeface="Traditional Arabic" pitchFamily="18" charset="-78"/>
                <a:cs typeface="Traditional Arabic" pitchFamily="18" charset="-78"/>
              </a:rPr>
              <a:t>التعلم وبعد </a:t>
            </a:r>
            <a:r>
              <a:rPr lang="ar-SA" sz="1400" dirty="0">
                <a:latin typeface="Traditional Arabic" pitchFamily="18" charset="-78"/>
                <a:cs typeface="Traditional Arabic" pitchFamily="18" charset="-78"/>
              </a:rPr>
              <a:t>الانتهاء من </a:t>
            </a:r>
            <a:r>
              <a:rPr lang="ar-SA" sz="1400" dirty="0" smtClean="0">
                <a:latin typeface="Traditional Arabic" pitchFamily="18" charset="-78"/>
                <a:cs typeface="Traditional Arabic" pitchFamily="18" charset="-78"/>
              </a:rPr>
              <a:t>البرنامج</a:t>
            </a:r>
            <a:endParaRPr lang="ar-SA" sz="1400" dirty="0">
              <a:latin typeface="Traditional Arabic" pitchFamily="18" charset="-78"/>
              <a:cs typeface="Traditional Arabic" pitchFamily="18" charset="-78"/>
            </a:endParaRPr>
          </a:p>
          <a:p>
            <a:r>
              <a:rPr lang="ar-SA" sz="1400" b="1" dirty="0" smtClean="0">
                <a:latin typeface="Traditional Arabic" pitchFamily="18" charset="-78"/>
                <a:cs typeface="Traditional Arabic" pitchFamily="18" charset="-78"/>
              </a:rPr>
              <a:t>التصميم </a:t>
            </a:r>
            <a:r>
              <a:rPr lang="ar-SA" sz="1400" b="1" dirty="0">
                <a:latin typeface="Traditional Arabic" pitchFamily="18" charset="-78"/>
                <a:cs typeface="Traditional Arabic" pitchFamily="18" charset="-78"/>
              </a:rPr>
              <a:t>التعليمي وتطوير المقرر الإلكتروني </a:t>
            </a:r>
            <a:r>
              <a:rPr lang="en-US" sz="1400" b="1" dirty="0">
                <a:latin typeface="Traditional Arabic" pitchFamily="18" charset="-78"/>
                <a:cs typeface="Traditional Arabic" pitchFamily="18" charset="-78"/>
              </a:rPr>
              <a:t>Instructional Design and Course Development </a:t>
            </a:r>
            <a:endParaRPr lang="ar-SA" sz="1400" b="1" dirty="0" smtClean="0">
              <a:latin typeface="Traditional Arabic" pitchFamily="18" charset="-78"/>
              <a:cs typeface="Traditional Arabic" pitchFamily="18" charset="-78"/>
            </a:endParaRPr>
          </a:p>
          <a:p>
            <a:r>
              <a:rPr lang="ar-SA" sz="1400" dirty="0" smtClean="0">
                <a:latin typeface="Traditional Arabic" pitchFamily="18" charset="-78"/>
                <a:cs typeface="Traditional Arabic" pitchFamily="18" charset="-78"/>
              </a:rPr>
              <a:t>وتعنى بأهداف </a:t>
            </a:r>
            <a:r>
              <a:rPr lang="ar-SA" sz="1400" dirty="0">
                <a:latin typeface="Traditional Arabic" pitchFamily="18" charset="-78"/>
                <a:cs typeface="Traditional Arabic" pitchFamily="18" charset="-78"/>
              </a:rPr>
              <a:t>التعلم وعرض المحتوى، والتفاعلات، والتقويم، ونشاطات التعلم، وتقنيات التعليم، وغيرها والتأكيد على الفاعلية والكفاءة الخاصة بعملية التطوير " الإنتاج " </a:t>
            </a:r>
            <a:r>
              <a:rPr lang="ar-SA" sz="1400" dirty="0" smtClean="0">
                <a:latin typeface="Traditional Arabic" pitchFamily="18" charset="-78"/>
                <a:cs typeface="Traditional Arabic" pitchFamily="18" charset="-78"/>
              </a:rPr>
              <a:t>ذاتها</a:t>
            </a:r>
            <a:endParaRPr lang="ar-SA" sz="1400" dirty="0">
              <a:latin typeface="Traditional Arabic" pitchFamily="18" charset="-78"/>
              <a:cs typeface="Traditional Arabic" pitchFamily="18" charset="-78"/>
            </a:endParaRPr>
          </a:p>
          <a:p>
            <a:r>
              <a:rPr lang="ar-SA" sz="1400" b="1" dirty="0" smtClean="0">
                <a:latin typeface="Traditional Arabic" pitchFamily="18" charset="-78"/>
                <a:cs typeface="Traditional Arabic" pitchFamily="18" charset="-78"/>
              </a:rPr>
              <a:t>التدريس </a:t>
            </a:r>
            <a:r>
              <a:rPr lang="ar-SA" sz="1400" b="1" dirty="0">
                <a:latin typeface="Traditional Arabic" pitchFamily="18" charset="-78"/>
                <a:cs typeface="Traditional Arabic" pitchFamily="18" charset="-78"/>
              </a:rPr>
              <a:t>والمدرسين </a:t>
            </a:r>
            <a:r>
              <a:rPr lang="en-US" sz="1400" b="1" dirty="0">
                <a:latin typeface="Traditional Arabic" pitchFamily="18" charset="-78"/>
                <a:cs typeface="Traditional Arabic" pitchFamily="18" charset="-78"/>
              </a:rPr>
              <a:t>Instruction and Instructors </a:t>
            </a:r>
            <a:endParaRPr lang="ar-SA" sz="1400" b="1" dirty="0" smtClean="0">
              <a:latin typeface="Traditional Arabic" pitchFamily="18" charset="-78"/>
              <a:cs typeface="Traditional Arabic" pitchFamily="18" charset="-78"/>
            </a:endParaRPr>
          </a:p>
          <a:p>
            <a:r>
              <a:rPr lang="ar-SA" sz="1400" dirty="0" smtClean="0">
                <a:latin typeface="Traditional Arabic" pitchFamily="18" charset="-78"/>
                <a:cs typeface="Traditional Arabic" pitchFamily="18" charset="-78"/>
              </a:rPr>
              <a:t>وتشمل تشجيع </a:t>
            </a:r>
            <a:r>
              <a:rPr lang="ar-SA" sz="1400" dirty="0">
                <a:latin typeface="Traditional Arabic" pitchFamily="18" charset="-78"/>
                <a:cs typeface="Traditional Arabic" pitchFamily="18" charset="-78"/>
              </a:rPr>
              <a:t>الاتصال الفعّال بين </a:t>
            </a:r>
            <a:r>
              <a:rPr lang="ar-SA" sz="1400" dirty="0" smtClean="0">
                <a:latin typeface="Traditional Arabic" pitchFamily="18" charset="-78"/>
                <a:cs typeface="Traditional Arabic" pitchFamily="18" charset="-78"/>
              </a:rPr>
              <a:t>عضو هيئة  التدريس والطالب</a:t>
            </a:r>
            <a:r>
              <a:rPr lang="ar-SA" sz="1400" dirty="0">
                <a:latin typeface="Traditional Arabic" pitchFamily="18" charset="-78"/>
                <a:cs typeface="Traditional Arabic" pitchFamily="18" charset="-78"/>
              </a:rPr>
              <a:t>، </a:t>
            </a:r>
            <a:r>
              <a:rPr lang="ar-SA" sz="1400" dirty="0" smtClean="0">
                <a:latin typeface="Traditional Arabic" pitchFamily="18" charset="-78"/>
                <a:cs typeface="Traditional Arabic" pitchFamily="18" charset="-78"/>
              </a:rPr>
              <a:t>وتوفر المساعدين </a:t>
            </a:r>
            <a:r>
              <a:rPr lang="ar-SA" sz="1400" dirty="0">
                <a:latin typeface="Traditional Arabic" pitchFamily="18" charset="-78"/>
                <a:cs typeface="Traditional Arabic" pitchFamily="18" charset="-78"/>
              </a:rPr>
              <a:t>وخدمة دعم </a:t>
            </a:r>
            <a:r>
              <a:rPr lang="ar-SA" sz="1400" dirty="0" smtClean="0">
                <a:latin typeface="Traditional Arabic" pitchFamily="18" charset="-78"/>
                <a:cs typeface="Traditional Arabic" pitchFamily="18" charset="-78"/>
              </a:rPr>
              <a:t>الأستاذ قبل </a:t>
            </a:r>
            <a:r>
              <a:rPr lang="ar-SA" sz="1400" dirty="0">
                <a:latin typeface="Traditional Arabic" pitchFamily="18" charset="-78"/>
                <a:cs typeface="Traditional Arabic" pitchFamily="18" charset="-78"/>
              </a:rPr>
              <a:t>تقديم المقرر وأثناء تقديمه وبعد الانتهاء </a:t>
            </a:r>
            <a:r>
              <a:rPr lang="ar-SA" sz="1400" dirty="0" smtClean="0">
                <a:latin typeface="Traditional Arabic" pitchFamily="18" charset="-78"/>
                <a:cs typeface="Traditional Arabic" pitchFamily="18" charset="-78"/>
              </a:rPr>
              <a:t>منه</a:t>
            </a:r>
            <a:endParaRPr lang="ar-SA" sz="1400" dirty="0">
              <a:latin typeface="Traditional Arabic" pitchFamily="18" charset="-78"/>
              <a:cs typeface="Traditional Arabic" pitchFamily="18" charset="-78"/>
            </a:endParaRPr>
          </a:p>
          <a:p>
            <a:r>
              <a:rPr lang="ar-SA" sz="1400" b="1" dirty="0" smtClean="0">
                <a:latin typeface="Traditional Arabic" pitchFamily="18" charset="-78"/>
                <a:cs typeface="Traditional Arabic" pitchFamily="18" charset="-78"/>
              </a:rPr>
              <a:t>نظام </a:t>
            </a:r>
            <a:r>
              <a:rPr lang="ar-SA" sz="1400" b="1" dirty="0">
                <a:latin typeface="Traditional Arabic" pitchFamily="18" charset="-78"/>
                <a:cs typeface="Traditional Arabic" pitchFamily="18" charset="-78"/>
              </a:rPr>
              <a:t>التوصيل </a:t>
            </a:r>
            <a:r>
              <a:rPr lang="en-US" sz="1400" b="1" dirty="0">
                <a:latin typeface="Traditional Arabic" pitchFamily="18" charset="-78"/>
                <a:cs typeface="Traditional Arabic" pitchFamily="18" charset="-78"/>
              </a:rPr>
              <a:t>Delivery </a:t>
            </a:r>
            <a:endParaRPr lang="ar-SA" sz="1400" b="1" dirty="0" smtClean="0">
              <a:latin typeface="Traditional Arabic" pitchFamily="18" charset="-78"/>
              <a:cs typeface="Traditional Arabic" pitchFamily="18" charset="-78"/>
            </a:endParaRPr>
          </a:p>
          <a:p>
            <a:r>
              <a:rPr lang="ar-SA" sz="1400" dirty="0" smtClean="0">
                <a:latin typeface="Traditional Arabic" pitchFamily="18" charset="-78"/>
                <a:cs typeface="Traditional Arabic" pitchFamily="18" charset="-78"/>
              </a:rPr>
              <a:t>وتشمل السياسات </a:t>
            </a:r>
            <a:r>
              <a:rPr lang="ar-SA" sz="1400" dirty="0">
                <a:latin typeface="Traditional Arabic" pitchFamily="18" charset="-78"/>
                <a:cs typeface="Traditional Arabic" pitchFamily="18" charset="-78"/>
              </a:rPr>
              <a:t>والإجراءات والمسئوليات، والاتصال، والإدارة، ومتابعة تقدم الطالب، وتنقيح المقررات، والمتطلبات التقنية، </a:t>
            </a:r>
            <a:r>
              <a:rPr lang="ar-SA" sz="1400" dirty="0" smtClean="0">
                <a:latin typeface="Traditional Arabic" pitchFamily="18" charset="-78"/>
                <a:cs typeface="Traditional Arabic" pitchFamily="18" charset="-78"/>
              </a:rPr>
              <a:t>وغيرها</a:t>
            </a:r>
            <a:endParaRPr lang="ar-SA" sz="1400" dirty="0">
              <a:latin typeface="Traditional Arabic" pitchFamily="18" charset="-78"/>
              <a:cs typeface="Traditional Arabic" pitchFamily="18" charset="-78"/>
            </a:endParaRPr>
          </a:p>
          <a:p>
            <a:r>
              <a:rPr lang="ar-SA" sz="1400" b="1" dirty="0" smtClean="0">
                <a:latin typeface="Traditional Arabic" pitchFamily="18" charset="-78"/>
                <a:cs typeface="Traditional Arabic" pitchFamily="18" charset="-78"/>
              </a:rPr>
              <a:t>التمويل </a:t>
            </a:r>
            <a:r>
              <a:rPr lang="en-US" sz="1400" b="1" dirty="0" smtClean="0"/>
              <a:t>Finances  </a:t>
            </a:r>
            <a:endParaRPr lang="ar-SA" sz="1400" b="1" dirty="0" smtClean="0"/>
          </a:p>
          <a:p>
            <a:r>
              <a:rPr lang="ar-SA" sz="1400" dirty="0" smtClean="0">
                <a:latin typeface="Traditional Arabic" pitchFamily="18" charset="-78"/>
                <a:cs typeface="Traditional Arabic" pitchFamily="18" charset="-78"/>
              </a:rPr>
              <a:t>وتشمل مدخلات </a:t>
            </a:r>
            <a:r>
              <a:rPr lang="ar-SA" sz="1400" dirty="0">
                <a:latin typeface="Traditional Arabic" pitchFamily="18" charset="-78"/>
                <a:cs typeface="Traditional Arabic" pitchFamily="18" charset="-78"/>
              </a:rPr>
              <a:t>نظام التعلم الإلكتروني وإدارة عملياته</a:t>
            </a:r>
            <a:endParaRPr lang="en-US" sz="1400" dirty="0" smtClean="0"/>
          </a:p>
          <a:p>
            <a:r>
              <a:rPr lang="ar-SA" sz="1400" b="1" dirty="0" smtClean="0">
                <a:latin typeface="Traditional Arabic" pitchFamily="18" charset="-78"/>
                <a:cs typeface="Traditional Arabic" pitchFamily="18" charset="-78"/>
              </a:rPr>
              <a:t>التنظيمات </a:t>
            </a:r>
            <a:r>
              <a:rPr lang="ar-SA" sz="1400" b="1" dirty="0">
                <a:latin typeface="Traditional Arabic" pitchFamily="18" charset="-78"/>
                <a:cs typeface="Traditional Arabic" pitchFamily="18" charset="-78"/>
              </a:rPr>
              <a:t>القانونية </a:t>
            </a:r>
            <a:r>
              <a:rPr lang="en-US" sz="1400" b="1" dirty="0" smtClean="0">
                <a:latin typeface="Traditional Arabic" pitchFamily="18" charset="-78"/>
                <a:cs typeface="Traditional Arabic" pitchFamily="18" charset="-78"/>
              </a:rPr>
              <a:t>Compliance </a:t>
            </a:r>
            <a:r>
              <a:rPr lang="ar-SA" sz="1400" b="1" dirty="0" smtClean="0">
                <a:latin typeface="Traditional Arabic" pitchFamily="18" charset="-78"/>
                <a:cs typeface="Traditional Arabic" pitchFamily="18" charset="-78"/>
              </a:rPr>
              <a:t> </a:t>
            </a:r>
            <a:r>
              <a:rPr lang="en-US" sz="1400" b="1" dirty="0" smtClean="0"/>
              <a:t>Regulatory </a:t>
            </a:r>
            <a:r>
              <a:rPr lang="en-US" sz="1400" b="1" dirty="0"/>
              <a:t>and Legal </a:t>
            </a:r>
            <a:endParaRPr lang="ar-SA" sz="1400" b="1" dirty="0" smtClean="0"/>
          </a:p>
          <a:p>
            <a:r>
              <a:rPr lang="ar-SA" sz="1400" dirty="0" smtClean="0">
                <a:latin typeface="Traditional Arabic" pitchFamily="18" charset="-78"/>
                <a:cs typeface="Traditional Arabic" pitchFamily="18" charset="-78"/>
              </a:rPr>
              <a:t>وتشمل بالتقيد </a:t>
            </a:r>
            <a:r>
              <a:rPr lang="ar-SA" sz="1400" dirty="0">
                <a:latin typeface="Traditional Arabic" pitchFamily="18" charset="-78"/>
                <a:cs typeface="Traditional Arabic" pitchFamily="18" charset="-78"/>
              </a:rPr>
              <a:t>بالنظم والقوانين المعمول بها في الدولة التي تطبق تعلماً إلكترونياً </a:t>
            </a:r>
          </a:p>
          <a:p>
            <a:r>
              <a:rPr lang="ar-SA" sz="1400" b="1" dirty="0" smtClean="0">
                <a:latin typeface="Traditional Arabic" pitchFamily="18" charset="-78"/>
                <a:cs typeface="Traditional Arabic" pitchFamily="18" charset="-78"/>
              </a:rPr>
              <a:t>التقنية </a:t>
            </a:r>
            <a:r>
              <a:rPr lang="en-US" sz="1400" b="1" dirty="0" smtClean="0"/>
              <a:t>Technology</a:t>
            </a:r>
            <a:endParaRPr lang="ar-SA" sz="1400" b="1" dirty="0" smtClean="0"/>
          </a:p>
          <a:p>
            <a:r>
              <a:rPr lang="ar-SA" sz="1400" dirty="0" smtClean="0">
                <a:latin typeface="Traditional Arabic" pitchFamily="18" charset="-78"/>
                <a:cs typeface="Traditional Arabic" pitchFamily="18" charset="-78"/>
              </a:rPr>
              <a:t>وتتعلق بمكونات </a:t>
            </a:r>
            <a:r>
              <a:rPr lang="ar-SA" sz="1400" dirty="0">
                <a:latin typeface="Traditional Arabic" pitchFamily="18" charset="-78"/>
                <a:cs typeface="Traditional Arabic" pitchFamily="18" charset="-78"/>
              </a:rPr>
              <a:t>النظام مع التأكيد على التقنيات التفاعلية.</a:t>
            </a:r>
          </a:p>
          <a:p>
            <a:r>
              <a:rPr lang="ar-SA" sz="1400" b="1" dirty="0" smtClean="0">
                <a:latin typeface="Traditional Arabic" pitchFamily="18" charset="-78"/>
                <a:cs typeface="Traditional Arabic" pitchFamily="18" charset="-78"/>
              </a:rPr>
              <a:t>التقويم </a:t>
            </a:r>
            <a:r>
              <a:rPr lang="en-US" sz="1400" b="1" dirty="0" smtClean="0"/>
              <a:t>Evaluation</a:t>
            </a:r>
            <a:endParaRPr lang="ar-SA" sz="1400" b="1" dirty="0" smtClean="0"/>
          </a:p>
          <a:p>
            <a:r>
              <a:rPr lang="ar-SA" sz="1400" dirty="0" smtClean="0">
                <a:latin typeface="Traditional Arabic" pitchFamily="18" charset="-78"/>
                <a:cs typeface="Traditional Arabic" pitchFamily="18" charset="-78"/>
              </a:rPr>
              <a:t>وهي خاصة بجميع </a:t>
            </a:r>
            <a:r>
              <a:rPr lang="ar-SA" sz="1400" dirty="0">
                <a:latin typeface="Traditional Arabic" pitchFamily="18" charset="-78"/>
                <a:cs typeface="Traditional Arabic" pitchFamily="18" charset="-78"/>
              </a:rPr>
              <a:t>جوانب برنامج التعلم </a:t>
            </a:r>
            <a:r>
              <a:rPr lang="ar-SA" sz="1400" dirty="0" smtClean="0">
                <a:latin typeface="Traditional Arabic" pitchFamily="18" charset="-78"/>
                <a:cs typeface="Traditional Arabic" pitchFamily="18" charset="-78"/>
              </a:rPr>
              <a:t>باستخدام </a:t>
            </a:r>
            <a:r>
              <a:rPr lang="ar-SA" sz="1400" dirty="0">
                <a:latin typeface="Traditional Arabic" pitchFamily="18" charset="-78"/>
                <a:cs typeface="Traditional Arabic" pitchFamily="18" charset="-78"/>
              </a:rPr>
              <a:t>طرق متنوعة، وتطبيق معايير محددة تشمل مخرجات التعلم، ومدى رضا الطلاب وهيئة التدريس، وخدمات مصادر التعلم، والإتاحة، وتقدير الفاعلية- التكلفة وغيرها.</a:t>
            </a:r>
          </a:p>
        </p:txBody>
      </p:sp>
      <p:sp>
        <p:nvSpPr>
          <p:cNvPr id="2" name="مستطيل 1"/>
          <p:cNvSpPr/>
          <p:nvPr/>
        </p:nvSpPr>
        <p:spPr>
          <a:xfrm>
            <a:off x="457200" y="6246609"/>
            <a:ext cx="8085584" cy="253916"/>
          </a:xfrm>
          <a:prstGeom prst="rect">
            <a:avLst/>
          </a:prstGeom>
        </p:spPr>
        <p:txBody>
          <a:bodyPr wrap="square">
            <a:spAutoFit/>
          </a:bodyPr>
          <a:lstStyle/>
          <a:p>
            <a:pPr algn="l"/>
            <a:r>
              <a:rPr lang="en-US" sz="1050" dirty="0" err="1"/>
              <a:t>Frydensberg</a:t>
            </a:r>
            <a:r>
              <a:rPr lang="en-US" sz="1050" dirty="0"/>
              <a:t>, J. (2002). Quality Standards: A Matrix of Analysis. International Review of Research in Open and Distance Learning. 3(2), PP.1-12.</a:t>
            </a:r>
            <a:endParaRPr lang="ar-SA" sz="1050" dirty="0"/>
          </a:p>
        </p:txBody>
      </p:sp>
    </p:spTree>
    <p:extLst>
      <p:ext uri="{BB962C8B-B14F-4D97-AF65-F5344CB8AC3E}">
        <p14:creationId xmlns:p14="http://schemas.microsoft.com/office/powerpoint/2010/main" xmlns="" val="207541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12" end="1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9">
                                            <p:txEl>
                                              <p:pRg st="13" end="1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9">
                                            <p:txEl>
                                              <p:pRg st="14" end="1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9">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9">
                                            <p:txEl>
                                              <p:pRg st="16" end="16"/>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9">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4" name="مربع نص 3"/>
          <p:cNvSpPr txBox="1"/>
          <p:nvPr/>
        </p:nvSpPr>
        <p:spPr>
          <a:xfrm>
            <a:off x="0" y="341635"/>
            <a:ext cx="9144000" cy="1015663"/>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p>
            <a:pPr algn="ctr" rtl="1"/>
            <a:r>
              <a:rPr lang="ar-SA" sz="3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المجالات السبعة</a:t>
            </a:r>
          </a:p>
          <a:p>
            <a:pPr algn="ctr" rtl="1"/>
            <a:r>
              <a:rPr lang="ar-SA" sz="3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 التي يجب مراعاتها لتحقيق جودة التعلم الالكتروني</a:t>
            </a:r>
          </a:p>
        </p:txBody>
      </p:sp>
      <p:graphicFrame>
        <p:nvGraphicFramePr>
          <p:cNvPr id="5" name="عنصر نائب للمحتوى 3"/>
          <p:cNvGraphicFramePr>
            <a:graphicFrameLocks noGrp="1"/>
          </p:cNvGraphicFramePr>
          <p:nvPr>
            <p:ph idx="1"/>
          </p:nvPr>
        </p:nvGraphicFramePr>
        <p:xfrm>
          <a:off x="0" y="1285860"/>
          <a:ext cx="6858016"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مربع نص 5"/>
          <p:cNvSpPr txBox="1"/>
          <p:nvPr/>
        </p:nvSpPr>
        <p:spPr>
          <a:xfrm>
            <a:off x="6858016" y="2230505"/>
            <a:ext cx="2285984" cy="3770263"/>
          </a:xfrm>
          <a:prstGeom prst="rect">
            <a:avLst/>
          </a:prstGeom>
          <a:solidFill>
            <a:srgbClr val="FF0000"/>
          </a:solidFill>
        </p:spPr>
        <p:txBody>
          <a:bodyPr wrap="square" rtlCol="1">
            <a:spAutoFit/>
          </a:bodyPr>
          <a:lstStyle/>
          <a:p>
            <a:pPr algn="ctr"/>
            <a:r>
              <a:rPr lang="en-US" sz="23900" b="1" dirty="0" smtClean="0">
                <a:solidFill>
                  <a:schemeClr val="bg1"/>
                </a:solidFill>
                <a:cs typeface="+mj-cs"/>
              </a:rPr>
              <a:t>7</a:t>
            </a:r>
            <a:endParaRPr lang="ar-SA" sz="23900" b="1" dirty="0">
              <a:solidFill>
                <a:schemeClr val="bg1"/>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4" name="مستطيل 3"/>
          <p:cNvSpPr/>
          <p:nvPr/>
        </p:nvSpPr>
        <p:spPr>
          <a:xfrm>
            <a:off x="285720" y="285728"/>
            <a:ext cx="6286544" cy="323165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ar-SA" sz="1700" b="1" dirty="0" smtClean="0">
                <a:latin typeface="Traditional Arabic" pitchFamily="18" charset="-78"/>
                <a:cs typeface="Traditional Arabic" pitchFamily="18" charset="-78"/>
              </a:rPr>
              <a:t>ويتمثل هذا الالتزام في:</a:t>
            </a:r>
          </a:p>
          <a:p>
            <a:pPr algn="just">
              <a:buFont typeface="Arial" pitchFamily="34" charset="0"/>
              <a:buChar char="•"/>
            </a:pPr>
            <a:r>
              <a:rPr lang="ar-SA" sz="1700" dirty="0" smtClean="0">
                <a:latin typeface="Traditional Arabic" pitchFamily="18" charset="-78"/>
                <a:cs typeface="Traditional Arabic" pitchFamily="18" charset="-78"/>
              </a:rPr>
              <a:t>قيام المؤسسة (الجامعة) بمختلف النشاطات لتشجيع توفير التعلم الالكتروني ودعم البحوث حوله.</a:t>
            </a:r>
          </a:p>
          <a:p>
            <a:pPr algn="just">
              <a:buFont typeface="Arial" pitchFamily="34" charset="0"/>
              <a:buChar char="•"/>
            </a:pPr>
            <a:r>
              <a:rPr lang="ar-SA" sz="1700" dirty="0" smtClean="0">
                <a:latin typeface="Traditional Arabic" pitchFamily="18" charset="-78"/>
                <a:cs typeface="Traditional Arabic" pitchFamily="18" charset="-78"/>
              </a:rPr>
              <a:t>قيام المؤسسة (الجامعة) بمختلف النشاطات لتشجيع توفير الجودة في التعلم الالكتروني.</a:t>
            </a:r>
          </a:p>
          <a:p>
            <a:pPr algn="just">
              <a:buFont typeface="Arial" pitchFamily="34" charset="0"/>
              <a:buChar char="•"/>
            </a:pPr>
            <a:r>
              <a:rPr lang="ar-SA" sz="1700" dirty="0" smtClean="0">
                <a:latin typeface="Traditional Arabic" pitchFamily="18" charset="-78"/>
                <a:cs typeface="Traditional Arabic" pitchFamily="18" charset="-78"/>
              </a:rPr>
              <a:t>وضع وتنفيذ السياسات والنظم الخاصة بدعم وتطوير التعلم الإلكتروني على الشبكة </a:t>
            </a:r>
            <a:r>
              <a:rPr lang="ar-SA" sz="1700" dirty="0" err="1" smtClean="0">
                <a:latin typeface="Traditional Arabic" pitchFamily="18" charset="-78"/>
                <a:cs typeface="Traditional Arabic" pitchFamily="18" charset="-78"/>
              </a:rPr>
              <a:t>العنكبوتية</a:t>
            </a:r>
            <a:r>
              <a:rPr lang="ar-SA" sz="1700" dirty="0" smtClean="0">
                <a:latin typeface="Traditional Arabic" pitchFamily="18" charset="-78"/>
                <a:cs typeface="Traditional Arabic" pitchFamily="18" charset="-78"/>
              </a:rPr>
              <a:t>.</a:t>
            </a:r>
          </a:p>
          <a:p>
            <a:pPr algn="just">
              <a:buFont typeface="Arial" pitchFamily="34" charset="0"/>
              <a:buChar char="•"/>
            </a:pPr>
            <a:r>
              <a:rPr lang="ar-SA" sz="1700" dirty="0" smtClean="0">
                <a:latin typeface="Traditional Arabic" pitchFamily="18" charset="-78"/>
                <a:cs typeface="Traditional Arabic" pitchFamily="18" charset="-78"/>
              </a:rPr>
              <a:t>الالتزام </a:t>
            </a:r>
            <a:r>
              <a:rPr lang="ar-SA" sz="1700" dirty="0">
                <a:latin typeface="Traditional Arabic" pitchFamily="18" charset="-78"/>
                <a:cs typeface="Traditional Arabic" pitchFamily="18" charset="-78"/>
              </a:rPr>
              <a:t>المالي والخطط التقنية المناسبة لمواصفات </a:t>
            </a:r>
            <a:r>
              <a:rPr lang="ar-SA" sz="1700" dirty="0" smtClean="0">
                <a:latin typeface="Traditional Arabic" pitchFamily="18" charset="-78"/>
                <a:cs typeface="Traditional Arabic" pitchFamily="18" charset="-78"/>
              </a:rPr>
              <a:t>برامج </a:t>
            </a:r>
            <a:r>
              <a:rPr lang="ar-SA" sz="1700" dirty="0">
                <a:latin typeface="Traditional Arabic" pitchFamily="18" charset="-78"/>
                <a:cs typeface="Traditional Arabic" pitchFamily="18" charset="-78"/>
              </a:rPr>
              <a:t>التعلم الإلكتروني في </a:t>
            </a:r>
            <a:r>
              <a:rPr lang="ar-SA" sz="1700" dirty="0" smtClean="0">
                <a:latin typeface="Traditional Arabic" pitchFamily="18" charset="-78"/>
                <a:cs typeface="Traditional Arabic" pitchFamily="18" charset="-78"/>
              </a:rPr>
              <a:t>المؤسسة.</a:t>
            </a:r>
          </a:p>
          <a:p>
            <a:pPr algn="just">
              <a:buFont typeface="Arial" pitchFamily="34" charset="0"/>
              <a:buChar char="•"/>
            </a:pPr>
            <a:r>
              <a:rPr lang="ar-SA" sz="1700" dirty="0" smtClean="0">
                <a:latin typeface="Traditional Arabic" pitchFamily="18" charset="-78"/>
                <a:cs typeface="Traditional Arabic" pitchFamily="18" charset="-78"/>
              </a:rPr>
              <a:t> القناعات الايجابية لدى المسئولين في الإدارة العليا ودعمهم لهذا النمط من التعلم.</a:t>
            </a:r>
          </a:p>
          <a:p>
            <a:pPr algn="just">
              <a:buFont typeface="Arial" pitchFamily="34" charset="0"/>
              <a:buChar char="•"/>
            </a:pPr>
            <a:r>
              <a:rPr lang="ar-SA" sz="1700" dirty="0" smtClean="0">
                <a:latin typeface="Traditional Arabic" pitchFamily="18" charset="-78"/>
                <a:cs typeface="Traditional Arabic" pitchFamily="18" charset="-78"/>
              </a:rPr>
              <a:t>تأكد الجامعة من امتلاك أعضاء الهيئة التدريسية الكفاءة العلمية والتربوية للقيام بتدريس المقررات التي يكلفون </a:t>
            </a:r>
            <a:r>
              <a:rPr lang="ar-SA" sz="1700" dirty="0" err="1" smtClean="0">
                <a:latin typeface="Traditional Arabic" pitchFamily="18" charset="-78"/>
                <a:cs typeface="Traditional Arabic" pitchFamily="18" charset="-78"/>
              </a:rPr>
              <a:t>بها</a:t>
            </a:r>
            <a:r>
              <a:rPr lang="ar-SA" sz="1700" dirty="0" smtClean="0">
                <a:latin typeface="Traditional Arabic" pitchFamily="18" charset="-78"/>
                <a:cs typeface="Traditional Arabic" pitchFamily="18" charset="-78"/>
              </a:rPr>
              <a:t>.</a:t>
            </a:r>
          </a:p>
          <a:p>
            <a:pPr algn="just">
              <a:buFont typeface="Arial" pitchFamily="34" charset="0"/>
              <a:buChar char="•"/>
            </a:pPr>
            <a:r>
              <a:rPr lang="ar-SA" sz="1700" dirty="0" smtClean="0">
                <a:latin typeface="Traditional Arabic" pitchFamily="18" charset="-78"/>
                <a:cs typeface="Traditional Arabic" pitchFamily="18" charset="-78"/>
              </a:rPr>
              <a:t>توفر المؤسسة لأعضاء الهيئة التدريسية فرص تعزيز مهارتهم التعليمية.</a:t>
            </a:r>
          </a:p>
          <a:p>
            <a:pPr algn="just">
              <a:buFont typeface="Arial" pitchFamily="34" charset="0"/>
              <a:buChar char="•"/>
            </a:pPr>
            <a:r>
              <a:rPr lang="ar-SA" sz="1700" dirty="0" smtClean="0">
                <a:latin typeface="Traditional Arabic" pitchFamily="18" charset="-78"/>
                <a:cs typeface="Traditional Arabic" pitchFamily="18" charset="-78"/>
              </a:rPr>
              <a:t>تعتبر التدريس المؤسسة الكفاءة التدريسية عامل مؤثر في جميع عمليات التوظيف.</a:t>
            </a:r>
          </a:p>
          <a:p>
            <a:pPr algn="just">
              <a:buFont typeface="Arial" pitchFamily="34" charset="0"/>
              <a:buChar char="•"/>
            </a:pPr>
            <a:r>
              <a:rPr lang="ar-SA" sz="1700" dirty="0" smtClean="0">
                <a:latin typeface="Traditional Arabic" pitchFamily="18" charset="-78"/>
                <a:cs typeface="Traditional Arabic" pitchFamily="18" charset="-78"/>
              </a:rPr>
              <a:t>تضمن المؤسسة أن يكون الموظفين الذين يقدمون الدعم لأعضاء هيئة التدريس أو الطلاب ذوو تأهيل</a:t>
            </a:r>
          </a:p>
          <a:p>
            <a:pPr algn="just">
              <a:buFont typeface="Arial" pitchFamily="34" charset="0"/>
              <a:buChar char="•"/>
            </a:pPr>
            <a:r>
              <a:rPr lang="ar-SA" sz="1700" dirty="0" smtClean="0">
                <a:latin typeface="Traditional Arabic" pitchFamily="18" charset="-78"/>
                <a:cs typeface="Traditional Arabic" pitchFamily="18" charset="-78"/>
              </a:rPr>
              <a:t>تلتزم الجامعة بتوفير الموارد والمرافق والتكنولوجيا الملائمة لهذا النوع من التعليم.</a:t>
            </a:r>
          </a:p>
        </p:txBody>
      </p:sp>
      <p:sp>
        <p:nvSpPr>
          <p:cNvPr id="14" name="مستطيل مستدير الزوايا 13"/>
          <p:cNvSpPr/>
          <p:nvPr/>
        </p:nvSpPr>
        <p:spPr>
          <a:xfrm>
            <a:off x="6643702" y="428604"/>
            <a:ext cx="2500298" cy="785818"/>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المجال الأول </a:t>
            </a:r>
          </a:p>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التزام </a:t>
            </a: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المؤسسة</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5" name="مستطيل مستدير الزوايا 4"/>
          <p:cNvSpPr/>
          <p:nvPr/>
        </p:nvSpPr>
        <p:spPr>
          <a:xfrm>
            <a:off x="6643702" y="3857628"/>
            <a:ext cx="2500298" cy="785818"/>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المجال الثاني</a:t>
            </a:r>
          </a:p>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الإتاحة ( الوصول )</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6" name="Rectangle 2"/>
          <p:cNvSpPr>
            <a:spLocks noChangeArrowheads="1"/>
          </p:cNvSpPr>
          <p:nvPr/>
        </p:nvSpPr>
        <p:spPr bwMode="auto">
          <a:xfrm>
            <a:off x="285720" y="3571876"/>
            <a:ext cx="6286544" cy="297004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ar-SA" sz="1700" dirty="0" smtClean="0">
                <a:latin typeface="Traditional Arabic" pitchFamily="18" charset="-78"/>
                <a:cs typeface="Traditional Arabic" pitchFamily="18" charset="-78"/>
              </a:rPr>
              <a:t>  </a:t>
            </a:r>
            <a:r>
              <a:rPr lang="ar-SA" sz="1700" b="1" dirty="0" smtClean="0">
                <a:latin typeface="Traditional Arabic" pitchFamily="18" charset="-78"/>
                <a:cs typeface="Traditional Arabic" pitchFamily="18" charset="-78"/>
              </a:rPr>
              <a:t>ويتمثل التزام المؤسسة في:</a:t>
            </a:r>
          </a:p>
          <a:p>
            <a:pPr lvl="0" algn="justLow" fontAlgn="base">
              <a:spcBef>
                <a:spcPct val="0"/>
              </a:spcBef>
              <a:spcAft>
                <a:spcPct val="0"/>
              </a:spcAft>
            </a:pPr>
            <a:r>
              <a:rPr lang="ar-SA" sz="1700" dirty="0" smtClean="0">
                <a:latin typeface="Traditional Arabic" pitchFamily="18" charset="-78"/>
                <a:cs typeface="Traditional Arabic" pitchFamily="18" charset="-78"/>
              </a:rPr>
              <a:t>الاهتمام بمدى إمكانية وصول المعنيين والطلاب للمقرر أو البرنامج ومساعدتهم في الوصول بفاعلية طيلة فترة دراستهم والذي يبدأ قبل دخولهم البرنامج ليكونوا على إطلاع كامل بالفرص المتاحة والمعلومات اللازمة وتوافر معلومات البرنامج الأساسية، واستمرارية جودة الوصول للبرنامج والمقررات بسهولة. </a:t>
            </a:r>
          </a:p>
          <a:p>
            <a:pPr lvl="0" algn="justLow" fontAlgn="base">
              <a:spcBef>
                <a:spcPct val="0"/>
              </a:spcBef>
              <a:spcAft>
                <a:spcPct val="0"/>
              </a:spcAft>
              <a:buFont typeface="Arial" pitchFamily="34" charset="0"/>
              <a:buChar char="•"/>
            </a:pPr>
            <a:r>
              <a:rPr lang="ar-SA" sz="1700" dirty="0" smtClean="0">
                <a:latin typeface="Traditional Arabic" pitchFamily="18" charset="-78"/>
                <a:cs typeface="Traditional Arabic" pitchFamily="18" charset="-78"/>
              </a:rPr>
              <a:t>إمكانية وصول الطالب لكل ما يحتاجه في العملية التعليمية وتوفره بطريقة إلكترونية.</a:t>
            </a:r>
            <a:endParaRPr kumimoji="0" lang="ar-SA" sz="170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endParaRPr>
          </a:p>
          <a:p>
            <a:pPr marL="0" marR="0" lvl="0" indent="0" algn="justLow" defTabSz="914400" rtl="1" eaLnBrk="1" fontAlgn="base" latinLnBrk="0" hangingPunct="1">
              <a:lnSpc>
                <a:spcPct val="100000"/>
              </a:lnSpc>
              <a:spcBef>
                <a:spcPct val="0"/>
              </a:spcBef>
              <a:spcAft>
                <a:spcPct val="0"/>
              </a:spcAft>
              <a:buClrTx/>
              <a:buSzTx/>
              <a:buFont typeface="Arial" pitchFamily="34" charset="0"/>
              <a:buChar char="•"/>
              <a:tabLst/>
            </a:pPr>
            <a:r>
              <a:rPr kumimoji="0" lang="ar-SA" sz="17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توفير البنية التقنية التحتية والشبكات والتسهيلات الماديــــــة لسهولة الوصول الإلكتروني.</a:t>
            </a:r>
          </a:p>
          <a:p>
            <a:pPr lvl="0" algn="justLow" fontAlgn="base">
              <a:spcBef>
                <a:spcPct val="0"/>
              </a:spcBef>
              <a:spcAft>
                <a:spcPct val="0"/>
              </a:spcAft>
              <a:buFont typeface="Arial" pitchFamily="34" charset="0"/>
              <a:buChar char="•"/>
            </a:pPr>
            <a:r>
              <a:rPr lang="ar-SA" sz="1700" dirty="0" smtClean="0">
                <a:latin typeface="Traditional Arabic" pitchFamily="18" charset="-78"/>
                <a:cs typeface="Traditional Arabic" pitchFamily="18" charset="-78"/>
              </a:rPr>
              <a:t>استخدام نظام إدارة التعلم الالكتروني المناسب تتوفر فيه جميع المميزات والإمكانات.</a:t>
            </a:r>
          </a:p>
          <a:p>
            <a:pPr lvl="0" algn="justLow" fontAlgn="base">
              <a:spcBef>
                <a:spcPct val="0"/>
              </a:spcBef>
              <a:spcAft>
                <a:spcPct val="0"/>
              </a:spcAft>
              <a:buFont typeface="Arial" pitchFamily="34" charset="0"/>
              <a:buChar char="•"/>
            </a:pPr>
            <a:r>
              <a:rPr lang="ar-SA" sz="1700" dirty="0" smtClean="0">
                <a:latin typeface="Traditional Arabic" pitchFamily="18" charset="-78"/>
                <a:cs typeface="Traditional Arabic" pitchFamily="18" charset="-78"/>
              </a:rPr>
              <a:t>توفر الخدمات المساندة كالإرشاد الأكاديمي، ومصادر المعلومات، والمكتبات</a:t>
            </a:r>
            <a:endParaRPr kumimoji="0" lang="ar-SA" sz="170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endParaRPr>
          </a:p>
          <a:p>
            <a:pPr marL="0" marR="0" lvl="0" indent="0" algn="justLow" defTabSz="914400" rtl="1" eaLnBrk="1" fontAlgn="base" latinLnBrk="0" hangingPunct="1">
              <a:lnSpc>
                <a:spcPct val="100000"/>
              </a:lnSpc>
              <a:spcBef>
                <a:spcPct val="0"/>
              </a:spcBef>
              <a:spcAft>
                <a:spcPct val="0"/>
              </a:spcAft>
              <a:buClrTx/>
              <a:buSzTx/>
              <a:buFont typeface="Arial" pitchFamily="34" charset="0"/>
              <a:buChar char="•"/>
              <a:tabLst/>
            </a:pPr>
            <a:r>
              <a:rPr kumimoji="0" lang="ar-SA" sz="17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الاهتمام بمعايير التفاعلية في التقنيات المستخدمة للتفاعل بين الطلاب وبينهم</a:t>
            </a:r>
            <a:r>
              <a:rPr kumimoji="0" lang="ar-SA" sz="1700" b="0" i="0" u="none" strike="noStrike" cap="none" normalizeH="0" dirty="0" smtClean="0">
                <a:ln>
                  <a:noFill/>
                </a:ln>
                <a:solidFill>
                  <a:schemeClr val="tx1"/>
                </a:solidFill>
                <a:effectLst/>
                <a:latin typeface="Traditional Arabic" pitchFamily="18" charset="-78"/>
                <a:ea typeface="Times New Roman" pitchFamily="18" charset="0"/>
                <a:cs typeface="Traditional Arabic" pitchFamily="18" charset="-78"/>
              </a:rPr>
              <a:t> والأساتذة </a:t>
            </a:r>
            <a:r>
              <a:rPr kumimoji="0" lang="ar-SA" sz="17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والمقررات.</a:t>
            </a:r>
          </a:p>
          <a:p>
            <a:pPr marL="0" marR="0" lvl="0" indent="0" algn="justLow" defTabSz="914400" rtl="1" eaLnBrk="1" fontAlgn="base" latinLnBrk="0" hangingPunct="1">
              <a:lnSpc>
                <a:spcPct val="100000"/>
              </a:lnSpc>
              <a:spcBef>
                <a:spcPct val="0"/>
              </a:spcBef>
              <a:spcAft>
                <a:spcPct val="0"/>
              </a:spcAft>
              <a:buClrTx/>
              <a:buSzTx/>
              <a:buFont typeface="Arial" pitchFamily="34" charset="0"/>
              <a:buChar char="•"/>
              <a:tabLst/>
            </a:pPr>
            <a:r>
              <a:rPr kumimoji="0" lang="ar-SA" sz="17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توفير إتاحة سهلة للمستفيدين من متعلمين وهيئة تدريس ومدرسين مساعدين وغيرهم.</a:t>
            </a:r>
          </a:p>
          <a:p>
            <a:pPr lvl="0" algn="justLow" fontAlgn="base">
              <a:spcBef>
                <a:spcPct val="0"/>
              </a:spcBef>
              <a:spcAft>
                <a:spcPct val="0"/>
              </a:spcAft>
              <a:buFont typeface="Arial" pitchFamily="34" charset="0"/>
              <a:buChar char="•"/>
            </a:pPr>
            <a:r>
              <a:rPr lang="ar-SA" sz="1700" dirty="0" smtClean="0">
                <a:latin typeface="Traditional Arabic" pitchFamily="18" charset="-78"/>
                <a:cs typeface="Traditional Arabic" pitchFamily="18" charset="-78"/>
              </a:rPr>
              <a:t>توفر محتوى المقررات الدراسية وما يتعلق </a:t>
            </a:r>
            <a:r>
              <a:rPr lang="ar-SA" sz="1700" dirty="0" err="1" smtClean="0">
                <a:latin typeface="Traditional Arabic" pitchFamily="18" charset="-78"/>
                <a:cs typeface="Traditional Arabic" pitchFamily="18" charset="-78"/>
              </a:rPr>
              <a:t>بها</a:t>
            </a:r>
            <a:r>
              <a:rPr lang="ar-SA" sz="1700" dirty="0" smtClean="0">
                <a:latin typeface="Traditional Arabic" pitchFamily="18" charset="-78"/>
                <a:cs typeface="Traditional Arabic" pitchFamily="18" charset="-78"/>
              </a:rPr>
              <a:t> من كتب ومراجع.</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9144000" cy="1000132"/>
          </a:xfrm>
        </p:spPr>
        <p:style>
          <a:lnRef idx="0">
            <a:schemeClr val="accent2"/>
          </a:lnRef>
          <a:fillRef idx="3">
            <a:schemeClr val="accent2"/>
          </a:fillRef>
          <a:effectRef idx="3">
            <a:schemeClr val="accent2"/>
          </a:effectRef>
          <a:fontRef idx="minor">
            <a:schemeClr val="lt1"/>
          </a:fontRef>
        </p:style>
        <p:txBody>
          <a:bodyPr>
            <a:noAutofit/>
          </a:bodyPr>
          <a:lstStyle/>
          <a:p>
            <a:pPr algn="ctr">
              <a:buNone/>
            </a:pPr>
            <a:r>
              <a:rPr lang="ar-SA"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فكرة الورقة</a:t>
            </a:r>
            <a:endParaRPr lang="ar-SA"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endParaRPr>
          </a:p>
        </p:txBody>
      </p:sp>
      <p:sp>
        <p:nvSpPr>
          <p:cNvPr id="45057" name="Rectangle 1"/>
          <p:cNvSpPr>
            <a:spLocks noChangeArrowheads="1"/>
          </p:cNvSpPr>
          <p:nvPr/>
        </p:nvSpPr>
        <p:spPr bwMode="auto">
          <a:xfrm>
            <a:off x="642910" y="2071678"/>
            <a:ext cx="7929618" cy="304698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تنطلق فكرة الورقة من منطلق استشرافي لمستقبل التعلم الإلكتروني بشكل عام ومستقبل الجودة في برامج</a:t>
            </a:r>
            <a:r>
              <a:rPr kumimoji="0" lang="ar-SA" sz="24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التعلم الإلكتروني في </a:t>
            </a: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الجامعات السعودية الناشئة .. فالجامعات السعودية العريقة وربما العالمية تواجه تحديات في تبني فكر الجودة في هذا النوع من البرامج.</a:t>
            </a:r>
            <a:endParaRPr kumimoji="0" lang="en-US" sz="2400" b="1" i="0" u="none" strike="noStrike" cap="none" normalizeH="0" baseline="0" dirty="0" smtClean="0">
              <a:ln>
                <a:noFill/>
              </a:ln>
              <a:solidFill>
                <a:schemeClr val="tx1"/>
              </a:solidFill>
              <a:effectLst/>
              <a:latin typeface="Traditional Arabic" pitchFamily="18" charset="-78"/>
              <a:cs typeface="Traditional Arabic" pitchFamily="18" charset="-78"/>
            </a:endParaRPr>
          </a:p>
          <a:p>
            <a:pPr marL="0" marR="0" lvl="0" indent="0" defTabSz="914400" rtl="1" eaLnBrk="0" fontAlgn="base" latinLnBrk="0" hangingPunct="0">
              <a:lnSpc>
                <a:spcPct val="100000"/>
              </a:lnSpc>
              <a:spcBef>
                <a:spcPct val="0"/>
              </a:spcBef>
              <a:spcAft>
                <a:spcPct val="0"/>
              </a:spcAft>
              <a:buClrTx/>
              <a:buSzTx/>
              <a:buFontTx/>
              <a:buNone/>
              <a:tabLst/>
            </a:pPr>
            <a:endPar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لذا فإنه من السابق لأوانه الحديث عن تبني أو عدم تبني متطلبات الجودة في جامعات لا زال بعضها في طور البناء .. ولكننا سوف نضع بين يديكم بعض الإحصاءات ذات الدلالة ونضع بعض الأفكار التي يمكن أن تسهم في سرعة تحقيق ذلك متزامناً مع الرغبة الصادقة للقيادات في هذه الجامعات وتضافر الجهود في هذا المجال.</a:t>
            </a:r>
            <a:endParaRPr kumimoji="0" lang="ar-SA" sz="2400" b="1" i="0" u="none" strike="noStrike" cap="none" normalizeH="0" baseline="0" dirty="0" smtClean="0">
              <a:ln>
                <a:noFill/>
              </a:ln>
              <a:solidFill>
                <a:schemeClr val="tx1"/>
              </a:solidFill>
              <a:effectLst/>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6" name="Rectangle 1"/>
          <p:cNvSpPr>
            <a:spLocks noChangeArrowheads="1"/>
          </p:cNvSpPr>
          <p:nvPr/>
        </p:nvSpPr>
        <p:spPr bwMode="auto">
          <a:xfrm>
            <a:off x="285720" y="285728"/>
            <a:ext cx="6215106" cy="92333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r>
              <a:rPr lang="ar-SA" b="1" dirty="0" smtClean="0">
                <a:solidFill>
                  <a:schemeClr val="tx1"/>
                </a:solidFill>
                <a:latin typeface="Traditional Arabic" pitchFamily="18" charset="-78"/>
                <a:ea typeface="Times New Roman" pitchFamily="18" charset="0"/>
                <a:cs typeface="Traditional Arabic" pitchFamily="18" charset="-78"/>
              </a:rPr>
              <a:t>ويتمثل ذلك في:</a:t>
            </a:r>
          </a:p>
          <a:p>
            <a:pPr>
              <a:buFont typeface="Arial" pitchFamily="34" charset="0"/>
              <a:buChar char="•"/>
            </a:pPr>
            <a:r>
              <a:rPr lang="ar-SA" dirty="0" smtClean="0">
                <a:solidFill>
                  <a:schemeClr val="tx1"/>
                </a:solidFill>
                <a:latin typeface="Traditional Arabic" pitchFamily="18" charset="-78"/>
                <a:ea typeface="Times New Roman" pitchFamily="18" charset="0"/>
                <a:cs typeface="Traditional Arabic" pitchFamily="18" charset="-78"/>
              </a:rPr>
              <a:t>توافر دعم فني كاف ودائم خاص بصيانة النظام وإبقاءه في حالة </a:t>
            </a:r>
            <a:r>
              <a:rPr lang="ar-SA" dirty="0" err="1" smtClean="0">
                <a:solidFill>
                  <a:schemeClr val="tx1"/>
                </a:solidFill>
                <a:latin typeface="Traditional Arabic" pitchFamily="18" charset="-78"/>
                <a:ea typeface="Times New Roman" pitchFamily="18" charset="0"/>
                <a:cs typeface="Traditional Arabic" pitchFamily="18" charset="-78"/>
              </a:rPr>
              <a:t>جاهزية</a:t>
            </a:r>
            <a:r>
              <a:rPr lang="ar-SA" dirty="0" smtClean="0">
                <a:solidFill>
                  <a:schemeClr val="tx1"/>
                </a:solidFill>
                <a:latin typeface="Traditional Arabic" pitchFamily="18" charset="-78"/>
                <a:ea typeface="Times New Roman" pitchFamily="18" charset="0"/>
                <a:cs typeface="Traditional Arabic" pitchFamily="18" charset="-78"/>
              </a:rPr>
              <a:t> في أداء عملياته وتحقيق أهدافه.</a:t>
            </a:r>
          </a:p>
          <a:p>
            <a:pPr>
              <a:buFont typeface="Arial" pitchFamily="34" charset="0"/>
              <a:buChar char="•"/>
            </a:pPr>
            <a:r>
              <a:rPr lang="ar-SA" dirty="0" smtClean="0">
                <a:solidFill>
                  <a:schemeClr val="tx1"/>
                </a:solidFill>
                <a:latin typeface="Traditional Arabic" pitchFamily="18" charset="-78"/>
                <a:ea typeface="Times New Roman" pitchFamily="18" charset="0"/>
                <a:cs typeface="Traditional Arabic" pitchFamily="18" charset="-78"/>
              </a:rPr>
              <a:t>توافر المقاييس الأمنية الخاصة بالرقم السري للمستفيد والخطط الاحتياطية في حال تعطل النظام.</a:t>
            </a:r>
            <a:r>
              <a:rPr lang="ar-SA" b="1" dirty="0" smtClean="0">
                <a:latin typeface="Traditional Arabic" pitchFamily="18" charset="-78"/>
                <a:cs typeface="Traditional Arabic" pitchFamily="18" charset="-78"/>
              </a:rPr>
              <a:t> </a:t>
            </a:r>
            <a:endParaRPr kumimoji="0" lang="ar-SA"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endParaRPr>
          </a:p>
        </p:txBody>
      </p:sp>
      <p:sp>
        <p:nvSpPr>
          <p:cNvPr id="4" name="مستطيل مستدير الزوايا 3"/>
          <p:cNvSpPr/>
          <p:nvPr/>
        </p:nvSpPr>
        <p:spPr>
          <a:xfrm>
            <a:off x="6643702" y="428604"/>
            <a:ext cx="2500298" cy="785818"/>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المجال الثالث</a:t>
            </a:r>
          </a:p>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الدعم الفني</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5" name="مستطيل مستدير الزوايا 4"/>
          <p:cNvSpPr/>
          <p:nvPr/>
        </p:nvSpPr>
        <p:spPr>
          <a:xfrm>
            <a:off x="6643702" y="2071678"/>
            <a:ext cx="2500298" cy="785818"/>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المجال الرابع</a:t>
            </a:r>
          </a:p>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خدمات الطلاب</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7" name="مستطيل 6"/>
          <p:cNvSpPr/>
          <p:nvPr/>
        </p:nvSpPr>
        <p:spPr>
          <a:xfrm>
            <a:off x="214282" y="1857364"/>
            <a:ext cx="6286544" cy="313932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ar-SA" dirty="0" smtClean="0">
                <a:latin typeface="Traditional Arabic" pitchFamily="18" charset="-78"/>
                <a:cs typeface="Traditional Arabic" pitchFamily="18" charset="-78"/>
              </a:rPr>
              <a:t>ويعكس هذا المجال فعالية جميع جوانب العملية التعليمية ويهدف إلى أن يعبر الطلاب إلى الرضا عن البرنامج والمقررات وأساليب التفاعل مع زملائهم وأعضاء هيئة التدريس ورضاهم عن خدمات الدعم المقدمة.</a:t>
            </a:r>
          </a:p>
          <a:p>
            <a:pPr algn="just"/>
            <a:r>
              <a:rPr lang="ar-SA" b="1" dirty="0" smtClean="0">
                <a:latin typeface="Traditional Arabic" pitchFamily="18" charset="-78"/>
                <a:cs typeface="Traditional Arabic" pitchFamily="18" charset="-78"/>
              </a:rPr>
              <a:t>ويتمثل ذلك في:</a:t>
            </a:r>
          </a:p>
          <a:p>
            <a:pPr algn="just">
              <a:buFont typeface="Arial" pitchFamily="34" charset="0"/>
              <a:buChar char="•"/>
            </a:pPr>
            <a:r>
              <a:rPr lang="ar-SA" dirty="0" smtClean="0">
                <a:latin typeface="Traditional Arabic" pitchFamily="18" charset="-78"/>
                <a:cs typeface="Traditional Arabic" pitchFamily="18" charset="-78"/>
              </a:rPr>
              <a:t>توافر نظام مخصص لإدارة </a:t>
            </a:r>
            <a:r>
              <a:rPr lang="ar-SA" dirty="0">
                <a:latin typeface="Traditional Arabic" pitchFamily="18" charset="-78"/>
                <a:cs typeface="Traditional Arabic" pitchFamily="18" charset="-78"/>
              </a:rPr>
              <a:t>خدمات التسجيل </a:t>
            </a:r>
            <a:r>
              <a:rPr lang="ar-SA" dirty="0" smtClean="0">
                <a:latin typeface="Traditional Arabic" pitchFamily="18" charset="-78"/>
                <a:cs typeface="Traditional Arabic" pitchFamily="18" charset="-78"/>
              </a:rPr>
              <a:t>والقبول.</a:t>
            </a:r>
          </a:p>
          <a:p>
            <a:pPr algn="just">
              <a:buFont typeface="Arial" pitchFamily="34" charset="0"/>
              <a:buChar char="•"/>
            </a:pPr>
            <a:r>
              <a:rPr lang="ar-SA" dirty="0" smtClean="0">
                <a:latin typeface="Traditional Arabic" pitchFamily="18" charset="-78"/>
                <a:cs typeface="Traditional Arabic" pitchFamily="18" charset="-78"/>
              </a:rPr>
              <a:t>تدريب </a:t>
            </a:r>
            <a:r>
              <a:rPr lang="ar-SA" dirty="0">
                <a:latin typeface="Traditional Arabic" pitchFamily="18" charset="-78"/>
                <a:cs typeface="Traditional Arabic" pitchFamily="18" charset="-78"/>
              </a:rPr>
              <a:t>الطالب حول الاستخدام الفعّال للمقرر </a:t>
            </a:r>
            <a:r>
              <a:rPr lang="ar-SA" dirty="0" smtClean="0">
                <a:latin typeface="Traditional Arabic" pitchFamily="18" charset="-78"/>
                <a:cs typeface="Traditional Arabic" pitchFamily="18" charset="-78"/>
              </a:rPr>
              <a:t>الإلكتروني</a:t>
            </a:r>
          </a:p>
          <a:p>
            <a:pPr algn="just">
              <a:buFont typeface="Arial" pitchFamily="34" charset="0"/>
              <a:buChar char="•"/>
            </a:pPr>
            <a:r>
              <a:rPr lang="ar-SA" dirty="0" smtClean="0">
                <a:latin typeface="Traditional Arabic" pitchFamily="18" charset="-78"/>
                <a:cs typeface="Traditional Arabic" pitchFamily="18" charset="-78"/>
              </a:rPr>
              <a:t>مساعدة الطلاب في اختيار البرامج والتخصصات المناسبة لقدراتهم وإعدادهم بشكل ملائم.</a:t>
            </a:r>
          </a:p>
          <a:p>
            <a:pPr algn="just">
              <a:buFont typeface="Arial" pitchFamily="34" charset="0"/>
              <a:buChar char="•"/>
            </a:pPr>
            <a:r>
              <a:rPr lang="ar-SA" dirty="0" smtClean="0">
                <a:latin typeface="Traditional Arabic" pitchFamily="18" charset="-78"/>
                <a:cs typeface="Traditional Arabic" pitchFamily="18" charset="-78"/>
              </a:rPr>
              <a:t>تقديم الدعم والإرشاد الأكاديمي للطلاب الذين يعانون صعوبات قبل وأثناء التحاقهم بالبرامج. </a:t>
            </a:r>
          </a:p>
          <a:p>
            <a:pPr algn="just">
              <a:buFont typeface="Arial" pitchFamily="34" charset="0"/>
              <a:buChar char="•"/>
            </a:pPr>
            <a:r>
              <a:rPr lang="ar-SA" dirty="0" smtClean="0">
                <a:latin typeface="Traditional Arabic" pitchFamily="18" charset="-78"/>
                <a:cs typeface="Traditional Arabic" pitchFamily="18" charset="-78"/>
              </a:rPr>
              <a:t>توفير </a:t>
            </a:r>
            <a:r>
              <a:rPr lang="ar-SA" dirty="0">
                <a:latin typeface="Traditional Arabic" pitchFamily="18" charset="-78"/>
                <a:cs typeface="Traditional Arabic" pitchFamily="18" charset="-78"/>
              </a:rPr>
              <a:t>المساعدة التقنية له أثناء استخدامه </a:t>
            </a:r>
            <a:r>
              <a:rPr lang="ar-SA" dirty="0" smtClean="0">
                <a:latin typeface="Traditional Arabic" pitchFamily="18" charset="-78"/>
                <a:cs typeface="Traditional Arabic" pitchFamily="18" charset="-78"/>
              </a:rPr>
              <a:t>للنظام.</a:t>
            </a:r>
          </a:p>
          <a:p>
            <a:pPr algn="just">
              <a:buFont typeface="Arial" pitchFamily="34" charset="0"/>
              <a:buChar char="•"/>
            </a:pPr>
            <a:r>
              <a:rPr lang="ar-SA" dirty="0" smtClean="0">
                <a:latin typeface="Traditional Arabic" pitchFamily="18" charset="-78"/>
                <a:cs typeface="Traditional Arabic" pitchFamily="18" charset="-78"/>
              </a:rPr>
              <a:t>توافر خدمات </a:t>
            </a:r>
            <a:r>
              <a:rPr lang="ar-SA" dirty="0">
                <a:latin typeface="Traditional Arabic" pitchFamily="18" charset="-78"/>
                <a:cs typeface="Traditional Arabic" pitchFamily="18" charset="-78"/>
              </a:rPr>
              <a:t>الطالب قبل بدء الفصل </a:t>
            </a:r>
            <a:r>
              <a:rPr lang="ar-SA" dirty="0" smtClean="0">
                <a:latin typeface="Traditional Arabic" pitchFamily="18" charset="-78"/>
                <a:cs typeface="Traditional Arabic" pitchFamily="18" charset="-78"/>
              </a:rPr>
              <a:t>الافتراضي وأثناء التعلم وبعد الانتهاء من البرنامج. </a:t>
            </a:r>
          </a:p>
          <a:p>
            <a:pPr algn="just">
              <a:buFont typeface="Arial" pitchFamily="34" charset="0"/>
              <a:buChar char="•"/>
            </a:pPr>
            <a:r>
              <a:rPr lang="ar-SA" dirty="0" smtClean="0">
                <a:latin typeface="Traditional Arabic" pitchFamily="18" charset="-78"/>
                <a:cs typeface="Traditional Arabic" pitchFamily="18" charset="-78"/>
              </a:rPr>
              <a:t>أن يتحقق </a:t>
            </a:r>
            <a:r>
              <a:rPr lang="ar-SA" dirty="0">
                <a:latin typeface="Traditional Arabic" pitchFamily="18" charset="-78"/>
                <a:cs typeface="Traditional Arabic" pitchFamily="18" charset="-78"/>
              </a:rPr>
              <a:t>رضا المتعلم عن خبرات التعلم </a:t>
            </a:r>
            <a:r>
              <a:rPr lang="ar-SA" dirty="0" smtClean="0">
                <a:latin typeface="Traditional Arabic" pitchFamily="18" charset="-78"/>
                <a:cs typeface="Traditional Arabic" pitchFamily="18" charset="-78"/>
              </a:rPr>
              <a:t>الإلكتروني في المؤسسة.</a:t>
            </a:r>
            <a:endParaRPr lang="ar-SA"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42844" y="214290"/>
            <a:ext cx="6357982" cy="349326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algn="just"/>
            <a:r>
              <a:rPr lang="ar-SA" sz="1700" dirty="0" smtClean="0">
                <a:latin typeface="Traditional Arabic" pitchFamily="18" charset="-78"/>
                <a:cs typeface="Traditional Arabic" pitchFamily="18" charset="-78"/>
              </a:rPr>
              <a:t>ويشير إلى رضا أعضاء هيئة التدريس وهو ما يعني إيجادهم خبرات شخصية تحقق رغباتهم، إضافة إلى العوامل المتعلقة بفرص تفاعلهم مع المتعلمين وإجراء ونشر البحوث بالتعلم والتعليم الالكتروني، والعناية بالدعم والمكافآت والبحوث.</a:t>
            </a:r>
          </a:p>
          <a:p>
            <a:pPr algn="just"/>
            <a:r>
              <a:rPr lang="ar-SA" sz="1700" b="1" dirty="0" smtClean="0">
                <a:latin typeface="Traditional Arabic" pitchFamily="18" charset="-78"/>
                <a:cs typeface="Traditional Arabic" pitchFamily="18" charset="-78"/>
              </a:rPr>
              <a:t>ويتمثل ذلك في:</a:t>
            </a:r>
          </a:p>
          <a:p>
            <a:pPr algn="just">
              <a:buFont typeface="Arial" pitchFamily="34" charset="0"/>
              <a:buChar char="•"/>
            </a:pPr>
            <a:r>
              <a:rPr lang="ar-SA" sz="1700" dirty="0" smtClean="0">
                <a:latin typeface="Traditional Arabic" pitchFamily="18" charset="-78"/>
                <a:cs typeface="Traditional Arabic" pitchFamily="18" charset="-78"/>
              </a:rPr>
              <a:t>توافر السياسات والإجراءات التي تنقل عضو هيئة التدريس من التدريس التقليدي إلى التدريس الإلكتروني.</a:t>
            </a:r>
          </a:p>
          <a:p>
            <a:pPr algn="just">
              <a:buFont typeface="Arial" pitchFamily="34" charset="0"/>
              <a:buChar char="•"/>
            </a:pPr>
            <a:r>
              <a:rPr lang="ar-SA" sz="1700" dirty="0" smtClean="0">
                <a:latin typeface="Traditional Arabic" pitchFamily="18" charset="-78"/>
                <a:cs typeface="Traditional Arabic" pitchFamily="18" charset="-78"/>
              </a:rPr>
              <a:t>توافر المساعدة الإدارية والتقنية والدعم أثناء القيام بالتدريس الإلكتروني وتوفير مساعدين ومعامل مناسبة</a:t>
            </a:r>
          </a:p>
          <a:p>
            <a:pPr algn="just">
              <a:buFont typeface="Arial" pitchFamily="34" charset="0"/>
              <a:buChar char="•"/>
            </a:pPr>
            <a:r>
              <a:rPr lang="ar-SA" sz="1700" dirty="0" smtClean="0">
                <a:latin typeface="Traditional Arabic" pitchFamily="18" charset="-78"/>
                <a:cs typeface="Traditional Arabic" pitchFamily="18" charset="-78"/>
              </a:rPr>
              <a:t>توافر البني التحتية والتقنية والمساعدة التقنية والمهنية والدعم في تطوير المقرر الإلكتروني.</a:t>
            </a:r>
          </a:p>
          <a:p>
            <a:pPr algn="just">
              <a:buFont typeface="Arial" pitchFamily="34" charset="0"/>
              <a:buChar char="•"/>
            </a:pPr>
            <a:r>
              <a:rPr lang="ar-SA" sz="1700" dirty="0" smtClean="0">
                <a:latin typeface="Traditional Arabic" pitchFamily="18" charset="-78"/>
                <a:cs typeface="Traditional Arabic" pitchFamily="18" charset="-78"/>
              </a:rPr>
              <a:t>توافر برامج التدريب في مهارات التعلم الالكتروني وتوفر المصادر والمراجع والتوجيهات والإرشادات حول الاستخدام الجيد للشبكة العنكبوتية في تدريس المقررات الإلكترونية.</a:t>
            </a:r>
          </a:p>
          <a:p>
            <a:pPr algn="just">
              <a:buFont typeface="Arial" pitchFamily="34" charset="0"/>
              <a:buChar char="•"/>
            </a:pPr>
            <a:r>
              <a:rPr lang="ar-SA" sz="1700" dirty="0" smtClean="0">
                <a:latin typeface="Traditional Arabic" pitchFamily="18" charset="-78"/>
                <a:cs typeface="Traditional Arabic" pitchFamily="18" charset="-78"/>
              </a:rPr>
              <a:t>توافر الفرص لأعضاء هيئة التدريس في المشاركة في قرارات ضمان جودة التعلم الالكتروني في المؤسسة وتطوير السياسة المتعلقة ببيئة التعلم الالكتروني كالملكية الفكرية وحقوق النشر</a:t>
            </a:r>
          </a:p>
          <a:p>
            <a:pPr algn="just">
              <a:buFont typeface="Arial" pitchFamily="34" charset="0"/>
              <a:buChar char="•"/>
            </a:pPr>
            <a:r>
              <a:rPr lang="ar-SA" sz="1700" dirty="0" smtClean="0">
                <a:latin typeface="Traditional Arabic" pitchFamily="18" charset="-78"/>
                <a:cs typeface="Traditional Arabic" pitchFamily="18" charset="-78"/>
              </a:rPr>
              <a:t>تحقق رضا هيئة التدريس عن خبرات التدريس الإلكتروني.</a:t>
            </a:r>
          </a:p>
          <a:p>
            <a:pPr algn="just">
              <a:buFont typeface="Arial" pitchFamily="34" charset="0"/>
              <a:buChar char="•"/>
            </a:pPr>
            <a:r>
              <a:rPr lang="ar-SA" sz="1700" dirty="0" smtClean="0">
                <a:latin typeface="Traditional Arabic" pitchFamily="18" charset="-78"/>
                <a:cs typeface="Traditional Arabic" pitchFamily="18" charset="-78"/>
              </a:rPr>
              <a:t>يتوفر لعضو هيئة التدريس بيئة مهنية آمنه ومشجعة يتوفر </a:t>
            </a:r>
            <a:r>
              <a:rPr lang="ar-SA" sz="1700" dirty="0" err="1" smtClean="0">
                <a:latin typeface="Traditional Arabic" pitchFamily="18" charset="-78"/>
                <a:cs typeface="Traditional Arabic" pitchFamily="18" charset="-78"/>
              </a:rPr>
              <a:t>بها</a:t>
            </a:r>
            <a:r>
              <a:rPr lang="ar-SA" sz="1700" dirty="0" smtClean="0">
                <a:latin typeface="Traditional Arabic" pitchFamily="18" charset="-78"/>
                <a:cs typeface="Traditional Arabic" pitchFamily="18" charset="-78"/>
              </a:rPr>
              <a:t> نظام دقيق للمكافآت.</a:t>
            </a:r>
          </a:p>
        </p:txBody>
      </p:sp>
      <p:sp>
        <p:nvSpPr>
          <p:cNvPr id="4" name="مستطيل مستدير الزوايا 3"/>
          <p:cNvSpPr/>
          <p:nvPr/>
        </p:nvSpPr>
        <p:spPr>
          <a:xfrm>
            <a:off x="6643702" y="428604"/>
            <a:ext cx="2500298" cy="785818"/>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المجال الخامس</a:t>
            </a:r>
          </a:p>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أعضاء هيئة التدريس</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6" name="مستطيل مستدير الزوايا 5"/>
          <p:cNvSpPr/>
          <p:nvPr/>
        </p:nvSpPr>
        <p:spPr>
          <a:xfrm>
            <a:off x="6643702" y="4572008"/>
            <a:ext cx="2500298" cy="785818"/>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المجال السادس</a:t>
            </a:r>
          </a:p>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التصميم التعليمي</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7" name="مستطيل 6"/>
          <p:cNvSpPr/>
          <p:nvPr/>
        </p:nvSpPr>
        <p:spPr>
          <a:xfrm>
            <a:off x="142844" y="4387058"/>
            <a:ext cx="6357982" cy="218521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0" lvl="1"/>
            <a:r>
              <a:rPr lang="ar-SA" sz="1700" b="1" dirty="0" smtClean="0">
                <a:latin typeface="Traditional Arabic" pitchFamily="18" charset="-78"/>
                <a:cs typeface="Traditional Arabic" pitchFamily="18" charset="-78"/>
              </a:rPr>
              <a:t>يتضمن </a:t>
            </a:r>
            <a:r>
              <a:rPr lang="ar-SA" sz="1700" b="1" dirty="0">
                <a:latin typeface="Traditional Arabic" pitchFamily="18" charset="-78"/>
                <a:cs typeface="Traditional Arabic" pitchFamily="18" charset="-78"/>
              </a:rPr>
              <a:t>هذا </a:t>
            </a:r>
            <a:r>
              <a:rPr lang="ar-SA" sz="1700" b="1" dirty="0" smtClean="0">
                <a:latin typeface="Traditional Arabic" pitchFamily="18" charset="-78"/>
                <a:cs typeface="Traditional Arabic" pitchFamily="18" charset="-78"/>
              </a:rPr>
              <a:t>المجال:</a:t>
            </a:r>
            <a:r>
              <a:rPr lang="ar-SA" sz="1700" b="1" dirty="0" smtClean="0"/>
              <a:t> </a:t>
            </a:r>
            <a:endParaRPr lang="ar-SA" sz="1700" b="1" dirty="0" smtClean="0">
              <a:latin typeface="Traditional Arabic" pitchFamily="18" charset="-78"/>
              <a:cs typeface="Traditional Arabic" pitchFamily="18" charset="-78"/>
            </a:endParaRPr>
          </a:p>
          <a:p>
            <a:pPr>
              <a:buFont typeface="Arial" pitchFamily="34" charset="0"/>
              <a:buChar char="•"/>
            </a:pPr>
            <a:r>
              <a:rPr lang="ar-SA" sz="1700" dirty="0" smtClean="0">
                <a:latin typeface="Traditional Arabic" pitchFamily="18" charset="-78"/>
                <a:cs typeface="Traditional Arabic" pitchFamily="18" charset="-78"/>
              </a:rPr>
              <a:t>توافر المعايير </a:t>
            </a:r>
            <a:r>
              <a:rPr lang="ar-SA" sz="1700" dirty="0">
                <a:latin typeface="Traditional Arabic" pitchFamily="18" charset="-78"/>
                <a:cs typeface="Traditional Arabic" pitchFamily="18" charset="-78"/>
              </a:rPr>
              <a:t>الخاصة بجودة عملية التصميم والتطوير ذاتها </a:t>
            </a:r>
            <a:r>
              <a:rPr lang="ar-SA" sz="1700" dirty="0" smtClean="0">
                <a:latin typeface="Traditional Arabic" pitchFamily="18" charset="-78"/>
                <a:cs typeface="Traditional Arabic" pitchFamily="18" charset="-78"/>
              </a:rPr>
              <a:t>التي </a:t>
            </a:r>
            <a:r>
              <a:rPr lang="ar-SA" sz="1700" dirty="0">
                <a:latin typeface="Traditional Arabic" pitchFamily="18" charset="-78"/>
                <a:cs typeface="Traditional Arabic" pitchFamily="18" charset="-78"/>
              </a:rPr>
              <a:t>ينبغي أن تعتمد أسلوباً منهجياً يبدأ بتقدير الحاجات، وتحويلها إلى مواصفات لتصميم المقرر الإلكتروني، وتحويل هذه المواصفات إلى منتج في عملية التطوير التي تتخللها عمليات التقويم والتجريب والتحسين. </a:t>
            </a:r>
            <a:endParaRPr lang="ar-SA" sz="1700" dirty="0" smtClean="0">
              <a:latin typeface="Traditional Arabic" pitchFamily="18" charset="-78"/>
              <a:cs typeface="Traditional Arabic" pitchFamily="18" charset="-78"/>
            </a:endParaRPr>
          </a:p>
          <a:p>
            <a:pPr>
              <a:buFont typeface="Arial" pitchFamily="34" charset="0"/>
              <a:buChar char="•"/>
            </a:pPr>
            <a:r>
              <a:rPr lang="ar-SA" sz="1700" dirty="0" smtClean="0">
                <a:latin typeface="Traditional Arabic" pitchFamily="18" charset="-78"/>
                <a:cs typeface="Traditional Arabic" pitchFamily="18" charset="-78"/>
              </a:rPr>
              <a:t>توافر المعايير </a:t>
            </a:r>
            <a:r>
              <a:rPr lang="ar-SA" sz="1700" dirty="0">
                <a:latin typeface="Traditional Arabic" pitchFamily="18" charset="-78"/>
                <a:cs typeface="Traditional Arabic" pitchFamily="18" charset="-78"/>
              </a:rPr>
              <a:t>الخاصة بجودة المقرر الإلكتروني بالنسبة لبنية المحتوى وتسلسل نشاطاته، واستراتيجيات التعليم المستخدمة، وأهداف المقرر، والتفاعلية، والتغذية الراجعة، وفرص التطبيق، وتقويم الأداء، وقياس فاعلية المقرر، وغيرها. </a:t>
            </a:r>
            <a:endParaRPr lang="ar-SA" sz="1700" dirty="0" smtClean="0">
              <a:latin typeface="Traditional Arabic" pitchFamily="18" charset="-78"/>
              <a:cs typeface="Traditional Arabic" pitchFamily="18" charset="-78"/>
            </a:endParaRPr>
          </a:p>
          <a:p>
            <a:pPr>
              <a:buFont typeface="Arial" pitchFamily="34" charset="0"/>
              <a:buChar char="•"/>
            </a:pPr>
            <a:r>
              <a:rPr lang="ar-SA" sz="1700" dirty="0" smtClean="0">
                <a:latin typeface="Traditional Arabic" pitchFamily="18" charset="-78"/>
                <a:cs typeface="Traditional Arabic" pitchFamily="18" charset="-78"/>
              </a:rPr>
              <a:t>توافر الجوانب </a:t>
            </a:r>
            <a:r>
              <a:rPr lang="ar-SA" sz="1700" dirty="0">
                <a:latin typeface="Traditional Arabic" pitchFamily="18" charset="-78"/>
                <a:cs typeface="Traditional Arabic" pitchFamily="18" charset="-78"/>
              </a:rPr>
              <a:t>التعليمية والتربوية المتعلقة بتصميم الشاشة </a:t>
            </a:r>
            <a:r>
              <a:rPr lang="ar-SA" sz="1700" dirty="0" smtClean="0">
                <a:latin typeface="Traditional Arabic" pitchFamily="18" charset="-78"/>
                <a:cs typeface="Traditional Arabic" pitchFamily="18" charset="-78"/>
              </a:rPr>
              <a:t>وواجهة </a:t>
            </a:r>
            <a:r>
              <a:rPr lang="ar-SA" sz="1700" dirty="0">
                <a:latin typeface="Traditional Arabic" pitchFamily="18" charset="-78"/>
                <a:cs typeface="Traditional Arabic" pitchFamily="18" charset="-78"/>
              </a:rPr>
              <a:t>التطبيق.</a:t>
            </a:r>
          </a:p>
        </p:txBody>
      </p:sp>
    </p:spTree>
    <p:extLst>
      <p:ext uri="{BB962C8B-B14F-4D97-AF65-F5344CB8AC3E}">
        <p14:creationId xmlns:p14="http://schemas.microsoft.com/office/powerpoint/2010/main" xmlns="" val="26398844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075" name="Rectangle 3"/>
          <p:cNvSpPr>
            <a:spLocks noChangeArrowheads="1"/>
          </p:cNvSpPr>
          <p:nvPr/>
        </p:nvSpPr>
        <p:spPr bwMode="auto">
          <a:xfrm>
            <a:off x="285720" y="214290"/>
            <a:ext cx="6215106" cy="258532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algn="justLow" eaLnBrk="0" fontAlgn="base" hangingPunct="0">
              <a:spcBef>
                <a:spcPct val="0"/>
              </a:spcBef>
              <a:spcAft>
                <a:spcPct val="0"/>
              </a:spcAft>
            </a:pPr>
            <a:r>
              <a:rPr kumimoji="0" lang="ar-SA"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نظراً</a:t>
            </a:r>
            <a:r>
              <a:rPr kumimoji="0" lang="ar-SA" b="0" i="0" u="none" strike="noStrike" cap="none" normalizeH="0" dirty="0" smtClean="0">
                <a:ln>
                  <a:noFill/>
                </a:ln>
                <a:solidFill>
                  <a:schemeClr val="tx1"/>
                </a:solidFill>
                <a:effectLst/>
                <a:latin typeface="Traditional Arabic" pitchFamily="18" charset="-78"/>
                <a:ea typeface="Times New Roman" pitchFamily="18" charset="0"/>
                <a:cs typeface="Traditional Arabic" pitchFamily="18" charset="-78"/>
              </a:rPr>
              <a:t> لتعقد التقنيات والأدوات والتطبيقات في مجال تكنولوجيا المعلومات تبرز </a:t>
            </a:r>
            <a:r>
              <a:rPr lang="ar-SA" dirty="0" smtClean="0">
                <a:solidFill>
                  <a:schemeClr val="tx1"/>
                </a:solidFill>
                <a:latin typeface="Traditional Arabic" pitchFamily="18" charset="-78"/>
                <a:ea typeface="Times New Roman" pitchFamily="18" charset="0"/>
                <a:cs typeface="Traditional Arabic" pitchFamily="18" charset="-78"/>
              </a:rPr>
              <a:t>أهمية الحسابات المتعلقة بحجم التكاليف، لذا فإن الجامعات التقليدية الراغبة في استخدام التعلم الالكتروني تعاني من التفاؤل والتشاؤم المفرط .. وتنظر للتعلم الالكتروني كعامل في ارتفاع مستوى كفاءتها أو العكس.</a:t>
            </a:r>
          </a:p>
          <a:p>
            <a:pPr algn="justLow" eaLnBrk="0" fontAlgn="base" hangingPunct="0">
              <a:spcBef>
                <a:spcPct val="0"/>
              </a:spcBef>
              <a:spcAft>
                <a:spcPct val="0"/>
              </a:spcAft>
            </a:pPr>
            <a:r>
              <a:rPr lang="ar-SA" dirty="0" smtClean="0">
                <a:solidFill>
                  <a:schemeClr val="tx1"/>
                </a:solidFill>
                <a:latin typeface="Traditional Arabic" pitchFamily="18" charset="-78"/>
                <a:ea typeface="Times New Roman" pitchFamily="18" charset="0"/>
                <a:cs typeface="Traditional Arabic" pitchFamily="18" charset="-78"/>
              </a:rPr>
              <a:t>من هنا فالمؤسسات تبحث عن أدلة تدعم موقفها وقرارها لإثبات إمكانية النجاح مع خفض التكاليف.</a:t>
            </a:r>
          </a:p>
          <a:p>
            <a:pPr algn="justLow" eaLnBrk="0" fontAlgn="base" hangingPunct="0">
              <a:spcBef>
                <a:spcPct val="0"/>
              </a:spcBef>
              <a:spcAft>
                <a:spcPct val="0"/>
              </a:spcAft>
              <a:buFont typeface="Arial" pitchFamily="34" charset="0"/>
              <a:buChar char="•"/>
            </a:pPr>
            <a:r>
              <a:rPr kumimoji="0" lang="ar-SA"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توفر معايير التحكم بالتكلفة للمحافظة على قدرة المؤسسة التنافسية مع تقديم تعلم إلكتروني يتسم بالفاعلية.</a:t>
            </a:r>
          </a:p>
          <a:p>
            <a:pPr algn="justLow" eaLnBrk="0" fontAlgn="base" hangingPunct="0">
              <a:spcBef>
                <a:spcPct val="0"/>
              </a:spcBef>
              <a:spcAft>
                <a:spcPct val="0"/>
              </a:spcAft>
              <a:buFont typeface="Arial" pitchFamily="34" charset="0"/>
              <a:buChar char="•"/>
            </a:pPr>
            <a:r>
              <a:rPr kumimoji="0" lang="ar-SA"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زيادة فاعلية وكفاءة النظام وتقليل نسبة التسرب.</a:t>
            </a:r>
          </a:p>
          <a:p>
            <a:pPr algn="justLow" eaLnBrk="0" fontAlgn="base" hangingPunct="0">
              <a:spcBef>
                <a:spcPct val="0"/>
              </a:spcBef>
              <a:spcAft>
                <a:spcPct val="0"/>
              </a:spcAft>
              <a:buFont typeface="Arial" pitchFamily="34" charset="0"/>
              <a:buChar char="•"/>
            </a:pPr>
            <a:r>
              <a:rPr kumimoji="0" lang="ar-SA"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تقليل الاعتماد على الجهد البشري المكثف عن طريق الاستخدام الفعّال لبيئات التعلم المعتمدة على التقنية.</a:t>
            </a:r>
          </a:p>
        </p:txBody>
      </p:sp>
      <p:sp>
        <p:nvSpPr>
          <p:cNvPr id="6" name="مستطيل مستدير الزوايا 5"/>
          <p:cNvSpPr/>
          <p:nvPr/>
        </p:nvSpPr>
        <p:spPr>
          <a:xfrm>
            <a:off x="6643702" y="928670"/>
            <a:ext cx="2500298" cy="785818"/>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المجال السادس</a:t>
            </a:r>
          </a:p>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الجدوى الاقتصادية</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Tree>
    <p:extLst>
      <p:ext uri="{BB962C8B-B14F-4D97-AF65-F5344CB8AC3E}">
        <p14:creationId xmlns:p14="http://schemas.microsoft.com/office/powerpoint/2010/main" xmlns="" val="26398844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162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484784"/>
            <a:ext cx="9144000" cy="2087092"/>
          </a:xfrm>
          <a:ln>
            <a:solidFill>
              <a:schemeClr val="accent1">
                <a:alpha val="50000"/>
              </a:schemeClr>
            </a:solidFill>
          </a:ln>
          <a:effectLst>
            <a:innerShdw blurRad="63500" dist="50800" dir="8100000">
              <a:prstClr val="black">
                <a:alpha val="50000"/>
              </a:prstClr>
            </a:innerShdw>
          </a:effectLst>
        </p:spPr>
        <p:style>
          <a:lnRef idx="0">
            <a:scrgbClr r="0" g="0" b="0"/>
          </a:lnRef>
          <a:fillRef idx="1001">
            <a:schemeClr val="dk2"/>
          </a:fillRef>
          <a:effectRef idx="0">
            <a:scrgbClr r="0" g="0" b="0"/>
          </a:effectRef>
          <a:fontRef idx="major"/>
        </p:style>
        <p:txBody>
          <a:bodyPr>
            <a:noAutofit/>
          </a:bodyPr>
          <a:lstStyle/>
          <a:p>
            <a:r>
              <a:rPr lang="ar-SA"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onotype Koufi" pitchFamily="2" charset="-78"/>
                <a:ea typeface="Monotype Koufi" pitchFamily="2" charset="-78"/>
                <a:cs typeface="Monotype Koufi" pitchFamily="2" charset="-78"/>
              </a:rPr>
              <a:t>أشكر الجميع على حسن استماعهم </a:t>
            </a:r>
            <a:endParaRPr lang="ar-SA" sz="6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onotype Koufi" pitchFamily="2" charset="-78"/>
              <a:ea typeface="Monotype Koufi" pitchFamily="2" charset="-78"/>
              <a:cs typeface="Monotype Koufi" pitchFamily="2" charset="-78"/>
            </a:endParaRPr>
          </a:p>
        </p:txBody>
      </p:sp>
      <p:sp>
        <p:nvSpPr>
          <p:cNvPr id="7" name="TextBox 6"/>
          <p:cNvSpPr txBox="1"/>
          <p:nvPr/>
        </p:nvSpPr>
        <p:spPr>
          <a:xfrm>
            <a:off x="0" y="4088035"/>
            <a:ext cx="9144000" cy="1138773"/>
          </a:xfrm>
          <a:prstGeom prst="rect">
            <a:avLst/>
          </a:prstGeom>
          <a:effectLst>
            <a:innerShdw blurRad="114300">
              <a:prstClr val="black"/>
            </a:innerShdw>
          </a:effectLst>
        </p:spPr>
        <p:style>
          <a:lnRef idx="0">
            <a:scrgbClr r="0" g="0" b="0"/>
          </a:lnRef>
          <a:fillRef idx="1001">
            <a:schemeClr val="dk2"/>
          </a:fillRef>
          <a:effectRef idx="0">
            <a:scrgbClr r="0" g="0" b="0"/>
          </a:effectRef>
          <a:fontRef idx="major"/>
        </p:style>
        <p:txBody>
          <a:bodyPr wrap="square" rtlCol="1">
            <a:spAutoFit/>
          </a:bodyPr>
          <a:lstStyle/>
          <a:p>
            <a:pPr lvl="0" algn="ctr" rtl="0">
              <a:spcBef>
                <a:spcPct val="0"/>
              </a:spcBef>
              <a:defRPr/>
            </a:pPr>
            <a:r>
              <a:rPr lang="ar-SA" sz="3200" dirty="0" smtClean="0">
                <a:latin typeface="GE SS Text Light" pitchFamily="18" charset="-78"/>
                <a:ea typeface="GE SS Text Light" pitchFamily="18" charset="-78"/>
                <a:cs typeface="GE SS Text Light" pitchFamily="18" charset="-78"/>
              </a:rPr>
              <a:t> </a:t>
            </a:r>
          </a:p>
          <a:p>
            <a:pPr lvl="0" algn="ctr">
              <a:spcBef>
                <a:spcPct val="0"/>
              </a:spcBef>
              <a:defRPr/>
            </a:pPr>
            <a:r>
              <a:rPr lang="en-US" sz="3600" b="1" dirty="0" smtClean="0">
                <a:solidFill>
                  <a:srgbClr val="FFFFCC"/>
                </a:solidFill>
                <a:effectLst>
                  <a:outerShdw blurRad="38100" dist="38100" dir="2700000" algn="tl">
                    <a:srgbClr val="000000">
                      <a:alpha val="43137"/>
                    </a:srgbClr>
                  </a:outerShdw>
                </a:effectLst>
                <a:latin typeface="GE SS Text Light" pitchFamily="18" charset="-78"/>
                <a:ea typeface="Monotype Koufi" pitchFamily="2" charset="-78"/>
                <a:cs typeface="Monotype Koufi" pitchFamily="2" charset="-78"/>
              </a:rPr>
              <a:t>Email: a.harbi@mu.edu.sa</a:t>
            </a:r>
          </a:p>
        </p:txBody>
      </p:sp>
      <p:pic>
        <p:nvPicPr>
          <p:cNvPr id="1026" name="Picture 2"/>
          <p:cNvPicPr>
            <a:picLocks noChangeAspect="1" noChangeArrowheads="1"/>
          </p:cNvPicPr>
          <p:nvPr/>
        </p:nvPicPr>
        <p:blipFill>
          <a:blip r:embed="rId2"/>
          <a:srcRect/>
          <a:stretch>
            <a:fillRect/>
          </a:stretch>
        </p:blipFill>
        <p:spPr bwMode="auto">
          <a:xfrm>
            <a:off x="-32" y="-23"/>
            <a:ext cx="2498711" cy="14287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عنصر نائب للمحتوى 4"/>
          <p:cNvGraphicFramePr>
            <a:graphicFrameLocks noGrp="1"/>
          </p:cNvGraphicFramePr>
          <p:nvPr>
            <p:ph idx="1"/>
            <p:extLst>
              <p:ext uri="{D42A27DB-BD31-4B8C-83A1-F6EECF244321}">
                <p14:modId xmlns:p14="http://schemas.microsoft.com/office/powerpoint/2010/main" xmlns="" val="726519781"/>
              </p:ext>
            </p:extLst>
          </p:nvPr>
        </p:nvGraphicFramePr>
        <p:xfrm>
          <a:off x="214282" y="1714488"/>
          <a:ext cx="6072198"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عنوان 1"/>
          <p:cNvSpPr txBox="1">
            <a:spLocks/>
          </p:cNvSpPr>
          <p:nvPr/>
        </p:nvSpPr>
        <p:spPr>
          <a:xfrm>
            <a:off x="0" y="274638"/>
            <a:ext cx="9144000" cy="796908"/>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1" anchor="ctr">
            <a:normAutofit fontScale="97500"/>
          </a:bodyPr>
          <a:lstStyle/>
          <a:p>
            <a:pPr lvl="0" algn="ctr">
              <a:spcBef>
                <a:spcPct val="0"/>
              </a:spcBef>
              <a:defRPr/>
            </a:pPr>
            <a:r>
              <a:rPr kumimoji="0" lang="ar-SA" sz="2800" b="1" i="0" u="none" strike="noStrike" kern="1200" cap="none" spc="0" normalizeH="0" baseline="0" noProof="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uLnTx/>
                <a:uFillTx/>
                <a:latin typeface="Monotype Koufi" pitchFamily="2" charset="-78"/>
                <a:ea typeface="Monotype Koufi" pitchFamily="2" charset="-78"/>
                <a:cs typeface="Monotype Koufi" pitchFamily="2" charset="-78"/>
              </a:rPr>
              <a:t>الجامعات </a:t>
            </a:r>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السعودية الحكومية الناشئة </a:t>
            </a:r>
            <a:endParaRPr kumimoji="0" lang="ar-SA" sz="2800" b="1" i="0" u="none" strike="noStrike" kern="1200" cap="none" spc="0" normalizeH="0" baseline="0" noProof="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uLnTx/>
              <a:uFillTx/>
              <a:latin typeface="Monotype Koufi" pitchFamily="2" charset="-78"/>
              <a:ea typeface="Monotype Koufi" pitchFamily="2" charset="-78"/>
              <a:cs typeface="Monotype Koufi" pitchFamily="2" charset="-78"/>
            </a:endParaRPr>
          </a:p>
        </p:txBody>
      </p:sp>
      <p:sp>
        <p:nvSpPr>
          <p:cNvPr id="7" name="مستطيل 6"/>
          <p:cNvSpPr/>
          <p:nvPr/>
        </p:nvSpPr>
        <p:spPr>
          <a:xfrm>
            <a:off x="6429388" y="3214686"/>
            <a:ext cx="2500330" cy="1571636"/>
          </a:xfrm>
          <a:prstGeom prst="rect">
            <a:avLst/>
          </a:prstGeom>
          <a:solidFill>
            <a:srgbClr val="FF0000"/>
          </a:solidFill>
        </p:spPr>
        <p:style>
          <a:lnRef idx="0">
            <a:schemeClr val="accent5"/>
          </a:lnRef>
          <a:fillRef idx="3">
            <a:schemeClr val="accent5"/>
          </a:fillRef>
          <a:effectRef idx="3">
            <a:schemeClr val="accent5"/>
          </a:effectRef>
          <a:fontRef idx="minor">
            <a:schemeClr val="lt1"/>
          </a:fontRef>
        </p:style>
        <p:txBody>
          <a:bodyPr rtlCol="1" anchor="ctr"/>
          <a:lstStyle/>
          <a:p>
            <a:pPr algn="ctr"/>
            <a:r>
              <a:rPr lang="en-US" sz="16600" b="1" dirty="0" smtClean="0">
                <a:solidFill>
                  <a:schemeClr val="bg1"/>
                </a:solidFill>
                <a:latin typeface="DilleniaUPC" pitchFamily="18" charset="-34"/>
              </a:rPr>
              <a:t>25</a:t>
            </a:r>
            <a:endParaRPr lang="ar-SA" sz="4400" b="1" dirty="0" smtClean="0">
              <a:solidFill>
                <a:schemeClr val="bg1"/>
              </a:solidFill>
              <a:latin typeface="DilleniaUPC" pitchFamily="18" charset="-34"/>
            </a:endParaRPr>
          </a:p>
        </p:txBody>
      </p:sp>
      <p:sp>
        <p:nvSpPr>
          <p:cNvPr id="8" name="مستطيل 7"/>
          <p:cNvSpPr/>
          <p:nvPr/>
        </p:nvSpPr>
        <p:spPr>
          <a:xfrm>
            <a:off x="6429388" y="1714488"/>
            <a:ext cx="2500330" cy="1500198"/>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800" b="1" dirty="0" smtClean="0">
                <a:solidFill>
                  <a:schemeClr val="bg1"/>
                </a:solidFill>
                <a:latin typeface="Arabic Typesetting" pitchFamily="66" charset="-78"/>
                <a:cs typeface="Arabic Typesetting" pitchFamily="66" charset="-78"/>
              </a:rPr>
              <a:t>الجامعات الحكومية التي تشرف عليها وزارة التعليم العالي</a:t>
            </a:r>
          </a:p>
        </p:txBody>
      </p:sp>
      <p:sp>
        <p:nvSpPr>
          <p:cNvPr id="9" name="مستطيل 8"/>
          <p:cNvSpPr/>
          <p:nvPr/>
        </p:nvSpPr>
        <p:spPr>
          <a:xfrm>
            <a:off x="6429388" y="4786322"/>
            <a:ext cx="2500330" cy="1500198"/>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4000" b="1" dirty="0" smtClean="0">
                <a:solidFill>
                  <a:schemeClr val="bg1"/>
                </a:solidFill>
                <a:latin typeface="Arabic Typesetting" pitchFamily="66" charset="-78"/>
                <a:cs typeface="Arabic Typesetting" pitchFamily="66" charset="-78"/>
              </a:rPr>
              <a:t>68%  </a:t>
            </a:r>
          </a:p>
          <a:p>
            <a:pPr algn="ctr"/>
            <a:r>
              <a:rPr lang="ar-SA" sz="2800" b="1" dirty="0" smtClean="0">
                <a:solidFill>
                  <a:schemeClr val="bg1"/>
                </a:solidFill>
                <a:latin typeface="Arabic Typesetting" pitchFamily="66" charset="-78"/>
                <a:cs typeface="Arabic Typesetting" pitchFamily="66" charset="-78"/>
              </a:rPr>
              <a:t>جامعات ناشئة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مخطط 8"/>
          <p:cNvGraphicFramePr/>
          <p:nvPr>
            <p:extLst>
              <p:ext uri="{D42A27DB-BD31-4B8C-83A1-F6EECF244321}">
                <p14:modId xmlns:p14="http://schemas.microsoft.com/office/powerpoint/2010/main" xmlns="" val="97793061"/>
              </p:ext>
            </p:extLst>
          </p:nvPr>
        </p:nvGraphicFramePr>
        <p:xfrm>
          <a:off x="142844" y="2285992"/>
          <a:ext cx="6286544" cy="4429156"/>
        </p:xfrm>
        <a:graphic>
          <a:graphicData uri="http://schemas.openxmlformats.org/drawingml/2006/chart">
            <c:chart xmlns:c="http://schemas.openxmlformats.org/drawingml/2006/chart" xmlns:r="http://schemas.openxmlformats.org/officeDocument/2006/relationships" r:id="rId3"/>
          </a:graphicData>
        </a:graphic>
      </p:graphicFrame>
      <p:sp>
        <p:nvSpPr>
          <p:cNvPr id="10" name="عنوان 1"/>
          <p:cNvSpPr>
            <a:spLocks noGrp="1"/>
          </p:cNvSpPr>
          <p:nvPr>
            <p:ph type="title"/>
          </p:nvPr>
        </p:nvSpPr>
        <p:spPr>
          <a:xfrm>
            <a:off x="0" y="274638"/>
            <a:ext cx="9144000" cy="796908"/>
          </a:xfrm>
        </p:spPr>
        <p:style>
          <a:lnRef idx="0">
            <a:schemeClr val="accent2"/>
          </a:lnRef>
          <a:fillRef idx="3">
            <a:schemeClr val="accent2"/>
          </a:fillRef>
          <a:effectRef idx="3">
            <a:schemeClr val="accent2"/>
          </a:effectRef>
          <a:fontRef idx="minor">
            <a:schemeClr val="lt1"/>
          </a:fontRef>
        </p:style>
        <p:txBody>
          <a:bodyPr>
            <a:normAutofit/>
          </a:bodyPr>
          <a:lstStyle/>
          <a:p>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الاهتمام بالتعلم الالكتروني في الجامعات السعودية  الناشئة</a:t>
            </a:r>
            <a:endParaRPr lang="ar-SA" sz="28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endParaRPr>
          </a:p>
        </p:txBody>
      </p:sp>
      <p:sp>
        <p:nvSpPr>
          <p:cNvPr id="4" name="مربع نص 3"/>
          <p:cNvSpPr txBox="1"/>
          <p:nvPr/>
        </p:nvSpPr>
        <p:spPr>
          <a:xfrm>
            <a:off x="6500826" y="5514819"/>
            <a:ext cx="2286016" cy="1200329"/>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pPr algn="ctr"/>
            <a:r>
              <a:rPr lang="ar-SA" sz="2800" b="1" dirty="0" smtClean="0">
                <a:latin typeface="Traditional Arabic" pitchFamily="18" charset="-78"/>
                <a:cs typeface="Traditional Arabic" pitchFamily="18" charset="-78"/>
              </a:rPr>
              <a:t>أسست في السنوات الخمس الأخيرة</a:t>
            </a:r>
          </a:p>
          <a:p>
            <a:endParaRPr lang="ar-SA" sz="1600" b="1" dirty="0">
              <a:latin typeface="Traditional Arabic" pitchFamily="18" charset="-78"/>
              <a:cs typeface="Traditional Arabic" pitchFamily="18" charset="-78"/>
            </a:endParaRPr>
          </a:p>
        </p:txBody>
      </p:sp>
      <p:sp>
        <p:nvSpPr>
          <p:cNvPr id="5" name="مربع نص 4"/>
          <p:cNvSpPr txBox="1"/>
          <p:nvPr/>
        </p:nvSpPr>
        <p:spPr>
          <a:xfrm>
            <a:off x="6500826" y="4392706"/>
            <a:ext cx="2286016" cy="1107996"/>
          </a:xfrm>
          <a:prstGeom prst="rect">
            <a:avLst/>
          </a:prstGeom>
          <a:solidFill>
            <a:srgbClr val="FF0000"/>
          </a:solidFill>
        </p:spPr>
        <p:style>
          <a:lnRef idx="0">
            <a:schemeClr val="accent5"/>
          </a:lnRef>
          <a:fillRef idx="3">
            <a:schemeClr val="accent5"/>
          </a:fillRef>
          <a:effectRef idx="3">
            <a:schemeClr val="accent5"/>
          </a:effectRef>
          <a:fontRef idx="minor">
            <a:schemeClr val="lt1"/>
          </a:fontRef>
        </p:style>
        <p:txBody>
          <a:bodyPr wrap="square" rtlCol="1">
            <a:spAutoFit/>
          </a:bodyPr>
          <a:lstStyle/>
          <a:p>
            <a:pPr algn="ctr"/>
            <a:r>
              <a:rPr lang="en-US" sz="6600" b="1" dirty="0" smtClean="0">
                <a:latin typeface="Traditional Arabic" pitchFamily="18" charset="-78"/>
                <a:cs typeface="Traditional Arabic" pitchFamily="18" charset="-78"/>
              </a:rPr>
              <a:t>5</a:t>
            </a:r>
          </a:p>
        </p:txBody>
      </p:sp>
      <p:sp>
        <p:nvSpPr>
          <p:cNvPr id="6" name="مربع نص 5"/>
          <p:cNvSpPr txBox="1"/>
          <p:nvPr/>
        </p:nvSpPr>
        <p:spPr>
          <a:xfrm>
            <a:off x="6500826" y="1142984"/>
            <a:ext cx="2286016" cy="1107996"/>
          </a:xfrm>
          <a:prstGeom prst="rect">
            <a:avLst/>
          </a:prstGeom>
          <a:solidFill>
            <a:srgbClr val="FF0000"/>
          </a:solidFill>
        </p:spPr>
        <p:style>
          <a:lnRef idx="0">
            <a:schemeClr val="accent5"/>
          </a:lnRef>
          <a:fillRef idx="3">
            <a:schemeClr val="accent5"/>
          </a:fillRef>
          <a:effectRef idx="3">
            <a:schemeClr val="accent5"/>
          </a:effectRef>
          <a:fontRef idx="minor">
            <a:schemeClr val="lt1"/>
          </a:fontRef>
        </p:style>
        <p:txBody>
          <a:bodyPr wrap="square" rtlCol="1">
            <a:spAutoFit/>
          </a:bodyPr>
          <a:lstStyle/>
          <a:p>
            <a:pPr algn="ctr"/>
            <a:r>
              <a:rPr lang="en-US" sz="6600" b="1" dirty="0" smtClean="0">
                <a:latin typeface="Traditional Arabic" pitchFamily="18" charset="-78"/>
                <a:cs typeface="Traditional Arabic" pitchFamily="18" charset="-78"/>
              </a:rPr>
              <a:t>17</a:t>
            </a:r>
          </a:p>
        </p:txBody>
      </p:sp>
      <p:sp>
        <p:nvSpPr>
          <p:cNvPr id="7" name="مستطيل 6"/>
          <p:cNvSpPr/>
          <p:nvPr/>
        </p:nvSpPr>
        <p:spPr>
          <a:xfrm>
            <a:off x="6500826" y="2285992"/>
            <a:ext cx="2286016" cy="1500198"/>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800" b="1" dirty="0" smtClean="0">
                <a:latin typeface="Traditional Arabic" pitchFamily="18" charset="-78"/>
                <a:cs typeface="Traditional Arabic" pitchFamily="18" charset="-78"/>
              </a:rPr>
              <a:t>جامعة أسست في </a:t>
            </a:r>
            <a:r>
              <a:rPr lang="ar-SA" sz="2800" b="1" dirty="0" err="1" smtClean="0">
                <a:latin typeface="Traditional Arabic" pitchFamily="18" charset="-78"/>
                <a:cs typeface="Traditional Arabic" pitchFamily="18" charset="-78"/>
              </a:rPr>
              <a:t>الـــ</a:t>
            </a:r>
            <a:r>
              <a:rPr lang="ar-SA" sz="2800" b="1" dirty="0" smtClean="0">
                <a:latin typeface="Traditional Arabic" pitchFamily="18" charset="-78"/>
                <a:cs typeface="Traditional Arabic" pitchFamily="18" charset="-78"/>
              </a:rPr>
              <a:t> 10 سنوات الماضية</a:t>
            </a:r>
          </a:p>
        </p:txBody>
      </p:sp>
      <p:sp>
        <p:nvSpPr>
          <p:cNvPr id="8" name="مستطيل 7"/>
          <p:cNvSpPr/>
          <p:nvPr/>
        </p:nvSpPr>
        <p:spPr>
          <a:xfrm>
            <a:off x="142844" y="1214422"/>
            <a:ext cx="6215106" cy="1000132"/>
          </a:xfrm>
          <a:prstGeom prst="rect">
            <a:avLst/>
          </a:prstGeom>
        </p:spPr>
        <p:style>
          <a:lnRef idx="1">
            <a:schemeClr val="accent5"/>
          </a:lnRef>
          <a:fillRef idx="3">
            <a:schemeClr val="accent5"/>
          </a:fillRef>
          <a:effectRef idx="2">
            <a:schemeClr val="accent5"/>
          </a:effectRef>
          <a:fontRef idx="minor">
            <a:schemeClr val="lt1"/>
          </a:fontRef>
        </p:style>
        <p:txBody>
          <a:bodyPr rtlCol="1" anchor="ctr"/>
          <a:lstStyle/>
          <a:p>
            <a:pPr algn="ctr"/>
            <a:r>
              <a:rPr lang="ar-SA" sz="2200" b="1" dirty="0" smtClean="0">
                <a:latin typeface="Traditional Arabic" pitchFamily="18" charset="-78"/>
                <a:cs typeface="Traditional Arabic" pitchFamily="18" charset="-78"/>
              </a:rPr>
              <a:t>عدد كبير من الجامعات الناشئة أظهرت التزاما واهتماماً مبكراً بالتعلم الإلكتروني من خلال وضع السياسات وتنفيذ بعض الإجراءات لتطبيقه </a:t>
            </a:r>
            <a:endParaRPr lang="ar-SA" sz="2200" b="1" dirty="0">
              <a:latin typeface="Traditional Arabic" pitchFamily="18" charset="-78"/>
              <a:cs typeface="Traditional Arabic"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4" grpId="0" animBg="1"/>
      <p:bldP spid="5"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5" name="مستطيل 4"/>
          <p:cNvSpPr/>
          <p:nvPr/>
        </p:nvSpPr>
        <p:spPr>
          <a:xfrm>
            <a:off x="785786" y="444981"/>
            <a:ext cx="7572428" cy="769441"/>
          </a:xfrm>
          <a:prstGeom prst="rect">
            <a:avLst/>
          </a:prstGeom>
          <a:solidFill>
            <a:srgbClr val="FF0000"/>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ar-SA" sz="2200" b="1" dirty="0" smtClean="0">
                <a:solidFill>
                  <a:schemeClr val="bg1"/>
                </a:solidFill>
                <a:latin typeface="Traditional Arabic" pitchFamily="18" charset="-78"/>
                <a:ea typeface="Calibri" pitchFamily="34" charset="0"/>
                <a:cs typeface="Traditional Arabic" pitchFamily="18" charset="-78"/>
              </a:rPr>
              <a:t>بكل المقاييس يشهد التعلم الالكتروني طفرة ونمواً هائل على المستوى العالمي .. وتشير التوقعات الصادرة عن المنظمات المهتمة </a:t>
            </a:r>
            <a:r>
              <a:rPr lang="ar-SA" sz="2200" b="1" dirty="0" err="1" smtClean="0">
                <a:solidFill>
                  <a:schemeClr val="bg1"/>
                </a:solidFill>
                <a:latin typeface="Traditional Arabic" pitchFamily="18" charset="-78"/>
                <a:ea typeface="Calibri" pitchFamily="34" charset="0"/>
                <a:cs typeface="Traditional Arabic" pitchFamily="18" charset="-78"/>
              </a:rPr>
              <a:t>به</a:t>
            </a:r>
            <a:r>
              <a:rPr lang="ar-SA" sz="2200" b="1" dirty="0" smtClean="0">
                <a:solidFill>
                  <a:schemeClr val="bg1"/>
                </a:solidFill>
                <a:latin typeface="Traditional Arabic" pitchFamily="18" charset="-78"/>
                <a:ea typeface="Calibri" pitchFamily="34" charset="0"/>
                <a:cs typeface="Traditional Arabic" pitchFamily="18" charset="-78"/>
              </a:rPr>
              <a:t> إلى مؤشرات استمرار نموه بوتيرة أعلى في المستقبل المنظور .. </a:t>
            </a:r>
          </a:p>
        </p:txBody>
      </p:sp>
      <p:sp>
        <p:nvSpPr>
          <p:cNvPr id="6" name="سهم للأسفل 5"/>
          <p:cNvSpPr/>
          <p:nvPr/>
        </p:nvSpPr>
        <p:spPr>
          <a:xfrm>
            <a:off x="6786578" y="2643182"/>
            <a:ext cx="1500198" cy="1214446"/>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7" name="سهم للأسفل 6"/>
          <p:cNvSpPr/>
          <p:nvPr/>
        </p:nvSpPr>
        <p:spPr>
          <a:xfrm>
            <a:off x="1071538" y="2786058"/>
            <a:ext cx="1500198" cy="1071570"/>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8" name="سهم للأسفل 7"/>
          <p:cNvSpPr/>
          <p:nvPr/>
        </p:nvSpPr>
        <p:spPr>
          <a:xfrm>
            <a:off x="3071802" y="2714620"/>
            <a:ext cx="1428760" cy="1143008"/>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9" name="مستطيل 8"/>
          <p:cNvSpPr/>
          <p:nvPr/>
        </p:nvSpPr>
        <p:spPr>
          <a:xfrm>
            <a:off x="785786" y="1357298"/>
            <a:ext cx="7572428" cy="571504"/>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000" b="1" dirty="0" smtClean="0">
                <a:solidFill>
                  <a:schemeClr val="tx1"/>
                </a:solidFill>
                <a:latin typeface="Monotype Koufi" pitchFamily="2" charset="-78"/>
                <a:ea typeface="Monotype Koufi" pitchFamily="2" charset="-78"/>
                <a:cs typeface="Monotype Koufi" pitchFamily="2" charset="-78"/>
              </a:rPr>
              <a:t>العوامل التي يمكن أن تسهم في تطور التعلم الالكتروني والعكس </a:t>
            </a:r>
            <a:endParaRPr lang="ar-SA" sz="2000" b="1" dirty="0">
              <a:solidFill>
                <a:schemeClr val="tx1"/>
              </a:solidFill>
              <a:latin typeface="Monotype Koufi" pitchFamily="2" charset="-78"/>
              <a:ea typeface="Monotype Koufi" pitchFamily="2" charset="-78"/>
              <a:cs typeface="Monotype Koufi" pitchFamily="2" charset="-78"/>
            </a:endParaRPr>
          </a:p>
        </p:txBody>
      </p:sp>
      <p:sp>
        <p:nvSpPr>
          <p:cNvPr id="11" name="تمرير عمودي 10"/>
          <p:cNvSpPr/>
          <p:nvPr/>
        </p:nvSpPr>
        <p:spPr>
          <a:xfrm>
            <a:off x="6500826" y="3929066"/>
            <a:ext cx="1785950" cy="2000264"/>
          </a:xfrm>
          <a:prstGeom prst="vertic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2000" dirty="0" smtClean="0">
                <a:latin typeface="Monotype Koufi" pitchFamily="2" charset="-78"/>
                <a:ea typeface="Monotype Koufi" pitchFamily="2" charset="-78"/>
                <a:cs typeface="Monotype Koufi" pitchFamily="2" charset="-78"/>
              </a:rPr>
              <a:t>نمو عدد مستخدمي الانترنت</a:t>
            </a:r>
            <a:endParaRPr lang="ar-SA" sz="2000" dirty="0">
              <a:latin typeface="Monotype Koufi" pitchFamily="2" charset="-78"/>
              <a:ea typeface="Monotype Koufi" pitchFamily="2" charset="-78"/>
              <a:cs typeface="Monotype Koufi" pitchFamily="2" charset="-78"/>
            </a:endParaRPr>
          </a:p>
        </p:txBody>
      </p:sp>
      <p:sp>
        <p:nvSpPr>
          <p:cNvPr id="12" name="تمرير عمودي 11"/>
          <p:cNvSpPr/>
          <p:nvPr/>
        </p:nvSpPr>
        <p:spPr>
          <a:xfrm>
            <a:off x="928662" y="3929066"/>
            <a:ext cx="1785950" cy="2000264"/>
          </a:xfrm>
          <a:prstGeom prst="vertic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2000" dirty="0" smtClean="0">
                <a:latin typeface="Monotype Koufi" pitchFamily="2" charset="-78"/>
                <a:ea typeface="Monotype Koufi" pitchFamily="2" charset="-78"/>
                <a:cs typeface="Monotype Koufi" pitchFamily="2" charset="-78"/>
              </a:rPr>
              <a:t>دعم  </a:t>
            </a:r>
          </a:p>
          <a:p>
            <a:pPr algn="ctr"/>
            <a:r>
              <a:rPr lang="ar-SA" sz="2000" dirty="0" smtClean="0">
                <a:latin typeface="Monotype Koufi" pitchFamily="2" charset="-78"/>
                <a:ea typeface="Monotype Koufi" pitchFamily="2" charset="-78"/>
                <a:cs typeface="Monotype Koufi" pitchFamily="2" charset="-78"/>
              </a:rPr>
              <a:t>الجودة في  التعليم</a:t>
            </a:r>
            <a:endParaRPr lang="ar-SA" sz="2000" dirty="0">
              <a:latin typeface="Monotype Koufi" pitchFamily="2" charset="-78"/>
              <a:ea typeface="Monotype Koufi" pitchFamily="2" charset="-78"/>
              <a:cs typeface="Monotype Koufi" pitchFamily="2" charset="-78"/>
            </a:endParaRPr>
          </a:p>
        </p:txBody>
      </p:sp>
      <p:sp>
        <p:nvSpPr>
          <p:cNvPr id="13" name="تمرير عمودي 12"/>
          <p:cNvSpPr/>
          <p:nvPr/>
        </p:nvSpPr>
        <p:spPr>
          <a:xfrm>
            <a:off x="4643438" y="3929066"/>
            <a:ext cx="1785950" cy="2000264"/>
          </a:xfrm>
          <a:prstGeom prst="vertic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2000" dirty="0" smtClean="0">
                <a:latin typeface="Monotype Koufi" pitchFamily="2" charset="-78"/>
                <a:ea typeface="Monotype Koufi" pitchFamily="2" charset="-78"/>
                <a:cs typeface="Monotype Koufi" pitchFamily="2" charset="-78"/>
              </a:rPr>
              <a:t>نمو سوق التعلم الالكتروني</a:t>
            </a:r>
            <a:endParaRPr lang="ar-SA" sz="2000" dirty="0">
              <a:latin typeface="Monotype Koufi" pitchFamily="2" charset="-78"/>
              <a:ea typeface="Monotype Koufi" pitchFamily="2" charset="-78"/>
              <a:cs typeface="Monotype Koufi" pitchFamily="2" charset="-78"/>
            </a:endParaRPr>
          </a:p>
        </p:txBody>
      </p:sp>
      <p:sp>
        <p:nvSpPr>
          <p:cNvPr id="14" name="سهم للأسفل 13"/>
          <p:cNvSpPr/>
          <p:nvPr/>
        </p:nvSpPr>
        <p:spPr>
          <a:xfrm>
            <a:off x="4857752" y="2714620"/>
            <a:ext cx="1500198" cy="1143008"/>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5" name="تمرير عمودي 14"/>
          <p:cNvSpPr/>
          <p:nvPr/>
        </p:nvSpPr>
        <p:spPr>
          <a:xfrm>
            <a:off x="2786050" y="3929066"/>
            <a:ext cx="1785950" cy="2000264"/>
          </a:xfrm>
          <a:prstGeom prst="vertic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dirty="0" smtClean="0">
                <a:latin typeface="Monotype Koufi" pitchFamily="2" charset="-78"/>
                <a:ea typeface="Monotype Koufi" pitchFamily="2" charset="-78"/>
                <a:cs typeface="Monotype Koufi" pitchFamily="2" charset="-78"/>
              </a:rPr>
              <a:t>ازدياد عدد الملتحقين بالتعلم الالكتروني</a:t>
            </a:r>
            <a:endParaRPr lang="ar-SA" dirty="0">
              <a:latin typeface="Monotype Koufi" pitchFamily="2" charset="-78"/>
              <a:ea typeface="Monotype Koufi" pitchFamily="2" charset="-78"/>
              <a:cs typeface="Monotype Koufi" pitchFamily="2" charset="-78"/>
            </a:endParaRPr>
          </a:p>
        </p:txBody>
      </p:sp>
      <p:sp>
        <p:nvSpPr>
          <p:cNvPr id="16" name="سهم للأسفل 15"/>
          <p:cNvSpPr/>
          <p:nvPr/>
        </p:nvSpPr>
        <p:spPr>
          <a:xfrm rot="10800000">
            <a:off x="6786578" y="2071678"/>
            <a:ext cx="1500198" cy="1214446"/>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7" name="سهم للأسفل 16"/>
          <p:cNvSpPr/>
          <p:nvPr/>
        </p:nvSpPr>
        <p:spPr>
          <a:xfrm rot="10800000">
            <a:off x="4857752" y="2071678"/>
            <a:ext cx="1500198" cy="1214446"/>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8" name="سهم للأسفل 17"/>
          <p:cNvSpPr/>
          <p:nvPr/>
        </p:nvSpPr>
        <p:spPr>
          <a:xfrm rot="10800000">
            <a:off x="3000365" y="2071678"/>
            <a:ext cx="1500198" cy="1214446"/>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9" name="سهم للأسفل 18"/>
          <p:cNvSpPr/>
          <p:nvPr/>
        </p:nvSpPr>
        <p:spPr>
          <a:xfrm rot="10800000">
            <a:off x="1071539" y="2071678"/>
            <a:ext cx="1500198" cy="1285884"/>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7" grpId="1" animBg="1"/>
      <p:bldP spid="8" grpId="1" animBg="1"/>
      <p:bldP spid="9" grpId="0" animBg="1"/>
      <p:bldP spid="11" grpId="0" animBg="1"/>
      <p:bldP spid="12" grpId="0" animBg="1"/>
      <p:bldP spid="13" grpId="0" animBg="1"/>
      <p:bldP spid="14" grpId="1" animBg="1"/>
      <p:bldP spid="15" grpId="0" animBg="1"/>
      <p:bldP spid="16"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4" name="عنصر نائب للمحتوى 3" descr="top202012pie.png"/>
          <p:cNvPicPr>
            <a:picLocks noGrp="1" noChangeAspect="1"/>
          </p:cNvPicPr>
          <p:nvPr>
            <p:ph idx="1"/>
          </p:nvPr>
        </p:nvPicPr>
        <p:blipFill>
          <a:blip r:embed="rId2"/>
          <a:stretch>
            <a:fillRect/>
          </a:stretch>
        </p:blipFill>
        <p:spPr>
          <a:xfrm>
            <a:off x="571472" y="1643051"/>
            <a:ext cx="7929617" cy="4786346"/>
          </a:xfrm>
          <a:ln w="41275">
            <a:solidFill>
              <a:prstClr val="black"/>
            </a:solidFill>
          </a:ln>
        </p:spPr>
      </p:pic>
      <p:sp>
        <p:nvSpPr>
          <p:cNvPr id="6" name="مستطيل مستدير الزوايا 5"/>
          <p:cNvSpPr/>
          <p:nvPr/>
        </p:nvSpPr>
        <p:spPr>
          <a:xfrm>
            <a:off x="0" y="142852"/>
            <a:ext cx="9144000" cy="71438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أعداد مستخدمي الانترنت</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4" name="عنصر نائب للمحتوى 3" descr="top202012.png"/>
          <p:cNvPicPr>
            <a:picLocks noGrp="1" noChangeAspect="1"/>
          </p:cNvPicPr>
          <p:nvPr>
            <p:ph idx="1"/>
          </p:nvPr>
        </p:nvPicPr>
        <p:blipFill>
          <a:blip r:embed="rId2"/>
          <a:stretch>
            <a:fillRect/>
          </a:stretch>
        </p:blipFill>
        <p:spPr>
          <a:xfrm>
            <a:off x="285720" y="1142984"/>
            <a:ext cx="8572560" cy="5715040"/>
          </a:xfrm>
        </p:spPr>
      </p:pic>
      <p:sp>
        <p:nvSpPr>
          <p:cNvPr id="5" name="مستطيل مستدير الزوايا 4"/>
          <p:cNvSpPr/>
          <p:nvPr/>
        </p:nvSpPr>
        <p:spPr>
          <a:xfrm>
            <a:off x="0" y="142852"/>
            <a:ext cx="9144000" cy="71438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أعداد مستخدمي الانترنت</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4" name="عنصر نائب للمحتوى 3" descr="world2012pie.png"/>
          <p:cNvPicPr>
            <a:picLocks noGrp="1" noChangeAspect="1"/>
          </p:cNvPicPr>
          <p:nvPr>
            <p:ph idx="1"/>
          </p:nvPr>
        </p:nvPicPr>
        <p:blipFill>
          <a:blip r:embed="rId2"/>
          <a:stretch>
            <a:fillRect/>
          </a:stretch>
        </p:blipFill>
        <p:spPr>
          <a:xfrm>
            <a:off x="500034" y="1643050"/>
            <a:ext cx="8143931" cy="4786345"/>
          </a:xfrm>
          <a:ln w="44450">
            <a:solidFill>
              <a:prstClr val="black"/>
            </a:solidFill>
          </a:ln>
        </p:spPr>
      </p:pic>
      <p:sp>
        <p:nvSpPr>
          <p:cNvPr id="5" name="مستطيل مستدير الزوايا 4"/>
          <p:cNvSpPr/>
          <p:nvPr/>
        </p:nvSpPr>
        <p:spPr>
          <a:xfrm>
            <a:off x="0" y="142852"/>
            <a:ext cx="9144000" cy="642942"/>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أعداد مستخدمي الانترنت</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4" name="صورة 3" descr="mideast2012.png"/>
          <p:cNvPicPr>
            <a:picLocks noChangeAspect="1"/>
          </p:cNvPicPr>
          <p:nvPr/>
        </p:nvPicPr>
        <p:blipFill>
          <a:blip r:embed="rId2"/>
          <a:stretch>
            <a:fillRect/>
          </a:stretch>
        </p:blipFill>
        <p:spPr>
          <a:xfrm>
            <a:off x="428596" y="1142984"/>
            <a:ext cx="8215370" cy="5715016"/>
          </a:xfrm>
          <a:prstGeom prst="rect">
            <a:avLst/>
          </a:prstGeom>
        </p:spPr>
      </p:pic>
      <p:sp>
        <p:nvSpPr>
          <p:cNvPr id="5" name="مستطيل مستدير الزوايا 4"/>
          <p:cNvSpPr/>
          <p:nvPr/>
        </p:nvSpPr>
        <p:spPr>
          <a:xfrm>
            <a:off x="0" y="142852"/>
            <a:ext cx="9144000" cy="642942"/>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أعداد مستخدمي الانترنت</a:t>
            </a: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rPr>
              <a:t> </a:t>
            </a: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في الشرق الأوسط</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4201</TotalTime>
  <Words>1922</Words>
  <Application>Microsoft Office PowerPoint</Application>
  <PresentationFormat>عرض على الشاشة (3:4)‏</PresentationFormat>
  <Paragraphs>193</Paragraphs>
  <Slides>23</Slides>
  <Notes>2</Notes>
  <HiddenSlides>0</HiddenSlides>
  <MMClips>0</MMClips>
  <ScaleCrop>false</ScaleCrop>
  <HeadingPairs>
    <vt:vector size="4" baseType="variant">
      <vt:variant>
        <vt:lpstr>سمة</vt:lpstr>
      </vt:variant>
      <vt:variant>
        <vt:i4>1</vt:i4>
      </vt:variant>
      <vt:variant>
        <vt:lpstr>عناوين الشرائح</vt:lpstr>
      </vt:variant>
      <vt:variant>
        <vt:i4>23</vt:i4>
      </vt:variant>
    </vt:vector>
  </HeadingPairs>
  <TitlesOfParts>
    <vt:vector size="24" baseType="lpstr">
      <vt:lpstr>Office Theme</vt:lpstr>
      <vt:lpstr>متطلبات الجودة في برامج التعلم الالكتروني  في الجامعات السعودية الناشئة</vt:lpstr>
      <vt:lpstr>الشريحة 2</vt:lpstr>
      <vt:lpstr>الشريحة 3</vt:lpstr>
      <vt:lpstr>الاهتمام بالتعلم الالكتروني في الجامعات السعودية  الناشئة</vt:lpstr>
      <vt:lpstr>الشريحة 5</vt:lpstr>
      <vt:lpstr>الشريحة 6</vt:lpstr>
      <vt:lpstr>الشريحة 7</vt:lpstr>
      <vt:lpstr>الشريحة 8</vt:lpstr>
      <vt:lpstr>الشريحة 9</vt:lpstr>
      <vt:lpstr>الشريحة 10</vt:lpstr>
      <vt:lpstr>الشريحة 11</vt:lpstr>
      <vt:lpstr>توزيع السوق العالمي للتعلم الالكتروني جغرافياً</vt:lpstr>
      <vt:lpstr>ازدياد عدد الملتحقين بالتعلم الالكتروني</vt:lpstr>
      <vt:lpstr>الشريحة 14</vt:lpstr>
      <vt:lpstr>وضع العديد من الهيئات والمؤسسات التعليمية معايير ، ممارسات ، مواصفات أو توجيهات لتحقيق الجودة في التعلم الالكتروني</vt:lpstr>
      <vt:lpstr>الشريحة 16</vt:lpstr>
      <vt:lpstr>الشريحة 17</vt:lpstr>
      <vt:lpstr>الشريحة 18</vt:lpstr>
      <vt:lpstr>الشريحة 19</vt:lpstr>
      <vt:lpstr>الشريحة 20</vt:lpstr>
      <vt:lpstr>الشريحة 21</vt:lpstr>
      <vt:lpstr>الشريحة 22</vt:lpstr>
      <vt:lpstr>أشكر الجميع على حسن استماعهم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متطلبات الأخذ بمعايير الاعتماد الأكاديمي لبرامج التعلم الالكتروني عن بعد في الجامعات السعودية</dc:title>
  <dc:creator>Administrator</dc:creator>
  <cp:lastModifiedBy>hp</cp:lastModifiedBy>
  <cp:revision>362</cp:revision>
  <dcterms:created xsi:type="dcterms:W3CDTF">2011-01-31T16:02:35Z</dcterms:created>
  <dcterms:modified xsi:type="dcterms:W3CDTF">2012-12-08T20:27:20Z</dcterms:modified>
</cp:coreProperties>
</file>