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3" r:id="rId6"/>
    <p:sldId id="264" r:id="rId7"/>
    <p:sldId id="274" r:id="rId8"/>
    <p:sldId id="265" r:id="rId9"/>
    <p:sldId id="276" r:id="rId10"/>
    <p:sldId id="266" r:id="rId11"/>
    <p:sldId id="277" r:id="rId12"/>
    <p:sldId id="278" r:id="rId13"/>
    <p:sldId id="267" r:id="rId14"/>
    <p:sldId id="279" r:id="rId15"/>
    <p:sldId id="268" r:id="rId16"/>
    <p:sldId id="280" r:id="rId17"/>
    <p:sldId id="269" r:id="rId18"/>
    <p:sldId id="272" r:id="rId19"/>
    <p:sldId id="281" r:id="rId20"/>
    <p:sldId id="283" r:id="rId21"/>
    <p:sldId id="282"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9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FC93CD6C-8054-4471-A298-168BDA17203D}" type="datetimeFigureOut">
              <a:rPr lang="en-US" smtClean="0"/>
              <a:pPr/>
              <a:t>5/1/2013</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BA0C29C0-07EF-40DA-BF03-D24AB8F1006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FC93CD6C-8054-4471-A298-168BDA17203D}" type="datetimeFigureOut">
              <a:rPr lang="en-US" smtClean="0"/>
              <a:pPr/>
              <a:t>5/1/2013</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BA0C29C0-07EF-40DA-BF03-D24AB8F1006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FC93CD6C-8054-4471-A298-168BDA17203D}" type="datetimeFigureOut">
              <a:rPr lang="en-US" smtClean="0"/>
              <a:pPr/>
              <a:t>5/1/2013</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BA0C29C0-07EF-40DA-BF03-D24AB8F1006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FC93CD6C-8054-4471-A298-168BDA17203D}" type="datetimeFigureOut">
              <a:rPr lang="en-US" smtClean="0"/>
              <a:pPr/>
              <a:t>5/1/2013</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BA0C29C0-07EF-40DA-BF03-D24AB8F1006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FC93CD6C-8054-4471-A298-168BDA17203D}" type="datetimeFigureOut">
              <a:rPr lang="en-US" smtClean="0"/>
              <a:pPr/>
              <a:t>5/1/2013</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BA0C29C0-07EF-40DA-BF03-D24AB8F1006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FC93CD6C-8054-4471-A298-168BDA17203D}" type="datetimeFigureOut">
              <a:rPr lang="en-US" smtClean="0"/>
              <a:pPr/>
              <a:t>5/1/2013</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BA0C29C0-07EF-40DA-BF03-D24AB8F1006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FC93CD6C-8054-4471-A298-168BDA17203D}" type="datetimeFigureOut">
              <a:rPr lang="en-US" smtClean="0"/>
              <a:pPr/>
              <a:t>5/1/2013</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BA0C29C0-07EF-40DA-BF03-D24AB8F1006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FC93CD6C-8054-4471-A298-168BDA17203D}" type="datetimeFigureOut">
              <a:rPr lang="en-US" smtClean="0"/>
              <a:pPr/>
              <a:t>5/1/2013</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BA0C29C0-07EF-40DA-BF03-D24AB8F1006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FC93CD6C-8054-4471-A298-168BDA17203D}" type="datetimeFigureOut">
              <a:rPr lang="en-US" smtClean="0"/>
              <a:pPr/>
              <a:t>5/1/2013</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BA0C29C0-07EF-40DA-BF03-D24AB8F1006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C93CD6C-8054-4471-A298-168BDA17203D}" type="datetimeFigureOut">
              <a:rPr lang="en-US" smtClean="0"/>
              <a:pPr/>
              <a:t>5/1/2013</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BA0C29C0-07EF-40DA-BF03-D24AB8F1006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C93CD6C-8054-4471-A298-168BDA17203D}" type="datetimeFigureOut">
              <a:rPr lang="en-US" smtClean="0"/>
              <a:pPr/>
              <a:t>5/1/2013</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BA0C29C0-07EF-40DA-BF03-D24AB8F1006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93CD6C-8054-4471-A298-168BDA17203D}" type="datetimeFigureOut">
              <a:rPr lang="en-US" smtClean="0"/>
              <a:pPr/>
              <a:t>5/1/2013</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0C29C0-07EF-40DA-BF03-D24AB8F1006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google.com.sa/url?sa=i&amp;rct=j&amp;q=pons&amp;source=images&amp;cd=&amp;cad=rja&amp;docid=w34tLLdtROoc1M&amp;tbnid=wobXlNE9th9zMM:&amp;ved=0CAUQjRw&amp;url=http://www.imaios.com/en/e-Anatomy/Head-and-Neck/Brain-diagrams&amp;ei=8_VXUd-8BIPTPOu4gOgI&amp;psig=AFQjCNGVU21a7dTtvHNgnIi-mrX3L6UYpQ&amp;ust=1364804839320750"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google.com.sa/url?sa=i&amp;rct=j&amp;q=pons&amp;source=images&amp;cd=&amp;cad=rja&amp;docid=w34tLLdtROoc1M&amp;tbnid=wobXlNE9th9zMM:&amp;ved=0CAUQjRw&amp;url=http://www.imaios.com/en/e-Anatomy/Head-and-Neck/Brain-diagrams&amp;ei=8_VXUd-8BIPTPOu4gOgI&amp;psig=AFQjCNGVU21a7dTtvHNgnIi-mrX3L6UYpQ&amp;ust=1364804839320750"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www.google.com.sa/url?sa=i&amp;rct=j&amp;q=posterior+surface+of+midbrain&amp;source=images&amp;cd=&amp;cad=rja&amp;docid=mibmNlZwviKVQM&amp;tbnid=9t3NAERf45qdGM:&amp;ved=0CAUQjRw&amp;url=http://www.studyblue.com/notes/note/n/neuro/deck/2603114&amp;ei=XvtXUdqZFMXdOZOvgLAE&amp;psig=AFQjCNGjiRcrE_Es7e7359B2QHp4Iw5EdQ&amp;ust=1364805704705065"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hyperlink" Target="http://www.google.com.sa/url?sa=i&amp;rct=j&amp;q=posterior+surface+of+midbrain&amp;source=images&amp;cd=&amp;cad=rja&amp;docid=V7rmz45b0jzsEM&amp;tbnid=38ctJkk7vKUGfM:&amp;ved=0CAUQjRw&amp;url=http://www.profelis.org/webpages-cn/lectures/neuroanatomy_1ns.html&amp;ei=I_hXUZG9NIKsO9TdgIAE&amp;psig=AFQjCNGjiRcrE_Es7e7359B2QHp4Iw5EdQ&amp;ust=1364805704705065"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google.com.sa/url?sa=i&amp;rct=j&amp;q=medulla%20oblongata&amp;source=images&amp;cd=&amp;docid=9CmKmKBkoiJ99M&amp;tbnid=5RtmiPO29-mGzM:&amp;ved=0CAUQjRw&amp;url=http://accweb.itr.maryville.edu/myu/Bio321/321on5.html&amp;ei=sKBWUdSdBaTW0QW95IHoAw&amp;psig=AFQjCNH9TKI1Uc7F4MXHtm-Kq6Mk_iFtVQ&amp;ust=1364717836937282"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hyperlink" Target="http://www.google.com.sa/url?sa=i&amp;rct=j&amp;q=pons&amp;source=images&amp;cd=&amp;cad=rja&amp;docid=YNl-W3UEC7hhPM&amp;tbnid=LzfbIPyUU-5abM:&amp;ved=0CAUQjRw&amp;url=http://etc.usf.edu/clipart/55500/55514/55514_medulla.htm&amp;ei=0PNXUa25C4TUPPrygNAE&amp;psig=AFQjCNGVU21a7dTtvHNgnIi-mrX3L6UYpQ&amp;ust=1364804839320750"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4291"/>
            <a:ext cx="7772400" cy="2214577"/>
          </a:xfrm>
        </p:spPr>
        <p:txBody>
          <a:bodyPr/>
          <a:lstStyle/>
          <a:p>
            <a:endParaRPr lang="en-US" dirty="0"/>
          </a:p>
        </p:txBody>
      </p:sp>
      <p:sp>
        <p:nvSpPr>
          <p:cNvPr id="3" name="عنوان فرعي 2"/>
          <p:cNvSpPr>
            <a:spLocks noGrp="1"/>
          </p:cNvSpPr>
          <p:nvPr>
            <p:ph type="subTitle" idx="1"/>
          </p:nvPr>
        </p:nvSpPr>
        <p:spPr>
          <a:xfrm>
            <a:off x="0" y="2500306"/>
            <a:ext cx="9144000" cy="4357694"/>
          </a:xfrm>
        </p:spPr>
        <p:txBody>
          <a:bodyPr>
            <a:normAutofit/>
          </a:bodyPr>
          <a:lstStyle/>
          <a:p>
            <a:r>
              <a:rPr lang="ar-SA" sz="4000" dirty="0" smtClean="0">
                <a:solidFill>
                  <a:srgbClr val="FF0000"/>
                </a:solidFill>
                <a:latin typeface="Bradley Hand ITC" pitchFamily="66" charset="0"/>
                <a:cs typeface="Bold Italic Art" pitchFamily="2" charset="-78"/>
              </a:rPr>
              <a:t>بسم الله الرحمن الرحيم </a:t>
            </a:r>
            <a:endParaRPr lang="en-US" sz="4000" dirty="0">
              <a:solidFill>
                <a:srgbClr val="FF0000"/>
              </a:solidFill>
              <a:latin typeface="Bradley Hand ITC" pitchFamily="66" charset="0"/>
              <a:cs typeface="Bold Italic Art" pitchFamily="2" charset="-78"/>
            </a:endParaRPr>
          </a:p>
        </p:txBody>
      </p:sp>
      <p:pic>
        <p:nvPicPr>
          <p:cNvPr id="4" name="Picture 2"/>
          <p:cNvPicPr>
            <a:picLocks noChangeAspect="1" noChangeArrowheads="1"/>
          </p:cNvPicPr>
          <p:nvPr/>
        </p:nvPicPr>
        <p:blipFill>
          <a:blip r:embed="rId2" cstate="print"/>
          <a:srcRect/>
          <a:stretch>
            <a:fillRect/>
          </a:stretch>
        </p:blipFill>
        <p:spPr bwMode="auto">
          <a:xfrm>
            <a:off x="500034" y="214290"/>
            <a:ext cx="7929618" cy="2143140"/>
          </a:xfrm>
          <a:prstGeom prst="rect">
            <a:avLst/>
          </a:prstGeom>
          <a:noFill/>
          <a:ln w="9525">
            <a:noFill/>
            <a:miter lim="800000"/>
            <a:headEnd/>
            <a:tailEnd/>
          </a:ln>
        </p:spPr>
      </p:pic>
      <p:sp>
        <p:nvSpPr>
          <p:cNvPr id="5" name="شكل بيضاوي 4"/>
          <p:cNvSpPr/>
          <p:nvPr/>
        </p:nvSpPr>
        <p:spPr>
          <a:xfrm>
            <a:off x="571472" y="3143248"/>
            <a:ext cx="7500990" cy="2000264"/>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6600" b="1" i="1" dirty="0" smtClean="0">
                <a:solidFill>
                  <a:schemeClr val="tx2">
                    <a:lumMod val="50000"/>
                  </a:schemeClr>
                </a:solidFill>
                <a:latin typeface="Bradley Hand ITC" pitchFamily="66" charset="0"/>
              </a:rPr>
              <a:t>BRAINSTEM</a:t>
            </a:r>
            <a:endParaRPr lang="en-US" sz="6600" b="1" i="1" dirty="0">
              <a:solidFill>
                <a:schemeClr val="tx2">
                  <a:lumMod val="50000"/>
                </a:schemeClr>
              </a:solidFill>
              <a:latin typeface="Bradley Hand ITC" pitchFamily="66" charset="0"/>
            </a:endParaRPr>
          </a:p>
        </p:txBody>
      </p:sp>
      <p:sp>
        <p:nvSpPr>
          <p:cNvPr id="6" name="مستطيل مستدير الزوايا 5"/>
          <p:cNvSpPr/>
          <p:nvPr/>
        </p:nvSpPr>
        <p:spPr>
          <a:xfrm>
            <a:off x="142844" y="5357826"/>
            <a:ext cx="5643602" cy="128588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en-US" sz="3200" b="1" i="1" dirty="0" smtClean="0"/>
              <a:t>Supervised by : Dr. rehan </a:t>
            </a:r>
          </a:p>
          <a:p>
            <a:r>
              <a:rPr lang="en-US" sz="3200" b="1" i="1" dirty="0" smtClean="0"/>
              <a:t>Done by : fawaz alotaibi </a:t>
            </a:r>
            <a:endParaRPr lang="en-US" sz="3200" b="1"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dirty="0"/>
          </a:p>
        </p:txBody>
      </p:sp>
      <p:sp>
        <p:nvSpPr>
          <p:cNvPr id="3" name="عنصر نائب للمحتوى 2"/>
          <p:cNvSpPr>
            <a:spLocks noGrp="1"/>
          </p:cNvSpPr>
          <p:nvPr>
            <p:ph idx="1"/>
          </p:nvPr>
        </p:nvSpPr>
        <p:spPr>
          <a:xfrm>
            <a:off x="0" y="0"/>
            <a:ext cx="4572000" cy="6858000"/>
          </a:xfrm>
        </p:spPr>
        <p:style>
          <a:lnRef idx="1">
            <a:schemeClr val="accent4"/>
          </a:lnRef>
          <a:fillRef idx="2">
            <a:schemeClr val="accent4"/>
          </a:fillRef>
          <a:effectRef idx="1">
            <a:schemeClr val="accent4"/>
          </a:effectRef>
          <a:fontRef idx="minor">
            <a:schemeClr val="dk1"/>
          </a:fontRef>
        </p:style>
        <p:txBody>
          <a:bodyPr>
            <a:normAutofit fontScale="92500"/>
          </a:bodyPr>
          <a:lstStyle/>
          <a:p>
            <a:r>
              <a:rPr lang="en-US" sz="2800" b="1" dirty="0" smtClean="0">
                <a:solidFill>
                  <a:srgbClr val="7030A0"/>
                </a:solidFill>
                <a:latin typeface="Comic Sans MS" pitchFamily="66" charset="0"/>
              </a:rPr>
              <a:t>The spinal nucleus of the trigeminal nerve </a:t>
            </a:r>
            <a:r>
              <a:rPr lang="en-US" sz="2800" dirty="0" smtClean="0">
                <a:latin typeface="Comic Sans MS" pitchFamily="66" charset="0"/>
              </a:rPr>
              <a:t>and its tract lie on the </a:t>
            </a:r>
            <a:r>
              <a:rPr lang="en-US" sz="2800" dirty="0" err="1" smtClean="0">
                <a:latin typeface="Comic Sans MS" pitchFamily="66" charset="0"/>
              </a:rPr>
              <a:t>anteromedial</a:t>
            </a:r>
            <a:r>
              <a:rPr lang="en-US" sz="2800" dirty="0" smtClean="0">
                <a:latin typeface="Comic Sans MS" pitchFamily="66" charset="0"/>
              </a:rPr>
              <a:t> aspect of the inferior </a:t>
            </a:r>
            <a:r>
              <a:rPr lang="en-US" sz="2800" dirty="0" err="1" smtClean="0">
                <a:latin typeface="Comic Sans MS" pitchFamily="66" charset="0"/>
              </a:rPr>
              <a:t>cerebellar</a:t>
            </a:r>
            <a:r>
              <a:rPr lang="en-US" sz="2800" dirty="0" smtClean="0">
                <a:latin typeface="Comic Sans MS" pitchFamily="66" charset="0"/>
              </a:rPr>
              <a:t> peduncle</a:t>
            </a:r>
          </a:p>
          <a:p>
            <a:endParaRPr lang="en-US" sz="2800" dirty="0" smtClean="0">
              <a:latin typeface="Comic Sans MS" pitchFamily="66" charset="0"/>
            </a:endParaRPr>
          </a:p>
          <a:p>
            <a:endParaRPr lang="en-US" sz="2800" dirty="0" smtClean="0">
              <a:latin typeface="Comic Sans MS" pitchFamily="66" charset="0"/>
            </a:endParaRPr>
          </a:p>
          <a:p>
            <a:r>
              <a:rPr lang="en-US" sz="2800" b="1" dirty="0" smtClean="0">
                <a:solidFill>
                  <a:srgbClr val="7030A0"/>
                </a:solidFill>
                <a:latin typeface="Comic Sans MS" pitchFamily="66" charset="0"/>
              </a:rPr>
              <a:t>The trapezoid body </a:t>
            </a:r>
            <a:r>
              <a:rPr lang="en-US" sz="2800" dirty="0" smtClean="0">
                <a:latin typeface="Comic Sans MS" pitchFamily="66" charset="0"/>
              </a:rPr>
              <a:t>is made up of fibers derived from the cochlear nuclei and the nuclei of the trapezoid body. They run transversely  in the anterior part of the </a:t>
            </a:r>
            <a:r>
              <a:rPr lang="en-US" sz="2800" dirty="0" err="1" smtClean="0">
                <a:latin typeface="Comic Sans MS" pitchFamily="66" charset="0"/>
              </a:rPr>
              <a:t>tegmentum</a:t>
            </a:r>
            <a:r>
              <a:rPr lang="en-US" sz="2800" dirty="0" smtClean="0">
                <a:latin typeface="Comic Sans MS" pitchFamily="66" charset="0"/>
              </a:rPr>
              <a:t>  .</a:t>
            </a:r>
          </a:p>
          <a:p>
            <a:endParaRPr lang="en-US" sz="2800" dirty="0">
              <a:latin typeface="Comic Sans MS" pitchFamily="66" charset="0"/>
            </a:endParaRPr>
          </a:p>
        </p:txBody>
      </p:sp>
      <p:pic>
        <p:nvPicPr>
          <p:cNvPr id="5" name="Picture 1" descr="0002 008.jpg"/>
          <p:cNvPicPr>
            <a:picLocks noChangeAspect="1"/>
          </p:cNvPicPr>
          <p:nvPr/>
        </p:nvPicPr>
        <p:blipFill>
          <a:blip r:embed="rId2" cstate="print"/>
          <a:srcRect/>
          <a:stretch>
            <a:fillRect/>
          </a:stretch>
        </p:blipFill>
        <p:spPr bwMode="auto">
          <a:xfrm>
            <a:off x="4572000" y="0"/>
            <a:ext cx="4572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429124" y="0"/>
            <a:ext cx="4714876" cy="6858000"/>
          </a:xfrm>
        </p:spPr>
        <p:txBody>
          <a:bodyPr/>
          <a:lstStyle/>
          <a:p>
            <a:endParaRPr lang="en-US" dirty="0"/>
          </a:p>
        </p:txBody>
      </p:sp>
      <p:sp>
        <p:nvSpPr>
          <p:cNvPr id="3" name="عنصر نائب للمحتوى 2"/>
          <p:cNvSpPr>
            <a:spLocks noGrp="1"/>
          </p:cNvSpPr>
          <p:nvPr>
            <p:ph idx="1"/>
          </p:nvPr>
        </p:nvSpPr>
        <p:spPr>
          <a:xfrm>
            <a:off x="0" y="0"/>
            <a:ext cx="4572000" cy="6858000"/>
          </a:xfrm>
        </p:spPr>
        <p:style>
          <a:lnRef idx="1">
            <a:schemeClr val="accent4"/>
          </a:lnRef>
          <a:fillRef idx="2">
            <a:schemeClr val="accent4"/>
          </a:fillRef>
          <a:effectRef idx="1">
            <a:schemeClr val="accent4"/>
          </a:effectRef>
          <a:fontRef idx="minor">
            <a:schemeClr val="dk1"/>
          </a:fontRef>
        </p:style>
        <p:txBody>
          <a:bodyPr>
            <a:noAutofit/>
          </a:bodyPr>
          <a:lstStyle/>
          <a:p>
            <a:r>
              <a:rPr lang="en-US" sz="2400" b="1" dirty="0" smtClean="0">
                <a:solidFill>
                  <a:srgbClr val="7030A0"/>
                </a:solidFill>
                <a:latin typeface="Comic Sans MS" pitchFamily="66" charset="0"/>
              </a:rPr>
              <a:t>The basilar part of the </a:t>
            </a:r>
            <a:r>
              <a:rPr lang="en-US" sz="2400" b="1" dirty="0" err="1" smtClean="0">
                <a:solidFill>
                  <a:srgbClr val="7030A0"/>
                </a:solidFill>
                <a:latin typeface="Comic Sans MS" pitchFamily="66" charset="0"/>
              </a:rPr>
              <a:t>pons</a:t>
            </a:r>
            <a:r>
              <a:rPr lang="en-US" sz="2400" dirty="0" smtClean="0">
                <a:latin typeface="Comic Sans MS" pitchFamily="66" charset="0"/>
              </a:rPr>
              <a:t>, at this level, contains small masses of nerve cells called </a:t>
            </a:r>
            <a:r>
              <a:rPr lang="en-US" sz="2400" dirty="0" err="1" smtClean="0">
                <a:latin typeface="Comic Sans MS" pitchFamily="66" charset="0"/>
              </a:rPr>
              <a:t>pontine</a:t>
            </a:r>
            <a:r>
              <a:rPr lang="en-US" sz="2400" dirty="0" smtClean="0">
                <a:latin typeface="Comic Sans MS" pitchFamily="66" charset="0"/>
              </a:rPr>
              <a:t> nuclei  . </a:t>
            </a:r>
          </a:p>
          <a:p>
            <a:endParaRPr lang="en-US" sz="2400" dirty="0" smtClean="0">
              <a:latin typeface="Comic Sans MS" pitchFamily="66" charset="0"/>
            </a:endParaRPr>
          </a:p>
          <a:p>
            <a:r>
              <a:rPr lang="en-US" sz="2400" dirty="0" smtClean="0">
                <a:latin typeface="Comic Sans MS" pitchFamily="66" charset="0"/>
              </a:rPr>
              <a:t> The </a:t>
            </a:r>
            <a:r>
              <a:rPr lang="en-US" sz="2400" dirty="0" err="1" smtClean="0">
                <a:latin typeface="Comic Sans MS" pitchFamily="66" charset="0"/>
              </a:rPr>
              <a:t>corticopontine</a:t>
            </a:r>
            <a:r>
              <a:rPr lang="en-US" sz="2400" dirty="0" smtClean="0">
                <a:latin typeface="Comic Sans MS" pitchFamily="66" charset="0"/>
              </a:rPr>
              <a:t> fibers of the </a:t>
            </a:r>
            <a:r>
              <a:rPr lang="en-US" sz="2400" dirty="0" err="1" smtClean="0">
                <a:latin typeface="Comic Sans MS" pitchFamily="66" charset="0"/>
              </a:rPr>
              <a:t>crus</a:t>
            </a:r>
            <a:r>
              <a:rPr lang="en-US" sz="2400" dirty="0" smtClean="0">
                <a:latin typeface="Comic Sans MS" pitchFamily="66" charset="0"/>
              </a:rPr>
              <a:t> </a:t>
            </a:r>
            <a:r>
              <a:rPr lang="en-US" sz="2400" dirty="0" err="1" smtClean="0">
                <a:latin typeface="Comic Sans MS" pitchFamily="66" charset="0"/>
              </a:rPr>
              <a:t>cerebri</a:t>
            </a:r>
            <a:r>
              <a:rPr lang="en-US" sz="2400" dirty="0" smtClean="0">
                <a:latin typeface="Comic Sans MS" pitchFamily="66" charset="0"/>
              </a:rPr>
              <a:t> of the midbrain terminate in the </a:t>
            </a:r>
            <a:r>
              <a:rPr lang="en-US" sz="2400" dirty="0" err="1" smtClean="0">
                <a:latin typeface="Comic Sans MS" pitchFamily="66" charset="0"/>
              </a:rPr>
              <a:t>pontine</a:t>
            </a:r>
            <a:r>
              <a:rPr lang="en-US" sz="2400" dirty="0" smtClean="0">
                <a:latin typeface="Comic Sans MS" pitchFamily="66" charset="0"/>
              </a:rPr>
              <a:t> nuclei. The axons of these cells give origin to the transverse fibers of the </a:t>
            </a:r>
            <a:r>
              <a:rPr lang="en-US" sz="2400" dirty="0" err="1" smtClean="0">
                <a:latin typeface="Comic Sans MS" pitchFamily="66" charset="0"/>
              </a:rPr>
              <a:t>pons</a:t>
            </a:r>
            <a:r>
              <a:rPr lang="en-US" sz="2400" dirty="0" smtClean="0">
                <a:latin typeface="Comic Sans MS" pitchFamily="66" charset="0"/>
              </a:rPr>
              <a:t>, which cross the midline and intersect the </a:t>
            </a:r>
            <a:r>
              <a:rPr lang="en-US" sz="2400" dirty="0" err="1" smtClean="0">
                <a:latin typeface="Comic Sans MS" pitchFamily="66" charset="0"/>
              </a:rPr>
              <a:t>corticospinal</a:t>
            </a:r>
            <a:r>
              <a:rPr lang="en-US" sz="2400" dirty="0" smtClean="0">
                <a:latin typeface="Comic Sans MS" pitchFamily="66" charset="0"/>
              </a:rPr>
              <a:t> and </a:t>
            </a:r>
            <a:r>
              <a:rPr lang="en-US" sz="2400" dirty="0" err="1" smtClean="0">
                <a:latin typeface="Comic Sans MS" pitchFamily="66" charset="0"/>
              </a:rPr>
              <a:t>corticonuclear</a:t>
            </a:r>
            <a:r>
              <a:rPr lang="en-US" sz="2400" dirty="0" smtClean="0">
                <a:latin typeface="Comic Sans MS" pitchFamily="66" charset="0"/>
              </a:rPr>
              <a:t> tracts, breaking them up into small bundles. </a:t>
            </a:r>
          </a:p>
          <a:p>
            <a:endParaRPr lang="en-US" sz="2400" dirty="0">
              <a:latin typeface="Comic Sans MS" pitchFamily="66" charset="0"/>
            </a:endParaRPr>
          </a:p>
        </p:txBody>
      </p:sp>
      <p:pic>
        <p:nvPicPr>
          <p:cNvPr id="4" name="Picture 1" descr="0002 008.jpg"/>
          <p:cNvPicPr>
            <a:picLocks noChangeAspect="1"/>
          </p:cNvPicPr>
          <p:nvPr/>
        </p:nvPicPr>
        <p:blipFill>
          <a:blip r:embed="rId2" cstate="print"/>
          <a:srcRect/>
          <a:stretch>
            <a:fillRect/>
          </a:stretch>
        </p:blipFill>
        <p:spPr bwMode="auto">
          <a:xfrm>
            <a:off x="4572000" y="0"/>
            <a:ext cx="4572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dirty="0"/>
          </a:p>
        </p:txBody>
      </p:sp>
      <p:sp>
        <p:nvSpPr>
          <p:cNvPr id="3" name="عنصر نائب للمحتوى 2"/>
          <p:cNvSpPr>
            <a:spLocks noGrp="1"/>
          </p:cNvSpPr>
          <p:nvPr>
            <p:ph idx="1"/>
          </p:nvPr>
        </p:nvSpPr>
        <p:spPr>
          <a:xfrm>
            <a:off x="0" y="0"/>
            <a:ext cx="4572000" cy="6858000"/>
          </a:xfrm>
        </p:spPr>
        <p:style>
          <a:lnRef idx="1">
            <a:schemeClr val="accent4"/>
          </a:lnRef>
          <a:fillRef idx="2">
            <a:schemeClr val="accent4"/>
          </a:fillRef>
          <a:effectRef idx="1">
            <a:schemeClr val="accent4"/>
          </a:effectRef>
          <a:fontRef idx="minor">
            <a:schemeClr val="dk1"/>
          </a:fontRef>
        </p:style>
        <p:txBody>
          <a:bodyPr>
            <a:normAutofit/>
          </a:bodyPr>
          <a:lstStyle/>
          <a:p>
            <a:endParaRPr lang="en-US" sz="2800" dirty="0" smtClean="0">
              <a:latin typeface="Comic Sans MS" pitchFamily="66" charset="0"/>
            </a:endParaRPr>
          </a:p>
          <a:p>
            <a:r>
              <a:rPr lang="en-US" sz="2800" dirty="0" smtClean="0">
                <a:solidFill>
                  <a:srgbClr val="FF0000"/>
                </a:solidFill>
                <a:latin typeface="Comic Sans MS" pitchFamily="66" charset="0"/>
              </a:rPr>
              <a:t>CONT….</a:t>
            </a:r>
          </a:p>
          <a:p>
            <a:endParaRPr lang="en-US" sz="2800" dirty="0" smtClean="0">
              <a:latin typeface="Comic Sans MS" pitchFamily="66" charset="0"/>
            </a:endParaRPr>
          </a:p>
          <a:p>
            <a:r>
              <a:rPr lang="en-US" sz="2800" dirty="0" smtClean="0">
                <a:latin typeface="Comic Sans MS" pitchFamily="66" charset="0"/>
              </a:rPr>
              <a:t>The transverse fibers of the </a:t>
            </a:r>
            <a:r>
              <a:rPr lang="en-US" sz="2800" dirty="0" err="1" smtClean="0">
                <a:latin typeface="Comic Sans MS" pitchFamily="66" charset="0"/>
              </a:rPr>
              <a:t>pons</a:t>
            </a:r>
            <a:r>
              <a:rPr lang="en-US" sz="2800" dirty="0" smtClean="0">
                <a:latin typeface="Comic Sans MS" pitchFamily="66" charset="0"/>
              </a:rPr>
              <a:t> enter the middle </a:t>
            </a:r>
            <a:r>
              <a:rPr lang="en-US" sz="2800" dirty="0" err="1" smtClean="0">
                <a:latin typeface="Comic Sans MS" pitchFamily="66" charset="0"/>
              </a:rPr>
              <a:t>cerebellar</a:t>
            </a:r>
            <a:r>
              <a:rPr lang="en-US" sz="2800" dirty="0" smtClean="0">
                <a:latin typeface="Comic Sans MS" pitchFamily="66" charset="0"/>
              </a:rPr>
              <a:t> peduncle and are distributed to the </a:t>
            </a:r>
            <a:r>
              <a:rPr lang="en-US" sz="2800" dirty="0" err="1" smtClean="0">
                <a:latin typeface="Comic Sans MS" pitchFamily="66" charset="0"/>
              </a:rPr>
              <a:t>cerebellar</a:t>
            </a:r>
            <a:r>
              <a:rPr lang="en-US" sz="2800" dirty="0" smtClean="0">
                <a:latin typeface="Comic Sans MS" pitchFamily="66" charset="0"/>
              </a:rPr>
              <a:t> hemisphere. This connection forms the main pathway linking the cerebral cortex to the cerebellum.</a:t>
            </a:r>
            <a:endParaRPr lang="en-US" sz="2800" dirty="0"/>
          </a:p>
        </p:txBody>
      </p:sp>
      <p:pic>
        <p:nvPicPr>
          <p:cNvPr id="4" name="Picture 1" descr="0002 008.jpg"/>
          <p:cNvPicPr>
            <a:picLocks noChangeAspect="1"/>
          </p:cNvPicPr>
          <p:nvPr/>
        </p:nvPicPr>
        <p:blipFill>
          <a:blip r:embed="rId2" cstate="print"/>
          <a:srcRect/>
          <a:stretch>
            <a:fillRect/>
          </a:stretch>
        </p:blipFill>
        <p:spPr bwMode="auto">
          <a:xfrm>
            <a:off x="4572000" y="0"/>
            <a:ext cx="4572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dirty="0"/>
          </a:p>
        </p:txBody>
      </p:sp>
      <p:sp>
        <p:nvSpPr>
          <p:cNvPr id="3" name="عنصر نائب للمحتوى 2"/>
          <p:cNvSpPr>
            <a:spLocks noGrp="1"/>
          </p:cNvSpPr>
          <p:nvPr>
            <p:ph idx="1"/>
          </p:nvPr>
        </p:nvSpPr>
        <p:spPr>
          <a:xfrm>
            <a:off x="0" y="1214422"/>
            <a:ext cx="4857752" cy="5643578"/>
          </a:xfrm>
        </p:spPr>
        <p:style>
          <a:lnRef idx="1">
            <a:schemeClr val="accent4"/>
          </a:lnRef>
          <a:fillRef idx="2">
            <a:schemeClr val="accent4"/>
          </a:fillRef>
          <a:effectRef idx="1">
            <a:schemeClr val="accent4"/>
          </a:effectRef>
          <a:fontRef idx="minor">
            <a:schemeClr val="dk1"/>
          </a:fontRef>
        </p:style>
        <p:txBody>
          <a:bodyPr>
            <a:noAutofit/>
          </a:bodyPr>
          <a:lstStyle/>
          <a:p>
            <a:r>
              <a:rPr lang="en-US" sz="2400" dirty="0" smtClean="0">
                <a:latin typeface="Comic Sans MS" pitchFamily="66" charset="0"/>
              </a:rPr>
              <a:t>The internal structure of the cranial part of the </a:t>
            </a:r>
            <a:r>
              <a:rPr lang="en-US" sz="2400" dirty="0" err="1" smtClean="0">
                <a:latin typeface="Comic Sans MS" pitchFamily="66" charset="0"/>
              </a:rPr>
              <a:t>pons</a:t>
            </a:r>
            <a:r>
              <a:rPr lang="en-US" sz="2400" dirty="0" smtClean="0">
                <a:latin typeface="Comic Sans MS" pitchFamily="66" charset="0"/>
              </a:rPr>
              <a:t> is similar to that seen at the caudal level, but it now contains the motor and principal sensory nuclei of the trigeminal nerve.</a:t>
            </a:r>
          </a:p>
          <a:p>
            <a:r>
              <a:rPr lang="en-US" sz="2400" b="1" dirty="0" smtClean="0">
                <a:solidFill>
                  <a:srgbClr val="7030A0"/>
                </a:solidFill>
                <a:latin typeface="Comic Sans MS" pitchFamily="66" charset="0"/>
              </a:rPr>
              <a:t>The motor nucleus </a:t>
            </a:r>
            <a:r>
              <a:rPr lang="en-US" sz="2400" dirty="0" smtClean="0">
                <a:latin typeface="Comic Sans MS" pitchFamily="66" charset="0"/>
              </a:rPr>
              <a:t>of the trigeminal nerve is situated beneath the lateral part of the fourth ventricle within the reticular formation The emerging motor fibers travel </a:t>
            </a:r>
            <a:r>
              <a:rPr lang="en-US" sz="2400" dirty="0" err="1" smtClean="0">
                <a:latin typeface="Comic Sans MS" pitchFamily="66" charset="0"/>
              </a:rPr>
              <a:t>anteriorly</a:t>
            </a:r>
            <a:r>
              <a:rPr lang="en-US" sz="2400" dirty="0" smtClean="0">
                <a:latin typeface="Comic Sans MS" pitchFamily="66" charset="0"/>
              </a:rPr>
              <a:t> through </a:t>
            </a:r>
          </a:p>
          <a:p>
            <a:endParaRPr lang="en-US" sz="2400" dirty="0">
              <a:latin typeface="Comic Sans MS" pitchFamily="66" charset="0"/>
            </a:endParaRPr>
          </a:p>
        </p:txBody>
      </p:sp>
      <p:pic>
        <p:nvPicPr>
          <p:cNvPr id="5" name="Picture 1" descr="0002 009.jpg"/>
          <p:cNvPicPr>
            <a:picLocks noChangeAspect="1"/>
          </p:cNvPicPr>
          <p:nvPr/>
        </p:nvPicPr>
        <p:blipFill>
          <a:blip r:embed="rId2" cstate="print"/>
          <a:srcRect/>
          <a:stretch>
            <a:fillRect/>
          </a:stretch>
        </p:blipFill>
        <p:spPr bwMode="auto">
          <a:xfrm>
            <a:off x="4857752" y="1214422"/>
            <a:ext cx="4286248" cy="5643578"/>
          </a:xfrm>
          <a:prstGeom prst="rect">
            <a:avLst/>
          </a:prstGeom>
          <a:noFill/>
          <a:ln w="9525">
            <a:noFill/>
            <a:miter lim="800000"/>
            <a:headEnd/>
            <a:tailEnd/>
          </a:ln>
        </p:spPr>
      </p:pic>
      <p:sp>
        <p:nvSpPr>
          <p:cNvPr id="6" name="شكل بيضاوي 5"/>
          <p:cNvSpPr/>
          <p:nvPr/>
        </p:nvSpPr>
        <p:spPr>
          <a:xfrm>
            <a:off x="0" y="0"/>
            <a:ext cx="9001156" cy="1142984"/>
          </a:xfrm>
          <a:prstGeom prst="ellipse">
            <a:avLst/>
          </a:prstGeom>
        </p:spPr>
        <p:style>
          <a:lnRef idx="3">
            <a:schemeClr val="lt1"/>
          </a:lnRef>
          <a:fillRef idx="1">
            <a:schemeClr val="accent6"/>
          </a:fillRef>
          <a:effectRef idx="1">
            <a:schemeClr val="accent6"/>
          </a:effectRef>
          <a:fontRef idx="minor">
            <a:schemeClr val="lt1"/>
          </a:fontRef>
        </p:style>
        <p:txBody>
          <a:bodyPr rtlCol="0" anchor="ctr"/>
          <a:lstStyle/>
          <a:p>
            <a:r>
              <a:rPr lang="en-US" sz="3600" b="1" dirty="0" smtClean="0">
                <a:solidFill>
                  <a:srgbClr val="002060"/>
                </a:solidFill>
                <a:latin typeface="Blackadder ITC" pitchFamily="82" charset="0"/>
              </a:rPr>
              <a:t>         Transverse Section Through the </a:t>
            </a:r>
          </a:p>
          <a:p>
            <a:r>
              <a:rPr lang="en-US" sz="3600" b="1" dirty="0" smtClean="0">
                <a:solidFill>
                  <a:srgbClr val="002060"/>
                </a:solidFill>
                <a:latin typeface="Blackadder ITC" pitchFamily="82" charset="0"/>
              </a:rPr>
              <a:t>                       Cranial Part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dirty="0"/>
          </a:p>
        </p:txBody>
      </p:sp>
      <p:sp>
        <p:nvSpPr>
          <p:cNvPr id="3" name="عنصر نائب للمحتوى 2"/>
          <p:cNvSpPr>
            <a:spLocks noGrp="1"/>
          </p:cNvSpPr>
          <p:nvPr>
            <p:ph idx="1"/>
          </p:nvPr>
        </p:nvSpPr>
        <p:spPr>
          <a:xfrm>
            <a:off x="0" y="0"/>
            <a:ext cx="4572000" cy="6858000"/>
          </a:xfrm>
        </p:spPr>
        <p:style>
          <a:lnRef idx="1">
            <a:schemeClr val="accent4"/>
          </a:lnRef>
          <a:fillRef idx="2">
            <a:schemeClr val="accent4"/>
          </a:fillRef>
          <a:effectRef idx="1">
            <a:schemeClr val="accent4"/>
          </a:effectRef>
          <a:fontRef idx="minor">
            <a:schemeClr val="dk1"/>
          </a:fontRef>
        </p:style>
        <p:txBody>
          <a:bodyPr>
            <a:normAutofit/>
          </a:bodyPr>
          <a:lstStyle/>
          <a:p>
            <a:endParaRPr lang="en-US" sz="2400" dirty="0" smtClean="0">
              <a:latin typeface="Comic Sans MS" pitchFamily="66" charset="0"/>
            </a:endParaRPr>
          </a:p>
          <a:p>
            <a:r>
              <a:rPr lang="en-US" sz="2400" dirty="0" smtClean="0">
                <a:latin typeface="Comic Sans MS" pitchFamily="66" charset="0"/>
              </a:rPr>
              <a:t>through the substance of the </a:t>
            </a:r>
            <a:r>
              <a:rPr lang="en-US" sz="2400" dirty="0" err="1" smtClean="0">
                <a:latin typeface="Comic Sans MS" pitchFamily="66" charset="0"/>
              </a:rPr>
              <a:t>pons</a:t>
            </a:r>
            <a:r>
              <a:rPr lang="en-US" sz="2400" dirty="0" smtClean="0">
                <a:latin typeface="Comic Sans MS" pitchFamily="66" charset="0"/>
              </a:rPr>
              <a:t> &amp; exit on its anterior surface .</a:t>
            </a:r>
          </a:p>
          <a:p>
            <a:endParaRPr lang="en-US" sz="2400" dirty="0" smtClean="0">
              <a:latin typeface="Comic Sans MS" pitchFamily="66" charset="0"/>
            </a:endParaRPr>
          </a:p>
          <a:p>
            <a:r>
              <a:rPr lang="en-US" sz="2400" b="1" dirty="0" smtClean="0">
                <a:solidFill>
                  <a:srgbClr val="7030A0"/>
                </a:solidFill>
                <a:latin typeface="Comic Sans MS" pitchFamily="66" charset="0"/>
              </a:rPr>
              <a:t>The principal sensory nucleus </a:t>
            </a:r>
            <a:r>
              <a:rPr lang="en-US" sz="2400" dirty="0" smtClean="0">
                <a:latin typeface="Comic Sans MS" pitchFamily="66" charset="0"/>
              </a:rPr>
              <a:t>of the trigeminal nerve is situated on the lateral side of the motor nucleus  . it is continuous inferiorly with the nucleus of the spinal tract. The entering sensory fibers travel through the substance of the </a:t>
            </a:r>
            <a:r>
              <a:rPr lang="en-US" sz="2400" dirty="0" err="1" smtClean="0">
                <a:latin typeface="Comic Sans MS" pitchFamily="66" charset="0"/>
              </a:rPr>
              <a:t>pons</a:t>
            </a:r>
            <a:r>
              <a:rPr lang="en-US" sz="2400" dirty="0" smtClean="0">
                <a:latin typeface="Comic Sans MS" pitchFamily="66" charset="0"/>
              </a:rPr>
              <a:t> and lie lateral to the motor fibers  .</a:t>
            </a:r>
          </a:p>
          <a:p>
            <a:endParaRPr lang="en-US" sz="2400" dirty="0">
              <a:latin typeface="Comic Sans MS" pitchFamily="66" charset="0"/>
            </a:endParaRPr>
          </a:p>
        </p:txBody>
      </p:sp>
      <p:pic>
        <p:nvPicPr>
          <p:cNvPr id="4" name="Picture 1" descr="0002 009.jpg"/>
          <p:cNvPicPr>
            <a:picLocks noChangeAspect="1"/>
          </p:cNvPicPr>
          <p:nvPr/>
        </p:nvPicPr>
        <p:blipFill>
          <a:blip r:embed="rId2" cstate="print"/>
          <a:srcRect/>
          <a:stretch>
            <a:fillRect/>
          </a:stretch>
        </p:blipFill>
        <p:spPr bwMode="auto">
          <a:xfrm>
            <a:off x="4500562" y="0"/>
            <a:ext cx="4643438"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a:xfrm>
            <a:off x="0" y="0"/>
            <a:ext cx="4572000" cy="6858000"/>
          </a:xfrm>
        </p:spPr>
        <p:style>
          <a:lnRef idx="1">
            <a:schemeClr val="accent4"/>
          </a:lnRef>
          <a:fillRef idx="2">
            <a:schemeClr val="accent4"/>
          </a:fillRef>
          <a:effectRef idx="1">
            <a:schemeClr val="accent4"/>
          </a:effectRef>
          <a:fontRef idx="minor">
            <a:schemeClr val="dk1"/>
          </a:fontRef>
        </p:style>
        <p:txBody>
          <a:bodyPr>
            <a:normAutofit/>
          </a:bodyPr>
          <a:lstStyle/>
          <a:p>
            <a:r>
              <a:rPr lang="en-US" sz="2400" b="1" dirty="0" smtClean="0">
                <a:solidFill>
                  <a:srgbClr val="7030A0"/>
                </a:solidFill>
                <a:latin typeface="Comic Sans MS" pitchFamily="66" charset="0"/>
              </a:rPr>
              <a:t>The superior </a:t>
            </a:r>
            <a:r>
              <a:rPr lang="en-US" sz="2400" b="1" dirty="0" err="1" smtClean="0">
                <a:solidFill>
                  <a:srgbClr val="7030A0"/>
                </a:solidFill>
                <a:latin typeface="Comic Sans MS" pitchFamily="66" charset="0"/>
              </a:rPr>
              <a:t>cerebellar</a:t>
            </a:r>
            <a:r>
              <a:rPr lang="en-US" sz="2400" b="1" dirty="0" smtClean="0">
                <a:solidFill>
                  <a:srgbClr val="7030A0"/>
                </a:solidFill>
                <a:latin typeface="Comic Sans MS" pitchFamily="66" charset="0"/>
              </a:rPr>
              <a:t> peduncle </a:t>
            </a:r>
            <a:r>
              <a:rPr lang="en-US" sz="2400" dirty="0" smtClean="0">
                <a:latin typeface="Comic Sans MS" pitchFamily="66" charset="0"/>
              </a:rPr>
              <a:t>is situated </a:t>
            </a:r>
            <a:r>
              <a:rPr lang="en-US" sz="2400" dirty="0" err="1" smtClean="0">
                <a:latin typeface="Comic Sans MS" pitchFamily="66" charset="0"/>
              </a:rPr>
              <a:t>posterolateral</a:t>
            </a:r>
            <a:r>
              <a:rPr lang="en-US" sz="2400" dirty="0" smtClean="0">
                <a:latin typeface="Comic Sans MS" pitchFamily="66" charset="0"/>
              </a:rPr>
              <a:t> to the motor nucleus of the trigeminal nerve  .  It is joined by the anterior </a:t>
            </a:r>
            <a:r>
              <a:rPr lang="en-US" sz="2400" dirty="0" err="1" smtClean="0">
                <a:latin typeface="Comic Sans MS" pitchFamily="66" charset="0"/>
              </a:rPr>
              <a:t>spinocerebellar</a:t>
            </a:r>
            <a:r>
              <a:rPr lang="en-US" sz="2400" dirty="0" smtClean="0">
                <a:latin typeface="Comic Sans MS" pitchFamily="66" charset="0"/>
              </a:rPr>
              <a:t> tract.</a:t>
            </a:r>
          </a:p>
          <a:p>
            <a:endParaRPr lang="en-US" sz="2400" dirty="0" smtClean="0">
              <a:latin typeface="Comic Sans MS" pitchFamily="66" charset="0"/>
            </a:endParaRPr>
          </a:p>
          <a:p>
            <a:r>
              <a:rPr lang="en-US" sz="2400" b="1" dirty="0" smtClean="0">
                <a:solidFill>
                  <a:srgbClr val="7030A0"/>
                </a:solidFill>
                <a:latin typeface="Comic Sans MS" pitchFamily="66" charset="0"/>
              </a:rPr>
              <a:t>The trapezoid body and the medial </a:t>
            </a:r>
            <a:r>
              <a:rPr lang="en-US" sz="2400" b="1" dirty="0" err="1" smtClean="0">
                <a:solidFill>
                  <a:srgbClr val="7030A0"/>
                </a:solidFill>
                <a:latin typeface="Comic Sans MS" pitchFamily="66" charset="0"/>
              </a:rPr>
              <a:t>lemniscus</a:t>
            </a:r>
            <a:r>
              <a:rPr lang="en-US" sz="2400" b="1" dirty="0" smtClean="0">
                <a:solidFill>
                  <a:srgbClr val="7030A0"/>
                </a:solidFill>
                <a:latin typeface="Comic Sans MS" pitchFamily="66" charset="0"/>
              </a:rPr>
              <a:t> </a:t>
            </a:r>
            <a:r>
              <a:rPr lang="en-US" sz="2400" dirty="0" smtClean="0">
                <a:latin typeface="Comic Sans MS" pitchFamily="66" charset="0"/>
              </a:rPr>
              <a:t>are situated in the same position as they were in the previous section  . The lateral and spinal </a:t>
            </a:r>
            <a:r>
              <a:rPr lang="en-US" sz="2400" dirty="0" err="1" smtClean="0">
                <a:latin typeface="Comic Sans MS" pitchFamily="66" charset="0"/>
              </a:rPr>
              <a:t>lemnisci</a:t>
            </a:r>
            <a:r>
              <a:rPr lang="en-US" sz="2400" dirty="0" smtClean="0">
                <a:latin typeface="Comic Sans MS" pitchFamily="66" charset="0"/>
              </a:rPr>
              <a:t> lie at the lateral extremity of the medial </a:t>
            </a:r>
            <a:r>
              <a:rPr lang="en-US" sz="2400" dirty="0" err="1" smtClean="0">
                <a:latin typeface="Comic Sans MS" pitchFamily="66" charset="0"/>
              </a:rPr>
              <a:t>lemniscus</a:t>
            </a:r>
            <a:r>
              <a:rPr lang="en-US" sz="2400" dirty="0" smtClean="0">
                <a:latin typeface="Comic Sans MS" pitchFamily="66" charset="0"/>
              </a:rPr>
              <a:t> .</a:t>
            </a:r>
            <a:endParaRPr lang="en-US" sz="2400" dirty="0">
              <a:latin typeface="Comic Sans MS" pitchFamily="66" charset="0"/>
            </a:endParaRPr>
          </a:p>
        </p:txBody>
      </p:sp>
      <p:pic>
        <p:nvPicPr>
          <p:cNvPr id="4" name="Picture 1" descr="0002 009.jpg"/>
          <p:cNvPicPr>
            <a:picLocks noChangeAspect="1"/>
          </p:cNvPicPr>
          <p:nvPr/>
        </p:nvPicPr>
        <p:blipFill>
          <a:blip r:embed="rId2" cstate="print"/>
          <a:srcRect/>
          <a:stretch>
            <a:fillRect/>
          </a:stretch>
        </p:blipFill>
        <p:spPr bwMode="auto">
          <a:xfrm>
            <a:off x="4572000" y="0"/>
            <a:ext cx="4572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dirty="0"/>
          </a:p>
        </p:txBody>
      </p:sp>
      <p:sp>
        <p:nvSpPr>
          <p:cNvPr id="3" name="عنصر نائب للمحتوى 2"/>
          <p:cNvSpPr>
            <a:spLocks noGrp="1"/>
          </p:cNvSpPr>
          <p:nvPr>
            <p:ph idx="1"/>
          </p:nvPr>
        </p:nvSpPr>
        <p:spPr>
          <a:xfrm>
            <a:off x="0" y="1285860"/>
            <a:ext cx="4500562" cy="5572140"/>
          </a:xfrm>
        </p:spPr>
        <p:style>
          <a:lnRef idx="1">
            <a:schemeClr val="accent4"/>
          </a:lnRef>
          <a:fillRef idx="2">
            <a:schemeClr val="accent4"/>
          </a:fillRef>
          <a:effectRef idx="1">
            <a:schemeClr val="accent4"/>
          </a:effectRef>
          <a:fontRef idx="minor">
            <a:schemeClr val="dk1"/>
          </a:fontRef>
        </p:style>
        <p:txBody>
          <a:bodyPr>
            <a:normAutofit/>
          </a:bodyPr>
          <a:lstStyle/>
          <a:p>
            <a:r>
              <a:rPr lang="en-US" sz="2400" b="1" dirty="0" smtClean="0">
                <a:solidFill>
                  <a:srgbClr val="7030A0"/>
                </a:solidFill>
                <a:latin typeface="Comic Sans MS" pitchFamily="66" charset="0"/>
              </a:rPr>
              <a:t>The midbrain </a:t>
            </a:r>
            <a:r>
              <a:rPr lang="en-US" sz="2400" dirty="0" smtClean="0">
                <a:latin typeface="Comic Sans MS" pitchFamily="66" charset="0"/>
              </a:rPr>
              <a:t>measures about </a:t>
            </a:r>
            <a:r>
              <a:rPr lang="en-US" sz="2400" dirty="0" smtClean="0">
                <a:solidFill>
                  <a:srgbClr val="FF0000"/>
                </a:solidFill>
                <a:latin typeface="Comic Sans MS" pitchFamily="66" charset="0"/>
              </a:rPr>
              <a:t>0.8 inch (2 cm)</a:t>
            </a:r>
            <a:r>
              <a:rPr lang="en-US" sz="2400" dirty="0" smtClean="0">
                <a:latin typeface="Comic Sans MS" pitchFamily="66" charset="0"/>
              </a:rPr>
              <a:t> in length and connects the </a:t>
            </a:r>
            <a:r>
              <a:rPr lang="en-US" sz="2400" dirty="0" err="1" smtClean="0">
                <a:solidFill>
                  <a:srgbClr val="7030A0"/>
                </a:solidFill>
                <a:latin typeface="Comic Sans MS" pitchFamily="66" charset="0"/>
              </a:rPr>
              <a:t>pons</a:t>
            </a:r>
            <a:r>
              <a:rPr lang="en-US" sz="2400" dirty="0" smtClean="0">
                <a:latin typeface="Comic Sans MS" pitchFamily="66" charset="0"/>
              </a:rPr>
              <a:t> and </a:t>
            </a:r>
            <a:r>
              <a:rPr lang="en-US" sz="2400" dirty="0" smtClean="0">
                <a:solidFill>
                  <a:srgbClr val="7030A0"/>
                </a:solidFill>
                <a:latin typeface="Comic Sans MS" pitchFamily="66" charset="0"/>
              </a:rPr>
              <a:t>cerebellum</a:t>
            </a:r>
            <a:r>
              <a:rPr lang="en-US" sz="2400" dirty="0" smtClean="0">
                <a:latin typeface="Comic Sans MS" pitchFamily="66" charset="0"/>
              </a:rPr>
              <a:t> with the </a:t>
            </a:r>
            <a:r>
              <a:rPr lang="en-US" sz="2400" dirty="0" smtClean="0">
                <a:solidFill>
                  <a:srgbClr val="7030A0"/>
                </a:solidFill>
                <a:latin typeface="Comic Sans MS" pitchFamily="66" charset="0"/>
              </a:rPr>
              <a:t>forebrain</a:t>
            </a:r>
            <a:r>
              <a:rPr lang="en-US" sz="2400" dirty="0" smtClean="0">
                <a:latin typeface="Comic Sans MS" pitchFamily="66" charset="0"/>
              </a:rPr>
              <a:t> .</a:t>
            </a:r>
          </a:p>
          <a:p>
            <a:r>
              <a:rPr lang="en-US" sz="2400" dirty="0" smtClean="0">
                <a:latin typeface="Comic Sans MS" pitchFamily="66" charset="0"/>
              </a:rPr>
              <a:t> Its long axis inclines </a:t>
            </a:r>
            <a:r>
              <a:rPr lang="en-US" sz="2400" dirty="0" err="1" smtClean="0">
                <a:latin typeface="Comic Sans MS" pitchFamily="66" charset="0"/>
              </a:rPr>
              <a:t>anteriorly</a:t>
            </a:r>
            <a:r>
              <a:rPr lang="en-US" sz="2400" dirty="0" smtClean="0">
                <a:latin typeface="Comic Sans MS" pitchFamily="66" charset="0"/>
              </a:rPr>
              <a:t> as it ascends through the opening in the </a:t>
            </a:r>
            <a:r>
              <a:rPr lang="en-US" sz="2400" dirty="0" err="1" smtClean="0">
                <a:solidFill>
                  <a:srgbClr val="7030A0"/>
                </a:solidFill>
                <a:latin typeface="Comic Sans MS" pitchFamily="66" charset="0"/>
              </a:rPr>
              <a:t>tentorium</a:t>
            </a:r>
            <a:r>
              <a:rPr lang="en-US" sz="2400" dirty="0" smtClean="0">
                <a:solidFill>
                  <a:srgbClr val="7030A0"/>
                </a:solidFill>
                <a:latin typeface="Comic Sans MS" pitchFamily="66" charset="0"/>
              </a:rPr>
              <a:t> </a:t>
            </a:r>
            <a:r>
              <a:rPr lang="en-US" sz="2400" dirty="0" err="1" smtClean="0">
                <a:solidFill>
                  <a:srgbClr val="7030A0"/>
                </a:solidFill>
                <a:latin typeface="Comic Sans MS" pitchFamily="66" charset="0"/>
              </a:rPr>
              <a:t>cerebelli</a:t>
            </a:r>
            <a:r>
              <a:rPr lang="en-US" sz="2400" dirty="0" smtClean="0">
                <a:latin typeface="Comic Sans MS" pitchFamily="66" charset="0"/>
              </a:rPr>
              <a:t>. The midbrain is traversed by a narrow channel, the cerebral aqueduct, which is filled with cerebrospinal fluid  ( CSF ).</a:t>
            </a:r>
          </a:p>
          <a:p>
            <a:endParaRPr lang="en-US" sz="2400" dirty="0">
              <a:solidFill>
                <a:srgbClr val="7030A0"/>
              </a:solidFill>
              <a:latin typeface="Comic Sans MS" pitchFamily="66" charset="0"/>
            </a:endParaRPr>
          </a:p>
        </p:txBody>
      </p:sp>
      <p:pic>
        <p:nvPicPr>
          <p:cNvPr id="4" name="Picture 4" descr="http://d7c2b0wpljtwf.cloudfront.net/var/ezwebin_site/storage/images/media/images/e-anatomy/brain-human-anatomy-diagram/brainstem-anatomy-pons-midbrain-bulb-en/2637390-1-eng-GB/brainstem-anatomy-pons-midbrain-bulb-en_medical512.jpg">
            <a:hlinkClick r:id="rId2"/>
          </p:cNvPr>
          <p:cNvPicPr>
            <a:picLocks noChangeAspect="1" noChangeArrowheads="1"/>
          </p:cNvPicPr>
          <p:nvPr/>
        </p:nvPicPr>
        <p:blipFill>
          <a:blip r:embed="rId3" cstate="print"/>
          <a:srcRect/>
          <a:stretch>
            <a:fillRect/>
          </a:stretch>
        </p:blipFill>
        <p:spPr bwMode="auto">
          <a:xfrm>
            <a:off x="4500562" y="1285860"/>
            <a:ext cx="4643438" cy="5572140"/>
          </a:xfrm>
          <a:prstGeom prst="rect">
            <a:avLst/>
          </a:prstGeom>
          <a:noFill/>
        </p:spPr>
      </p:pic>
      <p:sp>
        <p:nvSpPr>
          <p:cNvPr id="5" name="شكل بيضاوي 4"/>
          <p:cNvSpPr/>
          <p:nvPr/>
        </p:nvSpPr>
        <p:spPr>
          <a:xfrm>
            <a:off x="1000100" y="214290"/>
            <a:ext cx="7215238" cy="928694"/>
          </a:xfrm>
          <a:prstGeom prst="ellipse">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sz="4800" b="1" dirty="0" smtClean="0">
                <a:solidFill>
                  <a:srgbClr val="002060"/>
                </a:solidFill>
                <a:latin typeface="Blackadder ITC" pitchFamily="82" charset="0"/>
              </a:rPr>
              <a:t>MIDBRAIN </a:t>
            </a:r>
            <a:endParaRPr lang="en-US" sz="4800" b="1" dirty="0">
              <a:solidFill>
                <a:srgbClr val="002060"/>
              </a:solidFill>
              <a:latin typeface="Blackadder ITC" pitchFamily="82"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a:xfrm>
            <a:off x="0" y="1142984"/>
            <a:ext cx="4500562" cy="5715016"/>
          </a:xfrm>
        </p:spPr>
        <p:style>
          <a:lnRef idx="1">
            <a:schemeClr val="accent4"/>
          </a:lnRef>
          <a:fillRef idx="2">
            <a:schemeClr val="accent4"/>
          </a:fillRef>
          <a:effectRef idx="1">
            <a:schemeClr val="accent4"/>
          </a:effectRef>
          <a:fontRef idx="minor">
            <a:schemeClr val="dk1"/>
          </a:fontRef>
        </p:style>
        <p:txBody>
          <a:bodyPr>
            <a:normAutofit fontScale="70000" lnSpcReduction="20000"/>
          </a:bodyPr>
          <a:lstStyle/>
          <a:p>
            <a:pPr>
              <a:spcBef>
                <a:spcPts val="0"/>
              </a:spcBef>
              <a:buNone/>
            </a:pPr>
            <a:endParaRPr lang="en-US" dirty="0" smtClean="0">
              <a:solidFill>
                <a:schemeClr val="tx1"/>
              </a:solidFill>
              <a:latin typeface="Comic Sans MS" pitchFamily="66" charset="0"/>
            </a:endParaRPr>
          </a:p>
          <a:p>
            <a:pPr>
              <a:spcBef>
                <a:spcPts val="0"/>
              </a:spcBef>
            </a:pPr>
            <a:r>
              <a:rPr lang="en-US" dirty="0" smtClean="0">
                <a:solidFill>
                  <a:schemeClr val="tx1"/>
                </a:solidFill>
                <a:latin typeface="Comic Sans MS" pitchFamily="66" charset="0"/>
              </a:rPr>
              <a:t>-</a:t>
            </a:r>
            <a:r>
              <a:rPr lang="en-US" dirty="0" smtClean="0">
                <a:solidFill>
                  <a:srgbClr val="FF0000"/>
                </a:solidFill>
                <a:latin typeface="Comic Sans MS" pitchFamily="66" charset="0"/>
              </a:rPr>
              <a:t>The </a:t>
            </a:r>
            <a:r>
              <a:rPr lang="en-US" dirty="0" err="1" smtClean="0">
                <a:solidFill>
                  <a:srgbClr val="FF0000"/>
                </a:solidFill>
                <a:latin typeface="Comic Sans MS" pitchFamily="66" charset="0"/>
              </a:rPr>
              <a:t>interpeduncular</a:t>
            </a:r>
            <a:r>
              <a:rPr lang="en-US" dirty="0" smtClean="0">
                <a:solidFill>
                  <a:srgbClr val="FF0000"/>
                </a:solidFill>
                <a:latin typeface="Comic Sans MS" pitchFamily="66" charset="0"/>
              </a:rPr>
              <a:t> </a:t>
            </a:r>
            <a:r>
              <a:rPr lang="en-US" dirty="0" err="1" smtClean="0">
                <a:solidFill>
                  <a:srgbClr val="FF0000"/>
                </a:solidFill>
                <a:latin typeface="Comic Sans MS" pitchFamily="66" charset="0"/>
              </a:rPr>
              <a:t>fossa</a:t>
            </a:r>
            <a:r>
              <a:rPr lang="en-US" dirty="0" smtClean="0">
                <a:solidFill>
                  <a:srgbClr val="FF0000"/>
                </a:solidFill>
                <a:latin typeface="Comic Sans MS" pitchFamily="66" charset="0"/>
              </a:rPr>
              <a:t> </a:t>
            </a:r>
            <a:r>
              <a:rPr lang="en-US" dirty="0" smtClean="0">
                <a:solidFill>
                  <a:schemeClr val="tx1"/>
                </a:solidFill>
                <a:latin typeface="Comic Sans MS" pitchFamily="66" charset="0"/>
              </a:rPr>
              <a:t>is a depression in the midline bounded on either side by       the </a:t>
            </a:r>
            <a:r>
              <a:rPr lang="en-US" dirty="0" err="1" smtClean="0">
                <a:solidFill>
                  <a:schemeClr val="tx1"/>
                </a:solidFill>
                <a:latin typeface="Comic Sans MS" pitchFamily="66" charset="0"/>
              </a:rPr>
              <a:t>crus</a:t>
            </a:r>
            <a:r>
              <a:rPr lang="en-US" dirty="0" smtClean="0">
                <a:solidFill>
                  <a:schemeClr val="tx1"/>
                </a:solidFill>
                <a:latin typeface="Comic Sans MS" pitchFamily="66" charset="0"/>
              </a:rPr>
              <a:t> </a:t>
            </a:r>
            <a:r>
              <a:rPr lang="en-US" dirty="0" err="1" smtClean="0">
                <a:solidFill>
                  <a:schemeClr val="tx1"/>
                </a:solidFill>
                <a:latin typeface="Comic Sans MS" pitchFamily="66" charset="0"/>
              </a:rPr>
              <a:t>cerebri</a:t>
            </a:r>
            <a:r>
              <a:rPr lang="en-US" dirty="0" smtClean="0">
                <a:solidFill>
                  <a:schemeClr val="tx1"/>
                </a:solidFill>
                <a:latin typeface="Comic Sans MS" pitchFamily="66" charset="0"/>
              </a:rPr>
              <a:t>. </a:t>
            </a:r>
          </a:p>
          <a:p>
            <a:pPr>
              <a:spcBef>
                <a:spcPts val="0"/>
              </a:spcBef>
            </a:pPr>
            <a:endParaRPr lang="en-US" dirty="0" smtClean="0">
              <a:solidFill>
                <a:schemeClr val="tx1"/>
              </a:solidFill>
              <a:latin typeface="Comic Sans MS" pitchFamily="66" charset="0"/>
            </a:endParaRPr>
          </a:p>
          <a:p>
            <a:pPr>
              <a:spcBef>
                <a:spcPts val="0"/>
              </a:spcBef>
            </a:pPr>
            <a:r>
              <a:rPr lang="en-US" dirty="0" smtClean="0">
                <a:solidFill>
                  <a:schemeClr val="tx1"/>
                </a:solidFill>
                <a:latin typeface="Comic Sans MS" pitchFamily="66" charset="0"/>
              </a:rPr>
              <a:t>The floor of the</a:t>
            </a:r>
          </a:p>
          <a:p>
            <a:pPr>
              <a:spcBef>
                <a:spcPts val="0"/>
              </a:spcBef>
            </a:pPr>
            <a:r>
              <a:rPr lang="en-US" dirty="0" err="1" smtClean="0">
                <a:solidFill>
                  <a:schemeClr val="tx1"/>
                </a:solidFill>
                <a:latin typeface="Comic Sans MS" pitchFamily="66" charset="0"/>
              </a:rPr>
              <a:t>interpeduncular</a:t>
            </a:r>
            <a:r>
              <a:rPr lang="en-US" dirty="0" smtClean="0">
                <a:solidFill>
                  <a:schemeClr val="tx1"/>
                </a:solidFill>
                <a:latin typeface="Comic Sans MS" pitchFamily="66" charset="0"/>
              </a:rPr>
              <a:t> </a:t>
            </a:r>
            <a:r>
              <a:rPr lang="en-US" dirty="0" err="1" smtClean="0">
                <a:solidFill>
                  <a:schemeClr val="tx1"/>
                </a:solidFill>
                <a:latin typeface="Comic Sans MS" pitchFamily="66" charset="0"/>
              </a:rPr>
              <a:t>fossa</a:t>
            </a:r>
            <a:r>
              <a:rPr lang="en-US" dirty="0" smtClean="0">
                <a:solidFill>
                  <a:schemeClr val="tx1"/>
                </a:solidFill>
                <a:latin typeface="Comic Sans MS" pitchFamily="66" charset="0"/>
              </a:rPr>
              <a:t> is       called </a:t>
            </a:r>
            <a:r>
              <a:rPr lang="en-US" dirty="0" smtClean="0">
                <a:solidFill>
                  <a:srgbClr val="FF0000"/>
                </a:solidFill>
                <a:latin typeface="Comic Sans MS" pitchFamily="66" charset="0"/>
              </a:rPr>
              <a:t>the posterior perforated substance </a:t>
            </a:r>
            <a:r>
              <a:rPr lang="en-US" dirty="0" smtClean="0">
                <a:solidFill>
                  <a:schemeClr val="tx1"/>
                </a:solidFill>
                <a:latin typeface="Comic Sans MS" pitchFamily="66" charset="0"/>
              </a:rPr>
              <a:t>and it is perforated by many small blood  vessels. Also it contains </a:t>
            </a:r>
            <a:r>
              <a:rPr lang="en-US" dirty="0" err="1" smtClean="0">
                <a:solidFill>
                  <a:schemeClr val="tx1"/>
                </a:solidFill>
                <a:latin typeface="Comic Sans MS" pitchFamily="66" charset="0"/>
              </a:rPr>
              <a:t>infundibulum</a:t>
            </a:r>
            <a:r>
              <a:rPr lang="en-US" dirty="0" smtClean="0">
                <a:solidFill>
                  <a:schemeClr val="tx1"/>
                </a:solidFill>
                <a:latin typeface="Comic Sans MS" pitchFamily="66" charset="0"/>
              </a:rPr>
              <a:t> and 2 </a:t>
            </a:r>
            <a:r>
              <a:rPr lang="en-US" dirty="0" err="1" smtClean="0">
                <a:solidFill>
                  <a:schemeClr val="tx1"/>
                </a:solidFill>
                <a:latin typeface="Comic Sans MS" pitchFamily="66" charset="0"/>
              </a:rPr>
              <a:t>mammillary</a:t>
            </a:r>
            <a:r>
              <a:rPr lang="en-US" dirty="0" smtClean="0">
                <a:solidFill>
                  <a:schemeClr val="tx1"/>
                </a:solidFill>
                <a:latin typeface="Comic Sans MS" pitchFamily="66" charset="0"/>
              </a:rPr>
              <a:t> bodies  . </a:t>
            </a:r>
          </a:p>
          <a:p>
            <a:pPr>
              <a:spcBef>
                <a:spcPts val="0"/>
              </a:spcBef>
            </a:pPr>
            <a:endParaRPr lang="en-US" dirty="0" smtClean="0">
              <a:solidFill>
                <a:schemeClr val="tx1"/>
              </a:solidFill>
              <a:latin typeface="Comic Sans MS" pitchFamily="66" charset="0"/>
            </a:endParaRPr>
          </a:p>
          <a:p>
            <a:pPr>
              <a:spcBef>
                <a:spcPts val="0"/>
              </a:spcBef>
            </a:pPr>
            <a:r>
              <a:rPr lang="en-US" dirty="0" smtClean="0">
                <a:solidFill>
                  <a:schemeClr val="tx1"/>
                </a:solidFill>
                <a:latin typeface="Comic Sans MS" pitchFamily="66" charset="0"/>
              </a:rPr>
              <a:t>The </a:t>
            </a:r>
            <a:r>
              <a:rPr lang="en-US" dirty="0" err="1" smtClean="0">
                <a:solidFill>
                  <a:schemeClr val="tx1"/>
                </a:solidFill>
                <a:latin typeface="Comic Sans MS" pitchFamily="66" charset="0"/>
              </a:rPr>
              <a:t>oculomotor</a:t>
            </a:r>
            <a:r>
              <a:rPr lang="en-US" dirty="0" smtClean="0">
                <a:solidFill>
                  <a:schemeClr val="tx1"/>
                </a:solidFill>
                <a:latin typeface="Comic Sans MS" pitchFamily="66" charset="0"/>
              </a:rPr>
              <a:t> nerve emerges from the medial side of the </a:t>
            </a:r>
            <a:r>
              <a:rPr lang="en-US" dirty="0" err="1" smtClean="0">
                <a:solidFill>
                  <a:schemeClr val="tx1"/>
                </a:solidFill>
                <a:latin typeface="Comic Sans MS" pitchFamily="66" charset="0"/>
              </a:rPr>
              <a:t>crus</a:t>
            </a:r>
            <a:r>
              <a:rPr lang="en-US" dirty="0" smtClean="0">
                <a:solidFill>
                  <a:schemeClr val="tx1"/>
                </a:solidFill>
                <a:latin typeface="Comic Sans MS" pitchFamily="66" charset="0"/>
              </a:rPr>
              <a:t> </a:t>
            </a:r>
            <a:r>
              <a:rPr lang="en-US" dirty="0" err="1" smtClean="0">
                <a:solidFill>
                  <a:schemeClr val="tx1"/>
                </a:solidFill>
                <a:latin typeface="Comic Sans MS" pitchFamily="66" charset="0"/>
              </a:rPr>
              <a:t>cerebri</a:t>
            </a:r>
            <a:r>
              <a:rPr lang="en-US" dirty="0" smtClean="0">
                <a:solidFill>
                  <a:schemeClr val="tx1"/>
                </a:solidFill>
                <a:latin typeface="Comic Sans MS" pitchFamily="66" charset="0"/>
              </a:rPr>
              <a:t> and passes forward in the lateral wall of the cavernous   sinus.</a:t>
            </a:r>
          </a:p>
          <a:p>
            <a:pPr>
              <a:spcBef>
                <a:spcPts val="0"/>
              </a:spcBef>
            </a:pPr>
            <a:endParaRPr lang="en-US" dirty="0" smtClean="0">
              <a:solidFill>
                <a:schemeClr val="tx1"/>
              </a:solidFill>
              <a:latin typeface="Comic Sans MS" pitchFamily="66" charset="0"/>
            </a:endParaRPr>
          </a:p>
          <a:p>
            <a:endParaRPr lang="en-US" dirty="0">
              <a:solidFill>
                <a:schemeClr val="tx1"/>
              </a:solidFill>
              <a:latin typeface="Comic Sans MS" pitchFamily="66" charset="0"/>
            </a:endParaRPr>
          </a:p>
        </p:txBody>
      </p:sp>
      <p:pic>
        <p:nvPicPr>
          <p:cNvPr id="4" name="Picture 4" descr="http://d7c2b0wpljtwf.cloudfront.net/var/ezwebin_site/storage/images/media/images/e-anatomy/brain-human-anatomy-diagram/brainstem-anatomy-pons-midbrain-bulb-en/2637390-1-eng-GB/brainstem-anatomy-pons-midbrain-bulb-en_medical512.jpg">
            <a:hlinkClick r:id="rId2"/>
          </p:cNvPr>
          <p:cNvPicPr>
            <a:picLocks noChangeAspect="1" noChangeArrowheads="1"/>
          </p:cNvPicPr>
          <p:nvPr/>
        </p:nvPicPr>
        <p:blipFill>
          <a:blip r:embed="rId3" cstate="print"/>
          <a:srcRect/>
          <a:stretch>
            <a:fillRect/>
          </a:stretch>
        </p:blipFill>
        <p:spPr bwMode="auto">
          <a:xfrm>
            <a:off x="4500562" y="1142984"/>
            <a:ext cx="4643438" cy="5715016"/>
          </a:xfrm>
          <a:prstGeom prst="rect">
            <a:avLst/>
          </a:prstGeom>
          <a:noFill/>
        </p:spPr>
      </p:pic>
      <p:sp>
        <p:nvSpPr>
          <p:cNvPr id="5" name="شكل بيضاوي 4"/>
          <p:cNvSpPr/>
          <p:nvPr/>
        </p:nvSpPr>
        <p:spPr>
          <a:xfrm>
            <a:off x="285720" y="0"/>
            <a:ext cx="8858280" cy="1000108"/>
          </a:xfrm>
          <a:prstGeom prst="ellipse">
            <a:avLst/>
          </a:prstGeom>
        </p:spPr>
        <p:style>
          <a:lnRef idx="3">
            <a:schemeClr val="lt1"/>
          </a:lnRef>
          <a:fillRef idx="1">
            <a:schemeClr val="accent6"/>
          </a:fillRef>
          <a:effectRef idx="1">
            <a:schemeClr val="accent6"/>
          </a:effectRef>
          <a:fontRef idx="minor">
            <a:schemeClr val="lt1"/>
          </a:fontRef>
        </p:style>
        <p:txBody>
          <a:bodyPr rtlCol="0" anchor="ctr"/>
          <a:lstStyle/>
          <a:p>
            <a:pPr>
              <a:spcBef>
                <a:spcPts val="0"/>
              </a:spcBef>
            </a:pPr>
            <a:r>
              <a:rPr lang="en-US" sz="3300" b="1" dirty="0" smtClean="0">
                <a:solidFill>
                  <a:srgbClr val="002060"/>
                </a:solidFill>
                <a:latin typeface="Blackadder ITC" pitchFamily="82" charset="0"/>
              </a:rPr>
              <a:t>The anterior surface of the midbrain: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dirty="0"/>
          </a:p>
        </p:txBody>
      </p:sp>
      <p:sp>
        <p:nvSpPr>
          <p:cNvPr id="3" name="عنصر نائب للمحتوى 2"/>
          <p:cNvSpPr>
            <a:spLocks noGrp="1"/>
          </p:cNvSpPr>
          <p:nvPr>
            <p:ph idx="1"/>
          </p:nvPr>
        </p:nvSpPr>
        <p:spPr>
          <a:xfrm>
            <a:off x="0" y="1500174"/>
            <a:ext cx="4572000" cy="5357826"/>
          </a:xfrm>
        </p:spPr>
        <p:style>
          <a:lnRef idx="1">
            <a:schemeClr val="accent4"/>
          </a:lnRef>
          <a:fillRef idx="2">
            <a:schemeClr val="accent4"/>
          </a:fillRef>
          <a:effectRef idx="1">
            <a:schemeClr val="accent4"/>
          </a:effectRef>
          <a:fontRef idx="minor">
            <a:schemeClr val="dk1"/>
          </a:fontRef>
        </p:style>
        <p:txBody>
          <a:bodyPr>
            <a:normAutofit fontScale="85000" lnSpcReduction="20000"/>
          </a:bodyPr>
          <a:lstStyle/>
          <a:p>
            <a:pPr>
              <a:lnSpc>
                <a:spcPct val="110000"/>
              </a:lnSpc>
              <a:spcBef>
                <a:spcPts val="0"/>
              </a:spcBef>
            </a:pPr>
            <a:r>
              <a:rPr lang="en-US" dirty="0" smtClean="0">
                <a:solidFill>
                  <a:schemeClr val="tx1"/>
                </a:solidFill>
                <a:latin typeface="Comic Sans MS" pitchFamily="66" charset="0"/>
              </a:rPr>
              <a:t>They are four rounded </a:t>
            </a:r>
            <a:r>
              <a:rPr lang="en-US" dirty="0" err="1" smtClean="0">
                <a:solidFill>
                  <a:schemeClr val="tx1"/>
                </a:solidFill>
                <a:latin typeface="Comic Sans MS" pitchFamily="66" charset="0"/>
              </a:rPr>
              <a:t>colliculi</a:t>
            </a:r>
            <a:r>
              <a:rPr lang="en-US" dirty="0" smtClean="0">
                <a:solidFill>
                  <a:schemeClr val="tx1"/>
                </a:solidFill>
                <a:latin typeface="Comic Sans MS" pitchFamily="66" charset="0"/>
              </a:rPr>
              <a:t>, </a:t>
            </a:r>
            <a:r>
              <a:rPr lang="en-US" dirty="0" smtClean="0">
                <a:solidFill>
                  <a:srgbClr val="FF0000"/>
                </a:solidFill>
                <a:latin typeface="Comic Sans MS" pitchFamily="66" charset="0"/>
              </a:rPr>
              <a:t>two superior and two inferior </a:t>
            </a:r>
            <a:r>
              <a:rPr lang="en-US" dirty="0" smtClean="0">
                <a:solidFill>
                  <a:schemeClr val="tx1"/>
                </a:solidFill>
                <a:latin typeface="Comic Sans MS" pitchFamily="66" charset="0"/>
              </a:rPr>
              <a:t>separated by vertical and transverse groove. </a:t>
            </a:r>
          </a:p>
          <a:p>
            <a:pPr>
              <a:lnSpc>
                <a:spcPct val="110000"/>
              </a:lnSpc>
              <a:spcBef>
                <a:spcPts val="0"/>
              </a:spcBef>
            </a:pPr>
            <a:r>
              <a:rPr lang="en-US" dirty="0" smtClean="0">
                <a:solidFill>
                  <a:schemeClr val="tx1"/>
                </a:solidFill>
                <a:latin typeface="Comic Sans MS" pitchFamily="66" charset="0"/>
              </a:rPr>
              <a:t> The superior </a:t>
            </a:r>
            <a:r>
              <a:rPr lang="en-US" dirty="0" err="1" smtClean="0">
                <a:solidFill>
                  <a:schemeClr val="tx1"/>
                </a:solidFill>
                <a:latin typeface="Comic Sans MS" pitchFamily="66" charset="0"/>
              </a:rPr>
              <a:t>colliculi</a:t>
            </a:r>
            <a:r>
              <a:rPr lang="en-US" dirty="0" smtClean="0">
                <a:solidFill>
                  <a:schemeClr val="tx1"/>
                </a:solidFill>
                <a:latin typeface="Comic Sans MS" pitchFamily="66" charset="0"/>
              </a:rPr>
              <a:t> are centers </a:t>
            </a:r>
            <a:r>
              <a:rPr lang="en-US" dirty="0" smtClean="0">
                <a:solidFill>
                  <a:srgbClr val="FF0000"/>
                </a:solidFill>
                <a:latin typeface="Comic Sans MS" pitchFamily="66" charset="0"/>
              </a:rPr>
              <a:t>for visual reflexes </a:t>
            </a:r>
            <a:r>
              <a:rPr lang="en-US" dirty="0" smtClean="0">
                <a:solidFill>
                  <a:schemeClr val="tx1"/>
                </a:solidFill>
                <a:latin typeface="Comic Sans MS" pitchFamily="66" charset="0"/>
              </a:rPr>
              <a:t>and the inferior </a:t>
            </a:r>
            <a:r>
              <a:rPr lang="en-US" dirty="0" err="1" smtClean="0">
                <a:solidFill>
                  <a:schemeClr val="tx1"/>
                </a:solidFill>
                <a:latin typeface="Comic Sans MS" pitchFamily="66" charset="0"/>
              </a:rPr>
              <a:t>colliculi</a:t>
            </a:r>
            <a:r>
              <a:rPr lang="en-US" dirty="0" smtClean="0">
                <a:solidFill>
                  <a:schemeClr val="tx1"/>
                </a:solidFill>
                <a:latin typeface="Comic Sans MS" pitchFamily="66" charset="0"/>
              </a:rPr>
              <a:t>  </a:t>
            </a:r>
            <a:r>
              <a:rPr lang="en-US" dirty="0" smtClean="0">
                <a:solidFill>
                  <a:srgbClr val="FF0000"/>
                </a:solidFill>
                <a:latin typeface="Comic Sans MS" pitchFamily="66" charset="0"/>
              </a:rPr>
              <a:t>are auditory centers.   </a:t>
            </a:r>
          </a:p>
          <a:p>
            <a:pPr>
              <a:lnSpc>
                <a:spcPct val="110000"/>
              </a:lnSpc>
              <a:spcBef>
                <a:spcPts val="0"/>
              </a:spcBef>
            </a:pPr>
            <a:r>
              <a:rPr lang="en-US" dirty="0" smtClean="0">
                <a:solidFill>
                  <a:schemeClr val="tx1"/>
                </a:solidFill>
                <a:latin typeface="Comic Sans MS" pitchFamily="66" charset="0"/>
              </a:rPr>
              <a:t>The </a:t>
            </a:r>
            <a:r>
              <a:rPr lang="en-US" dirty="0" err="1" smtClean="0">
                <a:solidFill>
                  <a:schemeClr val="tx1"/>
                </a:solidFill>
                <a:latin typeface="Comic Sans MS" pitchFamily="66" charset="0"/>
              </a:rPr>
              <a:t>trochlear</a:t>
            </a:r>
            <a:r>
              <a:rPr lang="en-US" dirty="0" smtClean="0">
                <a:solidFill>
                  <a:schemeClr val="tx1"/>
                </a:solidFill>
                <a:latin typeface="Comic Sans MS" pitchFamily="66" charset="0"/>
              </a:rPr>
              <a:t> nerves emerges in the           midline below the inferior </a:t>
            </a:r>
            <a:r>
              <a:rPr lang="en-US" dirty="0" err="1" smtClean="0">
                <a:solidFill>
                  <a:schemeClr val="tx1"/>
                </a:solidFill>
                <a:latin typeface="Comic Sans MS" pitchFamily="66" charset="0"/>
              </a:rPr>
              <a:t>colliculi</a:t>
            </a:r>
            <a:r>
              <a:rPr lang="en-US" dirty="0" smtClean="0">
                <a:solidFill>
                  <a:schemeClr val="tx1"/>
                </a:solidFill>
                <a:latin typeface="Comic Sans MS" pitchFamily="66" charset="0"/>
              </a:rPr>
              <a:t>.</a:t>
            </a:r>
          </a:p>
          <a:p>
            <a:pPr>
              <a:spcBef>
                <a:spcPts val="0"/>
              </a:spcBef>
            </a:pPr>
            <a:endParaRPr lang="ar-SA" sz="2800" dirty="0" smtClean="0">
              <a:solidFill>
                <a:schemeClr val="tx1"/>
              </a:solidFill>
              <a:latin typeface="Comic Sans MS" pitchFamily="66" charset="0"/>
            </a:endParaRPr>
          </a:p>
          <a:p>
            <a:endParaRPr lang="en-US" dirty="0">
              <a:solidFill>
                <a:schemeClr val="tx1"/>
              </a:solidFill>
              <a:latin typeface="Comic Sans MS" pitchFamily="66" charset="0"/>
            </a:endParaRPr>
          </a:p>
        </p:txBody>
      </p:sp>
      <p:pic>
        <p:nvPicPr>
          <p:cNvPr id="4" name="Picture 4" descr="http://classconnection.s3.amazonaws.com/340/flashcards/550340/png/screen_shot_2011-08-16_at_7.12.21_pm1313485970927.png">
            <a:hlinkClick r:id="rId2"/>
          </p:cNvPr>
          <p:cNvPicPr>
            <a:picLocks noChangeAspect="1" noChangeArrowheads="1"/>
          </p:cNvPicPr>
          <p:nvPr/>
        </p:nvPicPr>
        <p:blipFill>
          <a:blip r:embed="rId3" cstate="print"/>
          <a:srcRect/>
          <a:stretch>
            <a:fillRect/>
          </a:stretch>
        </p:blipFill>
        <p:spPr bwMode="auto">
          <a:xfrm>
            <a:off x="4572000" y="1500174"/>
            <a:ext cx="4572000" cy="5357825"/>
          </a:xfrm>
          <a:prstGeom prst="rect">
            <a:avLst/>
          </a:prstGeom>
          <a:noFill/>
        </p:spPr>
      </p:pic>
      <p:sp>
        <p:nvSpPr>
          <p:cNvPr id="5" name="شكل بيضاوي 4"/>
          <p:cNvSpPr/>
          <p:nvPr/>
        </p:nvSpPr>
        <p:spPr>
          <a:xfrm>
            <a:off x="642910" y="214290"/>
            <a:ext cx="7429552" cy="1071570"/>
          </a:xfrm>
          <a:prstGeom prst="ellipse">
            <a:avLst/>
          </a:prstGeom>
        </p:spPr>
        <p:style>
          <a:lnRef idx="3">
            <a:schemeClr val="lt1"/>
          </a:lnRef>
          <a:fillRef idx="1">
            <a:schemeClr val="accent6"/>
          </a:fillRef>
          <a:effectRef idx="1">
            <a:schemeClr val="accent6"/>
          </a:effectRef>
          <a:fontRef idx="minor">
            <a:schemeClr val="lt1"/>
          </a:fontRef>
        </p:style>
        <p:txBody>
          <a:bodyPr rtlCol="0" anchor="ctr"/>
          <a:lstStyle/>
          <a:p>
            <a:pPr>
              <a:lnSpc>
                <a:spcPct val="110000"/>
              </a:lnSpc>
              <a:spcBef>
                <a:spcPts val="0"/>
              </a:spcBef>
            </a:pPr>
            <a:r>
              <a:rPr lang="en-US" sz="3300" b="1" i="1" dirty="0" smtClean="0">
                <a:solidFill>
                  <a:srgbClr val="002060"/>
                </a:solidFill>
                <a:latin typeface="Blackadder ITC" pitchFamily="82" charset="0"/>
              </a:rPr>
              <a:t>The posterior surface of the midbrain: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a:xfrm>
            <a:off x="0" y="1428736"/>
            <a:ext cx="5072066" cy="5429264"/>
          </a:xfrm>
        </p:spPr>
        <p:style>
          <a:lnRef idx="1">
            <a:schemeClr val="accent4"/>
          </a:lnRef>
          <a:fillRef idx="2">
            <a:schemeClr val="accent4"/>
          </a:fillRef>
          <a:effectRef idx="1">
            <a:schemeClr val="accent4"/>
          </a:effectRef>
          <a:fontRef idx="minor">
            <a:schemeClr val="dk1"/>
          </a:fontRef>
        </p:style>
        <p:txBody>
          <a:bodyPr>
            <a:noAutofit/>
          </a:bodyPr>
          <a:lstStyle/>
          <a:p>
            <a:pPr>
              <a:lnSpc>
                <a:spcPct val="110000"/>
              </a:lnSpc>
              <a:spcBef>
                <a:spcPts val="0"/>
              </a:spcBef>
            </a:pPr>
            <a:r>
              <a:rPr lang="en-US" sz="2400" dirty="0" smtClean="0">
                <a:latin typeface="Comic Sans MS" pitchFamily="66" charset="0"/>
              </a:rPr>
              <a:t>The superior brachium passes from the  </a:t>
            </a:r>
            <a:r>
              <a:rPr lang="en-US" sz="2400" dirty="0" smtClean="0">
                <a:solidFill>
                  <a:srgbClr val="FF0000"/>
                </a:solidFill>
                <a:latin typeface="Comic Sans MS" pitchFamily="66" charset="0"/>
              </a:rPr>
              <a:t>superior </a:t>
            </a:r>
            <a:r>
              <a:rPr lang="en-US" sz="2400" dirty="0" err="1" smtClean="0">
                <a:solidFill>
                  <a:srgbClr val="FF0000"/>
                </a:solidFill>
                <a:latin typeface="Comic Sans MS" pitchFamily="66" charset="0"/>
              </a:rPr>
              <a:t>colliculus</a:t>
            </a:r>
            <a:r>
              <a:rPr lang="en-US" sz="2400" dirty="0" smtClean="0">
                <a:solidFill>
                  <a:srgbClr val="FF0000"/>
                </a:solidFill>
                <a:latin typeface="Comic Sans MS" pitchFamily="66" charset="0"/>
              </a:rPr>
              <a:t> </a:t>
            </a:r>
            <a:r>
              <a:rPr lang="en-US" sz="2400" dirty="0" smtClean="0">
                <a:latin typeface="Comic Sans MS" pitchFamily="66" charset="0"/>
              </a:rPr>
              <a:t>to the lateral  </a:t>
            </a:r>
            <a:r>
              <a:rPr lang="en-US" sz="2400" dirty="0" err="1" smtClean="0">
                <a:latin typeface="Comic Sans MS" pitchFamily="66" charset="0"/>
              </a:rPr>
              <a:t>geniculate</a:t>
            </a:r>
            <a:r>
              <a:rPr lang="en-US" sz="2400" dirty="0" smtClean="0">
                <a:latin typeface="Comic Sans MS" pitchFamily="66" charset="0"/>
              </a:rPr>
              <a:t> body and the optic tract. </a:t>
            </a:r>
          </a:p>
          <a:p>
            <a:pPr>
              <a:lnSpc>
                <a:spcPct val="110000"/>
              </a:lnSpc>
              <a:spcBef>
                <a:spcPts val="0"/>
              </a:spcBef>
            </a:pPr>
            <a:r>
              <a:rPr lang="en-US" sz="2400" dirty="0" smtClean="0">
                <a:latin typeface="Comic Sans MS" pitchFamily="66" charset="0"/>
              </a:rPr>
              <a:t> The inferior brachium connects the inferior </a:t>
            </a:r>
            <a:r>
              <a:rPr lang="en-US" sz="2400" dirty="0" err="1" smtClean="0">
                <a:latin typeface="Comic Sans MS" pitchFamily="66" charset="0"/>
              </a:rPr>
              <a:t>colliculus</a:t>
            </a:r>
            <a:r>
              <a:rPr lang="en-US" sz="2400" dirty="0" smtClean="0">
                <a:latin typeface="Comic Sans MS" pitchFamily="66" charset="0"/>
              </a:rPr>
              <a:t> to the medial </a:t>
            </a:r>
            <a:r>
              <a:rPr lang="en-US" sz="2400" dirty="0" err="1" smtClean="0">
                <a:latin typeface="Comic Sans MS" pitchFamily="66" charset="0"/>
              </a:rPr>
              <a:t>geniculate</a:t>
            </a:r>
            <a:r>
              <a:rPr lang="en-US" sz="2400" dirty="0" smtClean="0">
                <a:latin typeface="Comic Sans MS" pitchFamily="66" charset="0"/>
              </a:rPr>
              <a:t> body.</a:t>
            </a:r>
          </a:p>
          <a:p>
            <a:pPr>
              <a:lnSpc>
                <a:spcPct val="110000"/>
              </a:lnSpc>
              <a:spcBef>
                <a:spcPts val="0"/>
              </a:spcBef>
            </a:pPr>
            <a:endParaRPr lang="en-US" sz="2400" dirty="0" smtClean="0">
              <a:latin typeface="Comic Sans MS" pitchFamily="66" charset="0"/>
            </a:endParaRPr>
          </a:p>
          <a:p>
            <a:pPr>
              <a:lnSpc>
                <a:spcPct val="110000"/>
              </a:lnSpc>
              <a:spcBef>
                <a:spcPts val="0"/>
              </a:spcBef>
            </a:pPr>
            <a:r>
              <a:rPr lang="en-US" sz="2400" dirty="0" smtClean="0">
                <a:latin typeface="Comic Sans MS" pitchFamily="66" charset="0"/>
              </a:rPr>
              <a:t>The </a:t>
            </a:r>
            <a:r>
              <a:rPr lang="en-US" sz="2400" dirty="0" err="1" smtClean="0">
                <a:latin typeface="Comic Sans MS" pitchFamily="66" charset="0"/>
              </a:rPr>
              <a:t>trochlear</a:t>
            </a:r>
            <a:r>
              <a:rPr lang="en-US" sz="2400" dirty="0" smtClean="0">
                <a:latin typeface="Comic Sans MS" pitchFamily="66" charset="0"/>
              </a:rPr>
              <a:t> nerves wind around the lateral aspect of the midbrain to enter the lateral wall of the cavernous sinus.</a:t>
            </a:r>
          </a:p>
          <a:p>
            <a:endParaRPr lang="en-US" sz="2400" dirty="0">
              <a:latin typeface="Comic Sans MS" pitchFamily="66" charset="0"/>
            </a:endParaRPr>
          </a:p>
        </p:txBody>
      </p:sp>
      <p:sp>
        <p:nvSpPr>
          <p:cNvPr id="4" name="شكل بيضاوي 3"/>
          <p:cNvSpPr/>
          <p:nvPr/>
        </p:nvSpPr>
        <p:spPr>
          <a:xfrm>
            <a:off x="714348" y="357166"/>
            <a:ext cx="7358114" cy="928694"/>
          </a:xfrm>
          <a:prstGeom prst="ellipse">
            <a:avLst/>
          </a:prstGeom>
        </p:spPr>
        <p:style>
          <a:lnRef idx="3">
            <a:schemeClr val="lt1"/>
          </a:lnRef>
          <a:fillRef idx="1">
            <a:schemeClr val="accent6"/>
          </a:fillRef>
          <a:effectRef idx="1">
            <a:schemeClr val="accent6"/>
          </a:effectRef>
          <a:fontRef idx="minor">
            <a:schemeClr val="lt1"/>
          </a:fontRef>
        </p:style>
        <p:txBody>
          <a:bodyPr rtlCol="0" anchor="ctr"/>
          <a:lstStyle/>
          <a:p>
            <a:pPr>
              <a:lnSpc>
                <a:spcPct val="110000"/>
              </a:lnSpc>
              <a:spcBef>
                <a:spcPts val="0"/>
              </a:spcBef>
            </a:pPr>
            <a:r>
              <a:rPr lang="en-US" sz="3300" b="1" i="1" dirty="0" smtClean="0">
                <a:solidFill>
                  <a:srgbClr val="002060"/>
                </a:solidFill>
                <a:latin typeface="Blackadder ITC" pitchFamily="82" charset="0"/>
              </a:rPr>
              <a:t>The lateral surface of the midbrain:</a:t>
            </a:r>
          </a:p>
        </p:txBody>
      </p:sp>
      <p:pic>
        <p:nvPicPr>
          <p:cNvPr id="6" name="Picture 2" descr="http://www.profelis.org/amc/ap1/gifs/mesencephalon_GA-image719.gif">
            <a:hlinkClick r:id="rId2"/>
          </p:cNvPr>
          <p:cNvPicPr>
            <a:picLocks noChangeAspect="1" noChangeArrowheads="1"/>
          </p:cNvPicPr>
          <p:nvPr/>
        </p:nvPicPr>
        <p:blipFill>
          <a:blip r:embed="rId3" cstate="print"/>
          <a:srcRect/>
          <a:stretch>
            <a:fillRect/>
          </a:stretch>
        </p:blipFill>
        <p:spPr bwMode="auto">
          <a:xfrm>
            <a:off x="5072066" y="1428736"/>
            <a:ext cx="4071934" cy="5429264"/>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dirty="0"/>
          </a:p>
        </p:txBody>
      </p:sp>
      <p:sp>
        <p:nvSpPr>
          <p:cNvPr id="3" name="عنصر نائب للمحتوى 2"/>
          <p:cNvSpPr>
            <a:spLocks noGrp="1"/>
          </p:cNvSpPr>
          <p:nvPr>
            <p:ph idx="1"/>
          </p:nvPr>
        </p:nvSpPr>
        <p:spPr>
          <a:xfrm>
            <a:off x="457200" y="1600200"/>
            <a:ext cx="8229600" cy="4900634"/>
          </a:xfrm>
        </p:spPr>
        <p:style>
          <a:lnRef idx="1">
            <a:schemeClr val="accent1"/>
          </a:lnRef>
          <a:fillRef idx="2">
            <a:schemeClr val="accent1"/>
          </a:fillRef>
          <a:effectRef idx="1">
            <a:schemeClr val="accent1"/>
          </a:effectRef>
          <a:fontRef idx="minor">
            <a:schemeClr val="dk1"/>
          </a:fontRef>
        </p:style>
        <p:txBody>
          <a:bodyPr/>
          <a:lstStyle/>
          <a:p>
            <a:r>
              <a:rPr lang="en-US" dirty="0" smtClean="0">
                <a:latin typeface="Comic Sans MS" pitchFamily="66" charset="0"/>
              </a:rPr>
              <a:t>At the end of the session the student should be able to : </a:t>
            </a:r>
          </a:p>
          <a:p>
            <a:pPr>
              <a:buNone/>
            </a:pPr>
            <a:r>
              <a:rPr lang="en-US" dirty="0" smtClean="0">
                <a:latin typeface="Comic Sans MS" pitchFamily="66" charset="0"/>
              </a:rPr>
              <a:t> </a:t>
            </a:r>
          </a:p>
          <a:p>
            <a:r>
              <a:rPr lang="en-US" dirty="0" smtClean="0">
                <a:latin typeface="Comic Sans MS" pitchFamily="66" charset="0"/>
              </a:rPr>
              <a:t>describe the </a:t>
            </a:r>
            <a:r>
              <a:rPr lang="en-US" dirty="0" err="1" smtClean="0">
                <a:latin typeface="Comic Sans MS" pitchFamily="66" charset="0"/>
              </a:rPr>
              <a:t>intarnal</a:t>
            </a:r>
            <a:r>
              <a:rPr lang="en-US" dirty="0" smtClean="0">
                <a:latin typeface="Comic Sans MS" pitchFamily="66" charset="0"/>
              </a:rPr>
              <a:t> structure of </a:t>
            </a:r>
            <a:r>
              <a:rPr lang="en-US" dirty="0" err="1" smtClean="0">
                <a:latin typeface="Comic Sans MS" pitchFamily="66" charset="0"/>
              </a:rPr>
              <a:t>pons</a:t>
            </a:r>
            <a:r>
              <a:rPr lang="en-US" dirty="0" smtClean="0">
                <a:latin typeface="Comic Sans MS" pitchFamily="66" charset="0"/>
              </a:rPr>
              <a:t> at cranial and caudal level .</a:t>
            </a:r>
          </a:p>
          <a:p>
            <a:endParaRPr lang="en-US" dirty="0" smtClean="0">
              <a:latin typeface="Comic Sans MS" pitchFamily="66" charset="0"/>
            </a:endParaRPr>
          </a:p>
          <a:p>
            <a:r>
              <a:rPr lang="en-US" dirty="0" smtClean="0">
                <a:latin typeface="Comic Sans MS" pitchFamily="66" charset="0"/>
              </a:rPr>
              <a:t>Discuss gross features of midbrain . </a:t>
            </a:r>
          </a:p>
          <a:p>
            <a:endParaRPr lang="en-US" dirty="0">
              <a:latin typeface="Comic Sans MS" pitchFamily="66" charset="0"/>
            </a:endParaRPr>
          </a:p>
        </p:txBody>
      </p:sp>
      <p:sp>
        <p:nvSpPr>
          <p:cNvPr id="4" name="شكل بيضاوي 3"/>
          <p:cNvSpPr/>
          <p:nvPr/>
        </p:nvSpPr>
        <p:spPr>
          <a:xfrm>
            <a:off x="428596" y="285728"/>
            <a:ext cx="8072494" cy="1143008"/>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5400" b="1" i="1" dirty="0" smtClean="0">
                <a:solidFill>
                  <a:srgbClr val="002060"/>
                </a:solidFill>
                <a:latin typeface="Bradley Hand ITC" pitchFamily="66" charset="0"/>
              </a:rPr>
              <a:t>OBJECTIVES </a:t>
            </a:r>
            <a:endParaRPr lang="en-US" sz="5400" b="1" i="1" dirty="0">
              <a:solidFill>
                <a:srgbClr val="002060"/>
              </a:solidFill>
              <a:latin typeface="Bradley Hand ITC" pitchFamily="66"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dirty="0"/>
          </a:p>
        </p:txBody>
      </p:sp>
      <p:sp>
        <p:nvSpPr>
          <p:cNvPr id="3" name="عنصر نائب للمحتوى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lstStyle/>
          <a:p>
            <a:endParaRPr lang="en-US" dirty="0" smtClean="0">
              <a:latin typeface="Comic Sans MS" pitchFamily="66" charset="0"/>
            </a:endParaRPr>
          </a:p>
          <a:p>
            <a:endParaRPr lang="en-US" dirty="0" smtClean="0">
              <a:latin typeface="Comic Sans MS" pitchFamily="66" charset="0"/>
            </a:endParaRPr>
          </a:p>
          <a:p>
            <a:r>
              <a:rPr lang="en-US" dirty="0" smtClean="0">
                <a:latin typeface="Comic Sans MS" pitchFamily="66" charset="0"/>
              </a:rPr>
              <a:t>Clinical </a:t>
            </a:r>
            <a:r>
              <a:rPr lang="en-US" dirty="0" err="1" smtClean="0">
                <a:latin typeface="Comic Sans MS" pitchFamily="66" charset="0"/>
              </a:rPr>
              <a:t>neuroanatomy</a:t>
            </a:r>
            <a:r>
              <a:rPr lang="en-US" dirty="0" smtClean="0">
                <a:latin typeface="Comic Sans MS" pitchFamily="66" charset="0"/>
              </a:rPr>
              <a:t> by </a:t>
            </a:r>
            <a:r>
              <a:rPr lang="en-US" dirty="0" err="1" smtClean="0">
                <a:latin typeface="Comic Sans MS" pitchFamily="66" charset="0"/>
              </a:rPr>
              <a:t>S.Snell</a:t>
            </a:r>
            <a:r>
              <a:rPr lang="en-US" dirty="0" smtClean="0">
                <a:latin typeface="Comic Sans MS" pitchFamily="66" charset="0"/>
              </a:rPr>
              <a:t> .</a:t>
            </a:r>
          </a:p>
          <a:p>
            <a:r>
              <a:rPr lang="en-US" dirty="0" smtClean="0">
                <a:latin typeface="Comic Sans MS" pitchFamily="66" charset="0"/>
              </a:rPr>
              <a:t>Page no. 208 – 210 .</a:t>
            </a:r>
            <a:endParaRPr lang="en-US" dirty="0">
              <a:latin typeface="Comic Sans MS" pitchFamily="66" charset="0"/>
            </a:endParaRPr>
          </a:p>
        </p:txBody>
      </p:sp>
      <p:sp>
        <p:nvSpPr>
          <p:cNvPr id="4" name="شكل بيضاوي 3"/>
          <p:cNvSpPr/>
          <p:nvPr/>
        </p:nvSpPr>
        <p:spPr>
          <a:xfrm>
            <a:off x="785786" y="357166"/>
            <a:ext cx="6929486" cy="928694"/>
          </a:xfrm>
          <a:prstGeom prst="ellipse">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sz="6000" b="1" dirty="0" err="1" smtClean="0">
                <a:solidFill>
                  <a:schemeClr val="tx2">
                    <a:lumMod val="75000"/>
                  </a:schemeClr>
                </a:solidFill>
                <a:latin typeface="Blackadder ITC" pitchFamily="82" charset="0"/>
              </a:rPr>
              <a:t>Referance</a:t>
            </a:r>
            <a:endParaRPr lang="en-US" sz="6000" b="1" dirty="0">
              <a:solidFill>
                <a:schemeClr val="tx2">
                  <a:lumMod val="75000"/>
                </a:schemeClr>
              </a:solidFill>
              <a:latin typeface="Blackadder ITC" pitchFamily="82"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pic>
        <p:nvPicPr>
          <p:cNvPr id="6" name="عنصر نائب للمحتوى 5" descr="images.jpg"/>
          <p:cNvPicPr>
            <a:picLocks noGrp="1" noChangeAspect="1"/>
          </p:cNvPicPr>
          <p:nvPr>
            <p:ph idx="1"/>
          </p:nvPr>
        </p:nvPicPr>
        <p:blipFill>
          <a:blip r:embed="rId2" cstate="print"/>
          <a:stretch>
            <a:fillRect/>
          </a:stretch>
        </p:blipFill>
        <p:spPr>
          <a:xfrm>
            <a:off x="0" y="0"/>
            <a:ext cx="9144000" cy="6572272"/>
          </a:xfrm>
          <a:prstGeom prst="rect">
            <a:avLst/>
          </a:prstGeom>
          <a:solidFill>
            <a:srgbClr val="000000">
              <a:shade val="95000"/>
            </a:srgbClr>
          </a:solidFill>
          <a:ln w="444500" cap="sq">
            <a:solidFill>
              <a:schemeClr val="accent4">
                <a:lumMod val="75000"/>
              </a:schemeClr>
            </a:solidFill>
            <a:miter lim="800000"/>
          </a:ln>
          <a:effectLst>
            <a:outerShdw blurRad="254000" dist="190500" dir="2700000" sy="90000" algn="bl" rotWithShape="0">
              <a:srgbClr val="000000">
                <a:alpha val="40000"/>
              </a:srgbClr>
            </a:outerShdw>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pic>
        <p:nvPicPr>
          <p:cNvPr id="4" name="Picture 2" descr="http://accweb.itr.maryville.edu/myu/Bio321/..%5Cimage%5Cbstem.gif">
            <a:hlinkClick r:id="rId2"/>
          </p:cNvPr>
          <p:cNvPicPr>
            <a:picLocks noGrp="1" noChangeAspect="1" noChangeArrowheads="1"/>
          </p:cNvPicPr>
          <p:nvPr>
            <p:ph idx="1"/>
          </p:nvPr>
        </p:nvPicPr>
        <p:blipFill>
          <a:blip r:embed="rId3" cstate="print"/>
          <a:srcRect/>
          <a:stretch>
            <a:fillRect/>
          </a:stretch>
        </p:blipFill>
        <p:spPr bwMode="auto">
          <a:xfrm>
            <a:off x="0" y="0"/>
            <a:ext cx="9001156" cy="68580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pic>
        <p:nvPicPr>
          <p:cNvPr id="4" name="Picture 2" descr="http://etc.usf.edu/clipart/55500/55514/55514_medulla_md.gif">
            <a:hlinkClick r:id="rId2"/>
          </p:cNvPr>
          <p:cNvPicPr>
            <a:picLocks noGrp="1" noChangeAspect="1" noChangeArrowheads="1"/>
          </p:cNvPicPr>
          <p:nvPr>
            <p:ph idx="1"/>
          </p:nvPr>
        </p:nvPicPr>
        <p:blipFill>
          <a:blip r:embed="rId3" cstate="print"/>
          <a:srcRect/>
          <a:stretch>
            <a:fillRect/>
          </a:stretch>
        </p:blipFill>
        <p:spPr bwMode="auto">
          <a:xfrm>
            <a:off x="0" y="142852"/>
            <a:ext cx="9001155" cy="6715148"/>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dirty="0"/>
          </a:p>
        </p:txBody>
      </p:sp>
      <p:sp>
        <p:nvSpPr>
          <p:cNvPr id="3" name="عنصر نائب للمحتوى 2"/>
          <p:cNvSpPr>
            <a:spLocks noGrp="1"/>
          </p:cNvSpPr>
          <p:nvPr>
            <p:ph idx="1"/>
          </p:nvPr>
        </p:nvSpPr>
        <p:spPr>
          <a:xfrm>
            <a:off x="0" y="1571612"/>
            <a:ext cx="9144000" cy="5286388"/>
          </a:xfrm>
        </p:spPr>
        <p:style>
          <a:lnRef idx="1">
            <a:schemeClr val="accent4"/>
          </a:lnRef>
          <a:fillRef idx="2">
            <a:schemeClr val="accent4"/>
          </a:fillRef>
          <a:effectRef idx="1">
            <a:schemeClr val="accent4"/>
          </a:effectRef>
          <a:fontRef idx="minor">
            <a:schemeClr val="dk1"/>
          </a:fontRef>
        </p:style>
        <p:txBody>
          <a:bodyPr>
            <a:normAutofit fontScale="92500" lnSpcReduction="10000"/>
          </a:bodyPr>
          <a:lstStyle/>
          <a:p>
            <a:r>
              <a:rPr lang="en-US" b="1" dirty="0" smtClean="0">
                <a:solidFill>
                  <a:srgbClr val="FF0000"/>
                </a:solidFill>
                <a:latin typeface="Comic Sans MS" pitchFamily="66" charset="0"/>
              </a:rPr>
              <a:t>the </a:t>
            </a:r>
            <a:r>
              <a:rPr lang="en-US" b="1" dirty="0" err="1" smtClean="0">
                <a:solidFill>
                  <a:srgbClr val="FF0000"/>
                </a:solidFill>
                <a:latin typeface="Comic Sans MS" pitchFamily="66" charset="0"/>
              </a:rPr>
              <a:t>pons</a:t>
            </a:r>
            <a:r>
              <a:rPr lang="en-US" b="1" dirty="0" smtClean="0">
                <a:solidFill>
                  <a:srgbClr val="FF0000"/>
                </a:solidFill>
                <a:latin typeface="Comic Sans MS" pitchFamily="66" charset="0"/>
              </a:rPr>
              <a:t> </a:t>
            </a:r>
            <a:r>
              <a:rPr lang="en-US" dirty="0" smtClean="0">
                <a:latin typeface="Comic Sans MS" pitchFamily="66" charset="0"/>
              </a:rPr>
              <a:t>is commonly divided into a posterior part, </a:t>
            </a:r>
            <a:r>
              <a:rPr lang="en-US" b="1" dirty="0" smtClean="0">
                <a:solidFill>
                  <a:srgbClr val="7030A0"/>
                </a:solidFill>
                <a:latin typeface="Comic Sans MS" pitchFamily="66" charset="0"/>
              </a:rPr>
              <a:t>the </a:t>
            </a:r>
            <a:r>
              <a:rPr lang="en-US" b="1" dirty="0" err="1" smtClean="0">
                <a:solidFill>
                  <a:srgbClr val="7030A0"/>
                </a:solidFill>
                <a:latin typeface="Comic Sans MS" pitchFamily="66" charset="0"/>
              </a:rPr>
              <a:t>tegmentum</a:t>
            </a:r>
            <a:r>
              <a:rPr lang="en-US" dirty="0" smtClean="0">
                <a:latin typeface="Comic Sans MS" pitchFamily="66" charset="0"/>
              </a:rPr>
              <a:t>, and </a:t>
            </a:r>
            <a:r>
              <a:rPr lang="en-US" dirty="0" smtClean="0">
                <a:solidFill>
                  <a:srgbClr val="7030A0"/>
                </a:solidFill>
                <a:latin typeface="Comic Sans MS" pitchFamily="66" charset="0"/>
              </a:rPr>
              <a:t>an </a:t>
            </a:r>
            <a:r>
              <a:rPr lang="en-US" b="1" dirty="0" smtClean="0">
                <a:solidFill>
                  <a:srgbClr val="7030A0"/>
                </a:solidFill>
                <a:latin typeface="Comic Sans MS" pitchFamily="66" charset="0"/>
              </a:rPr>
              <a:t>anterior basal part </a:t>
            </a:r>
            <a:r>
              <a:rPr lang="en-US" dirty="0" smtClean="0">
                <a:latin typeface="Comic Sans MS" pitchFamily="66" charset="0"/>
              </a:rPr>
              <a:t>by the transversely running fibers of the trapezoid body .</a:t>
            </a:r>
          </a:p>
          <a:p>
            <a:pPr>
              <a:buNone/>
            </a:pPr>
            <a:endParaRPr lang="en-US" dirty="0" smtClean="0">
              <a:latin typeface="Comic Sans MS" pitchFamily="66" charset="0"/>
            </a:endParaRPr>
          </a:p>
          <a:p>
            <a:r>
              <a:rPr lang="en-US" dirty="0" smtClean="0">
                <a:latin typeface="Comic Sans MS" pitchFamily="66" charset="0"/>
              </a:rPr>
              <a:t>The structure of the </a:t>
            </a:r>
            <a:r>
              <a:rPr lang="en-US" dirty="0" err="1" smtClean="0">
                <a:latin typeface="Comic Sans MS" pitchFamily="66" charset="0"/>
              </a:rPr>
              <a:t>pons</a:t>
            </a:r>
            <a:r>
              <a:rPr lang="en-US" dirty="0" smtClean="0">
                <a:latin typeface="Comic Sans MS" pitchFamily="66" charset="0"/>
              </a:rPr>
              <a:t> may be studied at two levels:</a:t>
            </a:r>
          </a:p>
          <a:p>
            <a:pPr>
              <a:buNone/>
            </a:pPr>
            <a:r>
              <a:rPr lang="en-US" dirty="0">
                <a:latin typeface="Comic Sans MS" pitchFamily="66" charset="0"/>
              </a:rPr>
              <a:t> </a:t>
            </a:r>
            <a:r>
              <a:rPr lang="en-US" dirty="0" smtClean="0">
                <a:latin typeface="Comic Sans MS" pitchFamily="66" charset="0"/>
              </a:rPr>
              <a:t>   (1) transverse section through </a:t>
            </a:r>
            <a:r>
              <a:rPr lang="en-US" b="1" dirty="0" smtClean="0">
                <a:solidFill>
                  <a:srgbClr val="7030A0"/>
                </a:solidFill>
                <a:latin typeface="Comic Sans MS" pitchFamily="66" charset="0"/>
              </a:rPr>
              <a:t>the caudal part</a:t>
            </a:r>
            <a:r>
              <a:rPr lang="en-US" dirty="0" smtClean="0">
                <a:latin typeface="Comic Sans MS" pitchFamily="66" charset="0"/>
              </a:rPr>
              <a:t>, passing through </a:t>
            </a:r>
            <a:r>
              <a:rPr lang="en-US" dirty="0" smtClean="0">
                <a:solidFill>
                  <a:srgbClr val="FF0000"/>
                </a:solidFill>
                <a:latin typeface="Comic Sans MS" pitchFamily="66" charset="0"/>
              </a:rPr>
              <a:t>the facial </a:t>
            </a:r>
            <a:r>
              <a:rPr lang="en-US" dirty="0" err="1" smtClean="0">
                <a:solidFill>
                  <a:srgbClr val="FF0000"/>
                </a:solidFill>
                <a:latin typeface="Comic Sans MS" pitchFamily="66" charset="0"/>
              </a:rPr>
              <a:t>colliculus</a:t>
            </a:r>
            <a:r>
              <a:rPr lang="en-US" dirty="0">
                <a:solidFill>
                  <a:srgbClr val="FF0000"/>
                </a:solidFill>
                <a:latin typeface="Comic Sans MS" pitchFamily="66" charset="0"/>
              </a:rPr>
              <a:t> </a:t>
            </a:r>
            <a:r>
              <a:rPr lang="en-US" dirty="0" smtClean="0">
                <a:latin typeface="Comic Sans MS" pitchFamily="66" charset="0"/>
              </a:rPr>
              <a:t>. </a:t>
            </a:r>
          </a:p>
          <a:p>
            <a:pPr>
              <a:buNone/>
            </a:pPr>
            <a:r>
              <a:rPr lang="en-US" dirty="0" smtClean="0">
                <a:latin typeface="Comic Sans MS" pitchFamily="66" charset="0"/>
              </a:rPr>
              <a:t>    (2) transverse section through </a:t>
            </a:r>
            <a:r>
              <a:rPr lang="en-US" b="1" dirty="0" smtClean="0">
                <a:solidFill>
                  <a:srgbClr val="7030A0"/>
                </a:solidFill>
                <a:latin typeface="Comic Sans MS" pitchFamily="66" charset="0"/>
              </a:rPr>
              <a:t>the</a:t>
            </a:r>
            <a:r>
              <a:rPr lang="en-US" b="1" dirty="0" smtClean="0">
                <a:solidFill>
                  <a:schemeClr val="tx1">
                    <a:lumMod val="95000"/>
                    <a:lumOff val="5000"/>
                  </a:schemeClr>
                </a:solidFill>
                <a:latin typeface="Comic Sans MS" pitchFamily="66" charset="0"/>
              </a:rPr>
              <a:t> </a:t>
            </a:r>
            <a:r>
              <a:rPr lang="en-US" b="1" dirty="0" smtClean="0">
                <a:solidFill>
                  <a:srgbClr val="7030A0"/>
                </a:solidFill>
                <a:latin typeface="Comic Sans MS" pitchFamily="66" charset="0"/>
              </a:rPr>
              <a:t>cranial part</a:t>
            </a:r>
            <a:r>
              <a:rPr lang="en-US" dirty="0" smtClean="0">
                <a:latin typeface="Comic Sans MS" pitchFamily="66" charset="0"/>
              </a:rPr>
              <a:t>, passing through </a:t>
            </a:r>
            <a:r>
              <a:rPr lang="en-US" dirty="0" smtClean="0">
                <a:solidFill>
                  <a:srgbClr val="FF0000"/>
                </a:solidFill>
                <a:latin typeface="Comic Sans MS" pitchFamily="66" charset="0"/>
              </a:rPr>
              <a:t>the trigeminal nuclei</a:t>
            </a:r>
            <a:endParaRPr lang="en-US" dirty="0" smtClean="0">
              <a:latin typeface="Comic Sans MS" pitchFamily="66" charset="0"/>
            </a:endParaRPr>
          </a:p>
          <a:p>
            <a:endParaRPr lang="en-US" dirty="0" smtClean="0">
              <a:latin typeface="Comic Sans MS" pitchFamily="66" charset="0"/>
            </a:endParaRPr>
          </a:p>
        </p:txBody>
      </p:sp>
      <p:sp>
        <p:nvSpPr>
          <p:cNvPr id="4" name="شكل بيضاوي 3"/>
          <p:cNvSpPr/>
          <p:nvPr/>
        </p:nvSpPr>
        <p:spPr>
          <a:xfrm>
            <a:off x="642910" y="285728"/>
            <a:ext cx="7215238" cy="1071570"/>
          </a:xfrm>
          <a:prstGeom prst="ellipse">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sz="5400" b="1" i="1" dirty="0" smtClean="0">
                <a:solidFill>
                  <a:srgbClr val="002060"/>
                </a:solidFill>
                <a:latin typeface="Bradley Hand ITC" pitchFamily="66" charset="0"/>
              </a:rPr>
              <a:t>PONS</a:t>
            </a:r>
            <a:endParaRPr lang="en-US" sz="5400" b="1" i="1" dirty="0">
              <a:solidFill>
                <a:srgbClr val="002060"/>
              </a:solidFill>
              <a:latin typeface="Bradley Hand ITC" pitchFamily="66"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0" y="1285860"/>
            <a:ext cx="4572000" cy="5572140"/>
          </a:xfrm>
        </p:spPr>
        <p:txBody>
          <a:bodyPr/>
          <a:lstStyle/>
          <a:p>
            <a:endParaRPr lang="en-US" dirty="0"/>
          </a:p>
        </p:txBody>
      </p:sp>
      <p:sp>
        <p:nvSpPr>
          <p:cNvPr id="3" name="عنصر نائب للمحتوى 2"/>
          <p:cNvSpPr>
            <a:spLocks noGrp="1"/>
          </p:cNvSpPr>
          <p:nvPr>
            <p:ph idx="1"/>
          </p:nvPr>
        </p:nvSpPr>
        <p:spPr>
          <a:xfrm>
            <a:off x="0" y="1357322"/>
            <a:ext cx="4572000" cy="5572140"/>
          </a:xfrm>
        </p:spPr>
        <p:style>
          <a:lnRef idx="1">
            <a:schemeClr val="accent4"/>
          </a:lnRef>
          <a:fillRef idx="2">
            <a:schemeClr val="accent4"/>
          </a:fillRef>
          <a:effectRef idx="1">
            <a:schemeClr val="accent4"/>
          </a:effectRef>
          <a:fontRef idx="minor">
            <a:schemeClr val="dk1"/>
          </a:fontRef>
        </p:style>
        <p:txBody>
          <a:bodyPr>
            <a:normAutofit/>
          </a:bodyPr>
          <a:lstStyle/>
          <a:p>
            <a:r>
              <a:rPr lang="en-US" sz="2800" b="1" dirty="0" smtClean="0">
                <a:solidFill>
                  <a:srgbClr val="7030A0"/>
                </a:solidFill>
                <a:latin typeface="Comic Sans MS" pitchFamily="66" charset="0"/>
              </a:rPr>
              <a:t>The medial </a:t>
            </a:r>
            <a:r>
              <a:rPr lang="en-US" sz="2800" b="1" dirty="0" err="1" smtClean="0">
                <a:solidFill>
                  <a:srgbClr val="7030A0"/>
                </a:solidFill>
                <a:latin typeface="Comic Sans MS" pitchFamily="66" charset="0"/>
              </a:rPr>
              <a:t>lemniscus</a:t>
            </a:r>
            <a:r>
              <a:rPr lang="en-US" sz="2800" b="1" dirty="0" smtClean="0">
                <a:solidFill>
                  <a:srgbClr val="7030A0"/>
                </a:solidFill>
                <a:latin typeface="Comic Sans MS" pitchFamily="66" charset="0"/>
              </a:rPr>
              <a:t> </a:t>
            </a:r>
          </a:p>
          <a:p>
            <a:endParaRPr lang="en-US" sz="2800" b="1" dirty="0" smtClean="0">
              <a:solidFill>
                <a:schemeClr val="accent1">
                  <a:lumMod val="75000"/>
                </a:schemeClr>
              </a:solidFill>
              <a:latin typeface="Comic Sans MS" pitchFamily="66" charset="0"/>
            </a:endParaRPr>
          </a:p>
          <a:p>
            <a:r>
              <a:rPr lang="en-US" sz="2400" dirty="0" smtClean="0">
                <a:latin typeface="Comic Sans MS" pitchFamily="66" charset="0"/>
              </a:rPr>
              <a:t>rotates as it passes from the medulla into the </a:t>
            </a:r>
            <a:r>
              <a:rPr lang="en-US" sz="2400" dirty="0" err="1" smtClean="0">
                <a:latin typeface="Comic Sans MS" pitchFamily="66" charset="0"/>
              </a:rPr>
              <a:t>pons</a:t>
            </a:r>
            <a:r>
              <a:rPr lang="en-US" sz="2400" dirty="0" smtClean="0">
                <a:latin typeface="Comic Sans MS" pitchFamily="66" charset="0"/>
              </a:rPr>
              <a:t>. It is situated in the most </a:t>
            </a:r>
            <a:r>
              <a:rPr lang="en-US" sz="2400" dirty="0" smtClean="0">
                <a:solidFill>
                  <a:srgbClr val="FF0000"/>
                </a:solidFill>
                <a:latin typeface="Comic Sans MS" pitchFamily="66" charset="0"/>
              </a:rPr>
              <a:t>anterior part of the </a:t>
            </a:r>
            <a:r>
              <a:rPr lang="en-US" sz="2400" dirty="0" err="1" smtClean="0">
                <a:solidFill>
                  <a:srgbClr val="FF0000"/>
                </a:solidFill>
                <a:latin typeface="Comic Sans MS" pitchFamily="66" charset="0"/>
              </a:rPr>
              <a:t>tegmentum</a:t>
            </a:r>
            <a:r>
              <a:rPr lang="en-US" sz="2400" dirty="0" smtClean="0">
                <a:latin typeface="Comic Sans MS" pitchFamily="66" charset="0"/>
              </a:rPr>
              <a:t>, with its long axis running transversely .The medial </a:t>
            </a:r>
            <a:r>
              <a:rPr lang="en-US" sz="2400" dirty="0" err="1" smtClean="0">
                <a:latin typeface="Comic Sans MS" pitchFamily="66" charset="0"/>
              </a:rPr>
              <a:t>lemniscus</a:t>
            </a:r>
            <a:r>
              <a:rPr lang="en-US" sz="2400" dirty="0" smtClean="0">
                <a:latin typeface="Comic Sans MS" pitchFamily="66" charset="0"/>
              </a:rPr>
              <a:t> is accompanied by the spinal and lateral </a:t>
            </a:r>
            <a:r>
              <a:rPr lang="en-US" sz="2400" dirty="0" err="1" smtClean="0">
                <a:latin typeface="Comic Sans MS" pitchFamily="66" charset="0"/>
              </a:rPr>
              <a:t>lemnisci</a:t>
            </a:r>
            <a:r>
              <a:rPr lang="en-US" sz="2400" dirty="0" smtClean="0">
                <a:latin typeface="Comic Sans MS" pitchFamily="66" charset="0"/>
              </a:rPr>
              <a:t> .</a:t>
            </a:r>
          </a:p>
          <a:p>
            <a:endParaRPr lang="en-US" b="1" dirty="0" smtClean="0">
              <a:solidFill>
                <a:schemeClr val="accent1">
                  <a:lumMod val="75000"/>
                </a:schemeClr>
              </a:solidFill>
              <a:latin typeface="Comic Sans MS" pitchFamily="66" charset="0"/>
            </a:endParaRPr>
          </a:p>
          <a:p>
            <a:pPr>
              <a:buNone/>
            </a:pPr>
            <a:endParaRPr lang="en-US" dirty="0"/>
          </a:p>
        </p:txBody>
      </p:sp>
      <p:sp>
        <p:nvSpPr>
          <p:cNvPr id="5" name="شكل بيضاوي 4"/>
          <p:cNvSpPr/>
          <p:nvPr/>
        </p:nvSpPr>
        <p:spPr>
          <a:xfrm>
            <a:off x="0" y="0"/>
            <a:ext cx="8715404" cy="1214422"/>
          </a:xfrm>
          <a:prstGeom prst="ellipse">
            <a:avLst/>
          </a:prstGeom>
        </p:spPr>
        <p:style>
          <a:lnRef idx="3">
            <a:schemeClr val="lt1"/>
          </a:lnRef>
          <a:fillRef idx="1">
            <a:schemeClr val="accent6"/>
          </a:fillRef>
          <a:effectRef idx="1">
            <a:schemeClr val="accent6"/>
          </a:effectRef>
          <a:fontRef idx="minor">
            <a:schemeClr val="lt1"/>
          </a:fontRef>
        </p:style>
        <p:txBody>
          <a:bodyPr rtlCol="0" anchor="ctr"/>
          <a:lstStyle/>
          <a:p>
            <a:r>
              <a:rPr lang="en-US" sz="3600" b="1" i="1" dirty="0" smtClean="0">
                <a:solidFill>
                  <a:srgbClr val="002060"/>
                </a:solidFill>
                <a:latin typeface="Bradley Hand ITC" pitchFamily="66" charset="0"/>
              </a:rPr>
              <a:t>Transverse Section Through the Caudal Part :</a:t>
            </a:r>
          </a:p>
        </p:txBody>
      </p:sp>
      <p:pic>
        <p:nvPicPr>
          <p:cNvPr id="7" name="Picture 1" descr="0002 008.jpg"/>
          <p:cNvPicPr>
            <a:picLocks noGrp="1" noChangeAspect="1"/>
          </p:cNvPicPr>
          <p:nvPr>
            <p:ph idx="1"/>
          </p:nvPr>
        </p:nvPicPr>
        <p:blipFill>
          <a:blip r:embed="rId2" cstate="print"/>
          <a:srcRect/>
          <a:stretch>
            <a:fillRect/>
          </a:stretch>
        </p:blipFill>
        <p:spPr bwMode="auto">
          <a:xfrm>
            <a:off x="4643438" y="1285860"/>
            <a:ext cx="4500562" cy="557214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a:xfrm>
            <a:off x="0" y="0"/>
            <a:ext cx="4572000" cy="6858000"/>
          </a:xfrm>
        </p:spPr>
        <p:style>
          <a:lnRef idx="1">
            <a:schemeClr val="accent4"/>
          </a:lnRef>
          <a:fillRef idx="2">
            <a:schemeClr val="accent4"/>
          </a:fillRef>
          <a:effectRef idx="1">
            <a:schemeClr val="accent4"/>
          </a:effectRef>
          <a:fontRef idx="minor">
            <a:schemeClr val="dk1"/>
          </a:fontRef>
        </p:style>
        <p:txBody>
          <a:bodyPr>
            <a:normAutofit/>
          </a:bodyPr>
          <a:lstStyle/>
          <a:p>
            <a:r>
              <a:rPr lang="en-US" sz="2800" b="1" dirty="0" smtClean="0">
                <a:solidFill>
                  <a:srgbClr val="7030A0"/>
                </a:solidFill>
                <a:latin typeface="Comic Sans MS" pitchFamily="66" charset="0"/>
              </a:rPr>
              <a:t>The facial nucleus </a:t>
            </a:r>
          </a:p>
          <a:p>
            <a:endParaRPr lang="en-US" sz="2800" b="1" dirty="0" smtClean="0">
              <a:solidFill>
                <a:schemeClr val="accent1">
                  <a:lumMod val="75000"/>
                </a:schemeClr>
              </a:solidFill>
              <a:latin typeface="Comic Sans MS" pitchFamily="66" charset="0"/>
            </a:endParaRPr>
          </a:p>
          <a:p>
            <a:r>
              <a:rPr lang="en-US" sz="2400" dirty="0" smtClean="0">
                <a:latin typeface="Comic Sans MS" pitchFamily="66" charset="0"/>
              </a:rPr>
              <a:t>lies posterior to the lateral part of the medial </a:t>
            </a:r>
            <a:r>
              <a:rPr lang="en-US" sz="2400" dirty="0" err="1" smtClean="0">
                <a:latin typeface="Comic Sans MS" pitchFamily="66" charset="0"/>
              </a:rPr>
              <a:t>lemniscus</a:t>
            </a:r>
            <a:r>
              <a:rPr lang="en-US" sz="2400" dirty="0" smtClean="0">
                <a:latin typeface="Comic Sans MS" pitchFamily="66" charset="0"/>
              </a:rPr>
              <a:t>. </a:t>
            </a:r>
          </a:p>
          <a:p>
            <a:r>
              <a:rPr lang="en-US" sz="2400" dirty="0" smtClean="0">
                <a:latin typeface="Comic Sans MS" pitchFamily="66" charset="0"/>
              </a:rPr>
              <a:t>The fibers of the facial nerve wind around the nucleus of the </a:t>
            </a:r>
            <a:r>
              <a:rPr lang="en-US" sz="2400" dirty="0" err="1" smtClean="0">
                <a:latin typeface="Comic Sans MS" pitchFamily="66" charset="0"/>
              </a:rPr>
              <a:t>abducent</a:t>
            </a:r>
            <a:r>
              <a:rPr lang="en-US" sz="2400" dirty="0" smtClean="0">
                <a:latin typeface="Comic Sans MS" pitchFamily="66" charset="0"/>
              </a:rPr>
              <a:t> nerve, producing the facial </a:t>
            </a:r>
            <a:r>
              <a:rPr lang="en-US" sz="2400" dirty="0" err="1" smtClean="0">
                <a:latin typeface="Comic Sans MS" pitchFamily="66" charset="0"/>
              </a:rPr>
              <a:t>colliculus</a:t>
            </a:r>
            <a:r>
              <a:rPr lang="en-US" sz="2400" dirty="0" smtClean="0">
                <a:latin typeface="Comic Sans MS" pitchFamily="66" charset="0"/>
              </a:rPr>
              <a:t> The fibers of the facial nerve then pass </a:t>
            </a:r>
            <a:r>
              <a:rPr lang="en-US" sz="2400" dirty="0" err="1" smtClean="0">
                <a:latin typeface="Comic Sans MS" pitchFamily="66" charset="0"/>
              </a:rPr>
              <a:t>anteriorly</a:t>
            </a:r>
            <a:r>
              <a:rPr lang="en-US" sz="2400" dirty="0" smtClean="0">
                <a:latin typeface="Comic Sans MS" pitchFamily="66" charset="0"/>
              </a:rPr>
              <a:t> between the facial nucleus and the superior end of the nucleus of the spinal tract </a:t>
            </a:r>
            <a:r>
              <a:rPr lang="en-US" sz="2400" dirty="0" smtClean="0">
                <a:solidFill>
                  <a:srgbClr val="FF0000"/>
                </a:solidFill>
                <a:latin typeface="Comic Sans MS" pitchFamily="66" charset="0"/>
              </a:rPr>
              <a:t>of the trigeminal nerve .</a:t>
            </a:r>
          </a:p>
          <a:p>
            <a:endParaRPr lang="en-US" sz="2400" dirty="0"/>
          </a:p>
        </p:txBody>
      </p:sp>
      <p:pic>
        <p:nvPicPr>
          <p:cNvPr id="4" name="Picture 1" descr="0002 008.jpg"/>
          <p:cNvPicPr>
            <a:picLocks noChangeAspect="1"/>
          </p:cNvPicPr>
          <p:nvPr/>
        </p:nvPicPr>
        <p:blipFill>
          <a:blip r:embed="rId2" cstate="print"/>
          <a:srcRect/>
          <a:stretch>
            <a:fillRect/>
          </a:stretch>
        </p:blipFill>
        <p:spPr bwMode="auto">
          <a:xfrm>
            <a:off x="4643438" y="0"/>
            <a:ext cx="4500562"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0" y="0"/>
            <a:ext cx="4572000" cy="6858000"/>
          </a:xfrm>
        </p:spPr>
        <p:txBody>
          <a:bodyPr/>
          <a:lstStyle/>
          <a:p>
            <a:endParaRPr lang="en-US" dirty="0"/>
          </a:p>
        </p:txBody>
      </p:sp>
      <p:sp>
        <p:nvSpPr>
          <p:cNvPr id="3" name="عنصر نائب للمحتوى 2"/>
          <p:cNvSpPr>
            <a:spLocks noGrp="1"/>
          </p:cNvSpPr>
          <p:nvPr>
            <p:ph idx="1"/>
          </p:nvPr>
        </p:nvSpPr>
        <p:spPr>
          <a:xfrm>
            <a:off x="0" y="0"/>
            <a:ext cx="4572000" cy="6858000"/>
          </a:xfrm>
        </p:spPr>
        <p:style>
          <a:lnRef idx="1">
            <a:schemeClr val="accent4"/>
          </a:lnRef>
          <a:fillRef idx="2">
            <a:schemeClr val="accent4"/>
          </a:fillRef>
          <a:effectRef idx="1">
            <a:schemeClr val="accent4"/>
          </a:effectRef>
          <a:fontRef idx="minor">
            <a:schemeClr val="dk1"/>
          </a:fontRef>
        </p:style>
        <p:txBody>
          <a:bodyPr>
            <a:normAutofit/>
          </a:bodyPr>
          <a:lstStyle/>
          <a:p>
            <a:endParaRPr lang="en-US" sz="2400" dirty="0" smtClean="0">
              <a:latin typeface="Comic Sans MS" pitchFamily="66" charset="0"/>
            </a:endParaRPr>
          </a:p>
          <a:p>
            <a:r>
              <a:rPr lang="en-US" sz="2800" b="1" dirty="0" smtClean="0">
                <a:solidFill>
                  <a:srgbClr val="7030A0"/>
                </a:solidFill>
                <a:latin typeface="Comic Sans MS" pitchFamily="66" charset="0"/>
              </a:rPr>
              <a:t>The medial longitudinal fasciculus </a:t>
            </a:r>
            <a:r>
              <a:rPr lang="en-US" sz="2400" b="1" dirty="0" smtClean="0">
                <a:solidFill>
                  <a:srgbClr val="7030A0"/>
                </a:solidFill>
                <a:latin typeface="Comic Sans MS" pitchFamily="66" charset="0"/>
              </a:rPr>
              <a:t>:</a:t>
            </a:r>
          </a:p>
          <a:p>
            <a:pPr>
              <a:buNone/>
            </a:pPr>
            <a:r>
              <a:rPr lang="en-US" sz="2400" dirty="0" smtClean="0">
                <a:latin typeface="Comic Sans MS" pitchFamily="66" charset="0"/>
              </a:rPr>
              <a:t> </a:t>
            </a:r>
          </a:p>
          <a:p>
            <a:r>
              <a:rPr lang="en-US" sz="2400" dirty="0" smtClean="0">
                <a:latin typeface="Comic Sans MS" pitchFamily="66" charset="0"/>
              </a:rPr>
              <a:t>situated beneath the floor of the fourth ventricle on either side of the midline . </a:t>
            </a:r>
          </a:p>
          <a:p>
            <a:endParaRPr lang="en-US" sz="2400" dirty="0" smtClean="0">
              <a:latin typeface="Comic Sans MS" pitchFamily="66" charset="0"/>
            </a:endParaRPr>
          </a:p>
          <a:p>
            <a:r>
              <a:rPr lang="en-US" sz="2400" dirty="0" smtClean="0">
                <a:latin typeface="Comic Sans MS" pitchFamily="66" charset="0"/>
              </a:rPr>
              <a:t>The medial longitudinal fasciculus is the main pathway that connects the vestibular &amp; cochlear nuclei with the nuclei controlling the </a:t>
            </a:r>
            <a:r>
              <a:rPr lang="en-US" sz="2400" dirty="0" err="1" smtClean="0">
                <a:latin typeface="Comic Sans MS" pitchFamily="66" charset="0"/>
              </a:rPr>
              <a:t>extraocular</a:t>
            </a:r>
            <a:r>
              <a:rPr lang="en-US" sz="2400" dirty="0" smtClean="0">
                <a:latin typeface="Comic Sans MS" pitchFamily="66" charset="0"/>
              </a:rPr>
              <a:t> muscles </a:t>
            </a:r>
            <a:r>
              <a:rPr lang="en-US" sz="2400" dirty="0" smtClean="0">
                <a:solidFill>
                  <a:srgbClr val="FF0000"/>
                </a:solidFill>
                <a:latin typeface="Comic Sans MS" pitchFamily="66" charset="0"/>
              </a:rPr>
              <a:t>(</a:t>
            </a:r>
            <a:r>
              <a:rPr lang="en-US" sz="2400" dirty="0" err="1" smtClean="0">
                <a:solidFill>
                  <a:srgbClr val="FF0000"/>
                </a:solidFill>
                <a:latin typeface="Comic Sans MS" pitchFamily="66" charset="0"/>
              </a:rPr>
              <a:t>oculomotor</a:t>
            </a:r>
            <a:r>
              <a:rPr lang="en-US" sz="2400" dirty="0" smtClean="0">
                <a:solidFill>
                  <a:srgbClr val="FF0000"/>
                </a:solidFill>
                <a:latin typeface="Comic Sans MS" pitchFamily="66" charset="0"/>
              </a:rPr>
              <a:t>, </a:t>
            </a:r>
            <a:r>
              <a:rPr lang="en-US" sz="2400" dirty="0" err="1" smtClean="0">
                <a:solidFill>
                  <a:srgbClr val="FF0000"/>
                </a:solidFill>
                <a:latin typeface="Comic Sans MS" pitchFamily="66" charset="0"/>
              </a:rPr>
              <a:t>trochlear</a:t>
            </a:r>
            <a:r>
              <a:rPr lang="en-US" sz="2400" dirty="0" smtClean="0">
                <a:solidFill>
                  <a:srgbClr val="FF0000"/>
                </a:solidFill>
                <a:latin typeface="Comic Sans MS" pitchFamily="66" charset="0"/>
              </a:rPr>
              <a:t>, and </a:t>
            </a:r>
            <a:r>
              <a:rPr lang="en-US" sz="2400" dirty="0" err="1" smtClean="0">
                <a:solidFill>
                  <a:srgbClr val="FF0000"/>
                </a:solidFill>
                <a:latin typeface="Comic Sans MS" pitchFamily="66" charset="0"/>
              </a:rPr>
              <a:t>abducent</a:t>
            </a:r>
            <a:r>
              <a:rPr lang="en-US" sz="2400" dirty="0" smtClean="0">
                <a:solidFill>
                  <a:srgbClr val="FF0000"/>
                </a:solidFill>
                <a:latin typeface="Comic Sans MS" pitchFamily="66" charset="0"/>
              </a:rPr>
              <a:t> nuclei).</a:t>
            </a:r>
          </a:p>
          <a:p>
            <a:endParaRPr lang="en-US" sz="2400" dirty="0" smtClean="0">
              <a:latin typeface="Comic Sans MS" pitchFamily="66" charset="0"/>
            </a:endParaRPr>
          </a:p>
          <a:p>
            <a:endParaRPr lang="en-US" sz="2400" dirty="0">
              <a:latin typeface="Comic Sans MS" pitchFamily="66" charset="0"/>
            </a:endParaRPr>
          </a:p>
        </p:txBody>
      </p:sp>
      <p:pic>
        <p:nvPicPr>
          <p:cNvPr id="6" name="Picture 1" descr="0002 008.jpg"/>
          <p:cNvPicPr>
            <a:picLocks noChangeAspect="1"/>
          </p:cNvPicPr>
          <p:nvPr/>
        </p:nvPicPr>
        <p:blipFill>
          <a:blip r:embed="rId2" cstate="print"/>
          <a:srcRect/>
          <a:stretch>
            <a:fillRect/>
          </a:stretch>
        </p:blipFill>
        <p:spPr bwMode="auto">
          <a:xfrm>
            <a:off x="4643438" y="0"/>
            <a:ext cx="4500562"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00562" y="274638"/>
            <a:ext cx="4643438" cy="6583362"/>
          </a:xfrm>
        </p:spPr>
        <p:txBody>
          <a:bodyPr/>
          <a:lstStyle/>
          <a:p>
            <a:endParaRPr lang="en-US" dirty="0"/>
          </a:p>
        </p:txBody>
      </p:sp>
      <p:sp>
        <p:nvSpPr>
          <p:cNvPr id="3" name="عنصر نائب للمحتوى 2"/>
          <p:cNvSpPr>
            <a:spLocks noGrp="1"/>
          </p:cNvSpPr>
          <p:nvPr>
            <p:ph idx="1"/>
          </p:nvPr>
        </p:nvSpPr>
        <p:spPr>
          <a:xfrm>
            <a:off x="0" y="0"/>
            <a:ext cx="4500562" cy="6858000"/>
          </a:xfrm>
        </p:spPr>
        <p:style>
          <a:lnRef idx="1">
            <a:schemeClr val="accent4"/>
          </a:lnRef>
          <a:fillRef idx="2">
            <a:schemeClr val="accent4"/>
          </a:fillRef>
          <a:effectRef idx="1">
            <a:schemeClr val="accent4"/>
          </a:effectRef>
          <a:fontRef idx="minor">
            <a:schemeClr val="dk1"/>
          </a:fontRef>
        </p:style>
        <p:txBody>
          <a:bodyPr>
            <a:normAutofit/>
          </a:bodyPr>
          <a:lstStyle/>
          <a:p>
            <a:endParaRPr lang="en-US" sz="2400" dirty="0" smtClean="0">
              <a:latin typeface="Comic Sans MS" pitchFamily="66" charset="0"/>
            </a:endParaRPr>
          </a:p>
          <a:p>
            <a:r>
              <a:rPr lang="en-US" sz="2800" b="1" dirty="0" smtClean="0">
                <a:solidFill>
                  <a:srgbClr val="7030A0"/>
                </a:solidFill>
                <a:latin typeface="Comic Sans MS" pitchFamily="66" charset="0"/>
              </a:rPr>
              <a:t> The medial vestibular nucleus :</a:t>
            </a:r>
          </a:p>
          <a:p>
            <a:pPr>
              <a:buNone/>
            </a:pPr>
            <a:r>
              <a:rPr lang="en-US" sz="2400" dirty="0" smtClean="0">
                <a:latin typeface="Comic Sans MS" pitchFamily="66" charset="0"/>
              </a:rPr>
              <a:t>    </a:t>
            </a:r>
          </a:p>
          <a:p>
            <a:pPr>
              <a:buNone/>
            </a:pPr>
            <a:r>
              <a:rPr lang="en-US" sz="2400" dirty="0" smtClean="0">
                <a:latin typeface="Comic Sans MS" pitchFamily="66" charset="0"/>
              </a:rPr>
              <a:t>     is situated lateral to the </a:t>
            </a:r>
            <a:r>
              <a:rPr lang="en-US" sz="2400" dirty="0" err="1" smtClean="0">
                <a:latin typeface="Comic Sans MS" pitchFamily="66" charset="0"/>
              </a:rPr>
              <a:t>abducent</a:t>
            </a:r>
            <a:r>
              <a:rPr lang="en-US" sz="2400" dirty="0" smtClean="0">
                <a:latin typeface="Comic Sans MS" pitchFamily="66" charset="0"/>
              </a:rPr>
              <a:t> and is in close relationship to the inferior </a:t>
            </a:r>
            <a:r>
              <a:rPr lang="en-US" sz="2400" dirty="0" err="1" smtClean="0">
                <a:latin typeface="Comic Sans MS" pitchFamily="66" charset="0"/>
              </a:rPr>
              <a:t>cerebellar</a:t>
            </a:r>
            <a:r>
              <a:rPr lang="en-US" sz="2400" dirty="0" smtClean="0">
                <a:latin typeface="Comic Sans MS" pitchFamily="66" charset="0"/>
              </a:rPr>
              <a:t> peduncle. The superior part of the lateral and the inferior part of the superior vestibular nucleus are found at this level. The posterior and anterior cochlear nuclei are also found at this level.</a:t>
            </a:r>
          </a:p>
          <a:p>
            <a:endParaRPr lang="en-US" sz="2400" dirty="0">
              <a:latin typeface="Comic Sans MS" pitchFamily="66" charset="0"/>
            </a:endParaRPr>
          </a:p>
        </p:txBody>
      </p:sp>
      <p:pic>
        <p:nvPicPr>
          <p:cNvPr id="4" name="Picture 1" descr="0002 008.jpg"/>
          <p:cNvPicPr>
            <a:picLocks noChangeAspect="1"/>
          </p:cNvPicPr>
          <p:nvPr/>
        </p:nvPicPr>
        <p:blipFill>
          <a:blip r:embed="rId2" cstate="print"/>
          <a:srcRect/>
          <a:stretch>
            <a:fillRect/>
          </a:stretch>
        </p:blipFill>
        <p:spPr bwMode="auto">
          <a:xfrm>
            <a:off x="4643438" y="0"/>
            <a:ext cx="4500562"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236</TotalTime>
  <Words>973</Words>
  <Application>Microsoft Office PowerPoint</Application>
  <PresentationFormat>عرض على الشاشة (3:4)‏</PresentationFormat>
  <Paragraphs>81</Paragraphs>
  <Slides>21</Slides>
  <Notes>0</Notes>
  <HiddenSlides>0</HiddenSlides>
  <MMClips>0</MMClips>
  <ScaleCrop>false</ScaleCrop>
  <HeadingPairs>
    <vt:vector size="4" baseType="variant">
      <vt:variant>
        <vt:lpstr>سمة</vt:lpstr>
      </vt:variant>
      <vt:variant>
        <vt:i4>1</vt:i4>
      </vt:variant>
      <vt:variant>
        <vt:lpstr>عناوين الشرائح</vt:lpstr>
      </vt:variant>
      <vt:variant>
        <vt:i4>21</vt:i4>
      </vt:variant>
    </vt:vector>
  </HeadingPairs>
  <TitlesOfParts>
    <vt:vector size="22" baseType="lpstr">
      <vt:lpstr>سمة Office</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lpstr>الشريحة 18</vt:lpstr>
      <vt:lpstr>الشريحة 19</vt:lpstr>
      <vt:lpstr>الشريحة 20</vt:lpstr>
      <vt:lpstr>الشريحة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c</dc:creator>
  <cp:lastModifiedBy>a.mutairi</cp:lastModifiedBy>
  <cp:revision>19</cp:revision>
  <dcterms:created xsi:type="dcterms:W3CDTF">2013-04-06T08:14:32Z</dcterms:created>
  <dcterms:modified xsi:type="dcterms:W3CDTF">2013-05-01T07:36:51Z</dcterms:modified>
</cp:coreProperties>
</file>