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401" r:id="rId2"/>
    <p:sldId id="257" r:id="rId3"/>
    <p:sldId id="263" r:id="rId4"/>
    <p:sldId id="265" r:id="rId5"/>
    <p:sldId id="396" r:id="rId6"/>
    <p:sldId id="269" r:id="rId7"/>
    <p:sldId id="397" r:id="rId8"/>
    <p:sldId id="274" r:id="rId9"/>
    <p:sldId id="281" r:id="rId10"/>
    <p:sldId id="287" r:id="rId11"/>
    <p:sldId id="293" r:id="rId12"/>
    <p:sldId id="295" r:id="rId13"/>
    <p:sldId id="384" r:id="rId14"/>
    <p:sldId id="386" r:id="rId15"/>
    <p:sldId id="390" r:id="rId16"/>
    <p:sldId id="317" r:id="rId17"/>
    <p:sldId id="325" r:id="rId18"/>
    <p:sldId id="344" r:id="rId19"/>
    <p:sldId id="320" r:id="rId20"/>
    <p:sldId id="355" r:id="rId21"/>
    <p:sldId id="356" r:id="rId22"/>
    <p:sldId id="365" r:id="rId23"/>
    <p:sldId id="321" r:id="rId24"/>
    <p:sldId id="367" r:id="rId25"/>
    <p:sldId id="297" r:id="rId26"/>
    <p:sldId id="398" r:id="rId27"/>
    <p:sldId id="302" r:id="rId28"/>
    <p:sldId id="392" r:id="rId29"/>
    <p:sldId id="380" r:id="rId30"/>
    <p:sldId id="394" r:id="rId31"/>
    <p:sldId id="395" r:id="rId32"/>
    <p:sldId id="308" r:id="rId33"/>
    <p:sldId id="31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628" autoAdjust="0"/>
  </p:normalViewPr>
  <p:slideViewPr>
    <p:cSldViewPr>
      <p:cViewPr varScale="1">
        <p:scale>
          <a:sx n="43" d="100"/>
          <a:sy n="43" d="100"/>
        </p:scale>
        <p:origin x="-21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6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82403-7462-4B4E-AC44-5BA902BCAF64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D5F1F-D40D-4847-9745-B43BEFC07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AUTO=SELF, NOMOS=LAW</a:t>
            </a:r>
          </a:p>
          <a:p>
            <a:r>
              <a:rPr lang="en-US" dirty="0" smtClean="0"/>
              <a:t>By definition it is entirely a motor(efferent) system &amp; autonomus in the sense that most of its functions r carried</a:t>
            </a:r>
            <a:r>
              <a:rPr lang="en-US" baseline="0" dirty="0" smtClean="0"/>
              <a:t> out below conscious level, hence it is independent of volitional control, thus enjoys some % of autonomy</a:t>
            </a:r>
          </a:p>
          <a:p>
            <a:endParaRPr lang="en-US" baseline="0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The ANS consists of motor neurons that: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Innervate smooth and cardiac muscle and glands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Make adjustments to ensure optimal support for body activities</a:t>
            </a:r>
            <a:r>
              <a:rPr lang="en-US" baseline="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Operate via subconscious control</a:t>
            </a:r>
            <a:r>
              <a:rPr lang="en-US" baseline="0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Have viscera as most of their effectors</a:t>
            </a:r>
          </a:p>
          <a:p>
            <a:pPr lvl="1"/>
            <a:r>
              <a:rPr lang="en-US" b="1" dirty="0" smtClean="0"/>
              <a:t>The absence of voluntary control means that the ANS has little cortical representation.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D2B01-C0B2-4FEB-83CF-B63C9922A0E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63FE-020E-459C-A10E-357D5BBB6B3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ERGO= WORK, HENCE ENERGY   TROPIC =RELEASING,</a:t>
            </a:r>
            <a:r>
              <a:rPr lang="en-US" baseline="0" dirty="0" smtClean="0"/>
              <a:t>  CANNON 1920 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017D1-AD03-4D12-AADE-65C69581C36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contain approximately 20000–30000 nerve cell bodies and are located close to and on either side of the spinal cord in long chains. Sympathetic ganglia are the tissue from which </a:t>
            </a:r>
            <a:r>
              <a:rPr lang="en-US" dirty="0" err="1" smtClean="0"/>
              <a:t>neuroblastoma</a:t>
            </a:r>
            <a:r>
              <a:rPr lang="en-US" dirty="0" smtClean="0"/>
              <a:t> </a:t>
            </a:r>
            <a:r>
              <a:rPr lang="en-US" dirty="0" err="1" smtClean="0"/>
              <a:t>tumours</a:t>
            </a:r>
            <a:r>
              <a:rPr lang="en-US" dirty="0" smtClean="0"/>
              <a:t> arise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sympathetic ganglia lie close to the vertebral bodies and are also known as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paravertebral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ganglia. They are strung together to form a sympathetic or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paravertebral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chain. There are two of these chains, one on either side of the vertebral column connected in front of the coccyx by the single ganglion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(Fig-2).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of the fibers from nerve cells within the ganglia return to the spinal nerve trunk via a gray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fibers traveling through the white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myelinated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while those in the gray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not, and this fact is responsible for their respective names. Each of the twelve thoracic and first two lumbar nerves is in contact with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paravertebral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ganglion via a white and gray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However, there are three ganglia in the chain above the thoracic region as well as several below L2 (Fig. 14-2). Each of these additional ganglia is connected to a spinal nerve by a single gray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 to the paired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paravertebral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ganglia, there are several unpaired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prevertebral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ganglia in the abdomen and pelvis. They also playa role in the sympathetic outflow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017D1-AD03-4D12-AADE-65C69581C36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u="sng" dirty="0" smtClean="0"/>
              <a:t>All</a:t>
            </a:r>
            <a:r>
              <a:rPr lang="en-US" dirty="0" smtClean="0"/>
              <a:t> sympathetic </a:t>
            </a:r>
            <a:r>
              <a:rPr lang="en-US" dirty="0" err="1" smtClean="0"/>
              <a:t>preganglionic</a:t>
            </a:r>
            <a:r>
              <a:rPr lang="en-US" dirty="0" smtClean="0"/>
              <a:t> neurons enter the </a:t>
            </a:r>
            <a:r>
              <a:rPr lang="en-US" dirty="0" err="1" smtClean="0"/>
              <a:t>paravertebral</a:t>
            </a:r>
            <a:r>
              <a:rPr lang="en-US" dirty="0" smtClean="0"/>
              <a:t> ganglion chain via the white </a:t>
            </a:r>
            <a:r>
              <a:rPr lang="en-US" dirty="0" err="1" smtClean="0"/>
              <a:t>ramus</a:t>
            </a:r>
            <a:r>
              <a:rPr lang="en-US" dirty="0" smtClean="0"/>
              <a:t> </a:t>
            </a:r>
            <a:r>
              <a:rPr lang="en-US" dirty="0" err="1" smtClean="0"/>
              <a:t>communicans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1: 190 -----superior cervical ganglia 1 million cells</a:t>
            </a:r>
            <a:br>
              <a:rPr lang="en-US" dirty="0" smtClean="0"/>
            </a:br>
            <a:r>
              <a:rPr lang="en-US" dirty="0" smtClean="0"/>
              <a:t>1:30 in the SYM; GANGLIAS chain,100;1 RHODES</a:t>
            </a:r>
            <a:br>
              <a:rPr lang="en-US" dirty="0" smtClean="0"/>
            </a:br>
            <a:r>
              <a:rPr lang="en-US" dirty="0" smtClean="0"/>
              <a:t> 1:25,000 </a:t>
            </a:r>
            <a:r>
              <a:rPr lang="en-US" dirty="0" err="1" smtClean="0"/>
              <a:t>effector</a:t>
            </a:r>
            <a:r>
              <a:rPr lang="en-US" dirty="0" smtClean="0"/>
              <a:t>  cells   </a:t>
            </a:r>
            <a:r>
              <a:rPr lang="en-US" sz="2400" dirty="0" smtClean="0"/>
              <a:t>are long</a:t>
            </a:r>
          </a:p>
          <a:p>
            <a:r>
              <a:rPr lang="en-US" sz="2400" b="1" dirty="0" smtClean="0"/>
              <a:t>axons of </a:t>
            </a:r>
            <a:r>
              <a:rPr lang="en-US" sz="2400" b="1" dirty="0" err="1" smtClean="0"/>
              <a:t>postganglions</a:t>
            </a:r>
            <a:r>
              <a:rPr lang="en-US" sz="2400" b="1" dirty="0" smtClean="0"/>
              <a:t>  exit via Spinal nerve </a:t>
            </a:r>
            <a:r>
              <a:rPr lang="en-US" sz="1200" b="1" dirty="0" smtClean="0"/>
              <a:t>Sympathetic nerve</a:t>
            </a:r>
          </a:p>
          <a:p>
            <a:r>
              <a:rPr lang="en-US" sz="1200" b="1" dirty="0" smtClean="0"/>
              <a:t>Exceptions:  some pre do not synapse at </a:t>
            </a:r>
            <a:r>
              <a:rPr lang="en-US" sz="1200" b="1" dirty="0" err="1" smtClean="0"/>
              <a:t>symp</a:t>
            </a:r>
            <a:r>
              <a:rPr lang="en-US" sz="1200" b="1" dirty="0" smtClean="0"/>
              <a:t> chain</a:t>
            </a:r>
          </a:p>
          <a:p>
            <a:r>
              <a:rPr lang="en-US" sz="1200" b="1" dirty="0" smtClean="0"/>
              <a:t>Uterus,</a:t>
            </a:r>
            <a:r>
              <a:rPr lang="en-US" sz="1200" b="1" baseline="0" dirty="0" smtClean="0"/>
              <a:t>   </a:t>
            </a:r>
            <a:r>
              <a:rPr lang="en-US" sz="1200" b="1" dirty="0" smtClean="0"/>
              <a:t>adrenal gland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pPr lvl="8"/>
            <a:r>
              <a:rPr lang="en-US" sz="1200" b="1" dirty="0" smtClean="0"/>
              <a:t>                                                           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1F-D40D-4847-9745-B43BEFC0787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68325" indent="-184150" algn="l">
              <a:buFont typeface="Monotype Sorts" pitchFamily="2" charset="2"/>
              <a:buNone/>
            </a:pPr>
            <a:r>
              <a:rPr lang="en-US" sz="1200" dirty="0" smtClean="0">
                <a:latin typeface="Times New Roman" pitchFamily="18" charset="0"/>
              </a:rPr>
              <a:t>Travel along the </a:t>
            </a:r>
            <a:r>
              <a:rPr lang="en-US" sz="1200" dirty="0" smtClean="0">
                <a:latin typeface="AngsanaUPC" pitchFamily="18" charset="-34"/>
              </a:rPr>
              <a:t> </a:t>
            </a:r>
            <a:r>
              <a:rPr lang="en-US" sz="1200" dirty="0" smtClean="0">
                <a:latin typeface="Times New Roman" pitchFamily="18" charset="0"/>
              </a:rPr>
              <a:t>spinal nerves.</a:t>
            </a:r>
          </a:p>
          <a:p>
            <a:pPr marL="568325" indent="-184150" algn="l">
              <a:buFont typeface="Monotype Sorts" pitchFamily="2" charset="2"/>
              <a:buNone/>
            </a:pPr>
            <a:r>
              <a:rPr lang="en-US" sz="1200" dirty="0" smtClean="0">
                <a:latin typeface="Times New Roman" pitchFamily="18" charset="0"/>
              </a:rPr>
              <a:t>2.</a:t>
            </a:r>
            <a:r>
              <a:rPr lang="th-TH" sz="1200" b="1" dirty="0" smtClean="0">
                <a:solidFill>
                  <a:srgbClr val="FF0000"/>
                </a:solidFill>
                <a:latin typeface="Times New Roman" pitchFamily="18" charset="0"/>
              </a:rPr>
              <a:t>Travel along the blood vessel, e.g.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</a:rPr>
              <a:t> internal   carotid  artery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marL="568325" indent="-184150" algn="l">
              <a:buFont typeface="Monotype Sorts" pitchFamily="2" charset="2"/>
              <a:buNone/>
            </a:pPr>
            <a:r>
              <a:rPr lang="en-US" sz="1200" dirty="0" smtClean="0">
                <a:latin typeface="Times New Roman" pitchFamily="18" charset="0"/>
              </a:rPr>
              <a:t> 3.</a:t>
            </a:r>
            <a:r>
              <a:rPr lang="th-TH" sz="1200" dirty="0" smtClean="0">
                <a:latin typeface="Times New Roman" pitchFamily="18" charset="0"/>
              </a:rPr>
              <a:t>Travel straight to the target organ.e.g. fibers to the </a:t>
            </a:r>
            <a:r>
              <a:rPr lang="en-US" sz="1200" dirty="0" smtClean="0">
                <a:latin typeface="Times New Roman" pitchFamily="18" charset="0"/>
              </a:rPr>
              <a:t> heart.</a:t>
            </a:r>
          </a:p>
          <a:p>
            <a:pPr algn="just"/>
            <a:r>
              <a:rPr lang="en-US" sz="1200" b="1" dirty="0" err="1" smtClean="0">
                <a:latin typeface="Times New Roman" pitchFamily="18" charset="0"/>
              </a:rPr>
              <a:t>Perivascular</a:t>
            </a:r>
            <a:r>
              <a:rPr lang="en-US" sz="1200" b="1" dirty="0" smtClean="0">
                <a:latin typeface="Times New Roman" pitchFamily="18" charset="0"/>
              </a:rPr>
              <a:t> plexus</a:t>
            </a:r>
          </a:p>
          <a:p>
            <a:pPr algn="just"/>
            <a:r>
              <a:rPr lang="en-US" sz="1200" dirty="0" smtClean="0">
                <a:latin typeface="Times New Roman" pitchFamily="18" charset="0"/>
              </a:rPr>
              <a:t>	- Sympathetic : postganglionic </a:t>
            </a:r>
          </a:p>
          <a:p>
            <a:pPr algn="just"/>
            <a:r>
              <a:rPr lang="en-US" sz="1200" dirty="0" smtClean="0">
                <a:latin typeface="Times New Roman" pitchFamily="18" charset="0"/>
              </a:rPr>
              <a:t>	    sympathetic fibers   AS</a:t>
            </a:r>
            <a:r>
              <a:rPr lang="en-US" sz="1200" baseline="0" dirty="0" smtClean="0">
                <a:latin typeface="Times New Roman" pitchFamily="18" charset="0"/>
              </a:rPr>
              <a:t> SYM; NERVES—VISERAL ORGANS,  SPINAL NERVE PARTS GO TO VISERAL EFFECTOR PARTS</a:t>
            </a:r>
            <a:endParaRPr lang="en-US" sz="1200" dirty="0" smtClean="0">
              <a:latin typeface="Times New Roman" pitchFamily="18" charset="0"/>
            </a:endParaRPr>
          </a:p>
          <a:p>
            <a:pPr algn="just"/>
            <a:r>
              <a:rPr lang="en-US" sz="1200" dirty="0" smtClean="0">
                <a:latin typeface="Times New Roman" pitchFamily="18" charset="0"/>
              </a:rPr>
              <a:t>	-Parasympathetic : </a:t>
            </a:r>
            <a:r>
              <a:rPr lang="en-US" sz="1200" dirty="0" err="1" smtClean="0">
                <a:latin typeface="Times New Roman" pitchFamily="18" charset="0"/>
              </a:rPr>
              <a:t>preganglionic</a:t>
            </a:r>
            <a:r>
              <a:rPr lang="en-US" sz="1200" dirty="0" smtClean="0">
                <a:latin typeface="Times New Roman" pitchFamily="18" charset="0"/>
              </a:rPr>
              <a:t> </a:t>
            </a:r>
          </a:p>
          <a:p>
            <a:pPr algn="just"/>
            <a:r>
              <a:rPr lang="en-US" sz="1200" dirty="0" smtClean="0">
                <a:latin typeface="Times New Roman" pitchFamily="18" charset="0"/>
              </a:rPr>
              <a:t>	    parasympathetic fibers</a:t>
            </a:r>
          </a:p>
          <a:p>
            <a:pPr algn="just"/>
            <a:r>
              <a:rPr lang="en-US" sz="1200" dirty="0" smtClean="0">
                <a:latin typeface="Times New Roman" pitchFamily="18" charset="0"/>
              </a:rPr>
              <a:t>	- Sensory fibers</a:t>
            </a:r>
            <a:endParaRPr lang="en-US" sz="1000" dirty="0" smtClean="0">
              <a:latin typeface="Times New Roman" pitchFamily="18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017D1-AD03-4D12-AADE-65C69581C36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GANGLIA – GENERAL FEATURES</a:t>
            </a:r>
            <a:r>
              <a:rPr lang="en-US" b="1" baseline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/>
              <a:t>Supported/Surrounded by C.T.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Nerve fibers</a:t>
            </a:r>
            <a:r>
              <a:rPr lang="en-US" baseline="0" dirty="0" smtClean="0"/>
              <a:t> </a:t>
            </a:r>
            <a:r>
              <a:rPr lang="en-US" dirty="0" smtClean="0"/>
              <a:t>Of </a:t>
            </a:r>
            <a:r>
              <a:rPr lang="en-US" dirty="0" err="1" smtClean="0"/>
              <a:t>ganglionic</a:t>
            </a:r>
            <a:r>
              <a:rPr lang="en-US" dirty="0" smtClean="0"/>
              <a:t> neurons</a:t>
            </a:r>
            <a:r>
              <a:rPr lang="en-US" baseline="0" dirty="0" smtClean="0"/>
              <a:t> </a:t>
            </a:r>
            <a:r>
              <a:rPr lang="en-US" dirty="0" smtClean="0"/>
              <a:t>Synapse with </a:t>
            </a:r>
            <a:r>
              <a:rPr lang="en-US" dirty="0" err="1" smtClean="0"/>
              <a:t>ganglionic</a:t>
            </a:r>
            <a:r>
              <a:rPr lang="en-US" dirty="0" smtClean="0"/>
              <a:t> neurons</a:t>
            </a:r>
            <a:r>
              <a:rPr lang="en-US" baseline="0" dirty="0" smtClean="0"/>
              <a:t> </a:t>
            </a:r>
            <a:r>
              <a:rPr lang="en-US" dirty="0" smtClean="0"/>
              <a:t>Pass through – no synapses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Size: small to large masses – up to 50,000 neurons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017D1-AD03-4D12-AADE-65C69581C36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</a:t>
            </a:r>
            <a:r>
              <a:rPr lang="en-US" sz="1200" dirty="0" err="1" smtClean="0"/>
              <a:t>prevertebral</a:t>
            </a:r>
            <a:r>
              <a:rPr lang="en-US" sz="1200" dirty="0" smtClean="0"/>
              <a:t> ganglia are located anterior to the vertebral column</a:t>
            </a:r>
            <a:r>
              <a:rPr lang="en-US" sz="1200" baseline="0" dirty="0" smtClean="0"/>
              <a:t> </a:t>
            </a:r>
            <a:r>
              <a:rPr lang="en-US" dirty="0" smtClean="0"/>
              <a:t>Unlike the </a:t>
            </a:r>
            <a:r>
              <a:rPr lang="en-US" dirty="0" err="1" smtClean="0"/>
              <a:t>paravertebral</a:t>
            </a:r>
            <a:r>
              <a:rPr lang="en-US" dirty="0" smtClean="0"/>
              <a:t> ganglia the </a:t>
            </a:r>
            <a:r>
              <a:rPr lang="en-US" dirty="0" err="1" smtClean="0"/>
              <a:t>prevertebral</a:t>
            </a:r>
            <a:r>
              <a:rPr lang="en-US" dirty="0" smtClean="0"/>
              <a:t> ganglia . . .</a:t>
            </a:r>
            <a:r>
              <a:rPr lang="en-US" baseline="0" dirty="0" smtClean="0"/>
              <a:t> </a:t>
            </a:r>
            <a:r>
              <a:rPr lang="en-US" dirty="0" smtClean="0"/>
              <a:t>Are neither paired nor </a:t>
            </a:r>
            <a:r>
              <a:rPr lang="en-US" dirty="0" err="1" smtClean="0"/>
              <a:t>segmentally</a:t>
            </a:r>
            <a:r>
              <a:rPr lang="en-US" dirty="0" smtClean="0"/>
              <a:t> arranged</a:t>
            </a:r>
          </a:p>
          <a:p>
            <a:pPr lvl="1"/>
            <a:r>
              <a:rPr lang="en-US" dirty="0" smtClean="0"/>
              <a:t>They occur only in the abdomen and pelvis </a:t>
            </a:r>
            <a:r>
              <a:rPr lang="en-US" baseline="0" dirty="0" smtClean="0"/>
              <a:t> </a:t>
            </a:r>
            <a:r>
              <a:rPr lang="en-US" sz="1200" b="1" dirty="0" smtClean="0"/>
              <a:t>Pathways to the Thorax Pathways with Synapses in Collateral Ganglia</a:t>
            </a:r>
            <a:r>
              <a:rPr lang="en-US" sz="1200" b="1" baseline="0" dirty="0" smtClean="0"/>
              <a:t> </a:t>
            </a:r>
            <a:r>
              <a:rPr lang="en-US" sz="1200" dirty="0" smtClean="0"/>
              <a:t> These fibers (T5-L2) leave the sympathetic chain</a:t>
            </a:r>
          </a:p>
          <a:p>
            <a:pPr algn="l"/>
            <a:r>
              <a:rPr lang="en-US" sz="1200" dirty="0" smtClean="0"/>
              <a:t>without </a:t>
            </a:r>
            <a:r>
              <a:rPr lang="en-US" sz="1200" dirty="0" err="1" smtClean="0"/>
              <a:t>synapsing</a:t>
            </a:r>
            <a:r>
              <a:rPr lang="en-US" sz="1200" baseline="0" dirty="0" smtClean="0"/>
              <a:t> </a:t>
            </a:r>
            <a:r>
              <a:rPr lang="en-US" sz="1200" dirty="0" smtClean="0"/>
              <a:t> They form thoracic, lumbar, and sacral </a:t>
            </a:r>
            <a:r>
              <a:rPr lang="en-US" sz="1200" dirty="0" err="1" smtClean="0"/>
              <a:t>splanchnic</a:t>
            </a:r>
            <a:r>
              <a:rPr lang="en-US" sz="1200" baseline="0" dirty="0" smtClean="0"/>
              <a:t> </a:t>
            </a:r>
            <a:r>
              <a:rPr lang="en-US" sz="1200" dirty="0" smtClean="0"/>
              <a:t>nerves</a:t>
            </a:r>
          </a:p>
          <a:p>
            <a:pPr algn="l"/>
            <a:r>
              <a:rPr lang="en-US" sz="1200" dirty="0" smtClean="0"/>
              <a:t>Their ganglia include the celiac, the superior ,</a:t>
            </a:r>
            <a:r>
              <a:rPr lang="en-US" sz="1200" baseline="0" dirty="0" smtClean="0"/>
              <a:t> </a:t>
            </a:r>
            <a:r>
              <a:rPr lang="en-US" sz="1200" dirty="0" smtClean="0"/>
              <a:t>inferior </a:t>
            </a:r>
            <a:r>
              <a:rPr lang="en-US" sz="1200" dirty="0" err="1" smtClean="0"/>
              <a:t>mesenterics</a:t>
            </a:r>
            <a:r>
              <a:rPr lang="en-US" sz="1200" dirty="0" smtClean="0"/>
              <a:t>, </a:t>
            </a:r>
            <a:r>
              <a:rPr lang="en-US" dirty="0" smtClean="0"/>
              <a:t> celiac </a:t>
            </a:r>
            <a:r>
              <a:rPr lang="en-US" sz="2800" dirty="0" smtClean="0"/>
              <a:t>stomach, liver, gall </a:t>
            </a:r>
            <a:r>
              <a:rPr lang="en-US" sz="2800" dirty="0" err="1" smtClean="0"/>
              <a:t>bladderpancreas</a:t>
            </a:r>
            <a:r>
              <a:rPr lang="en-US" sz="2800" dirty="0" smtClean="0"/>
              <a:t> and spleen</a:t>
            </a:r>
            <a:endParaRPr lang="en-US" dirty="0" smtClean="0"/>
          </a:p>
          <a:p>
            <a:pPr algn="l"/>
            <a:r>
              <a:rPr lang="en-US" dirty="0" smtClean="0"/>
              <a:t>			                                        superior mesenteric</a:t>
            </a:r>
            <a:r>
              <a:rPr lang="en-US" baseline="0" dirty="0" smtClean="0"/>
              <a:t> </a:t>
            </a:r>
            <a:r>
              <a:rPr lang="en-US" sz="2800" dirty="0" smtClean="0"/>
              <a:t>small intestine</a:t>
            </a:r>
            <a:r>
              <a:rPr lang="en-US" sz="2800" baseline="0" dirty="0" smtClean="0"/>
              <a:t> </a:t>
            </a:r>
            <a:r>
              <a:rPr lang="en-US" sz="2800" dirty="0" smtClean="0"/>
              <a:t>proximal 2/3’s of large intestine</a:t>
            </a:r>
            <a:endParaRPr lang="en-US" dirty="0" smtClean="0"/>
          </a:p>
          <a:p>
            <a:pPr algn="l"/>
            <a:r>
              <a:rPr lang="en-US" dirty="0" smtClean="0"/>
              <a:t>					inferior mesenteric</a:t>
            </a:r>
            <a:r>
              <a:rPr lang="en-US" baseline="0" dirty="0" smtClean="0"/>
              <a:t> </a:t>
            </a:r>
            <a:r>
              <a:rPr lang="en-US" sz="2800" dirty="0" smtClean="0"/>
              <a:t>large intestine, kidneys, bladder </a:t>
            </a:r>
            <a:r>
              <a:rPr lang="en-US" sz="2800" baseline="0" dirty="0" smtClean="0"/>
              <a:t> </a:t>
            </a:r>
            <a:r>
              <a:rPr lang="en-US" sz="2800" dirty="0" smtClean="0"/>
              <a:t>reproductive organs</a:t>
            </a:r>
            <a:r>
              <a:rPr lang="en-US" sz="1200" baseline="0" dirty="0" smtClean="0"/>
              <a:t> </a:t>
            </a:r>
            <a:r>
              <a:rPr lang="en-US" sz="1200" dirty="0" smtClean="0"/>
              <a:t> and the </a:t>
            </a:r>
            <a:r>
              <a:rPr lang="en-US" sz="1200" dirty="0" err="1" smtClean="0"/>
              <a:t>hypogastric</a:t>
            </a:r>
            <a:r>
              <a:rPr lang="en-US" sz="1200" dirty="0" smtClean="0"/>
              <a:t> </a:t>
            </a:r>
            <a:r>
              <a:rPr lang="en-US" sz="1200" dirty="0" smtClean="0">
                <a:latin typeface="Times New Roman" pitchFamily="18" charset="0"/>
              </a:rPr>
              <a:t>. </a:t>
            </a:r>
          </a:p>
          <a:p>
            <a:pPr algn="l">
              <a:buFont typeface="Monotype Sorts" pitchFamily="2" charset="2"/>
              <a:buNone/>
            </a:pPr>
            <a:endParaRPr lang="en-US" sz="1200" b="1" u="sng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l">
              <a:buFont typeface="Monotype Sorts" pitchFamily="2" charset="2"/>
              <a:buNone/>
            </a:pPr>
            <a:r>
              <a:rPr lang="en-US" sz="1200" dirty="0" smtClean="0">
                <a:latin typeface="Times New Roman" pitchFamily="18" charset="0"/>
              </a:rPr>
              <a:t>		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017D1-AD03-4D12-AADE-65C69581C36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Terminal: few close to </a:t>
            </a:r>
            <a:r>
              <a:rPr lang="en-US" dirty="0" err="1" smtClean="0"/>
              <a:t>viseral</a:t>
            </a:r>
            <a:r>
              <a:rPr lang="en-US" dirty="0" smtClean="0"/>
              <a:t> organs </a:t>
            </a:r>
            <a:r>
              <a:rPr lang="en-US" dirty="0" err="1" smtClean="0"/>
              <a:t>i.e</a:t>
            </a:r>
            <a:r>
              <a:rPr lang="en-US" dirty="0" smtClean="0"/>
              <a:t> rectum, bladder, heart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1F-D40D-4847-9745-B43BEFC0787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017D1-AD03-4D12-AADE-65C69581C36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017D1-AD03-4D12-AADE-65C69581C36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12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14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2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neurons</a:t>
            </a:r>
            <a:r>
              <a:rPr lang="en-US" altLang="en-US" sz="11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in the </a:t>
            </a:r>
            <a:r>
              <a:rPr lang="en-US" altLang="en-US" sz="12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efferent pathway</a:t>
            </a:r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.</a:t>
            </a:r>
            <a:b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altLang="en-US" sz="12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2.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Preganglionic,primary,pre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synaptic/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postganglionic,secondary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								postsynaptic</a:t>
            </a:r>
            <a:b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en-US" sz="1200" baseline="30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alt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neuron has its cell body in gray matter of brain or spinal cord.</a:t>
            </a:r>
            <a:br>
              <a:rPr lang="en-US" alt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4. 2</a:t>
            </a:r>
            <a:r>
              <a:rPr lang="en-US" altLang="en-US" sz="1200" baseline="30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alt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neuron within an autonomic ganglion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1F-D40D-4847-9745-B43BEFC0787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7410-F906-42CB-ACA4-B28BF19666C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800" b="1" dirty="0" smtClean="0"/>
              <a:t>Horner’s Syndrome: </a:t>
            </a:r>
            <a:r>
              <a:rPr lang="en-US" sz="4000" dirty="0" smtClean="0"/>
              <a:t>results from loss of the normal sympathetic </a:t>
            </a:r>
            <a:r>
              <a:rPr lang="en-US" sz="4000" dirty="0" err="1" smtClean="0"/>
              <a:t>innervation</a:t>
            </a:r>
            <a:r>
              <a:rPr lang="en-US" sz="4000" dirty="0" smtClean="0"/>
              <a:t> on one side of the face. The D/D of this syndrome is large, but it can be narrowed if the site of involvement of the sympathetic pathways can be identified.</a:t>
            </a:r>
          </a:p>
          <a:p>
            <a:pPr lvl="0"/>
            <a:r>
              <a:rPr lang="en-US" sz="2800" dirty="0" smtClean="0"/>
              <a:t>Lesion of SNS in descending pathway b/w T1-T5</a:t>
            </a:r>
            <a:r>
              <a:rPr lang="en-US" sz="4000" baseline="0" dirty="0" smtClean="0"/>
              <a:t> </a:t>
            </a:r>
            <a:r>
              <a:rPr lang="en-US" sz="2800" dirty="0" smtClean="0"/>
              <a:t>Damage to superior cervical ganglia</a:t>
            </a:r>
            <a:endParaRPr lang="en-US" sz="4000" dirty="0" smtClean="0"/>
          </a:p>
          <a:p>
            <a:r>
              <a:rPr lang="en-US" sz="2800" dirty="0" smtClean="0"/>
              <a:t> Signs/Symptoms of Horner’s</a:t>
            </a:r>
            <a:endParaRPr lang="en-US" sz="4000" dirty="0" smtClean="0"/>
          </a:p>
          <a:p>
            <a:pPr lvl="0"/>
            <a:r>
              <a:rPr lang="en-US" sz="2800" u="sng" dirty="0" err="1" smtClean="0"/>
              <a:t>Miosis</a:t>
            </a:r>
            <a:r>
              <a:rPr lang="en-US" sz="2800" dirty="0" smtClean="0"/>
              <a:t> – constriction of pupil due to lack of SNS </a:t>
            </a:r>
            <a:r>
              <a:rPr lang="en-US" sz="2800" dirty="0" err="1" smtClean="0"/>
              <a:t>innervation</a:t>
            </a:r>
            <a:r>
              <a:rPr lang="en-US" sz="2800" dirty="0" smtClean="0"/>
              <a:t> of dilator </a:t>
            </a:r>
            <a:r>
              <a:rPr lang="en-US" sz="2800" dirty="0" err="1" smtClean="0"/>
              <a:t>pupillae</a:t>
            </a:r>
            <a:r>
              <a:rPr lang="en-US" sz="2800" dirty="0" smtClean="0"/>
              <a:t> </a:t>
            </a:r>
            <a:endParaRPr lang="en-US" sz="4000" dirty="0" smtClean="0"/>
          </a:p>
          <a:p>
            <a:pPr lvl="1"/>
            <a:r>
              <a:rPr lang="en-US" dirty="0" smtClean="0"/>
              <a:t>Pupil constricts b/c there is nothing to counteract PSNS-controlled sphincter </a:t>
            </a:r>
            <a:r>
              <a:rPr lang="en-US" dirty="0" err="1" smtClean="0"/>
              <a:t>pupillae</a:t>
            </a:r>
            <a:r>
              <a:rPr lang="en-US" dirty="0" smtClean="0"/>
              <a:t> muscles</a:t>
            </a:r>
            <a:endParaRPr lang="en-US" sz="3600" dirty="0" smtClean="0"/>
          </a:p>
          <a:p>
            <a:pPr lvl="0"/>
            <a:r>
              <a:rPr lang="en-US" sz="2800" u="sng" dirty="0" err="1" smtClean="0"/>
              <a:t>Ptosis</a:t>
            </a:r>
            <a:r>
              <a:rPr lang="en-US" sz="2800" dirty="0" smtClean="0"/>
              <a:t> – drooping of upper eyelid due to inactivity of SNS </a:t>
            </a:r>
            <a:r>
              <a:rPr lang="en-US" sz="2800" dirty="0" err="1" smtClean="0"/>
              <a:t>innervation</a:t>
            </a:r>
            <a:r>
              <a:rPr lang="en-US" sz="2800" dirty="0" smtClean="0"/>
              <a:t> of superior tarsal muscle (smooth muscle)</a:t>
            </a:r>
            <a:endParaRPr lang="en-US" sz="4000" dirty="0" smtClean="0"/>
          </a:p>
          <a:p>
            <a:pPr lvl="1"/>
            <a:r>
              <a:rPr lang="en-US" dirty="0" smtClean="0"/>
              <a:t>Also seen in Myasthenia Gravis (</a:t>
            </a:r>
            <a:r>
              <a:rPr lang="en-US" dirty="0" err="1" smtClean="0"/>
              <a:t>ie</a:t>
            </a:r>
            <a:r>
              <a:rPr lang="en-US" dirty="0" smtClean="0"/>
              <a:t> you would have </a:t>
            </a:r>
            <a:r>
              <a:rPr lang="en-US" dirty="0" err="1" smtClean="0"/>
              <a:t>ptosis</a:t>
            </a:r>
            <a:r>
              <a:rPr lang="en-US" dirty="0" smtClean="0"/>
              <a:t>, but NO </a:t>
            </a:r>
            <a:r>
              <a:rPr lang="en-US" dirty="0" err="1" smtClean="0"/>
              <a:t>miosis</a:t>
            </a:r>
            <a:r>
              <a:rPr lang="en-US" dirty="0" smtClean="0"/>
              <a:t>)</a:t>
            </a:r>
            <a:endParaRPr lang="en-US" sz="3600" dirty="0" smtClean="0"/>
          </a:p>
          <a:p>
            <a:pPr lvl="1"/>
            <a:r>
              <a:rPr lang="en-US" dirty="0" smtClean="0"/>
              <a:t>Could also occur b/c of lesion to CN III – GSE component</a:t>
            </a:r>
            <a:endParaRPr lang="en-US" sz="3600" dirty="0" smtClean="0"/>
          </a:p>
          <a:p>
            <a:pPr lvl="2"/>
            <a:r>
              <a:rPr lang="en-US" sz="2400" dirty="0" smtClean="0"/>
              <a:t>But would get more pronounced eyelid drop</a:t>
            </a:r>
            <a:endParaRPr lang="en-US" sz="3600" dirty="0" smtClean="0"/>
          </a:p>
          <a:p>
            <a:pPr lvl="0"/>
            <a:r>
              <a:rPr lang="en-US" sz="2800" u="sng" dirty="0" err="1" smtClean="0"/>
              <a:t>Anhidrosis</a:t>
            </a:r>
            <a:r>
              <a:rPr lang="en-US" sz="2800" dirty="0" smtClean="0"/>
              <a:t> – lack of facial sweating</a:t>
            </a:r>
            <a:endParaRPr lang="en-US" sz="4000" dirty="0" smtClean="0"/>
          </a:p>
          <a:p>
            <a:pPr lvl="1"/>
            <a:r>
              <a:rPr lang="en-US" dirty="0" smtClean="0"/>
              <a:t>It would be apparent if lesion occurs before branching of </a:t>
            </a:r>
            <a:r>
              <a:rPr lang="en-US" dirty="0" err="1" smtClean="0"/>
              <a:t>sympathetics</a:t>
            </a:r>
            <a:r>
              <a:rPr lang="en-US" dirty="0" smtClean="0"/>
              <a:t> in the periphery</a:t>
            </a:r>
            <a:endParaRPr lang="en-US" sz="3600" dirty="0" smtClean="0"/>
          </a:p>
          <a:p>
            <a:pPr lvl="2"/>
            <a:r>
              <a:rPr lang="en-US" sz="2400" dirty="0" smtClean="0"/>
              <a:t>Branch to facial sweat glands follows ECA</a:t>
            </a:r>
            <a:endParaRPr lang="en-US" sz="3600" dirty="0" smtClean="0"/>
          </a:p>
          <a:p>
            <a:pPr lvl="2"/>
            <a:r>
              <a:rPr lang="en-US" sz="2400" dirty="0" smtClean="0"/>
              <a:t>Branch to eye follows ICA</a:t>
            </a:r>
            <a:endParaRPr lang="en-US" sz="3600" dirty="0" smtClean="0"/>
          </a:p>
          <a:p>
            <a:pPr lvl="0"/>
            <a:r>
              <a:rPr lang="en-US" sz="2800" u="sng" dirty="0" err="1" smtClean="0"/>
              <a:t>Enophthalmos</a:t>
            </a:r>
            <a:r>
              <a:rPr lang="en-US" sz="2800" dirty="0" smtClean="0"/>
              <a:t> – sinking of one eye w/in the orbit (possibly due to inactivity of smooth muscle)</a:t>
            </a:r>
            <a:endParaRPr lang="en-US" sz="4000" dirty="0" smtClean="0"/>
          </a:p>
          <a:p>
            <a:r>
              <a:rPr lang="en-US" sz="2800" dirty="0" smtClean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017D1-AD03-4D12-AADE-65C69581C36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7410-F906-42CB-ACA4-B28BF19666C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Centers of the hypothalamus control: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Heart activity and blood pressure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Body temperature, water balance, and endocrine activity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Emotional stages (rage, pleasure) and biological drives (hunger, thirst, sex)</a:t>
            </a:r>
          </a:p>
          <a:p>
            <a:pPr lvl="1"/>
            <a:r>
              <a:rPr lang="en-US" dirty="0" smtClean="0"/>
              <a:t>Reactions to fear and the “fight-or-flight”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D2B01-C0B2-4FEB-83CF-B63C9922A0E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Cooperative effects seen when 2 divisions act on different effectors to produce a unified effect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parasympathetics</a:t>
            </a:r>
            <a:r>
              <a:rPr lang="en-US" dirty="0" smtClean="0"/>
              <a:t> increase salivary serous cell secretion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sympathetics</a:t>
            </a:r>
            <a:r>
              <a:rPr lang="en-US" dirty="0" smtClean="0"/>
              <a:t> increase salivary mucous cell secretion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ANS cooperation is best seen in control of the external genitalia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Parasympathetic fibers cause </a:t>
            </a:r>
            <a:r>
              <a:rPr lang="en-US" dirty="0" err="1" smtClean="0">
                <a:solidFill>
                  <a:srgbClr val="000000"/>
                </a:solidFill>
              </a:rPr>
              <a:t>vasodilation</a:t>
            </a:r>
            <a:r>
              <a:rPr lang="en-US" dirty="0" smtClean="0">
                <a:solidFill>
                  <a:srgbClr val="000000"/>
                </a:solidFill>
              </a:rPr>
              <a:t> and are responsible for erection of the penis and clitoris</a:t>
            </a:r>
          </a:p>
          <a:p>
            <a:pPr lvl="1"/>
            <a:r>
              <a:rPr lang="en-US" dirty="0" smtClean="0"/>
              <a:t>Sympathetic fibers cause ejaculation of semen in males and reflex peristalsis in females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D2B01-C0B2-4FEB-83CF-B63C9922A0E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1F-D40D-4847-9745-B43BEFC0787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muscarinic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receptor family of AC h receptors comprises five different genes (m1-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m5), and is pharmacologically defined as M1-M5 subtypes,. The M1-M4 receptors  are the most abundant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cortex and hippocampus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receptors can be grouped according to the type of G proteins that they activate.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Indeed, while M2 and M4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coupled to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pertussis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toxin-sensitive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Go proteins, leading to the inhibition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adenylyl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cyclase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M1 and M3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preferentially interact with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pertussis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toxin-insensitive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Gq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/11 and G13 proteins, leading to the activation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phospholipases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 and D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affinity of AC h is higher for M2 and M4 than for the M1 or M3 receptors (103 130).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neocortex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relative abundance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role of cholinergic system in neuronal plasticity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altLang="zh-CN" sz="3600" dirty="0" smtClean="0"/>
              <a:t>M</a:t>
            </a:r>
            <a:r>
              <a:rPr lang="en-US" altLang="zh-CN" sz="3600" baseline="-28000" dirty="0" smtClean="0"/>
              <a:t>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1003E-4D46-4D5E-ADFA-D963B837B30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1003E-4D46-4D5E-ADFA-D963B837B30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Concerned with keeping body energy use low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Involves the </a:t>
            </a:r>
            <a:r>
              <a:rPr lang="en-US" sz="1200" b="1" dirty="0" smtClean="0">
                <a:solidFill>
                  <a:srgbClr val="000000"/>
                </a:solidFill>
              </a:rPr>
              <a:t>D </a:t>
            </a:r>
            <a:r>
              <a:rPr lang="en-US" sz="1200" dirty="0" smtClean="0">
                <a:solidFill>
                  <a:srgbClr val="000000"/>
                </a:solidFill>
              </a:rPr>
              <a:t>activities – digestion, defecation, and </a:t>
            </a:r>
            <a:r>
              <a:rPr lang="en-US" sz="1200" dirty="0" err="1" smtClean="0">
                <a:solidFill>
                  <a:srgbClr val="000000"/>
                </a:solidFill>
              </a:rPr>
              <a:t>diuresis</a:t>
            </a: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TROPHO= NOURISHMENT   TROPIC= RELEASING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ANABOLIC= ASSIMILATION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017D1-AD03-4D12-AADE-65C69581C36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Presynaptic</a:t>
            </a:r>
            <a:r>
              <a:rPr lang="en-US" dirty="0" smtClean="0"/>
              <a:t> neuron usually synapses with 4-5 postsynaptic neurons all of which supply a single visceral </a:t>
            </a:r>
            <a:r>
              <a:rPr lang="en-US" dirty="0" err="1" smtClean="0"/>
              <a:t>effector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Preganglionic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neurons originate  from the cranial nerves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3,7,9,10.</a:t>
            </a:r>
          </a:p>
          <a:p>
            <a:pPr marL="320040" indent="-320040">
              <a:buNone/>
              <a:defRPr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2.4 pairs of ganglia</a:t>
            </a:r>
          </a:p>
          <a:p>
            <a:pPr marL="841375" lvl="1" indent="-514350">
              <a:buClr>
                <a:schemeClr val="accent5">
                  <a:lumMod val="75000"/>
                </a:schemeClr>
              </a:buClr>
              <a:buSzPct val="94000"/>
              <a:buFont typeface="+mj-lt"/>
              <a:buAutoNum type="arabicPeriod"/>
              <a:defRPr/>
            </a:pP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Ciliary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ganglia</a:t>
            </a:r>
          </a:p>
          <a:p>
            <a:pPr marL="841375" lvl="1" indent="-514350">
              <a:buClr>
                <a:schemeClr val="accent5">
                  <a:lumMod val="75000"/>
                </a:schemeClr>
              </a:buClr>
              <a:buSzPct val="94000"/>
              <a:buFont typeface="+mj-lt"/>
              <a:buAutoNum type="arabicPeriod"/>
              <a:defRPr/>
            </a:pP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Pterygopalatine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ganglia</a:t>
            </a:r>
          </a:p>
          <a:p>
            <a:pPr marL="841375" lvl="1" indent="-514350">
              <a:buClr>
                <a:schemeClr val="accent5">
                  <a:lumMod val="75000"/>
                </a:schemeClr>
              </a:buClr>
              <a:buSzPct val="94000"/>
              <a:buFont typeface="+mj-lt"/>
              <a:buAutoNum type="arabicPeriod"/>
              <a:defRPr/>
            </a:pP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Submandibular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ganglia</a:t>
            </a:r>
          </a:p>
          <a:p>
            <a:pPr marL="841375" lvl="1" indent="-514350">
              <a:buClr>
                <a:schemeClr val="accent5">
                  <a:lumMod val="75000"/>
                </a:schemeClr>
              </a:buClr>
              <a:buSzPct val="94000"/>
              <a:buFont typeface="+mj-lt"/>
              <a:buAutoNum type="arabicPeriod"/>
              <a:defRPr/>
            </a:pP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Otic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ganglia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.Sacral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spinal nerves S2-S4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425196" indent="-342900">
              <a:buClr>
                <a:schemeClr val="accent5">
                  <a:lumMod val="75000"/>
                </a:schemeClr>
              </a:buClr>
              <a:buSzPct val="104000"/>
              <a:buFont typeface="+mj-lt"/>
              <a:buAutoNum type="arabicPeriod"/>
            </a:pP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1/3</a:t>
            </a:r>
            <a:r>
              <a:rPr lang="en-US" sz="1200" baseline="30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distal large intestine,</a:t>
            </a:r>
          </a:p>
          <a:p>
            <a:pPr marL="425196" indent="-342900">
              <a:buClr>
                <a:schemeClr val="accent5">
                  <a:lumMod val="75000"/>
                </a:schemeClr>
              </a:buClr>
              <a:buSzPct val="104000"/>
              <a:buFont typeface="+mj-lt"/>
              <a:buAutoNum type="arabicPeriod"/>
            </a:pP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urinary  +reproductive organs</a:t>
            </a:r>
          </a:p>
          <a:p>
            <a:pPr marL="425196" indent="-342900">
              <a:buClr>
                <a:schemeClr val="accent5">
                  <a:lumMod val="75000"/>
                </a:schemeClr>
              </a:buClr>
              <a:buSzPct val="104000"/>
              <a:buFont typeface="+mj-lt"/>
              <a:buAutoNum type="arabicPeriod"/>
            </a:pP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Carry inhibitory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fibres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to  anal,</a:t>
            </a:r>
          </a:p>
          <a:p>
            <a:pPr marL="425196" indent="-342900">
              <a:buClr>
                <a:schemeClr val="accent5">
                  <a:lumMod val="75000"/>
                </a:schemeClr>
              </a:buClr>
              <a:buSzPct val="104000"/>
              <a:buNone/>
            </a:pP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vesical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uterine sphincters</a:t>
            </a:r>
          </a:p>
          <a:p>
            <a:pPr marL="425196" indent="-342900">
              <a:buClr>
                <a:schemeClr val="accent5">
                  <a:lumMod val="75000"/>
                </a:schemeClr>
              </a:buClr>
              <a:buSzPct val="104000"/>
              <a:buNone/>
            </a:pP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Vasodilatory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blood vessels of UT,</a:t>
            </a:r>
          </a:p>
          <a:p>
            <a:pPr marL="425196" indent="-342900">
              <a:buClr>
                <a:schemeClr val="accent5">
                  <a:lumMod val="75000"/>
                </a:schemeClr>
              </a:buClr>
              <a:buSzPct val="104000"/>
              <a:buNone/>
            </a:pP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reproductive system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63FE-020E-459C-A10E-357D5BBB6B3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36EE97-F4AF-4CCA-B374-B196E1D26AA2}" type="datetime1">
              <a:rPr lang="en-US" smtClean="0"/>
              <a:pPr/>
              <a:t>5/1/2013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21DD8A-5566-4BFC-A533-5DAC02B85216}" type="datetime1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FFC2BA-B20C-465D-B2CE-A8645C5F3D36}" type="datetime1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D4F40035-678D-45E4-BD6E-ED763093EC44}" type="datetime1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EDC68B88-1CF9-4A18-BEA3-AD6759EB4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539496" indent="-457200">
              <a:buFont typeface="+mj-lt"/>
              <a:buAutoNum type="arabicPeriod"/>
              <a:defRPr sz="24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859536" indent="-457200">
              <a:buFont typeface="+mj-lt"/>
              <a:buAutoNum type="arabicPeriod"/>
              <a:defRPr sz="24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15568" indent="-457200">
              <a:buFont typeface="+mj-lt"/>
              <a:buAutoNum type="arabicPeriod"/>
              <a:defRPr sz="24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380744" indent="-457200">
              <a:buFont typeface="+mj-lt"/>
              <a:buAutoNum type="arabicPeriod"/>
              <a:defRPr sz="24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572768" indent="-457200">
              <a:buFont typeface="+mj-lt"/>
              <a:buAutoNum type="arabicPeriod"/>
              <a:defRPr sz="24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54CA6A-C81E-4464-953A-0E9F49D8CE52}" type="datetime1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360CBE-B824-4A76-8502-152C26F67FBD}" type="datetime1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495B6E-6292-472A-ADAB-1B6A3B714E66}" type="datetime1">
              <a:rPr lang="en-US" smtClean="0"/>
              <a:pPr/>
              <a:t>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112B17-0A21-403D-BF00-E76EBC439EE9}" type="datetime1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A3846-3331-488E-87C2-AACDAA3D27CF}" type="datetime1">
              <a:rPr lang="en-US" smtClean="0"/>
              <a:pPr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424D28-6D9D-4AF2-ADE0-25A738A92777}" type="datetime1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D71A3-7760-4C4D-9848-3411A774AD88}" type="datetime1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3CF2A43-AA5D-4F03-BC07-5D4246D14408}" type="datetime1">
              <a:rPr lang="en-US" smtClean="0"/>
              <a:pPr/>
              <a:t>5/1/2013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easid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4343400"/>
            <a:ext cx="7772400" cy="294159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 QAZI IMTIAZ RASOOL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47800" y="2133600"/>
            <a:ext cx="7406640" cy="1472184"/>
          </a:xfrm>
        </p:spPr>
        <p:txBody>
          <a:bodyPr/>
          <a:lstStyle/>
          <a:p>
            <a:pPr algn="ctr"/>
            <a:r>
              <a:rPr lang="en-GB" sz="4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Physiology of</a:t>
            </a:r>
            <a:r>
              <a:rPr lang="en-GB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400" dirty="0" smtClean="0">
                <a:solidFill>
                  <a:schemeClr val="bg1"/>
                </a:solidFill>
              </a:rPr>
              <a:t>Autonomic Nervous System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5" descr="besm 12"/>
          <p:cNvPicPr>
            <a:picLocks noChangeAspect="1" noChangeArrowheads="1"/>
          </p:cNvPicPr>
          <p:nvPr/>
        </p:nvPicPr>
        <p:blipFill>
          <a:blip r:embed="rId3" cstate="print">
            <a:lum bright="100000" contrast="74000"/>
          </a:blip>
          <a:srcRect/>
          <a:stretch>
            <a:fillRect/>
          </a:stretch>
        </p:blipFill>
        <p:spPr bwMode="auto">
          <a:xfrm>
            <a:off x="3733800" y="0"/>
            <a:ext cx="19050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33CC33"/>
            </a:outerShdw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5800"/>
            <a:ext cx="4114800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Muscarinic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receptors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Metabotrophic</a:t>
            </a:r>
            <a:r>
              <a:rPr lang="en-US" sz="2400" b="1" u="sng" dirty="0" smtClean="0">
                <a:solidFill>
                  <a:srgbClr val="FF0000"/>
                </a:solidFill>
              </a:rPr>
              <a:t>)</a:t>
            </a:r>
          </a:p>
          <a:p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Helvetica" pitchFamily="51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M1, M2, M3, M4, M5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</a:rPr>
              <a:t>M 1 ;-CNS ,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 ANS+ ENS 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↑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secretions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↑ seizure activity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↑ Cognitive Function</a:t>
            </a:r>
            <a:r>
              <a:rPr lang="en-US" sz="2400" baseline="30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zh-CN" sz="2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Blocked by Atropine, etc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Adrenergic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Receptors </a:t>
            </a:r>
            <a:r>
              <a:rPr lang="en-US" sz="3200" b="1" dirty="0" smtClean="0">
                <a:solidFill>
                  <a:srgbClr val="FF0000"/>
                </a:solidFill>
                <a:effectLst/>
                <a:sym typeface="Symbol" pitchFamily="116" charset="2"/>
              </a:rPr>
              <a:t>+ </a:t>
            </a:r>
            <a:endParaRPr lang="en-US" sz="32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9601200" cy="7010400"/>
          </a:xfrm>
        </p:spPr>
        <p:txBody>
          <a:bodyPr>
            <a:normAutofit fontScale="25000" lnSpcReduction="20000"/>
          </a:bodyPr>
          <a:lstStyle/>
          <a:p>
            <a:pPr marL="1453896" indent="-1371600">
              <a:lnSpc>
                <a:spcPct val="85000"/>
              </a:lnSpc>
              <a:buClr>
                <a:schemeClr val="accent5">
                  <a:lumMod val="75000"/>
                </a:schemeClr>
              </a:buClr>
              <a:buSzPct val="112000"/>
              <a:buNone/>
            </a:pPr>
            <a:r>
              <a:rPr lang="en-US" sz="1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16" charset="2"/>
              </a:rPr>
              <a:t>1.</a:t>
            </a:r>
            <a:r>
              <a:rPr lang="en-US" sz="123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16" charset="2"/>
              </a:rPr>
              <a:t></a:t>
            </a:r>
            <a:r>
              <a:rPr lang="en-US" sz="123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7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 ,D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contraction 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smooth muscle,</a:t>
            </a:r>
            <a:endParaRPr lang="en-US" sz="7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371600" indent="-13716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112000"/>
              <a:buNone/>
            </a:pPr>
            <a:r>
              <a:rPr lang="en-US" sz="1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16" charset="2"/>
              </a:rPr>
              <a:t></a:t>
            </a:r>
            <a:r>
              <a:rPr lang="en-US" sz="128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7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A,B,C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↓ secretions (salivary glands)+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Regulating NT  						SNS+CNS</a:t>
            </a:r>
          </a:p>
          <a:p>
            <a:pPr marL="1371600" indent="-13716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112000"/>
              <a:buNone/>
            </a:pPr>
            <a:r>
              <a:rPr lang="en-US" sz="9600" b="1" dirty="0" smtClean="0">
                <a:sym typeface="Symbol" pitchFamily="116" charset="2"/>
              </a:rPr>
              <a:t>3</a:t>
            </a:r>
            <a:r>
              <a:rPr lang="en-US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16" charset="2"/>
              </a:rPr>
              <a:t></a:t>
            </a:r>
            <a:r>
              <a:rPr lang="en-US" sz="1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↑ CO+ </a:t>
            </a:r>
            <a:r>
              <a:rPr lang="en-US" sz="96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Renin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release from  JGA</a:t>
            </a:r>
          </a:p>
          <a:p>
            <a:pPr marL="1371600" indent="-1371600">
              <a:lnSpc>
                <a:spcPct val="120000"/>
              </a:lnSpc>
              <a:buClr>
                <a:schemeClr val="accent5">
                  <a:lumMod val="75000"/>
                </a:schemeClr>
              </a:buClr>
              <a:buSzPct val="112000"/>
              <a:buNone/>
            </a:pP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16" charset="2"/>
              </a:rPr>
              <a:t>4.</a:t>
            </a:r>
            <a:r>
              <a:rPr lang="en-US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16" charset="2"/>
              </a:rPr>
              <a:t></a:t>
            </a:r>
            <a:r>
              <a:rPr lang="en-US" sz="128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12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Eye,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Bronchi ,</a:t>
            </a:r>
            <a:r>
              <a:rPr lang="en-US" sz="96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Uterus.Bladder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,Arteries to SK. muscles ,GIT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Mnemonic: </a:t>
            </a:r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Monotype Sorts" pitchFamily="20" charset="2"/>
              </a:rPr>
              <a:t>, 2 lungs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6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43000" indent="-11430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112000"/>
              <a:buNone/>
            </a:pPr>
            <a:r>
              <a:rPr lang="en-US" sz="1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16" charset="2"/>
              </a:rPr>
              <a:t>5</a:t>
            </a:r>
            <a:r>
              <a:rPr lang="en-US" sz="1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16" charset="2"/>
              </a:rPr>
              <a:t>.</a:t>
            </a:r>
            <a:r>
              <a:rPr lang="en-US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16" charset="2"/>
              </a:rPr>
              <a:t></a:t>
            </a:r>
            <a:r>
              <a:rPr lang="en-US" sz="1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6000" baseline="-25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lLipolysis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 adipose </a:t>
            </a:r>
            <a:r>
              <a:rPr lang="en-US" sz="96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tissue+CNS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effects </a:t>
            </a:r>
            <a:endParaRPr lang="en-US" sz="38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371600" indent="-1371600">
              <a:buClr>
                <a:schemeClr val="accent5">
                  <a:lumMod val="75000"/>
                </a:schemeClr>
              </a:buClr>
              <a:buSzPct val="112000"/>
              <a:buNone/>
              <a:defRPr/>
            </a:pPr>
            <a:r>
              <a:rPr lang="en-US" sz="1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NOTE;-   </a:t>
            </a:r>
          </a:p>
          <a:p>
            <a:pPr marL="1371600" indent="-1371600">
              <a:buClr>
                <a:schemeClr val="accent5">
                  <a:lumMod val="75000"/>
                </a:schemeClr>
              </a:buClr>
              <a:buSzPct val="112000"/>
              <a:buNone/>
              <a:defRPr/>
            </a:pPr>
            <a:r>
              <a:rPr lang="en-US" sz="1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	    1</a:t>
            </a:r>
            <a:r>
              <a:rPr lang="en-US" sz="1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+ </a:t>
            </a:r>
            <a:r>
              <a:rPr lang="en-US" sz="1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1 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ARE USUALLY EXICITATORY</a:t>
            </a:r>
          </a:p>
          <a:p>
            <a:pPr marL="1371600" indent="-1371600">
              <a:buClr>
                <a:schemeClr val="accent5">
                  <a:lumMod val="75000"/>
                </a:schemeClr>
              </a:buClr>
              <a:buSzPct val="112000"/>
              <a:buNone/>
              <a:defRPr/>
            </a:pPr>
            <a:r>
              <a:rPr lang="en-US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	    2</a:t>
            </a:r>
            <a:r>
              <a:rPr lang="en-US" sz="1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+</a:t>
            </a:r>
            <a:r>
              <a:rPr lang="en-US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2</a:t>
            </a:r>
            <a:r>
              <a:rPr lang="en-US" sz="1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ARE USUALLY INHIBITATORY</a:t>
            </a:r>
            <a:endParaRPr lang="en-US" sz="56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295400" y="5867400"/>
            <a:ext cx="7620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600" b="1">
              <a:latin typeface="Times New Roman" pitchFamily="11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/>
              </a:rPr>
              <a:t>Dopamine </a:t>
            </a:r>
            <a:r>
              <a:rPr lang="en-US" sz="4800" b="1" dirty="0" smtClean="0">
                <a:solidFill>
                  <a:srgbClr val="FF0000"/>
                </a:solidFill>
                <a:effectLst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effectLst/>
              </a:rPr>
            </a:br>
            <a:endParaRPr lang="en-US" sz="3600" b="1" dirty="0" smtClean="0">
              <a:effectLst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143000"/>
            <a:ext cx="8193088" cy="5943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b="1" u="sng" dirty="0" smtClean="0">
                <a:solidFill>
                  <a:srgbClr val="FF0000"/>
                </a:solidFill>
              </a:rPr>
              <a:t>1. D</a:t>
            </a:r>
            <a:r>
              <a:rPr lang="en-US" sz="3100" b="1" u="sng" baseline="-25000" dirty="0" smtClean="0">
                <a:solidFill>
                  <a:srgbClr val="FF0000"/>
                </a:solidFill>
              </a:rPr>
              <a:t>1-3</a:t>
            </a:r>
            <a:r>
              <a:rPr lang="en-US" sz="3100" b="1" u="sng" dirty="0" smtClean="0">
                <a:solidFill>
                  <a:srgbClr val="FF0000"/>
                </a:solidFill>
              </a:rPr>
              <a:t>  receptors</a:t>
            </a:r>
            <a:endParaRPr lang="en-US" sz="3100" u="sng" dirty="0" smtClean="0"/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3100" dirty="0" smtClean="0"/>
              <a:t>stimulation of AC</a:t>
            </a:r>
            <a:r>
              <a:rPr lang="en-US" sz="3100" dirty="0" smtClean="0">
                <a:latin typeface="Calibri"/>
              </a:rPr>
              <a:t>↑</a:t>
            </a:r>
            <a:r>
              <a:rPr lang="en-US" sz="3100" dirty="0" smtClean="0"/>
              <a:t> </a:t>
            </a:r>
            <a:r>
              <a:rPr lang="en-US" sz="3100" dirty="0" err="1" smtClean="0"/>
              <a:t>cAMP</a:t>
            </a:r>
            <a:r>
              <a:rPr lang="en-US" sz="3100" dirty="0" smtClean="0"/>
              <a:t>  open Na channels</a:t>
            </a:r>
            <a:r>
              <a:rPr lang="en-US" sz="2800" dirty="0" smtClean="0"/>
              <a:t>,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100" b="1" u="sng" dirty="0" smtClean="0">
                <a:solidFill>
                  <a:srgbClr val="FF0000"/>
                </a:solidFill>
              </a:rPr>
              <a:t> 2.  D</a:t>
            </a:r>
            <a:r>
              <a:rPr lang="en-US" sz="3100" b="1" u="sng" baseline="-25000" dirty="0" smtClean="0">
                <a:solidFill>
                  <a:srgbClr val="FF0000"/>
                </a:solidFill>
              </a:rPr>
              <a:t>2</a:t>
            </a:r>
            <a:r>
              <a:rPr lang="en-US" sz="3100" b="1" u="sng" dirty="0" smtClean="0">
                <a:solidFill>
                  <a:srgbClr val="FF0000"/>
                </a:solidFill>
              </a:rPr>
              <a:t> receptors 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</a:p>
          <a:p>
            <a:pPr algn="ctr">
              <a:buNone/>
            </a:pPr>
            <a:r>
              <a:rPr lang="en-US" sz="3100" dirty="0" smtClean="0">
                <a:latin typeface="Calibri"/>
              </a:rPr>
              <a:t>↓ AC </a:t>
            </a:r>
            <a:r>
              <a:rPr lang="en-US" sz="3100" dirty="0" smtClean="0"/>
              <a:t>,</a:t>
            </a:r>
            <a:r>
              <a:rPr lang="en-US" sz="3100" dirty="0" err="1" smtClean="0"/>
              <a:t>cAMP</a:t>
            </a:r>
            <a:r>
              <a:rPr lang="en-US" sz="3100" dirty="0" smtClean="0"/>
              <a:t>, open K channels</a:t>
            </a:r>
            <a:r>
              <a:rPr lang="en-US" sz="2800" dirty="0" smtClean="0"/>
              <a:t>,</a:t>
            </a:r>
          </a:p>
          <a:p>
            <a:pPr>
              <a:buNone/>
            </a:pPr>
            <a:r>
              <a:rPr lang="en-US" sz="2800" b="1" u="sng" dirty="0" smtClean="0">
                <a:solidFill>
                  <a:srgbClr val="FF0000"/>
                </a:solidFill>
              </a:rPr>
              <a:t>ACTION;-</a:t>
            </a:r>
          </a:p>
          <a:p>
            <a:pPr>
              <a:buNone/>
            </a:pPr>
            <a:endParaRPr lang="en-US" sz="2800" b="1" u="sng" dirty="0" smtClean="0"/>
          </a:p>
          <a:p>
            <a:pPr marL="514350" indent="-514350">
              <a:buClr>
                <a:schemeClr val="accent5">
                  <a:lumMod val="75000"/>
                </a:schemeClr>
              </a:buClr>
              <a:buSzPct val="108000"/>
              <a:buFont typeface="+mj-lt"/>
              <a:buAutoNum type="arabicPeriod"/>
            </a:pPr>
            <a:r>
              <a:rPr lang="en-US" sz="3100" dirty="0" smtClean="0"/>
              <a:t>DA in the hypothalamus cause </a:t>
            </a:r>
            <a:r>
              <a:rPr lang="en-US" sz="3100" dirty="0" err="1" smtClean="0"/>
              <a:t>prolactin</a:t>
            </a:r>
            <a:r>
              <a:rPr lang="en-US" sz="3100" dirty="0" smtClean="0"/>
              <a:t> release.</a:t>
            </a:r>
          </a:p>
          <a:p>
            <a:pPr marL="514350" indent="-514350">
              <a:buClr>
                <a:schemeClr val="accent5">
                  <a:lumMod val="75000"/>
                </a:schemeClr>
              </a:buClr>
              <a:buSzPct val="108000"/>
              <a:buFont typeface="+mj-lt"/>
              <a:buAutoNum type="arabicPeriod"/>
            </a:pPr>
            <a:endParaRPr lang="en-US" sz="3100" dirty="0" smtClean="0"/>
          </a:p>
          <a:p>
            <a:pPr marL="514350" indent="-514350">
              <a:buClr>
                <a:schemeClr val="accent5">
                  <a:lumMod val="75000"/>
                </a:schemeClr>
              </a:buClr>
              <a:buSzPct val="108000"/>
              <a:buFont typeface="+mj-lt"/>
              <a:buAutoNum type="arabicPeriod"/>
            </a:pPr>
            <a:r>
              <a:rPr lang="en-US" sz="3100" dirty="0" smtClean="0"/>
              <a:t>Basal ganglia  coordinate motor function.</a:t>
            </a:r>
          </a:p>
          <a:p>
            <a:pPr marL="514350" indent="-514350">
              <a:buClr>
                <a:schemeClr val="accent5">
                  <a:lumMod val="75000"/>
                </a:schemeClr>
              </a:buClr>
              <a:buSzPct val="108000"/>
              <a:buFont typeface="+mj-lt"/>
              <a:buAutoNum type="arabicPeriod"/>
            </a:pPr>
            <a:endParaRPr lang="en-US" sz="3100" dirty="0" smtClean="0"/>
          </a:p>
          <a:p>
            <a:pPr marL="514350" indent="-514350">
              <a:buClr>
                <a:schemeClr val="accent5">
                  <a:lumMod val="75000"/>
                </a:schemeClr>
              </a:buClr>
              <a:buSzPct val="108000"/>
              <a:buFont typeface="+mj-lt"/>
              <a:buAutoNum type="arabicPeriod"/>
            </a:pPr>
            <a:r>
              <a:rPr lang="en-US" sz="3100" dirty="0" smtClean="0"/>
              <a:t> Smooth muscle of UGIT </a:t>
            </a:r>
            <a:r>
              <a:rPr lang="en-US" sz="3100" dirty="0" smtClean="0">
                <a:sym typeface="Wingdings" pitchFamily="2" charset="2"/>
              </a:rPr>
              <a:t> </a:t>
            </a:r>
            <a:r>
              <a:rPr lang="en-US" sz="3100" dirty="0" smtClean="0"/>
              <a:t>↑ secretion, production &amp; ↓ intestinal motility.</a:t>
            </a:r>
          </a:p>
          <a:p>
            <a:pPr marL="514350" indent="-514350">
              <a:buClr>
                <a:schemeClr val="accent5">
                  <a:lumMod val="75000"/>
                </a:schemeClr>
              </a:buClr>
              <a:buSzPct val="108000"/>
              <a:buFont typeface="+mj-lt"/>
              <a:buAutoNum type="arabicPeriod"/>
            </a:pPr>
            <a:endParaRPr lang="en-US" sz="3100" dirty="0" smtClean="0"/>
          </a:p>
          <a:p>
            <a:pPr marL="514350" indent="-514350">
              <a:buClr>
                <a:schemeClr val="accent5">
                  <a:lumMod val="75000"/>
                </a:schemeClr>
              </a:buClr>
              <a:buSzPct val="108000"/>
              <a:buFont typeface="+mj-lt"/>
              <a:buAutoNum type="arabicPeriod"/>
            </a:pPr>
            <a:r>
              <a:rPr lang="en-US" sz="3100" dirty="0" smtClean="0"/>
              <a:t>Is to stimulate the CTZ of medulla producing vomiting. </a:t>
            </a:r>
          </a:p>
          <a:p>
            <a:pPr marL="514350" indent="-514350">
              <a:buClr>
                <a:schemeClr val="accent5">
                  <a:lumMod val="75000"/>
                </a:schemeClr>
              </a:buClr>
              <a:buSzPct val="108000"/>
              <a:buFont typeface="+mj-lt"/>
              <a:buAutoNum type="arabicPeriod"/>
            </a:pPr>
            <a:endParaRPr lang="en-US" sz="3100" dirty="0" smtClean="0"/>
          </a:p>
          <a:p>
            <a:pPr marL="514350" indent="-514350">
              <a:buClr>
                <a:schemeClr val="accent5">
                  <a:lumMod val="75000"/>
                </a:schemeClr>
              </a:buClr>
              <a:buSzPct val="108000"/>
              <a:buFont typeface="+mj-lt"/>
              <a:buAutoNum type="arabicPeriod"/>
            </a:pPr>
            <a:r>
              <a:rPr lang="en-US" sz="3100" dirty="0" err="1" smtClean="0"/>
              <a:t>Natriuresis</a:t>
            </a:r>
            <a:r>
              <a:rPr lang="en-US" sz="3100" dirty="0" smtClean="0"/>
              <a:t> and </a:t>
            </a:r>
            <a:r>
              <a:rPr lang="en-US" sz="3100" dirty="0" err="1" smtClean="0"/>
              <a:t>diuresis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0"/>
            <a:ext cx="10287000" cy="1143000"/>
          </a:xfrm>
        </p:spPr>
        <p:txBody>
          <a:bodyPr>
            <a:noAutofit/>
          </a:bodyPr>
          <a:lstStyle/>
          <a:p>
            <a:pPr marL="274320" lvl="1" indent="-274320" algn="ctr"/>
            <a:r>
              <a:rPr lang="en-US" sz="2800" b="1" dirty="0" smtClean="0">
                <a:solidFill>
                  <a:srgbClr val="FF0000"/>
                </a:solidFill>
              </a:rPr>
              <a:t>PARA-SYMPATHETIC DIVISION</a:t>
            </a:r>
            <a:endParaRPr lang="en-US" sz="105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498080" cy="5791200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5">
                  <a:lumMod val="75000"/>
                </a:schemeClr>
              </a:buClr>
              <a:buSzPct val="106000"/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1,    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CRANO-SACRAL</a:t>
            </a:r>
          </a:p>
          <a:p>
            <a:pPr marL="742950" indent="-742950">
              <a:buClr>
                <a:schemeClr val="accent5">
                  <a:lumMod val="75000"/>
                </a:schemeClr>
              </a:buClr>
              <a:buSzPct val="106000"/>
              <a:buFont typeface="+mj-lt"/>
              <a:buAutoNum type="arabicPeriod" startAt="2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CHOLENERGIC</a:t>
            </a:r>
          </a:p>
          <a:p>
            <a:pPr marL="742950" indent="-742950">
              <a:buClr>
                <a:schemeClr val="accent5">
                  <a:lumMod val="75000"/>
                </a:schemeClr>
              </a:buClr>
              <a:buSzPct val="106000"/>
              <a:buFont typeface="+mj-lt"/>
              <a:buAutoNum type="arabicPeriod" startAt="2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NERVOUS SYS. OF TOMORROW</a:t>
            </a:r>
          </a:p>
          <a:p>
            <a:pPr marL="742950" indent="-742950">
              <a:buClr>
                <a:schemeClr val="accent5">
                  <a:lumMod val="75000"/>
                </a:schemeClr>
              </a:buClr>
              <a:buSzPct val="106000"/>
              <a:buFont typeface="+mj-lt"/>
              <a:buAutoNum type="arabicPeriod" startAt="2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ANABOLIC SYSTEM</a:t>
            </a:r>
          </a:p>
          <a:p>
            <a:pPr marL="742950" indent="-742950">
              <a:buClr>
                <a:schemeClr val="accent5">
                  <a:lumMod val="75000"/>
                </a:schemeClr>
              </a:buClr>
              <a:buSzPct val="106000"/>
              <a:buFont typeface="+mj-lt"/>
              <a:buAutoNum type="arabicPeriod" startAt="2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TROPHOTROPIC SYSTEM</a:t>
            </a:r>
          </a:p>
          <a:p>
            <a:pPr marL="1143000" indent="-1143000">
              <a:buClr>
                <a:schemeClr val="accent5">
                  <a:lumMod val="75000"/>
                </a:schemeClr>
              </a:buClr>
              <a:buSzPct val="106000"/>
              <a:buFont typeface="+mj-lt"/>
              <a:buAutoNum type="arabicPeriod" startAt="2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“D” division</a:t>
            </a:r>
          </a:p>
          <a:p>
            <a:pPr marL="914400" indent="-914400" algn="ctr">
              <a:buNone/>
            </a:pPr>
            <a:r>
              <a:rPr lang="en-US" sz="2000" dirty="0" smtClean="0">
                <a:latin typeface="Arial" charset="0"/>
              </a:rPr>
              <a:t>         1. DIGESTION, </a:t>
            </a:r>
          </a:p>
          <a:p>
            <a:pPr marL="914400" indent="-914400" algn="ctr">
              <a:buNone/>
            </a:pPr>
            <a:r>
              <a:rPr lang="en-US" sz="2000" dirty="0" smtClean="0">
                <a:latin typeface="Arial" charset="0"/>
              </a:rPr>
              <a:t>                2. DEFEACATION</a:t>
            </a:r>
          </a:p>
          <a:p>
            <a:pPr marL="914400" indent="-914400" algn="ctr">
              <a:buNone/>
            </a:pPr>
            <a:r>
              <a:rPr lang="en-US" sz="2000" dirty="0" smtClean="0">
                <a:latin typeface="Arial" charset="0"/>
              </a:rPr>
              <a:t>3. DULL,</a:t>
            </a:r>
          </a:p>
          <a:p>
            <a:pPr marL="914400" indent="-914400" algn="ctr">
              <a:buNone/>
            </a:pPr>
            <a:r>
              <a:rPr lang="en-US" sz="2000" dirty="0" smtClean="0">
                <a:latin typeface="Arial" charset="0"/>
              </a:rPr>
              <a:t>         4. DIURESIS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7_08Figure-L"/>
          <p:cNvPicPr>
            <a:picLocks noChangeAspect="1" noChangeArrowheads="1"/>
          </p:cNvPicPr>
          <p:nvPr/>
        </p:nvPicPr>
        <p:blipFill>
          <a:blip r:embed="rId3" cstate="print"/>
          <a:srcRect b="2556"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PHYSIOLOGICAL-ANATOMY (PNS)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7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CRANO-SACRAL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US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24400"/>
            <a:ext cx="7498080" cy="7162800"/>
          </a:xfrm>
        </p:spPr>
        <p:txBody>
          <a:bodyPr>
            <a:normAutofit/>
          </a:bodyPr>
          <a:lstStyle/>
          <a:p>
            <a:pPr marL="425196" indent="-342900">
              <a:buClr>
                <a:schemeClr val="accent5">
                  <a:lumMod val="75000"/>
                </a:schemeClr>
              </a:buClr>
              <a:buSzPct val="104000"/>
              <a:buNone/>
            </a:pPr>
            <a:endParaRPr lang="en-U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25196" indent="-342900">
              <a:buClr>
                <a:schemeClr val="accent5">
                  <a:lumMod val="75000"/>
                </a:schemeClr>
              </a:buClr>
              <a:buSzPct val="104000"/>
              <a:buFont typeface="+mj-lt"/>
              <a:buAutoNum type="arabicPeriod"/>
            </a:pP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Carry inhibitory </a:t>
            </a:r>
            <a:r>
              <a:rPr lang="en-US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fibres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to  anal,</a:t>
            </a:r>
          </a:p>
          <a:p>
            <a:pPr marL="425196" indent="-342900">
              <a:buClr>
                <a:schemeClr val="accent5">
                  <a:lumMod val="75000"/>
                </a:schemeClr>
              </a:buClr>
              <a:buSzPct val="104000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n-US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vesical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uterine sphincters</a:t>
            </a:r>
          </a:p>
          <a:p>
            <a:pPr marL="425196" indent="-342900">
              <a:buClr>
                <a:schemeClr val="accent5">
                  <a:lumMod val="75000"/>
                </a:schemeClr>
              </a:buClr>
              <a:buSzPct val="104000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Vasodilatory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blood vessels of UT,</a:t>
            </a:r>
          </a:p>
          <a:p>
            <a:pPr marL="425196" indent="-342900">
              <a:buClr>
                <a:schemeClr val="accent5">
                  <a:lumMod val="75000"/>
                </a:schemeClr>
              </a:buClr>
              <a:buSzPct val="104000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reproductive system</a:t>
            </a:r>
          </a:p>
          <a:p>
            <a:pPr>
              <a:buNone/>
            </a:pPr>
            <a:endParaRPr lang="en-US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           </a:t>
            </a:r>
            <a:r>
              <a:rPr lang="en-US" sz="2800" b="1" u="sng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Vagus</a:t>
            </a:r>
            <a:r>
              <a:rPr lang="en-US" sz="2800" b="1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Nerve (X) 75% </a:t>
            </a:r>
            <a:r>
              <a:rPr lang="en-US" sz="2800" b="1" u="sng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fibres</a:t>
            </a:r>
            <a:r>
              <a:rPr lang="en-US" sz="2800" b="1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of PNS</a:t>
            </a:r>
            <a:r>
              <a:rPr lang="en-US" sz="2400" b="1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400" b="1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80%=afferent,20%=effere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nt</a:t>
            </a:r>
            <a:endParaRPr lang="en-US" sz="3600" dirty="0" smtClean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5943600" cy="5715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Cell 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bodies</a:t>
            </a:r>
            <a:r>
              <a:rPr lang="en-US" b="1" u="sng" dirty="0" smtClean="0"/>
              <a:t>-N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ucleus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ambigus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 dorsal motor nucleus of the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vagus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 the medulla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 startAt="2"/>
            </a:pP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Fiber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  --visceral organs of the thorax + most of the abdomen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upto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2/3</a:t>
            </a:r>
            <a:r>
              <a:rPr lang="en-US" sz="2400" baseline="30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descending colon(esophageal, pulmonary, and cardiac plexuses) and travel to terminal ganglia that are located within their target organs. </a:t>
            </a:r>
          </a:p>
          <a:p>
            <a:pPr marL="514350" indent="-514350">
              <a:buAutoNum type="arabicPeriod" startAt="2"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3. </a:t>
            </a:r>
            <a:r>
              <a:rPr lang="en-US" sz="2400" b="1" u="sng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Vagal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afferents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--- information  of hollow organs (e.g., blood vessels, cardiac chambers, stomach, bronchioles), blood gases (e.g., P</a:t>
            </a:r>
            <a:r>
              <a:rPr lang="en-US" sz="2400" cap="small" baseline="-25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P</a:t>
            </a:r>
            <a:r>
              <a:rPr lang="en-US" sz="2400" cap="small" baseline="-25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pH,glucose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---- medulla. </a:t>
            </a:r>
          </a:p>
          <a:p>
            <a:pPr marL="457200" indent="-457200"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7335" r="12291" b="6363"/>
          <a:stretch>
            <a:fillRect/>
          </a:stretch>
        </p:blipFill>
        <p:spPr>
          <a:xfrm>
            <a:off x="5562600" y="1447800"/>
            <a:ext cx="3352800" cy="54102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4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4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Autofit/>
          </a:bodyPr>
          <a:lstStyle/>
          <a:p>
            <a:pPr marL="514350" lvl="1" indent="-514350" algn="ctr">
              <a:spcBef>
                <a:spcPts val="600"/>
              </a:spcBef>
              <a:buSzPct val="80000"/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SYMPATHETIC DIVISION</a:t>
            </a:r>
          </a:p>
          <a:p>
            <a:pPr marL="514350" lvl="1" indent="-514350" algn="ctr">
              <a:spcBef>
                <a:spcPts val="600"/>
              </a:spcBef>
              <a:buSzPct val="80000"/>
              <a:buNone/>
            </a:pPr>
            <a:r>
              <a:rPr lang="en-US" sz="1400" dirty="0" smtClean="0"/>
              <a:t>LIFE POSSIBLE WITHOUT   IT</a:t>
            </a:r>
          </a:p>
          <a:p>
            <a:pPr marL="514350" indent="-514350" algn="ctr">
              <a:buNone/>
            </a:pPr>
            <a:endParaRPr lang="en-US" sz="1100" dirty="0" smtClean="0"/>
          </a:p>
          <a:p>
            <a:pPr marL="514350" indent="-514350">
              <a:buNone/>
            </a:pPr>
            <a:r>
              <a:rPr lang="en-US" sz="1100" dirty="0" smtClean="0"/>
              <a:t>1</a:t>
            </a:r>
            <a:r>
              <a:rPr lang="en-US" sz="1200" dirty="0" smtClean="0"/>
              <a:t>. </a:t>
            </a:r>
            <a:r>
              <a:rPr lang="en-US" sz="2000" b="1" u="sng" dirty="0" smtClean="0"/>
              <a:t>THORACO-LUMBAR</a:t>
            </a:r>
            <a:endParaRPr lang="en-US" sz="1800" b="1" u="sng" dirty="0" smtClean="0"/>
          </a:p>
          <a:p>
            <a:pPr marL="742950" indent="-74295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2.ADRENERGIC,NON-ADRENERGIC</a:t>
            </a:r>
          </a:p>
          <a:p>
            <a:pPr marL="742950" indent="-742950">
              <a:buNone/>
            </a:pPr>
            <a:r>
              <a:rPr lang="en-US" sz="2000" u="sng" dirty="0" smtClean="0"/>
              <a:t>3.NERVOUS SYSTEM OF TODAY</a:t>
            </a:r>
          </a:p>
          <a:p>
            <a:pPr marL="742950" indent="-74295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4.CATABOLIC SYSTEM</a:t>
            </a:r>
          </a:p>
          <a:p>
            <a:pPr marL="742950" indent="-742950">
              <a:buNone/>
            </a:pPr>
            <a:r>
              <a:rPr lang="en-US" sz="2000" u="sng" dirty="0" smtClean="0"/>
              <a:t>5.ERGOTROPIC SYSTEM</a:t>
            </a:r>
          </a:p>
          <a:p>
            <a:pPr marL="1143000" indent="-1143000">
              <a:buNone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6. “E” division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2400" dirty="0" smtClean="0">
                <a:latin typeface="Arial" charset="0"/>
              </a:rPr>
              <a:t>exercise,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2400" dirty="0" smtClean="0">
                <a:latin typeface="Arial" charset="0"/>
              </a:rPr>
              <a:t>excitement,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2400" dirty="0" smtClean="0">
                <a:latin typeface="Arial" charset="0"/>
              </a:rPr>
              <a:t>emergency,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2400" dirty="0" smtClean="0">
                <a:latin typeface="Arial" charset="0"/>
              </a:rPr>
              <a:t> embarrassment</a:t>
            </a:r>
            <a:endParaRPr lang="en-US" sz="2400" dirty="0" smtClean="0"/>
          </a:p>
          <a:p>
            <a:pPr marL="1143000" indent="-1143000" algn="ctr">
              <a:buNone/>
            </a:pP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05000"/>
            <a:ext cx="388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Cell-bodies</a:t>
            </a:r>
            <a:br>
              <a:rPr lang="en-US" sz="3200" b="1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US" sz="28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8458200" cy="64770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sz="1400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Preganglionic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neurons originate in thoracic + lumbar levels of the spinal cord (T1-L2).</a:t>
            </a:r>
          </a:p>
          <a:p>
            <a:pPr marL="914400" indent="-914400" algn="ctr">
              <a:buNone/>
            </a:pP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sz="21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1.inter­mediolateral horn </a:t>
            </a:r>
          </a:p>
          <a:p>
            <a:pPr marL="914400" indent="-914400" algn="ctr">
              <a:buNone/>
            </a:pPr>
            <a:r>
              <a:rPr lang="en-US" sz="21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2. 5000 cell bodies</a:t>
            </a:r>
          </a:p>
          <a:p>
            <a:pPr marL="914400" indent="-914400" algn="ctr">
              <a:lnSpc>
                <a:spcPct val="120000"/>
              </a:lnSpc>
              <a:buNone/>
            </a:pPr>
            <a:r>
              <a:rPr lang="en-US" sz="21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3.(lamina VII) </a:t>
            </a:r>
            <a:r>
              <a:rPr lang="en-US" sz="19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</a:t>
            </a:r>
          </a:p>
          <a:p>
            <a:pPr marL="914400" indent="-914400" algn="ctr">
              <a:lnSpc>
                <a:spcPct val="120000"/>
              </a:lnSpc>
              <a:buNone/>
            </a:pPr>
            <a:r>
              <a:rPr lang="en-US" sz="19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4. Tracts </a:t>
            </a:r>
            <a:r>
              <a:rPr lang="en-US" sz="19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Desend</a:t>
            </a:r>
            <a:r>
              <a:rPr lang="en-US" sz="19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From Above</a:t>
            </a:r>
            <a:r>
              <a:rPr lang="en-US" sz="33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143000" indent="-1143000" algn="ctr">
              <a:buNone/>
            </a:pPr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spcBef>
                <a:spcPct val="0"/>
              </a:spcBef>
              <a:buNone/>
            </a:pPr>
            <a:r>
              <a:rPr lang="en-US" sz="33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Sympathetic ganglia</a:t>
            </a:r>
          </a:p>
          <a:p>
            <a:pPr marL="514350" indent="-514350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1. 20000–30000 nerve cell bodies, more ganglia than PNS </a:t>
            </a:r>
          </a:p>
          <a:p>
            <a:pPr marL="514350" indent="-514350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Stellate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---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neuroblastoma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tumours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900" dirty="0" smtClean="0"/>
          </a:p>
          <a:p>
            <a:pPr marL="514350" indent="-51435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Paravertebral</a:t>
            </a:r>
            <a:endParaRPr lang="en-US" sz="2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Prevertebral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colletral</a:t>
            </a:r>
            <a:endParaRPr lang="en-US" sz="2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Terminal</a:t>
            </a:r>
          </a:p>
          <a:p>
            <a:pPr marL="514350" indent="-51435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Intermediate</a:t>
            </a:r>
          </a:p>
          <a:p>
            <a:pPr marL="514350" indent="-51435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Adrenal gland</a:t>
            </a:r>
          </a:p>
          <a:p>
            <a:pPr marL="1143000" indent="-1143000" algn="ctr">
              <a:buFont typeface="+mj-lt"/>
              <a:buAutoNum type="arabicPeriod"/>
            </a:pPr>
            <a:endParaRPr lang="en-US" b="1" u="sng" dirty="0" smtClean="0"/>
          </a:p>
          <a:p>
            <a:pPr algn="ctr">
              <a:buNone/>
            </a:pPr>
            <a:endParaRPr lang="en-US" sz="3600" b="1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114800"/>
            <a:ext cx="373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162800" y="52883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23 (+- 1)ganglia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3 cervical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11 thoracic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4 lumbar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4 sacral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1 </a:t>
            </a:r>
            <a:r>
              <a:rPr lang="en-US" sz="1600" dirty="0" err="1" smtClean="0">
                <a:solidFill>
                  <a:srgbClr val="FF0000"/>
                </a:solidFill>
              </a:rPr>
              <a:t>coccygeal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2400" b="1" i="1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Postganglionic Fibers</a:t>
            </a:r>
            <a:r>
              <a:rPr lang="en-US" sz="1100" i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1100" i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i="1" dirty="0" smtClean="0">
                <a:solidFill>
                  <a:srgbClr val="FF0000"/>
                </a:solidFill>
                <a:effectLst/>
              </a:rPr>
              <a:t>Spinal nerves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0" y="5410200"/>
            <a:ext cx="10366375" cy="7010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Gray </a:t>
            </a:r>
            <a:r>
              <a:rPr lang="en-US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rami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communicantes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</a:t>
            </a:r>
          </a:p>
          <a:p>
            <a:pPr marL="514350" indent="-514350">
              <a:buNone/>
            </a:pP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Each spinal nerve carries</a:t>
            </a:r>
          </a:p>
          <a:p>
            <a:pPr marL="514350" indent="-514350">
              <a:buNone/>
            </a:pP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grey </a:t>
            </a:r>
            <a:r>
              <a:rPr lang="en-US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rami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from its corresponding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ganglias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400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en-US" sz="14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not white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8% in spinal nerve r sym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990600" lvl="1" indent="-533400">
              <a:lnSpc>
                <a:spcPct val="8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 eaLnBrk="1" hangingPunct="1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-2133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Sympathetic Pathways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318022"/>
            <a:ext cx="3657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5  ways:</a:t>
            </a:r>
          </a:p>
          <a:p>
            <a:pPr marL="514350" indent="-514350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514350" indent="-514350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Spinal nerves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2.Perivascular plexus</a:t>
            </a:r>
          </a:p>
          <a:p>
            <a:pPr marL="514350" indent="-514350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i.e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h-TH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 along blood vessel,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Sympathetic nerves </a:t>
            </a:r>
          </a:p>
          <a:p>
            <a:pPr marL="514350" indent="-514350"/>
            <a:r>
              <a:rPr lang="th-TH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straight to the target organ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Splanchnic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nerves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Adrenal medulla pathway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OBJECTIVES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08" y="1371600"/>
            <a:ext cx="9003792" cy="4800600"/>
          </a:xfrm>
        </p:spPr>
        <p:txBody>
          <a:bodyPr>
            <a:normAutofit/>
          </a:bodyPr>
          <a:lstStyle/>
          <a:p>
            <a:pPr marL="596646" indent="-514350"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1.	Recall the organization of ANS</a:t>
            </a:r>
          </a:p>
          <a:p>
            <a:pPr marL="596646" indent="-514350"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Describe the different types of receptors in ANS</a:t>
            </a:r>
          </a:p>
          <a:p>
            <a:pPr marL="596646" indent="-514350"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Express the characteristics and distribution of sympathetic 	and parasympathetic nervous system</a:t>
            </a:r>
          </a:p>
          <a:p>
            <a:pPr marL="596646" indent="-514350"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	Analyze the role of renal medulla in ANS</a:t>
            </a:r>
          </a:p>
          <a:p>
            <a:pPr marL="596646" indent="-514350"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Identify the clinical correlation of ANS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3048000"/>
            <a:ext cx="3962400" cy="1828800"/>
          </a:xfrm>
        </p:spPr>
        <p:txBody>
          <a:bodyPr>
            <a:normAutofit fontScale="90000"/>
          </a:bodyPr>
          <a:lstStyle/>
          <a:p>
            <a:r>
              <a:rPr lang="en-US" sz="2700" b="1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2.Collateral </a:t>
            </a:r>
            <a:r>
              <a:rPr lang="en-US" sz="3100" b="1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lang="en-US" sz="2200" b="1" u="sng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Prevertebral</a:t>
            </a:r>
            <a:r>
              <a:rPr lang="en-US" sz="2200" b="1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Gangl</a:t>
            </a:r>
            <a:r>
              <a:rPr lang="en-US" sz="2200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effectLst/>
                <a:latin typeface="Arial" pitchFamily="34" charset="0"/>
                <a:cs typeface="Arial" pitchFamily="34" charset="0"/>
              </a:rPr>
              <a:t>1.Unpaired, not </a:t>
            </a:r>
            <a:r>
              <a:rPr lang="en-US" sz="2200" dirty="0" err="1" smtClean="0">
                <a:effectLst/>
                <a:latin typeface="Arial" pitchFamily="34" charset="0"/>
                <a:cs typeface="Arial" pitchFamily="34" charset="0"/>
              </a:rPr>
              <a:t>segmentally</a:t>
            </a:r>
            <a:r>
              <a:rPr lang="en-US" sz="2200" dirty="0" smtClean="0">
                <a:effectLst/>
                <a:latin typeface="Arial" pitchFamily="34" charset="0"/>
                <a:cs typeface="Arial" pitchFamily="34" charset="0"/>
              </a:rPr>
              <a:t>  arranged only in abdomen and pelvis</a:t>
            </a:r>
            <a:br>
              <a:rPr lang="en-US" sz="22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effectLst/>
                <a:latin typeface="Arial" pitchFamily="34" charset="0"/>
                <a:cs typeface="Arial" pitchFamily="34" charset="0"/>
              </a:rPr>
              <a:t>2 .Lie anterior to the vertebral column main ganglia  R Celiac, superior mesenteric, inferior mesenteric, inferior </a:t>
            </a:r>
            <a:r>
              <a:rPr lang="en-US" sz="2200" dirty="0" err="1" smtClean="0">
                <a:effectLst/>
                <a:latin typeface="Arial" pitchFamily="34" charset="0"/>
                <a:cs typeface="Arial" pitchFamily="34" charset="0"/>
              </a:rPr>
              <a:t>hypogastric</a:t>
            </a:r>
            <a:r>
              <a:rPr lang="en-US" sz="22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effectLst/>
                <a:latin typeface="Arial" pitchFamily="34" charset="0"/>
                <a:cs typeface="Arial" pitchFamily="34" charset="0"/>
              </a:rPr>
              <a:t> ganglia,   </a:t>
            </a:r>
            <a:r>
              <a:rPr lang="en-US" sz="2200" dirty="0" err="1" smtClean="0">
                <a:effectLst/>
                <a:latin typeface="Arial" pitchFamily="34" charset="0"/>
                <a:cs typeface="Arial" pitchFamily="34" charset="0"/>
              </a:rPr>
              <a:t>aorticor</a:t>
            </a:r>
            <a:r>
              <a:rPr lang="en-US" sz="2400" dirty="0" err="1" smtClean="0">
                <a:effectLst/>
                <a:latin typeface="Arial" pitchFamily="34" charset="0"/>
                <a:cs typeface="Arial" pitchFamily="34" charset="0"/>
              </a:rPr>
              <a:t>enal</a:t>
            </a:r>
            <a:r>
              <a:rPr lang="en-US" sz="2400" dirty="0" smtClean="0">
                <a:effectLst/>
                <a:latin typeface="Arial" pitchFamily="34" charset="0"/>
                <a:cs typeface="Arial" pitchFamily="34" charset="0"/>
              </a:rPr>
              <a:t> ganglia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700" b="1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3.Intermediate </a:t>
            </a:r>
            <a:r>
              <a:rPr lang="en-US" sz="2700" b="1" u="sng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Ganglias</a:t>
            </a:r>
            <a:r>
              <a:rPr lang="en-US" sz="2700" b="1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700" b="1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effectLst/>
                <a:latin typeface="Arial" pitchFamily="34" charset="0"/>
                <a:cs typeface="Arial" pitchFamily="34" charset="0"/>
              </a:rPr>
              <a:t>Close to the </a:t>
            </a:r>
            <a:r>
              <a:rPr lang="en-US" sz="22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Anterior Spinal Roots</a:t>
            </a:r>
            <a:br>
              <a:rPr lang="en-US" sz="22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2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effectLst/>
                <a:latin typeface="Arial" pitchFamily="34" charset="0"/>
                <a:cs typeface="Arial" pitchFamily="34" charset="0"/>
              </a:rPr>
              <a:t>but outside to the chain</a:t>
            </a:r>
            <a:br>
              <a:rPr lang="en-US" sz="22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en-US" sz="24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5105400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18_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895600"/>
            <a:ext cx="495300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838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Intramural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Ganglias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/Terminal ganglia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3000"/>
          <a:stretch>
            <a:fillRect/>
          </a:stretch>
        </p:blipFill>
        <p:spPr bwMode="auto">
          <a:xfrm>
            <a:off x="3810000" y="1752600"/>
            <a:ext cx="5334000" cy="5105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28194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/>
              </a:rPr>
              <a:t>Organs of supply</a:t>
            </a:r>
            <a:endParaRPr lang="en-US" sz="32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0"/>
            <a:ext cx="8229600" cy="4389120"/>
          </a:xfrm>
        </p:spPr>
        <p:txBody>
          <a:bodyPr>
            <a:normAutofit/>
          </a:bodyPr>
          <a:lstStyle/>
          <a:p>
            <a:pPr marL="742950" indent="-742950">
              <a:buClr>
                <a:schemeClr val="accent5">
                  <a:lumMod val="75000"/>
                </a:schemeClr>
              </a:buClr>
              <a:buSzPct val="107000"/>
              <a:buFont typeface="+mj-lt"/>
              <a:buAutoNum type="arabicPeriod"/>
            </a:pP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Cutaneous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blood vessels</a:t>
            </a:r>
          </a:p>
          <a:p>
            <a:pPr marL="742950" indent="-742950">
              <a:buClr>
                <a:schemeClr val="accent5">
                  <a:lumMod val="75000"/>
                </a:schemeClr>
              </a:buClr>
              <a:buSzPct val="107000"/>
              <a:buFont typeface="+mj-lt"/>
              <a:buAutoNum type="arabicPeriod"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Deep blood vessels</a:t>
            </a:r>
          </a:p>
          <a:p>
            <a:pPr marL="742950" indent="-742950">
              <a:buClr>
                <a:schemeClr val="accent5">
                  <a:lumMod val="75000"/>
                </a:schemeClr>
              </a:buClr>
              <a:buSzPct val="107000"/>
              <a:buFont typeface="+mj-lt"/>
              <a:buAutoNum type="arabicPeriod"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Glands</a:t>
            </a:r>
          </a:p>
          <a:p>
            <a:pPr marL="742950" indent="-742950">
              <a:buClr>
                <a:schemeClr val="accent5">
                  <a:lumMod val="75000"/>
                </a:schemeClr>
              </a:buClr>
              <a:buSzPct val="107000"/>
              <a:buFont typeface="+mj-lt"/>
              <a:buAutoNum type="arabicPeriod"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cardiac muscles</a:t>
            </a:r>
          </a:p>
          <a:p>
            <a:pPr marL="742950" indent="-742950">
              <a:buClr>
                <a:schemeClr val="accent5">
                  <a:lumMod val="75000"/>
                </a:schemeClr>
              </a:buClr>
              <a:buSzPct val="107000"/>
              <a:buFont typeface="+mj-lt"/>
              <a:buAutoNum type="arabicPeriod"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pilomotor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>
              <a:buClr>
                <a:schemeClr val="accent5">
                  <a:lumMod val="75000"/>
                </a:schemeClr>
              </a:buClr>
              <a:buSzPct val="107000"/>
              <a:buFont typeface="+mj-lt"/>
              <a:buAutoNum type="arabicPeriod"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Smooth muscles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609600"/>
            <a:ext cx="5486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Sympathetic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Variosities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are long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1:25,000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effector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cells; cleft ∼50 nm across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7800" y="-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 u="sng" dirty="0" smtClean="0"/>
              <a:t>5.Adrenal gland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4495800" cy="673576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spcBef>
                <a:spcPct val="10000"/>
              </a:spcBef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sz="2000" dirty="0" smtClean="0"/>
              <a:t>Adrenal=a modified sym:  gang: pyramid-shaped  on top of each kidney</a:t>
            </a:r>
          </a:p>
          <a:p>
            <a:pPr marL="514350" indent="-514350">
              <a:lnSpc>
                <a:spcPct val="90000"/>
              </a:lnSpc>
              <a:spcBef>
                <a:spcPct val="10000"/>
              </a:spcBef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lnSpc>
                <a:spcPct val="90000"/>
              </a:lnSpc>
              <a:spcBef>
                <a:spcPct val="10000"/>
              </a:spcBef>
              <a:buNone/>
            </a:pPr>
            <a:r>
              <a:rPr lang="en-US" sz="2000" dirty="0" smtClean="0"/>
              <a:t>  2. Structurally and functionally, they are2 glands:</a:t>
            </a:r>
          </a:p>
          <a:p>
            <a:pPr marL="514350" indent="-514350">
              <a:lnSpc>
                <a:spcPct val="90000"/>
              </a:lnSpc>
              <a:spcBef>
                <a:spcPct val="10000"/>
              </a:spcBef>
              <a:buNone/>
            </a:pPr>
            <a:r>
              <a:rPr lang="en-US" sz="2000" dirty="0" smtClean="0"/>
              <a:t>   a) Adrenal cortex (outside)  glandular (epithelial) </a:t>
            </a:r>
          </a:p>
          <a:p>
            <a:pPr marL="514350" indent="-514350">
              <a:lnSpc>
                <a:spcPct val="90000"/>
              </a:lnSpc>
              <a:spcBef>
                <a:spcPct val="10000"/>
              </a:spcBef>
              <a:buNone/>
            </a:pPr>
            <a:r>
              <a:rPr lang="en-US" sz="2000" dirty="0" smtClean="0"/>
              <a:t>    b) Adrenal medulla (inside) is nervous hormonal 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Arial" charset="0"/>
            </a:endParaRPr>
          </a:p>
          <a:p>
            <a:pPr marL="514350" indent="-514350">
              <a:buNone/>
            </a:pPr>
            <a:r>
              <a:rPr lang="en-US" sz="2000" dirty="0" smtClean="0"/>
              <a:t>  3. </a:t>
            </a:r>
            <a:r>
              <a:rPr lang="en-US" sz="2000" dirty="0" err="1" smtClean="0"/>
              <a:t>Embryologically</a:t>
            </a:r>
            <a:r>
              <a:rPr lang="en-US" sz="2000" dirty="0" smtClean="0"/>
              <a:t> derived from </a:t>
            </a:r>
            <a:r>
              <a:rPr lang="en-US" sz="2000" dirty="0" err="1" smtClean="0"/>
              <a:t>pheochromoblasts</a:t>
            </a:r>
            <a:r>
              <a:rPr lang="en-US" sz="2000" dirty="0" smtClean="0"/>
              <a:t> 	differentiate into modified neuronal cells</a:t>
            </a:r>
          </a:p>
          <a:p>
            <a:pPr marL="514350" indent="-514350">
              <a:buNone/>
            </a:pPr>
            <a:r>
              <a:rPr lang="en-US" sz="2000" dirty="0" smtClean="0"/>
              <a:t>          </a:t>
            </a:r>
            <a:r>
              <a:rPr lang="en-US" sz="2000" dirty="0" err="1" smtClean="0"/>
              <a:t>Pheochromocytes</a:t>
            </a:r>
            <a:r>
              <a:rPr lang="en-US" sz="2000" dirty="0" smtClean="0"/>
              <a:t> (= </a:t>
            </a:r>
            <a:r>
              <a:rPr lang="en-US" sz="2000" dirty="0" err="1" smtClean="0"/>
              <a:t>chromaffin</a:t>
            </a:r>
            <a:r>
              <a:rPr lang="en-US" sz="2000" dirty="0" smtClean="0"/>
              <a:t> cells; </a:t>
            </a:r>
            <a:r>
              <a:rPr lang="en-US" sz="2000" dirty="0" err="1" smtClean="0"/>
              <a:t>axonless</a:t>
            </a:r>
            <a:r>
              <a:rPr lang="en-US" sz="2000" dirty="0" smtClean="0"/>
              <a:t> </a:t>
            </a:r>
            <a:r>
              <a:rPr lang="en-US" sz="2000" dirty="0" err="1" smtClean="0"/>
              <a:t>secretory</a:t>
            </a:r>
            <a:r>
              <a:rPr lang="en-US" sz="2000" dirty="0" smtClean="0"/>
              <a:t> cells </a:t>
            </a:r>
          </a:p>
          <a:p>
            <a:pPr marL="514350" indent="-514350">
              <a:buNone/>
            </a:pPr>
            <a:r>
              <a:rPr lang="en-US" sz="2000" dirty="0" smtClean="0"/>
              <a:t>2.Release  into blood- 80% -E 20% -NE</a:t>
            </a:r>
          </a:p>
          <a:p>
            <a:pPr marL="514350" indent="-514350">
              <a:buNone/>
            </a:pPr>
            <a:r>
              <a:rPr lang="en-US" sz="2000" dirty="0" smtClean="0"/>
              <a:t> 4.  Acts as a peripheral amplifier</a:t>
            </a:r>
          </a:p>
          <a:p>
            <a:pPr marL="514350" indent="-514350">
              <a:buNone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6" name="Picture 6" descr="17_05Figure-L"/>
          <p:cNvPicPr>
            <a:picLocks noChangeAspect="1" noChangeArrowheads="1"/>
          </p:cNvPicPr>
          <p:nvPr/>
        </p:nvPicPr>
        <p:blipFill>
          <a:blip r:embed="rId3" cstate="print"/>
          <a:srcRect b="3343"/>
          <a:stretch>
            <a:fillRect/>
          </a:stretch>
        </p:blipFill>
        <p:spPr bwMode="auto">
          <a:xfrm>
            <a:off x="4495800" y="2819401"/>
            <a:ext cx="4648200" cy="4038600"/>
          </a:xfrm>
          <a:prstGeom prst="rect">
            <a:avLst/>
          </a:prstGeom>
          <a:noFill/>
        </p:spPr>
      </p:pic>
      <p:pic>
        <p:nvPicPr>
          <p:cNvPr id="7" name="Picture 0"/>
          <p:cNvPicPr>
            <a:picLocks noChangeAspect="1" noChangeArrowheads="1"/>
          </p:cNvPicPr>
          <p:nvPr/>
        </p:nvPicPr>
        <p:blipFill>
          <a:blip r:embed="rId4" cstate="print"/>
          <a:srcRect b="3999"/>
          <a:stretch>
            <a:fillRect/>
          </a:stretch>
        </p:blipFill>
        <p:spPr bwMode="auto">
          <a:xfrm>
            <a:off x="4343400" y="0"/>
            <a:ext cx="4800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3048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Differences between SNS AND PNS</a:t>
            </a:r>
            <a:endParaRPr lang="en-US" sz="32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9304" y="2057400"/>
            <a:ext cx="7854696" cy="40866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1.ANATOMICAL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2. PHYSIOLOGICAL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3.BIOCHEMICAL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4.PHARMACOLOGICAL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5.PATHOLOGICAL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6.MEDICAL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762000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</a:t>
            </a:r>
            <a:r>
              <a: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Differences</a:t>
            </a:r>
            <a:endParaRPr kumimoji="0" lang="en-US" sz="43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143000" y="1524000"/>
            <a:ext cx="4040188" cy="6593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SYMPATHETIC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648200" y="1447800"/>
            <a:ext cx="4495800" cy="654843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PARASYMPATHETIC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120640" y="2133600"/>
            <a:ext cx="402336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1.-Brainstem,-S2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S4 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Cranio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-sacral)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539496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-108" charset="2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-108" charset="2"/>
              </a:rPr>
              <a:t>.Targets in head and body cavities</a:t>
            </a:r>
          </a:p>
          <a:p>
            <a:pPr marL="539496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AutoNum type="arabicPeriod" startAt="2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-108" charset="2"/>
            </a:endParaRPr>
          </a:p>
          <a:p>
            <a:pPr marL="457200" indent="-457200"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.Preganglionic cells: less divergence than SNS</a:t>
            </a:r>
          </a:p>
          <a:p>
            <a:pPr marL="457200" indent="-457200">
              <a:buNone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4.Postganglionic cells: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in terminal</a:t>
            </a:r>
          </a:p>
          <a:p>
            <a:pPr marL="457200" indent="-457200"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(near organ)or intramural (in organ</a:t>
            </a:r>
          </a:p>
          <a:p>
            <a:pPr marL="457200" indent="-457200"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ganglia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4"/>
          <p:cNvSpPr txBox="1">
            <a:spLocks noGrp="1"/>
          </p:cNvSpPr>
          <p:nvPr>
            <p:ph sz="half" idx="1"/>
          </p:nvPr>
        </p:nvSpPr>
        <p:spPr>
          <a:xfrm>
            <a:off x="1066800" y="2194560"/>
            <a:ext cx="3657600" cy="4663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sympathetic chain</a:t>
            </a:r>
          </a:p>
          <a:p>
            <a:pPr lvl="0">
              <a:buNone/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  (</a:t>
            </a:r>
            <a:r>
              <a:rPr lang="en-US" sz="1800" dirty="0" err="1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Paravertebral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ganglias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) </a:t>
            </a:r>
          </a:p>
          <a:p>
            <a:pPr lvl="0">
              <a:buNone/>
            </a:pPr>
            <a:endParaRPr lang="en-US" sz="1800" dirty="0" smtClean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pPr lvl="0"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2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. </a:t>
            </a:r>
            <a:r>
              <a:rPr lang="en-US" sz="1800" dirty="0" err="1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Thoraco-lumbral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region</a:t>
            </a:r>
          </a:p>
          <a:p>
            <a:pPr lvl="0">
              <a:buNone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3.Most divergence</a:t>
            </a:r>
          </a:p>
          <a:p>
            <a:pPr>
              <a:buNone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4.postganglionic cells </a:t>
            </a:r>
            <a:r>
              <a:rPr lang="en-US" sz="2000" dirty="0" smtClean="0"/>
              <a:t>:</a:t>
            </a:r>
          </a:p>
          <a:p>
            <a:pPr lvl="0"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	mostly start from sympathetic chain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5" descr="1504a_Para-SympathDiffer_1.JPG                                 0002AD0CHA-ArtPresLibrary              B3FD695F:"/>
          <p:cNvPicPr>
            <a:picLocks noChangeAspect="1" noChangeArrowheads="1"/>
          </p:cNvPicPr>
          <p:nvPr/>
        </p:nvPicPr>
        <p:blipFill>
          <a:blip r:embed="rId2" cstate="print">
            <a:lum bright="-24000" contrast="24000"/>
          </a:blip>
          <a:srcRect b="8571"/>
          <a:stretch>
            <a:fillRect/>
          </a:stretch>
        </p:blipFill>
        <p:spPr>
          <a:xfrm>
            <a:off x="1219200" y="5867400"/>
            <a:ext cx="3581400" cy="990600"/>
          </a:xfrm>
          <a:prstGeom prst="rect">
            <a:avLst/>
          </a:prstGeom>
          <a:ln/>
        </p:spPr>
      </p:pic>
      <p:pic>
        <p:nvPicPr>
          <p:cNvPr id="13" name="Picture 4" descr="1504b_Para-SympathDiffer_1.JPG                                 0002AD0CHA-ArtPresLibrary              B3FD695F:"/>
          <p:cNvPicPr>
            <a:picLocks noChangeAspect="1" noChangeArrowheads="1"/>
          </p:cNvPicPr>
          <p:nvPr/>
        </p:nvPicPr>
        <p:blipFill>
          <a:blip r:embed="rId3" cstate="print">
            <a:lum bright="-24000" contrast="24000"/>
          </a:blip>
          <a:srcRect b="10687"/>
          <a:stretch>
            <a:fillRect/>
          </a:stretch>
        </p:blipFill>
        <p:spPr>
          <a:xfrm>
            <a:off x="5105400" y="5715000"/>
            <a:ext cx="4038600" cy="114300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276600"/>
            <a:ext cx="8510588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Receptor/NT </a:t>
            </a:r>
            <a:r>
              <a:rPr lang="en-US" sz="28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Differences:	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u="sng" dirty="0" err="1" smtClean="0">
                <a:solidFill>
                  <a:srgbClr val="FF0000"/>
                </a:solidFill>
                <a:effectLst/>
              </a:rPr>
              <a:t>Symp</a:t>
            </a:r>
            <a:r>
              <a:rPr lang="en-US" sz="2800" u="sng" dirty="0">
                <a:solidFill>
                  <a:srgbClr val="FF0000"/>
                </a:solidFill>
                <a:effectLst/>
              </a:rPr>
              <a:t>	.</a:t>
            </a:r>
            <a:r>
              <a:rPr lang="en-US" sz="2800" dirty="0">
                <a:solidFill>
                  <a:srgbClr val="FF0000"/>
                </a:solidFill>
                <a:effectLst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            </a:t>
            </a:r>
            <a:r>
              <a:rPr lang="en-US" sz="2800" dirty="0">
                <a:solidFill>
                  <a:srgbClr val="FF0000"/>
                </a:solidFill>
                <a:effectLst/>
              </a:rPr>
              <a:t>	</a:t>
            </a:r>
            <a:r>
              <a:rPr lang="en-US" sz="2800" u="sng" dirty="0" err="1">
                <a:solidFill>
                  <a:srgbClr val="FF0000"/>
                </a:solidFill>
                <a:effectLst/>
              </a:rPr>
              <a:t>Parasymp</a:t>
            </a:r>
            <a:r>
              <a:rPr lang="en-US" sz="2800" u="sng" dirty="0">
                <a:effectLst/>
              </a:rPr>
              <a:t>.</a:t>
            </a:r>
            <a:endParaRPr lang="en-US" sz="4000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572000"/>
            <a:ext cx="10363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6..  NT at Target Synapse</a:t>
            </a:r>
          </a:p>
          <a:p>
            <a:pPr fontAlgn="base"/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Mostly  NE (adrenergic neurons)                 6        Ach(cholinergic neurons)</a:t>
            </a:r>
          </a:p>
          <a:p>
            <a:pPr fontAlgn="base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base"/>
            <a:r>
              <a:rPr lang="en-US" sz="2000" dirty="0" smtClean="0">
                <a:latin typeface="Arial" pitchFamily="34" charset="0"/>
                <a:cs typeface="Arial" pitchFamily="34" charset="0"/>
              </a:rPr>
              <a:t>7.Type  Receptors at Target Synapse    </a:t>
            </a:r>
          </a:p>
          <a:p>
            <a:pPr marL="4000500" lvl="8" indent="-342900" fontAlgn="base"/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      7. Nicotinic 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Muscarinic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000" dirty="0" smtClean="0">
                <a:latin typeface="Arial" pitchFamily="34" charset="0"/>
                <a:cs typeface="Arial" pitchFamily="34" charset="0"/>
              </a:rPr>
              <a:t>	(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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)D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1-4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pPr fontAlgn="base"/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en-US" dirty="0" smtClean="0"/>
          </a:p>
          <a:p>
            <a:pPr fontAlgn="base"/>
            <a:r>
              <a:rPr lang="en-US" dirty="0" smtClean="0"/>
              <a:t>	</a:t>
            </a:r>
          </a:p>
          <a:p>
            <a:pPr fontAlgn="base"/>
            <a:r>
              <a:rPr lang="en-US" dirty="0" smtClean="0"/>
              <a:t>	</a:t>
            </a:r>
          </a:p>
        </p:txBody>
      </p:sp>
      <p:pic>
        <p:nvPicPr>
          <p:cNvPr id="4" name="Picture 3" descr="FG11_09"/>
          <p:cNvPicPr>
            <a:picLocks noChangeAspect="1" noChangeArrowheads="1"/>
          </p:cNvPicPr>
          <p:nvPr/>
        </p:nvPicPr>
        <p:blipFill>
          <a:blip r:embed="rId3" cstate="print"/>
          <a:srcRect t="14366" b="16463"/>
          <a:stretch>
            <a:fillRect/>
          </a:stretch>
        </p:blipFill>
        <p:spPr bwMode="auto">
          <a:xfrm>
            <a:off x="0" y="-17526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/>
              <a:t>Indications for ANS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9156192" cy="4800600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accent5">
                  <a:lumMod val="75000"/>
                </a:schemeClr>
              </a:buClr>
            </a:pPr>
            <a:r>
              <a:rPr lang="en-US" sz="2800" dirty="0" smtClean="0"/>
              <a:t>Syncope</a:t>
            </a:r>
          </a:p>
          <a:p>
            <a:pPr marL="514350" indent="-514350">
              <a:buClr>
                <a:schemeClr val="accent5">
                  <a:lumMod val="75000"/>
                </a:schemeClr>
              </a:buClr>
            </a:pPr>
            <a:r>
              <a:rPr lang="en-US" sz="2800" dirty="0" smtClean="0"/>
              <a:t>Central autonomic degeneration ex. </a:t>
            </a:r>
            <a:r>
              <a:rPr lang="en-US" sz="2800" dirty="0" err="1" smtClean="0"/>
              <a:t>Parkinsons</a:t>
            </a:r>
            <a:endParaRPr lang="en-US" sz="2800" dirty="0" smtClean="0"/>
          </a:p>
          <a:p>
            <a:pPr marL="514350" indent="-514350">
              <a:buClr>
                <a:schemeClr val="accent5">
                  <a:lumMod val="75000"/>
                </a:schemeClr>
              </a:buClr>
            </a:pPr>
            <a:r>
              <a:rPr lang="en-US" sz="2800" dirty="0" smtClean="0"/>
              <a:t>Pure autonomic failure</a:t>
            </a:r>
          </a:p>
          <a:p>
            <a:pPr marL="514350" indent="-514350">
              <a:buClr>
                <a:schemeClr val="accent5">
                  <a:lumMod val="75000"/>
                </a:schemeClr>
              </a:buClr>
            </a:pPr>
            <a:r>
              <a:rPr lang="en-US" sz="2800" dirty="0" smtClean="0"/>
              <a:t>Postural tachycardia syndrome</a:t>
            </a:r>
          </a:p>
          <a:p>
            <a:pPr marL="514350" indent="-514350">
              <a:buClr>
                <a:schemeClr val="accent5">
                  <a:lumMod val="75000"/>
                </a:schemeClr>
              </a:buClr>
            </a:pPr>
            <a:r>
              <a:rPr lang="en-US" sz="2800" dirty="0" smtClean="0"/>
              <a:t>Autonomic and small fiber peripheral neuropathies ex.- diabetic neuropathy</a:t>
            </a:r>
          </a:p>
          <a:p>
            <a:pPr marL="514350" indent="-514350">
              <a:buClr>
                <a:schemeClr val="accent5">
                  <a:lumMod val="75000"/>
                </a:schemeClr>
              </a:buClr>
            </a:pPr>
            <a:r>
              <a:rPr lang="en-US" sz="2800" dirty="0" smtClean="0"/>
              <a:t>Sympathetically mediated pain</a:t>
            </a:r>
          </a:p>
          <a:p>
            <a:pPr marL="514350" indent="-514350">
              <a:buClr>
                <a:schemeClr val="accent5">
                  <a:lumMod val="75000"/>
                </a:schemeClr>
              </a:buClr>
            </a:pPr>
            <a:r>
              <a:rPr lang="en-US" sz="2800" dirty="0" smtClean="0"/>
              <a:t>Evaluating response to therapy</a:t>
            </a:r>
          </a:p>
          <a:p>
            <a:pPr marL="514350" indent="-514350">
              <a:buClr>
                <a:schemeClr val="accent5">
                  <a:lumMod val="75000"/>
                </a:schemeClr>
              </a:buClr>
            </a:pPr>
            <a:r>
              <a:rPr lang="en-US" sz="2800" dirty="0" smtClean="0"/>
              <a:t>Differentiating benign symptoms from autonomic disorders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-QAZI--H\New Folder (3)\showimage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73914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Horner’s Syndrome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8680"/>
            <a:ext cx="3276600" cy="659892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3100" dirty="0" smtClean="0"/>
              <a:t> </a:t>
            </a:r>
            <a:r>
              <a:rPr lang="en-US" sz="4000" dirty="0" smtClean="0"/>
              <a:t>in descending pathway b/w T1-T5</a:t>
            </a:r>
            <a:r>
              <a:rPr lang="en-US" sz="6000" dirty="0" smtClean="0"/>
              <a:t> </a:t>
            </a:r>
            <a:r>
              <a:rPr lang="en-US" sz="4000" dirty="0" smtClean="0"/>
              <a:t>Damage to SCG.</a:t>
            </a:r>
          </a:p>
          <a:p>
            <a:pPr>
              <a:buNone/>
            </a:pPr>
            <a:r>
              <a:rPr lang="en-US" sz="4000" u="sng" dirty="0" smtClean="0"/>
              <a:t> </a:t>
            </a:r>
            <a:r>
              <a:rPr lang="en-US" sz="4000" b="1" u="sng" dirty="0" smtClean="0"/>
              <a:t>1. </a:t>
            </a:r>
            <a:r>
              <a:rPr lang="en-US" sz="4000" b="1" u="sng" dirty="0" err="1" smtClean="0"/>
              <a:t>Miosis</a:t>
            </a:r>
            <a:r>
              <a:rPr lang="en-US" sz="4000" b="1" dirty="0" smtClean="0"/>
              <a:t> </a:t>
            </a:r>
            <a:r>
              <a:rPr lang="en-US" sz="4000" dirty="0" smtClean="0"/>
              <a:t>– lack of SNS </a:t>
            </a:r>
            <a:r>
              <a:rPr lang="en-US" sz="4000" dirty="0" err="1" smtClean="0"/>
              <a:t>innervation</a:t>
            </a:r>
            <a:r>
              <a:rPr lang="en-US" sz="4000" dirty="0" smtClean="0"/>
              <a:t> of dilator </a:t>
            </a:r>
            <a:r>
              <a:rPr lang="en-US" sz="4000" dirty="0" err="1" smtClean="0"/>
              <a:t>pupillae</a:t>
            </a:r>
            <a:r>
              <a:rPr lang="en-US" sz="4000" dirty="0" smtClean="0"/>
              <a:t> </a:t>
            </a:r>
            <a:endParaRPr lang="en-US" sz="6000" dirty="0" smtClean="0"/>
          </a:p>
          <a:p>
            <a:pPr lvl="1">
              <a:buNone/>
            </a:pPr>
            <a:r>
              <a:rPr lang="en-US" sz="4000" dirty="0" smtClean="0"/>
              <a:t>( nothing to counteract PNS  sphincter </a:t>
            </a:r>
            <a:r>
              <a:rPr lang="en-US" sz="4000" dirty="0" err="1" smtClean="0"/>
              <a:t>pupillae</a:t>
            </a:r>
            <a:r>
              <a:rPr lang="en-US" sz="4000" dirty="0" smtClean="0"/>
              <a:t>)</a:t>
            </a:r>
            <a:endParaRPr lang="en-US" sz="6000" dirty="0" smtClean="0"/>
          </a:p>
          <a:p>
            <a:pPr marL="514350" indent="-514350">
              <a:buNone/>
            </a:pPr>
            <a:r>
              <a:rPr lang="en-US" sz="4000" b="1" u="sng" dirty="0" smtClean="0"/>
              <a:t>2.  </a:t>
            </a:r>
            <a:r>
              <a:rPr lang="en-US" sz="4000" b="1" u="sng" dirty="0" err="1" smtClean="0"/>
              <a:t>Ptosis</a:t>
            </a:r>
            <a:r>
              <a:rPr lang="en-US" sz="4000" b="1" dirty="0" smtClean="0"/>
              <a:t> </a:t>
            </a:r>
            <a:r>
              <a:rPr lang="en-US" sz="4000" dirty="0" smtClean="0"/>
              <a:t>– drooping of upper eyelid ( inactivity of superior </a:t>
            </a:r>
          </a:p>
          <a:p>
            <a:pPr marL="514350" indent="-514350">
              <a:buNone/>
            </a:pPr>
            <a:r>
              <a:rPr lang="en-US" sz="4000" dirty="0" smtClean="0"/>
              <a:t>	tarsal muscle (smooth muscle)</a:t>
            </a:r>
            <a:endParaRPr lang="en-US" sz="7000" dirty="0" smtClean="0"/>
          </a:p>
          <a:p>
            <a:pPr lvl="0">
              <a:buNone/>
            </a:pPr>
            <a:endParaRPr lang="en-US" sz="4000" dirty="0" smtClean="0"/>
          </a:p>
          <a:p>
            <a:pPr lvl="0">
              <a:buNone/>
            </a:pPr>
            <a:r>
              <a:rPr lang="en-US" sz="4000" b="1" u="sng" dirty="0" smtClean="0"/>
              <a:t>3.  </a:t>
            </a:r>
            <a:r>
              <a:rPr lang="en-US" sz="4000" b="1" u="sng" dirty="0" err="1" smtClean="0"/>
              <a:t>Anhidrosis</a:t>
            </a:r>
            <a:r>
              <a:rPr lang="en-US" sz="4000" b="1" dirty="0" smtClean="0"/>
              <a:t> </a:t>
            </a:r>
            <a:r>
              <a:rPr lang="en-US" sz="4000" dirty="0" smtClean="0"/>
              <a:t>– lack of facial sweating  if lesion occurs before branching of </a:t>
            </a:r>
            <a:r>
              <a:rPr lang="en-US" sz="4000" dirty="0" err="1" smtClean="0"/>
              <a:t>sympathetics</a:t>
            </a:r>
            <a:r>
              <a:rPr lang="en-US" sz="4000" dirty="0" smtClean="0"/>
              <a:t> in the periphery</a:t>
            </a:r>
            <a:endParaRPr lang="en-US" sz="6000" dirty="0" smtClean="0"/>
          </a:p>
          <a:p>
            <a:pPr lvl="0">
              <a:buNone/>
            </a:pPr>
            <a:r>
              <a:rPr lang="en-US" sz="4000" u="sng" dirty="0" smtClean="0"/>
              <a:t> </a:t>
            </a:r>
          </a:p>
          <a:p>
            <a:pPr lvl="0">
              <a:buNone/>
            </a:pPr>
            <a:r>
              <a:rPr lang="en-US" sz="4000" b="1" u="sng" dirty="0" smtClean="0"/>
              <a:t> 4. </a:t>
            </a:r>
            <a:r>
              <a:rPr lang="en-US" sz="4000" b="1" u="sng" dirty="0" err="1" smtClean="0"/>
              <a:t>Enophthalmos</a:t>
            </a:r>
            <a:r>
              <a:rPr lang="en-US" sz="4000" b="1" dirty="0" smtClean="0"/>
              <a:t> </a:t>
            </a:r>
            <a:r>
              <a:rPr lang="en-US" sz="4000" dirty="0" smtClean="0"/>
              <a:t>– sinking of one eye w/in the orbit </a:t>
            </a:r>
          </a:p>
          <a:p>
            <a:pPr lvl="0">
              <a:buNone/>
            </a:pPr>
            <a:r>
              <a:rPr lang="en-US" sz="4000" dirty="0" smtClean="0"/>
              <a:t>	(possibly due to inactivity of smooth musc</a:t>
            </a:r>
            <a:r>
              <a:rPr lang="en-US" sz="3800" dirty="0" smtClean="0"/>
              <a:t>le)</a:t>
            </a:r>
            <a:endParaRPr lang="en-US" sz="5100" dirty="0" smtClean="0"/>
          </a:p>
          <a:p>
            <a:pPr>
              <a:buNone/>
            </a:pPr>
            <a:r>
              <a:rPr lang="en-US" sz="3800" dirty="0" smtClean="0"/>
              <a:t> </a:t>
            </a:r>
            <a:endParaRPr lang="en-US" sz="2800" dirty="0" smtClean="0"/>
          </a:p>
          <a:p>
            <a:endParaRPr lang="en-US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09600"/>
            <a:ext cx="464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DEFINITION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468880"/>
            <a:ext cx="8229600" cy="4389120"/>
          </a:xfrm>
        </p:spPr>
        <p:txBody>
          <a:bodyPr>
            <a:normAutofit/>
          </a:bodyPr>
          <a:lstStyle/>
          <a:p>
            <a:pPr marL="539496" indent="-457200">
              <a:buClr>
                <a:schemeClr val="accent5">
                  <a:lumMod val="75000"/>
                </a:schemeClr>
              </a:buClr>
              <a:buSzPct val="107000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Functions , reaction   r </a:t>
            </a:r>
          </a:p>
          <a:p>
            <a:pPr marL="539496" indent="-457200">
              <a:buClr>
                <a:schemeClr val="accent5">
                  <a:lumMod val="75000"/>
                </a:schemeClr>
              </a:buClr>
              <a:buSzPct val="107000"/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Prompt</a:t>
            </a:r>
          </a:p>
          <a:p>
            <a:pPr marL="539496" indent="-457200">
              <a:buClr>
                <a:schemeClr val="accent5">
                  <a:lumMod val="75000"/>
                </a:schemeClr>
              </a:buClr>
              <a:buSzPct val="107000"/>
              <a:buFont typeface="+mj-lt"/>
              <a:buAutoNum type="arabi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Subconcisious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39496" indent="-457200">
              <a:buClr>
                <a:schemeClr val="accent5">
                  <a:lumMod val="75000"/>
                </a:schemeClr>
              </a:buClr>
              <a:buSzPct val="107000"/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May be inborn</a:t>
            </a:r>
          </a:p>
          <a:p>
            <a:pPr marL="539496" indent="-457200">
              <a:buClr>
                <a:schemeClr val="accent5">
                  <a:lumMod val="75000"/>
                </a:schemeClr>
              </a:buClr>
              <a:buSzPct val="107000"/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Purposive</a:t>
            </a:r>
          </a:p>
          <a:p>
            <a:pPr marL="539496" indent="-457200">
              <a:buClr>
                <a:schemeClr val="accent5">
                  <a:lumMod val="75000"/>
                </a:schemeClr>
              </a:buClr>
              <a:buSzPct val="107000"/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Autonomous</a:t>
            </a:r>
          </a:p>
          <a:p>
            <a:pPr marL="539496" indent="-457200">
              <a:buClr>
                <a:schemeClr val="accent5">
                  <a:lumMod val="75000"/>
                </a:schemeClr>
              </a:buClr>
              <a:buSzPct val="107000"/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Mostly motor system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8382000" cy="5821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CLINICAL APPLICATION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 can be primary, familial or due to secondary systemic disease or idiopathic. </a:t>
            </a:r>
          </a:p>
          <a:p>
            <a:pPr>
              <a:buNone/>
            </a:pPr>
            <a:r>
              <a:rPr lang="en-US" b="1" dirty="0" smtClean="0">
                <a:latin typeface="+mj-lt"/>
              </a:rPr>
              <a:t>A) Primary :</a:t>
            </a:r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1.	Idiopathic Orthostatic Hypotension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2.	Shy-</a:t>
            </a:r>
            <a:r>
              <a:rPr lang="en-US" dirty="0" err="1" smtClean="0">
                <a:latin typeface="+mj-lt"/>
              </a:rPr>
              <a:t>Drager</a:t>
            </a:r>
            <a:r>
              <a:rPr lang="en-US" dirty="0" smtClean="0">
                <a:latin typeface="+mj-lt"/>
              </a:rPr>
              <a:t> type of Orthostatic Hypotension </a:t>
            </a:r>
          </a:p>
          <a:p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b="1" dirty="0" smtClean="0">
                <a:latin typeface="+mj-lt"/>
              </a:rPr>
              <a:t>B)Familial :</a:t>
            </a:r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1.	Riley-Day Syndrome (Autonomic neuropathy in infants and children)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2.	</a:t>
            </a:r>
            <a:r>
              <a:rPr lang="en-US" dirty="0" err="1" smtClean="0">
                <a:latin typeface="+mj-lt"/>
              </a:rPr>
              <a:t>Lesch-Nyhan</a:t>
            </a:r>
            <a:r>
              <a:rPr lang="en-US" dirty="0" smtClean="0">
                <a:latin typeface="+mj-lt"/>
              </a:rPr>
              <a:t> Syndrome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3.	Gill Familial </a:t>
            </a:r>
            <a:r>
              <a:rPr lang="en-US" dirty="0" err="1" smtClean="0">
                <a:latin typeface="+mj-lt"/>
              </a:rPr>
              <a:t>dysautonomia</a:t>
            </a:r>
            <a:r>
              <a:rPr lang="en-US" dirty="0" smtClean="0">
                <a:latin typeface="+mj-lt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400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>
                <a:latin typeface="+mj-lt"/>
              </a:rPr>
              <a:t>C)Secondary to systemic diseases</a:t>
            </a:r>
            <a:r>
              <a:rPr lang="en-US" b="1" dirty="0" smtClean="0">
                <a:latin typeface="+mj-lt"/>
              </a:rPr>
              <a:t>:</a:t>
            </a:r>
          </a:p>
          <a:p>
            <a:pPr>
              <a:buNone/>
            </a:pPr>
            <a:endParaRPr lang="en-US" sz="2800" dirty="0" smtClean="0">
              <a:latin typeface="+mj-lt"/>
            </a:endParaRPr>
          </a:p>
          <a:p>
            <a:pPr lvl="0">
              <a:buClr>
                <a:schemeClr val="accent5">
                  <a:lumMod val="75000"/>
                </a:schemeClr>
              </a:buClr>
            </a:pPr>
            <a:r>
              <a:rPr lang="en-US" dirty="0" smtClean="0">
                <a:latin typeface="+mj-lt"/>
              </a:rPr>
              <a:t>Aging</a:t>
            </a:r>
            <a:endParaRPr lang="en-US" sz="2800" dirty="0" smtClean="0">
              <a:latin typeface="+mj-lt"/>
            </a:endParaRPr>
          </a:p>
          <a:p>
            <a:pPr lvl="0">
              <a:buClr>
                <a:schemeClr val="accent5">
                  <a:lumMod val="75000"/>
                </a:schemeClr>
              </a:buClr>
            </a:pPr>
            <a:r>
              <a:rPr lang="en-US" dirty="0" smtClean="0">
                <a:latin typeface="+mj-lt"/>
              </a:rPr>
              <a:t>Diabetes Mellitus</a:t>
            </a:r>
            <a:endParaRPr lang="en-US" sz="2800" dirty="0" smtClean="0">
              <a:latin typeface="+mj-lt"/>
            </a:endParaRPr>
          </a:p>
          <a:p>
            <a:pPr lvl="0">
              <a:buClr>
                <a:schemeClr val="accent5">
                  <a:lumMod val="75000"/>
                </a:schemeClr>
              </a:buClr>
            </a:pPr>
            <a:r>
              <a:rPr lang="en-US" dirty="0" smtClean="0">
                <a:latin typeface="+mj-lt"/>
              </a:rPr>
              <a:t>Chronic Alcoholism </a:t>
            </a:r>
            <a:endParaRPr lang="en-US" sz="2800" dirty="0" smtClean="0">
              <a:latin typeface="+mj-lt"/>
            </a:endParaRPr>
          </a:p>
          <a:p>
            <a:pPr lvl="0">
              <a:buClr>
                <a:schemeClr val="accent5">
                  <a:lumMod val="75000"/>
                </a:schemeClr>
              </a:buClr>
            </a:pPr>
            <a:r>
              <a:rPr lang="en-US" dirty="0" smtClean="0">
                <a:latin typeface="+mj-lt"/>
              </a:rPr>
              <a:t>Chronic Renal Failure</a:t>
            </a:r>
            <a:endParaRPr lang="en-US" sz="2800" dirty="0" smtClean="0">
              <a:latin typeface="+mj-lt"/>
            </a:endParaRPr>
          </a:p>
          <a:p>
            <a:pPr lvl="0">
              <a:buClr>
                <a:schemeClr val="accent5">
                  <a:lumMod val="75000"/>
                </a:schemeClr>
              </a:buClr>
            </a:pPr>
            <a:r>
              <a:rPr lang="en-US" dirty="0" smtClean="0">
                <a:latin typeface="+mj-lt"/>
              </a:rPr>
              <a:t>Hypertension</a:t>
            </a:r>
            <a:endParaRPr lang="en-US" sz="2800" dirty="0" smtClean="0">
              <a:latin typeface="+mj-lt"/>
            </a:endParaRPr>
          </a:p>
          <a:p>
            <a:pPr lvl="0">
              <a:buClr>
                <a:schemeClr val="accent5">
                  <a:lumMod val="75000"/>
                </a:schemeClr>
              </a:buClr>
            </a:pPr>
            <a:r>
              <a:rPr lang="en-US" dirty="0" smtClean="0">
                <a:latin typeface="+mj-lt"/>
              </a:rPr>
              <a:t>Rheumatoid Arthritis </a:t>
            </a:r>
            <a:endParaRPr lang="en-US" sz="2800" dirty="0" smtClean="0">
              <a:latin typeface="+mj-lt"/>
            </a:endParaRPr>
          </a:p>
          <a:p>
            <a:pPr lvl="0">
              <a:buClr>
                <a:schemeClr val="accent5">
                  <a:lumMod val="75000"/>
                </a:schemeClr>
              </a:buClr>
            </a:pPr>
            <a:r>
              <a:rPr lang="en-US" dirty="0" err="1" smtClean="0">
                <a:latin typeface="+mj-lt"/>
              </a:rPr>
              <a:t>Carcinomatosis</a:t>
            </a:r>
            <a:endParaRPr lang="en-US" sz="2800" dirty="0" smtClean="0">
              <a:latin typeface="+mj-lt"/>
            </a:endParaRPr>
          </a:p>
          <a:p>
            <a:pPr lvl="0">
              <a:buClr>
                <a:schemeClr val="accent5">
                  <a:lumMod val="75000"/>
                </a:schemeClr>
              </a:buClr>
            </a:pPr>
            <a:r>
              <a:rPr lang="en-US" dirty="0" err="1" smtClean="0">
                <a:latin typeface="+mj-lt"/>
              </a:rPr>
              <a:t>Chaga's</a:t>
            </a:r>
            <a:r>
              <a:rPr lang="en-US" dirty="0" smtClean="0">
                <a:latin typeface="+mj-lt"/>
              </a:rPr>
              <a:t> disease </a:t>
            </a:r>
            <a:endParaRPr lang="en-US" sz="2800" dirty="0" smtClean="0">
              <a:latin typeface="+mj-lt"/>
            </a:endParaRPr>
          </a:p>
          <a:p>
            <a:pPr lvl="0">
              <a:buClr>
                <a:schemeClr val="accent5">
                  <a:lumMod val="75000"/>
                </a:schemeClr>
              </a:buClr>
            </a:pPr>
            <a:r>
              <a:rPr lang="en-US" dirty="0" smtClean="0">
                <a:latin typeface="+mj-lt"/>
              </a:rPr>
              <a:t>Tetanus</a:t>
            </a:r>
            <a:endParaRPr lang="en-US" sz="2800" dirty="0" smtClean="0">
              <a:latin typeface="+mj-lt"/>
            </a:endParaRPr>
          </a:p>
          <a:p>
            <a:pPr lvl="0">
              <a:buClr>
                <a:schemeClr val="accent5">
                  <a:lumMod val="75000"/>
                </a:schemeClr>
              </a:buClr>
            </a:pPr>
            <a:r>
              <a:rPr lang="en-US" dirty="0" smtClean="0">
                <a:latin typeface="+mj-lt"/>
              </a:rPr>
              <a:t>Spinal cord injury – </a:t>
            </a:r>
            <a:r>
              <a:rPr lang="en-US" dirty="0" err="1" smtClean="0">
                <a:latin typeface="+mj-lt"/>
              </a:rPr>
              <a:t>Transection</a:t>
            </a:r>
            <a:endParaRPr lang="en-US" sz="2800" dirty="0" smtClean="0">
              <a:latin typeface="+mj-lt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en-US" dirty="0" smtClean="0">
                <a:latin typeface="+mj-lt"/>
              </a:rPr>
              <a:t>Acute </a:t>
            </a:r>
            <a:endParaRPr lang="en-US" sz="2400" dirty="0" smtClean="0">
              <a:latin typeface="+mj-lt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en-US" dirty="0" smtClean="0">
                <a:latin typeface="+mj-lt"/>
              </a:rPr>
              <a:t>Chronic</a:t>
            </a:r>
            <a:endParaRPr lang="en-US" sz="2400" dirty="0" smtClean="0">
              <a:latin typeface="+mj-lt"/>
            </a:endParaRPr>
          </a:p>
          <a:p>
            <a:pPr lvl="0">
              <a:buClr>
                <a:schemeClr val="accent5">
                  <a:lumMod val="75000"/>
                </a:schemeClr>
              </a:buClr>
            </a:pPr>
            <a:r>
              <a:rPr lang="en-US" dirty="0" smtClean="0">
                <a:latin typeface="+mj-lt"/>
              </a:rPr>
              <a:t>Neurological diseases</a:t>
            </a:r>
            <a:endParaRPr lang="en-US" sz="2800" dirty="0" smtClean="0">
              <a:latin typeface="+mj-lt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en-US" dirty="0" err="1" smtClean="0">
                <a:latin typeface="+mj-lt"/>
              </a:rPr>
              <a:t>Tabes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Dorsalis</a:t>
            </a:r>
            <a:r>
              <a:rPr lang="en-US" dirty="0" smtClean="0">
                <a:latin typeface="+mj-lt"/>
              </a:rPr>
              <a:t> </a:t>
            </a:r>
            <a:endParaRPr lang="en-US" sz="2400" dirty="0" smtClean="0">
              <a:latin typeface="+mj-lt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en-US" dirty="0" err="1" smtClean="0">
                <a:latin typeface="+mj-lt"/>
              </a:rPr>
              <a:t>Syringomyelia</a:t>
            </a:r>
            <a:r>
              <a:rPr lang="en-US" dirty="0" smtClean="0">
                <a:latin typeface="+mj-lt"/>
              </a:rPr>
              <a:t> </a:t>
            </a:r>
            <a:endParaRPr lang="en-US" sz="2400" dirty="0" smtClean="0">
              <a:latin typeface="+mj-lt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en-US" dirty="0" err="1" smtClean="0">
                <a:latin typeface="+mj-lt"/>
              </a:rPr>
              <a:t>Amyloidosis</a:t>
            </a:r>
            <a:endParaRPr lang="en-US" sz="2400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Autonomic Nervous System</a:t>
            </a:r>
          </a:p>
        </p:txBody>
      </p:sp>
      <p:sp>
        <p:nvSpPr>
          <p:cNvPr id="71782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267200" cy="453072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      </a:t>
            </a:r>
            <a:r>
              <a:rPr lang="en-US" sz="3200" dirty="0" smtClean="0">
                <a:solidFill>
                  <a:srgbClr val="FF0000"/>
                </a:solidFill>
              </a:rPr>
              <a:t>Adrenergic</a:t>
            </a:r>
            <a:endParaRPr lang="en-US" sz="3200" dirty="0">
              <a:solidFill>
                <a:srgbClr val="FF0000"/>
              </a:solidFill>
            </a:endParaRPr>
          </a:p>
          <a:p>
            <a:pPr marL="514350" indent="-51435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105000"/>
              <a:buNone/>
            </a:pPr>
            <a:r>
              <a:rPr lang="en-US" dirty="0" smtClean="0">
                <a:solidFill>
                  <a:srgbClr val="FF0000"/>
                </a:solidFill>
              </a:rPr>
              <a:t>	(</a:t>
            </a:r>
            <a:r>
              <a:rPr lang="en-US" dirty="0" err="1">
                <a:solidFill>
                  <a:srgbClr val="FF0000"/>
                </a:solidFill>
              </a:rPr>
              <a:t>Sympathomimetic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514350" indent="-51435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105000"/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Increases heart rate</a:t>
            </a:r>
          </a:p>
          <a:p>
            <a:pPr marL="514350" indent="-51435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105000"/>
              <a:buFont typeface="+mj-lt"/>
              <a:buAutoNum type="arabicPeriod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Bronchodilates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105000"/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Dilates Pupils</a:t>
            </a:r>
          </a:p>
          <a:p>
            <a:pPr marL="514350" indent="-51435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105000"/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Decreases GI tract</a:t>
            </a:r>
          </a:p>
          <a:p>
            <a:pPr marL="514350" indent="-51435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105000"/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Decreases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lacrimation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105000"/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Decreases urination</a:t>
            </a:r>
          </a:p>
          <a:p>
            <a:pPr marL="514350" indent="-51435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105000"/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“Fight or Flight”</a:t>
            </a:r>
          </a:p>
        </p:txBody>
      </p:sp>
      <p:sp>
        <p:nvSpPr>
          <p:cNvPr id="71783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19600" y="1600200"/>
            <a:ext cx="4495800" cy="4530725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         </a:t>
            </a:r>
            <a:r>
              <a:rPr lang="en-US" sz="3200" dirty="0" smtClean="0">
                <a:solidFill>
                  <a:srgbClr val="FF0000"/>
                </a:solidFill>
              </a:rPr>
              <a:t>Cholinergic</a:t>
            </a:r>
            <a:endParaRPr lang="en-US" sz="3200" dirty="0">
              <a:solidFill>
                <a:srgbClr val="FF0000"/>
              </a:solidFill>
            </a:endParaRPr>
          </a:p>
          <a:p>
            <a:pPr marL="514350" indent="-51435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	(</a:t>
            </a:r>
            <a:r>
              <a:rPr lang="en-US" dirty="0" err="1">
                <a:solidFill>
                  <a:srgbClr val="FF0000"/>
                </a:solidFill>
              </a:rPr>
              <a:t>Parasympathomimetic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106000"/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Decreases heart rate</a:t>
            </a:r>
          </a:p>
          <a:p>
            <a:pPr marL="514350" indent="-51435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106000"/>
              <a:buFont typeface="+mj-lt"/>
              <a:buAutoNum type="arabicPeriod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Bronchoconstricts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106000"/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Constricts Pupils</a:t>
            </a:r>
          </a:p>
          <a:p>
            <a:pPr marL="514350" indent="-51435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106000"/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Increases GI tract</a:t>
            </a:r>
          </a:p>
          <a:p>
            <a:pPr marL="514350" indent="-51435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106000"/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Increases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lacrimation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106000"/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Increases urination</a:t>
            </a:r>
          </a:p>
          <a:p>
            <a:pPr marL="514350" indent="-51435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106000"/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“Rest and Digest”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7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7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7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7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17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7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7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17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7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7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17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7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7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17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78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78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178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3276600"/>
            <a:ext cx="7498080" cy="48006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/>
              <a:t>SYMPATHETIC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Fight or Flight</a:t>
            </a:r>
          </a:p>
          <a:p>
            <a:pPr marL="514350" indent="-514350" algn="ctr">
              <a:buFont typeface="+mj-lt"/>
              <a:buAutoNum type="arabicPeriod"/>
            </a:pPr>
            <a:endParaRPr lang="en-US" dirty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PARASYMPATHETIC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Rest and Digest</a:t>
            </a:r>
          </a:p>
        </p:txBody>
      </p:sp>
      <p:pic>
        <p:nvPicPr>
          <p:cNvPr id="604164" name="Picture 4" descr="j01210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3124200"/>
            <a:ext cx="2730500" cy="1812925"/>
          </a:xfrm>
          <a:prstGeom prst="rect">
            <a:avLst/>
          </a:prstGeom>
          <a:noFill/>
        </p:spPr>
      </p:pic>
      <p:pic>
        <p:nvPicPr>
          <p:cNvPr id="604165" name="Picture 5" descr="PH01963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005387"/>
            <a:ext cx="2743200" cy="1852613"/>
          </a:xfrm>
          <a:prstGeom prst="rect">
            <a:avLst/>
          </a:prstGeom>
          <a:noFill/>
        </p:spPr>
      </p:pic>
      <p:pic>
        <p:nvPicPr>
          <p:cNvPr id="5" name="Picture 8" descr="racehors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609600"/>
            <a:ext cx="3276600" cy="2514600"/>
          </a:xfrm>
          <a:prstGeom prst="rect">
            <a:avLst/>
          </a:prstGeom>
          <a:noFill/>
        </p:spPr>
      </p:pic>
      <p:pic>
        <p:nvPicPr>
          <p:cNvPr id="6" name="Picture 7" descr="bse_cow_ve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533400"/>
            <a:ext cx="2971800" cy="2514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362200" y="0"/>
            <a:ext cx="5110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Race Horse and the Cow</a:t>
            </a:r>
            <a:endParaRPr lang="en-GB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0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0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0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0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04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04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04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04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0" y="1981200"/>
            <a:ext cx="9144000" cy="2990088"/>
          </a:xfrm>
        </p:spPr>
        <p:txBody>
          <a:bodyPr>
            <a:normAutofit/>
          </a:bodyPr>
          <a:lstStyle/>
          <a:p>
            <a:r>
              <a:rPr lang="en-US" sz="3100" i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r>
              <a:rPr lang="en-US" sz="2700" b="1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PHYSIOLOGICAL ANATOMY</a:t>
            </a:r>
            <a:r>
              <a:rPr lang="en-US" sz="3100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100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6238" y="533400"/>
            <a:ext cx="7497762" cy="53340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  <a:p>
            <a:pPr algn="ctr">
              <a:buNone/>
            </a:pPr>
            <a:r>
              <a:rPr lang="en-US" sz="4600" b="1" u="sng" dirty="0" smtClean="0">
                <a:solidFill>
                  <a:srgbClr val="FF0000"/>
                </a:solidFill>
              </a:rPr>
              <a:t>General Organization</a:t>
            </a:r>
          </a:p>
          <a:p>
            <a:pPr algn="ctr">
              <a:buNone/>
            </a:pPr>
            <a:endParaRPr lang="en-US" sz="4600" b="1" u="sng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Afferent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Visceral  Neurons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Subconscious sensory signal from visceral organs</a:t>
            </a:r>
          </a:p>
          <a:p>
            <a:endParaRPr lang="en-US" sz="36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Activation centers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	    Spinal cord, brain stem, hypothalamus, limbic  system.</a:t>
            </a:r>
          </a:p>
          <a:p>
            <a:endParaRPr lang="en-US" sz="36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Efferent autonomic signals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Sympathetic , E.N.S ,and Parasympathetic</a:t>
            </a:r>
          </a:p>
          <a:p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G11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0"/>
            <a:ext cx="4572000" cy="3886200"/>
          </a:xfrm>
          <a:prstGeom prst="rect">
            <a:avLst/>
          </a:prstGeom>
          <a:noFill/>
          <a:ln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Levels of ANS Control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839200" cy="48768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1.Hypothalamus 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2.Subconscious 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cerebral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input 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via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limbic lobe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connections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influences 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hypothalamic function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Other 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controls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come from the cerebral cortex, the reticular formation, and the spinal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cord</a:t>
            </a:r>
          </a:p>
          <a:p>
            <a:pPr marL="514350" indent="-514350">
              <a:buNone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</a:rPr>
              <a:t> Dual Innervations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; 1.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Most of viscera receive  from both divisions</a:t>
            </a:r>
            <a:endParaRPr lang="en-US" altLang="en-US" sz="2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2.both  do not normally innervate an organ equally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3. Dominance controlled by either --2 systems</a:t>
            </a:r>
          </a:p>
          <a:p>
            <a:pPr marL="514350" indent="-514350">
              <a:buNone/>
            </a:pPr>
            <a:endParaRPr lang="en-US" sz="24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npo0001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en-US" sz="2800" u="sng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1. Antagonistic effects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Mostly Organs With Dual Innervations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-609600" y="1143000"/>
            <a:ext cx="4040188" cy="659352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7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SNS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3810000" y="1295400"/>
            <a:ext cx="4041775" cy="654843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0" y="1828800"/>
            <a:ext cx="4040188" cy="449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   Blood Vessels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asoconstriction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5236" marR="0" lvl="1" indent="-34290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 Dilates pupil</a:t>
            </a:r>
          </a:p>
          <a:p>
            <a:pPr marL="745236" marR="0" lvl="1" indent="-34290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 </a:t>
            </a: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 3.Defecation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640080" marR="0" lvl="1" indent="-237744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motility of colon until “appropriate time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”</a:t>
            </a:r>
          </a:p>
          <a:p>
            <a:pPr marL="886968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0" marR="0" lvl="3" indent="-17373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</a:p>
          <a:p>
            <a:pPr marL="1097280" marR="0" lvl="3" indent="-17373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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0" marR="0" lvl="3" indent="-17373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	</a:t>
            </a:r>
          </a:p>
          <a:p>
            <a:pPr marL="2130552" marR="0" lvl="8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 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30552" marR="0" lvl="8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 2"/>
              <a:buChar char="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0" marR="0" lvl="3" indent="-17373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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0" marR="0" lvl="3" indent="-17373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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0" marR="0" lvl="3" indent="-17373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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0" marR="0" lvl="3" indent="-17373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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0" marR="0" lvl="3" indent="-17373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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0" marR="0" lvl="3" indent="-17373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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3124200" y="1295400"/>
            <a:ext cx="4041775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.Vasodilatation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Constricts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27432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Verdana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motility of colon</a:t>
            </a:r>
          </a:p>
          <a:p>
            <a:pPr marL="27432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Verdan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leads to expulsion </a:t>
            </a:r>
          </a:p>
          <a:p>
            <a:pPr marL="27432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Verdan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of stool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791200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en-U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2.Synergonistic effects</a:t>
            </a:r>
          </a:p>
          <a:p>
            <a:pPr lvl="1"/>
            <a:r>
              <a:rPr lang="en-US" alt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Micturition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11125200" cy="16002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             </a:t>
            </a:r>
            <a:endParaRPr lang="en-US" sz="270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0"/>
            <a:ext cx="8686800" cy="6324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GB" sz="2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th-TH" sz="2600" b="1" u="sng" dirty="0" smtClean="0">
                <a:solidFill>
                  <a:srgbClr val="FF0000"/>
                </a:solidFill>
                <a:latin typeface="Arial" pitchFamily="34" charset="0"/>
              </a:rPr>
              <a:t>Dual but different effect</a:t>
            </a:r>
            <a:r>
              <a:rPr lang="en-GB" sz="2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AGONIST</a:t>
            </a:r>
          </a:p>
          <a:p>
            <a:pPr>
              <a:buNone/>
            </a:pPr>
            <a:r>
              <a:rPr lang="en-GB" sz="2600" u="sng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th-TH" sz="2600" u="sng" dirty="0" smtClean="0">
                <a:solidFill>
                  <a:schemeClr val="accent5">
                    <a:lumMod val="75000"/>
                  </a:schemeClr>
                </a:solidFill>
              </a:rPr>
              <a:t>alivary gland</a:t>
            </a: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th-TH" sz="2600" dirty="0" smtClean="0">
                <a:solidFill>
                  <a:schemeClr val="accent5">
                    <a:lumMod val="75000"/>
                  </a:schemeClr>
                </a:solidFill>
              </a:rPr>
              <a:t> Symp.      produces a thick mucus secretion</a:t>
            </a: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        </a:t>
            </a:r>
            <a:b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th-TH" sz="2600" dirty="0" smtClean="0">
                <a:solidFill>
                  <a:schemeClr val="accent5">
                    <a:lumMod val="75000"/>
                  </a:schemeClr>
                </a:solidFill>
              </a:rPr>
              <a:t> Parasymp.  Produces copious of a clear,watery,</a:t>
            </a: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h-TH" sz="2600" dirty="0" smtClean="0">
                <a:solidFill>
                  <a:schemeClr val="accent5">
                    <a:lumMod val="75000"/>
                  </a:schemeClr>
                </a:solidFill>
              </a:rPr>
              <a:t>serous</a:t>
            </a: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dirty="0" smtClean="0"/>
              <a:t>	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4.Without Dual </a:t>
            </a:r>
            <a:r>
              <a:rPr 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Innervation</a:t>
            </a:r>
            <a:endParaRPr lang="en-US" sz="24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b="1" u="sng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h-TH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-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sympathetic- adrenal medulla, 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		-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arrector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pili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muscles, 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		-sweat glands and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		- many blood vessels</a:t>
            </a:r>
          </a:p>
          <a:p>
            <a:pPr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3886200"/>
            <a:ext cx="5943600" cy="228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74320" marR="0" lvl="1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altLang="zh-CN" sz="3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6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br>
              <a:rPr kumimoji="0" lang="en-US" sz="6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7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7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9144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Cholinergic Receptors</a:t>
            </a:r>
            <a:endParaRPr lang="en-US" sz="2000" b="1" u="sng" dirty="0" smtClean="0">
              <a:solidFill>
                <a:srgbClr val="FF0000"/>
              </a:solidFill>
            </a:endParaRPr>
          </a:p>
          <a:p>
            <a:r>
              <a:rPr lang="en-US" sz="2000" b="1" u="sng" dirty="0" smtClean="0">
                <a:solidFill>
                  <a:srgbClr val="FF0000"/>
                </a:solidFill>
              </a:rPr>
              <a:t>    Nicotinic ------</a:t>
            </a:r>
            <a:r>
              <a:rPr lang="en-US" sz="1600" b="1" u="sng" dirty="0" err="1" smtClean="0">
                <a:solidFill>
                  <a:srgbClr val="FF0000"/>
                </a:solidFill>
              </a:rPr>
              <a:t>Ionotrophic</a:t>
            </a:r>
            <a:endParaRPr lang="en-GB" sz="2000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1881</Words>
  <Application>Microsoft Office PowerPoint</Application>
  <PresentationFormat>عرض على الشاشة (3:4)‏</PresentationFormat>
  <Paragraphs>459</Paragraphs>
  <Slides>33</Slides>
  <Notes>22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4" baseType="lpstr">
      <vt:lpstr>Solstice</vt:lpstr>
      <vt:lpstr>Physiology of  Autonomic Nervous System </vt:lpstr>
      <vt:lpstr>OBJECTIVES </vt:lpstr>
      <vt:lpstr>DEFINITION</vt:lpstr>
      <vt:lpstr>  PHYSIOLOGICAL ANATOMY  </vt:lpstr>
      <vt:lpstr>الشريحة 5</vt:lpstr>
      <vt:lpstr>Levels of ANS Control</vt:lpstr>
      <vt:lpstr>الشريحة 7</vt:lpstr>
      <vt:lpstr>               </vt:lpstr>
      <vt:lpstr>الشريحة 9</vt:lpstr>
      <vt:lpstr>الشريحة 10</vt:lpstr>
      <vt:lpstr>Adrenergic Receptors + </vt:lpstr>
      <vt:lpstr>Dopamine  </vt:lpstr>
      <vt:lpstr>PARA-SYMPATHETIC DIVISION</vt:lpstr>
      <vt:lpstr>PHYSIOLOGICAL-ANATOMY (PNS)  CRANO-SACRAL </vt:lpstr>
      <vt:lpstr>            Vagus Nerve (X) 75% fibres of PNS  80%=afferent,20%=efferent</vt:lpstr>
      <vt:lpstr>الشريحة 16</vt:lpstr>
      <vt:lpstr>Cell-bodies </vt:lpstr>
      <vt:lpstr>Postganglionic Fibers Spinal nerves</vt:lpstr>
      <vt:lpstr>Sympathetic Pathways </vt:lpstr>
      <vt:lpstr>الشريحة 20</vt:lpstr>
      <vt:lpstr>2.Collateral /Prevertebral Ganglia 1.Unpaired, not segmentally  arranged only in abdomen and pelvis  2 .Lie anterior to the vertebral column main ganglia  R Celiac, superior mesenteric, inferior mesenteric, inferior hypogastric  ganglia,   aorticorenal ganglia  3.Intermediate Ganglias  Close to the Anterior Spinal Roots  but outside to the chain   </vt:lpstr>
      <vt:lpstr>الشريحة 22</vt:lpstr>
      <vt:lpstr>Organs of supply</vt:lpstr>
      <vt:lpstr>5.Adrenal gland </vt:lpstr>
      <vt:lpstr>Differences between SNS AND PNS</vt:lpstr>
      <vt:lpstr>الشريحة 26</vt:lpstr>
      <vt:lpstr>Receptor/NT Differences:  Symp .               Parasymp.</vt:lpstr>
      <vt:lpstr>Indications for ANS testing</vt:lpstr>
      <vt:lpstr>Horner’s Syndrome</vt:lpstr>
      <vt:lpstr>الشريحة 30</vt:lpstr>
      <vt:lpstr>الشريحة 31</vt:lpstr>
      <vt:lpstr>Autonomic Nervous System</vt:lpstr>
      <vt:lpstr>الشريحة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 OF AUTONOMIC NERVOUS SYSTEM</dc:title>
  <dc:creator>Ghazi rasool</dc:creator>
  <cp:lastModifiedBy>a.mutairi</cp:lastModifiedBy>
  <cp:revision>52</cp:revision>
  <dcterms:created xsi:type="dcterms:W3CDTF">2006-08-16T00:00:00Z</dcterms:created>
  <dcterms:modified xsi:type="dcterms:W3CDTF">2013-05-01T07:46:12Z</dcterms:modified>
</cp:coreProperties>
</file>