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F9DC-15CF-4B5A-9BEF-7CFD44C7AC9C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139-C517-423B-9AD1-43D54ED7710A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F9DC-15CF-4B5A-9BEF-7CFD44C7AC9C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139-C517-423B-9AD1-43D54ED7710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F9DC-15CF-4B5A-9BEF-7CFD44C7AC9C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139-C517-423B-9AD1-43D54ED7710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F9DC-15CF-4B5A-9BEF-7CFD44C7AC9C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139-C517-423B-9AD1-43D54ED7710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F9DC-15CF-4B5A-9BEF-7CFD44C7AC9C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139-C517-423B-9AD1-43D54ED7710A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F9DC-15CF-4B5A-9BEF-7CFD44C7AC9C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139-C517-423B-9AD1-43D54ED7710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F9DC-15CF-4B5A-9BEF-7CFD44C7AC9C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139-C517-423B-9AD1-43D54ED7710A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F9DC-15CF-4B5A-9BEF-7CFD44C7AC9C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139-C517-423B-9AD1-43D54ED7710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F9DC-15CF-4B5A-9BEF-7CFD44C7AC9C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139-C517-423B-9AD1-43D54ED7710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F9DC-15CF-4B5A-9BEF-7CFD44C7AC9C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139-C517-423B-9AD1-43D54ED7710A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8F9DC-15CF-4B5A-9BEF-7CFD44C7AC9C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87139-C517-423B-9AD1-43D54ED7710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998F9DC-15CF-4B5A-9BEF-7CFD44C7AC9C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1287139-C517-423B-9AD1-43D54ED7710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2331691"/>
          </a:xfrm>
        </p:spPr>
        <p:txBody>
          <a:bodyPr>
            <a:normAutofit fontScale="90000"/>
          </a:bodyPr>
          <a:lstStyle/>
          <a:p>
            <a:r>
              <a:rPr lang="en-US" dirty="0"/>
              <a:t>LECTURE 28- ANATOMY OF CEREBELLUM AND ITS CONNECTIONS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Mohammad Rehan Asad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9377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/>
              <a:t>Histologically made up of three layers</a:t>
            </a:r>
          </a:p>
          <a:p>
            <a:r>
              <a:rPr lang="en-US" dirty="0" smtClean="0"/>
              <a:t>Embedded in white matter are four paired nuclei</a:t>
            </a:r>
          </a:p>
          <a:p>
            <a:r>
              <a:rPr lang="en-US" dirty="0" smtClean="0"/>
              <a:t>Dentate is largest</a:t>
            </a:r>
          </a:p>
          <a:p>
            <a:r>
              <a:rPr lang="en-US" dirty="0" smtClean="0"/>
              <a:t>Main connection is </a:t>
            </a:r>
            <a:r>
              <a:rPr lang="en-US" dirty="0" err="1" smtClean="0"/>
              <a:t>cerebropontocerebellar</a:t>
            </a:r>
            <a:r>
              <a:rPr lang="en-US" dirty="0" smtClean="0"/>
              <a:t> </a:t>
            </a:r>
          </a:p>
          <a:p>
            <a:r>
              <a:rPr lang="en-US" dirty="0" smtClean="0"/>
              <a:t>Efferent </a:t>
            </a:r>
            <a:r>
              <a:rPr lang="en-US" dirty="0" err="1" smtClean="0"/>
              <a:t>fibres</a:t>
            </a:r>
            <a:r>
              <a:rPr lang="en-US" dirty="0" smtClean="0"/>
              <a:t> pass to contralateral red nucleus, thalamus, and cerebral cortex. </a:t>
            </a:r>
          </a:p>
          <a:p>
            <a:endParaRPr lang="en-IN" dirty="0"/>
          </a:p>
        </p:txBody>
      </p:sp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Cerebellar nuclei</a:t>
            </a:r>
            <a:endParaRPr lang="en-IN" dirty="0"/>
          </a:p>
        </p:txBody>
      </p:sp>
      <p:pic>
        <p:nvPicPr>
          <p:cNvPr id="2050" name="Picture 2" descr="http://instruct.uwo.ca/anatomy/530/cblnuc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579" t="9148" r="3118" b="7070"/>
          <a:stretch/>
        </p:blipFill>
        <p:spPr bwMode="auto">
          <a:xfrm>
            <a:off x="4423557" y="1916832"/>
            <a:ext cx="4713633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4212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Cerebellar peduncles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Superior cerebellar peduncle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Efferent of dentate nucleus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Afferent: anterior </a:t>
            </a:r>
            <a:r>
              <a:rPr lang="en-US" dirty="0" err="1" smtClean="0"/>
              <a:t>spinocerebellar</a:t>
            </a:r>
            <a:r>
              <a:rPr lang="en-US" dirty="0" smtClean="0"/>
              <a:t> tract, </a:t>
            </a:r>
            <a:r>
              <a:rPr lang="en-US" dirty="0" err="1" smtClean="0"/>
              <a:t>Tectocerebellar</a:t>
            </a:r>
            <a:r>
              <a:rPr lang="en-US" dirty="0" smtClean="0"/>
              <a:t> from mid brain.</a:t>
            </a:r>
          </a:p>
          <a:p>
            <a:r>
              <a:rPr lang="en-US" dirty="0" smtClean="0"/>
              <a:t>Middle cerebellar peduncle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Afferent </a:t>
            </a:r>
            <a:r>
              <a:rPr lang="en-US" dirty="0" err="1" smtClean="0"/>
              <a:t>fibres</a:t>
            </a:r>
            <a:r>
              <a:rPr lang="en-US" dirty="0" smtClean="0"/>
              <a:t> from </a:t>
            </a:r>
            <a:r>
              <a:rPr lang="en-US" dirty="0" err="1" smtClean="0"/>
              <a:t>pontine</a:t>
            </a:r>
            <a:r>
              <a:rPr lang="en-US" dirty="0" smtClean="0"/>
              <a:t> nucleus.</a:t>
            </a:r>
          </a:p>
          <a:p>
            <a:r>
              <a:rPr lang="en-US" dirty="0" smtClean="0"/>
              <a:t>Inferior </a:t>
            </a:r>
            <a:r>
              <a:rPr lang="en-US" dirty="0"/>
              <a:t>cerebellar </a:t>
            </a:r>
            <a:r>
              <a:rPr lang="en-US" dirty="0" smtClean="0"/>
              <a:t>peduncle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Efferent: </a:t>
            </a:r>
            <a:r>
              <a:rPr lang="en-US" dirty="0" err="1" smtClean="0"/>
              <a:t>cerebellovestibular</a:t>
            </a:r>
            <a:r>
              <a:rPr lang="en-US" dirty="0" smtClean="0"/>
              <a:t> </a:t>
            </a:r>
            <a:r>
              <a:rPr lang="en-US" dirty="0" err="1" smtClean="0"/>
              <a:t>tarct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Afferent: </a:t>
            </a:r>
            <a:r>
              <a:rPr lang="en-US" dirty="0" err="1" smtClean="0"/>
              <a:t>vestibulocerebellar</a:t>
            </a:r>
            <a:r>
              <a:rPr lang="en-US" dirty="0" smtClean="0"/>
              <a:t> tract, post </a:t>
            </a:r>
            <a:r>
              <a:rPr lang="en-US" dirty="0" err="1" smtClean="0"/>
              <a:t>spinocerebellar</a:t>
            </a:r>
            <a:r>
              <a:rPr lang="en-US" dirty="0" smtClean="0"/>
              <a:t>, </a:t>
            </a:r>
            <a:r>
              <a:rPr lang="en-US" dirty="0" err="1" smtClean="0"/>
              <a:t>cuneocerebellar</a:t>
            </a:r>
            <a:r>
              <a:rPr lang="en-US" dirty="0" smtClean="0"/>
              <a:t>, </a:t>
            </a:r>
            <a:r>
              <a:rPr lang="en-US" dirty="0" err="1" smtClean="0"/>
              <a:t>oivocerebellar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84096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Blood supply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0" y="1600200"/>
            <a:ext cx="4038600" cy="4525963"/>
          </a:xfrm>
        </p:spPr>
        <p:txBody>
          <a:bodyPr/>
          <a:lstStyle/>
          <a:p>
            <a:r>
              <a:rPr lang="en-US" dirty="0" smtClean="0"/>
              <a:t>Posterior inferior cerebellar artery</a:t>
            </a:r>
          </a:p>
          <a:p>
            <a:r>
              <a:rPr lang="en-US" dirty="0" smtClean="0"/>
              <a:t>Anterior inferior cerebellar artery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Branch of basilar artery</a:t>
            </a:r>
          </a:p>
          <a:p>
            <a:r>
              <a:rPr lang="en-US" dirty="0" smtClean="0"/>
              <a:t>Superior cerebellar artery</a:t>
            </a:r>
            <a:endParaRPr lang="en-IN" dirty="0"/>
          </a:p>
        </p:txBody>
      </p:sp>
      <p:pic>
        <p:nvPicPr>
          <p:cNvPr id="3074" name="Picture 2" descr="http://www.oganatomy.org/atlas/cerebellar%20art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61157" y="1556792"/>
            <a:ext cx="3875339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600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application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Lesion of </a:t>
            </a:r>
            <a:r>
              <a:rPr lang="en-US" dirty="0" err="1" smtClean="0"/>
              <a:t>floccolonodular</a:t>
            </a:r>
            <a:r>
              <a:rPr lang="en-US" dirty="0" smtClean="0"/>
              <a:t> lobe leads to disequilibrium.</a:t>
            </a:r>
          </a:p>
          <a:p>
            <a:r>
              <a:rPr lang="en-US" dirty="0" smtClean="0"/>
              <a:t>Lesion of </a:t>
            </a:r>
            <a:r>
              <a:rPr lang="en-US" dirty="0" err="1" smtClean="0"/>
              <a:t>cerebropontine</a:t>
            </a:r>
            <a:r>
              <a:rPr lang="en-US" dirty="0" smtClean="0"/>
              <a:t> connections leads to </a:t>
            </a:r>
            <a:r>
              <a:rPr lang="en-US" dirty="0" err="1" smtClean="0"/>
              <a:t>hypotonia</a:t>
            </a:r>
            <a:r>
              <a:rPr lang="en-US" dirty="0" smtClean="0"/>
              <a:t>, diminished muscle jerk, intention tremor, clumsy movements</a:t>
            </a:r>
          </a:p>
          <a:p>
            <a:r>
              <a:rPr lang="en-IN" dirty="0"/>
              <a:t>Isolated lesions of the </a:t>
            </a:r>
            <a:r>
              <a:rPr lang="en-IN" dirty="0" err="1"/>
              <a:t>vermis</a:t>
            </a:r>
            <a:r>
              <a:rPr lang="en-IN" dirty="0"/>
              <a:t> are produced in children by </a:t>
            </a:r>
            <a:r>
              <a:rPr lang="en-IN" dirty="0" err="1"/>
              <a:t>medulloblastomas</a:t>
            </a:r>
            <a:r>
              <a:rPr lang="en-IN" dirty="0"/>
              <a:t> in the roof of the fourth ventricle</a:t>
            </a:r>
            <a:r>
              <a:rPr lang="en-US" dirty="0" smtClean="0"/>
              <a:t>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52284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application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Anterior lobe lesions leads to ataxia</a:t>
            </a:r>
          </a:p>
          <a:p>
            <a:r>
              <a:rPr lang="en-IN" dirty="0" err="1" smtClean="0"/>
              <a:t>Dysdiadochokinesia</a:t>
            </a:r>
            <a:r>
              <a:rPr lang="en-IN" dirty="0"/>
              <a:t>: inability to perform alternating movements regularly and </a:t>
            </a:r>
            <a:r>
              <a:rPr lang="en-IN" dirty="0" smtClean="0"/>
              <a:t>rapidly</a:t>
            </a:r>
          </a:p>
          <a:p>
            <a:r>
              <a:rPr lang="en-IN" dirty="0"/>
              <a:t>Dysarthria occurs in cerebellar disease because of ataxia of the muscles of the larynx</a:t>
            </a:r>
          </a:p>
        </p:txBody>
      </p:sp>
    </p:spTree>
    <p:extLst>
      <p:ext uri="{BB962C8B-B14F-4D97-AF65-F5344CB8AC3E}">
        <p14:creationId xmlns:p14="http://schemas.microsoft.com/office/powerpoint/2010/main" xmlns="" val="196662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 the end of the lecture the student should be able to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external features of cerebellum</a:t>
            </a:r>
            <a:endParaRPr lang="en-IN" dirty="0"/>
          </a:p>
          <a:p>
            <a:r>
              <a:rPr lang="en-US" dirty="0" smtClean="0"/>
              <a:t>Enumerate neurons, fibers, nuclei and layers of cerebellum</a:t>
            </a:r>
            <a:endParaRPr lang="en-IN" dirty="0"/>
          </a:p>
          <a:p>
            <a:r>
              <a:rPr lang="en-US" dirty="0" smtClean="0"/>
              <a:t>Identify connections of cerebellum</a:t>
            </a:r>
            <a:endParaRPr lang="en-IN" dirty="0"/>
          </a:p>
          <a:p>
            <a:r>
              <a:rPr lang="en-US" dirty="0" smtClean="0"/>
              <a:t>Identify clinical application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09452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N" dirty="0" smtClean="0"/>
              <a:t>Cerebellum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0" y="1600200"/>
            <a:ext cx="4038600" cy="4525963"/>
          </a:xfrm>
        </p:spPr>
        <p:txBody>
          <a:bodyPr>
            <a:normAutofit fontScale="92500"/>
          </a:bodyPr>
          <a:lstStyle/>
          <a:p>
            <a:r>
              <a:rPr lang="en-IN" dirty="0" smtClean="0"/>
              <a:t>Situated </a:t>
            </a:r>
            <a:r>
              <a:rPr lang="en-IN" dirty="0"/>
              <a:t>in the posterior cranial fossa and is covered superiorly by the tentorium </a:t>
            </a:r>
            <a:r>
              <a:rPr lang="en-IN" dirty="0" err="1"/>
              <a:t>cerebelli</a:t>
            </a:r>
            <a:r>
              <a:rPr lang="en-IN" dirty="0"/>
              <a:t>. </a:t>
            </a:r>
            <a:endParaRPr lang="en-IN" dirty="0" smtClean="0"/>
          </a:p>
          <a:p>
            <a:r>
              <a:rPr lang="en-IN" dirty="0" smtClean="0"/>
              <a:t>It </a:t>
            </a:r>
            <a:r>
              <a:rPr lang="en-IN" dirty="0"/>
              <a:t>is the largest part of the </a:t>
            </a:r>
            <a:r>
              <a:rPr lang="en-IN" dirty="0" smtClean="0"/>
              <a:t>hindbrain (10% of total weight) </a:t>
            </a:r>
            <a:r>
              <a:rPr lang="en-IN" dirty="0"/>
              <a:t>and lies posterior to the fourth ventricle, the pons, and the medulla </a:t>
            </a:r>
            <a:r>
              <a:rPr lang="en-IN" dirty="0" smtClean="0"/>
              <a:t>oblongata.</a:t>
            </a:r>
          </a:p>
          <a:p>
            <a:r>
              <a:rPr lang="en-IN" dirty="0" smtClean="0"/>
              <a:t> It </a:t>
            </a:r>
            <a:r>
              <a:rPr lang="en-IN" dirty="0"/>
              <a:t>consists of two cerebellar hemispheres joined by a narrow median </a:t>
            </a:r>
            <a:r>
              <a:rPr lang="en-IN" dirty="0" err="1"/>
              <a:t>vermis</a:t>
            </a:r>
            <a:r>
              <a:rPr lang="en-IN" dirty="0"/>
              <a:t>. </a:t>
            </a:r>
            <a:endParaRPr lang="en-IN" dirty="0" smtClean="0"/>
          </a:p>
        </p:txBody>
      </p:sp>
      <p:sp>
        <p:nvSpPr>
          <p:cNvPr id="5" name="AutoShape 2" descr="mk:@MSITStore:D:\my%20documents\Snell's%20Clinical%20Neuroanatomy.chm::/6%20-%20The%20Cerebellum%20and%20Its%20Connections_files/C6FF1.png"/>
          <p:cNvSpPr>
            <a:spLocks noChangeAspect="1" noChangeArrowheads="1"/>
          </p:cNvSpPr>
          <p:nvPr/>
        </p:nvSpPr>
        <p:spPr bwMode="auto">
          <a:xfrm>
            <a:off x="155575" y="-1790700"/>
            <a:ext cx="5324475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33268" y="1972444"/>
            <a:ext cx="4849571" cy="3400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58933" y="2124844"/>
            <a:ext cx="4849571" cy="3400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1798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IN" dirty="0" smtClean="0"/>
              <a:t>Cerebellum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0" y="1600200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Three </a:t>
            </a:r>
            <a:r>
              <a:rPr lang="en-IN" dirty="0"/>
              <a:t>symmetrical bundles of nerve </a:t>
            </a:r>
            <a:r>
              <a:rPr lang="en-IN" dirty="0" err="1"/>
              <a:t>fibers</a:t>
            </a:r>
            <a:r>
              <a:rPr lang="en-IN" dirty="0"/>
              <a:t> called the superior, middle, and inferior cerebellar peduncles</a:t>
            </a:r>
            <a:r>
              <a:rPr lang="en-IN" dirty="0" smtClean="0"/>
              <a:t>.</a:t>
            </a:r>
            <a:endParaRPr lang="en-US" dirty="0" smtClean="0"/>
          </a:p>
          <a:p>
            <a:r>
              <a:rPr lang="en-US" dirty="0" smtClean="0"/>
              <a:t>Superior peduncle enters mid brain</a:t>
            </a:r>
          </a:p>
          <a:p>
            <a:r>
              <a:rPr lang="en-US" dirty="0" smtClean="0"/>
              <a:t>Middle </a:t>
            </a:r>
            <a:r>
              <a:rPr lang="en-US" dirty="0" err="1" smtClean="0"/>
              <a:t>peduncule</a:t>
            </a:r>
            <a:r>
              <a:rPr lang="en-US" dirty="0" smtClean="0"/>
              <a:t> consist of transverse </a:t>
            </a:r>
            <a:r>
              <a:rPr lang="en-US" dirty="0" err="1" smtClean="0"/>
              <a:t>fibres</a:t>
            </a:r>
            <a:r>
              <a:rPr lang="en-US" dirty="0" smtClean="0"/>
              <a:t> of pons</a:t>
            </a:r>
          </a:p>
          <a:p>
            <a:r>
              <a:rPr lang="en-US" dirty="0" smtClean="0"/>
              <a:t>Inferior peduncle connect with medulla</a:t>
            </a:r>
          </a:p>
          <a:p>
            <a:endParaRPr lang="en-IN" dirty="0"/>
          </a:p>
        </p:txBody>
      </p:sp>
      <p:pic>
        <p:nvPicPr>
          <p:cNvPr id="1026" name="Picture 2" descr="http://t1.gstatic.com/images?q=tbn:ANd9GcQ_AhfwTSuRfFPlrIgUIdJtpUPtUZS7tY2pSO6ng_XZg2w7PoqOp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826050"/>
            <a:ext cx="4789082" cy="2623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5399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0" y="1600200"/>
            <a:ext cx="4038600" cy="4525963"/>
          </a:xfrm>
        </p:spPr>
        <p:txBody>
          <a:bodyPr>
            <a:normAutofit fontScale="77500" lnSpcReduction="20000"/>
          </a:bodyPr>
          <a:lstStyle/>
          <a:p>
            <a:r>
              <a:rPr lang="en-IN" dirty="0"/>
              <a:t>The cerebellum is divided into three main lobes: the anterior lobe, the middle lobe, and the </a:t>
            </a:r>
            <a:r>
              <a:rPr lang="en-IN" dirty="0" err="1"/>
              <a:t>flocculonodular</a:t>
            </a:r>
            <a:r>
              <a:rPr lang="en-IN" dirty="0"/>
              <a:t> lobe. </a:t>
            </a: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/>
              <a:t>anterior lobe may be seen on the superior </a:t>
            </a:r>
            <a:r>
              <a:rPr lang="en-IN" dirty="0" smtClean="0"/>
              <a:t>surface.</a:t>
            </a:r>
            <a:endParaRPr lang="en-IN" dirty="0"/>
          </a:p>
          <a:p>
            <a:r>
              <a:rPr lang="en-IN" dirty="0" smtClean="0"/>
              <a:t>It is </a:t>
            </a:r>
            <a:r>
              <a:rPr lang="en-IN" dirty="0"/>
              <a:t>separated from the middle lobe by a wide V-shaped fissure called the primary fissure.</a:t>
            </a:r>
          </a:p>
          <a:p>
            <a:r>
              <a:rPr lang="en-IN" dirty="0"/>
              <a:t>The middle lobe (sometimes called the posterior lobe), which is the largest part of the cerebellum, is situated between the primary and </a:t>
            </a:r>
            <a:r>
              <a:rPr lang="en-IN" dirty="0" err="1"/>
              <a:t>uvulonodular</a:t>
            </a:r>
            <a:r>
              <a:rPr lang="en-IN" dirty="0"/>
              <a:t> fissures. </a:t>
            </a:r>
          </a:p>
          <a:p>
            <a:r>
              <a:rPr lang="en-IN" dirty="0"/>
              <a:t>The </a:t>
            </a:r>
            <a:r>
              <a:rPr lang="en-IN" dirty="0" err="1"/>
              <a:t>flocculonodular</a:t>
            </a:r>
            <a:r>
              <a:rPr lang="en-IN" dirty="0"/>
              <a:t> lobe is situated posterior to the </a:t>
            </a:r>
            <a:r>
              <a:rPr lang="en-IN" dirty="0" err="1"/>
              <a:t>uvulonodular</a:t>
            </a:r>
            <a:r>
              <a:rPr lang="en-IN" dirty="0"/>
              <a:t> fissure.</a:t>
            </a:r>
          </a:p>
          <a:p>
            <a:endParaRPr lang="en-IN" dirty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14400" y="115888"/>
            <a:ext cx="8229600" cy="1143000"/>
          </a:xfrm>
        </p:spPr>
        <p:txBody>
          <a:bodyPr/>
          <a:lstStyle/>
          <a:p>
            <a:r>
              <a:rPr lang="en-US" dirty="0" smtClean="0"/>
              <a:t>Cerebellum</a:t>
            </a:r>
            <a:endParaRPr lang="en-IN" dirty="0"/>
          </a:p>
        </p:txBody>
      </p:sp>
      <p:pic>
        <p:nvPicPr>
          <p:cNvPr id="2052" name="Picture 4" descr="https://upload.wikimedia.org/wikipedia/commons/thumb/4/43/CerebellumDiv.png/380px-CerebellumDi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624954"/>
            <a:ext cx="4548810" cy="3172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5105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7339" y="1556792"/>
            <a:ext cx="5050805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Cerebellum</a:t>
            </a:r>
            <a:br>
              <a:rPr lang="en-US" dirty="0" smtClean="0"/>
            </a:b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Sup part of </a:t>
            </a:r>
            <a:r>
              <a:rPr lang="en-US" dirty="0" err="1" smtClean="0"/>
              <a:t>vermis</a:t>
            </a: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Lingula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Culmen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Declive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Folium </a:t>
            </a:r>
          </a:p>
          <a:p>
            <a:r>
              <a:rPr lang="en-US" dirty="0" smtClean="0"/>
              <a:t>Inferior part of </a:t>
            </a:r>
            <a:r>
              <a:rPr lang="en-US" dirty="0" err="1" smtClean="0"/>
              <a:t>vermis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Tuber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Pyramid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Uvula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Nodule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31834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9293" y="1340768"/>
            <a:ext cx="7785155" cy="5459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914400" y="115888"/>
            <a:ext cx="8229600" cy="936625"/>
          </a:xfrm>
        </p:spPr>
        <p:txBody>
          <a:bodyPr/>
          <a:lstStyle/>
          <a:p>
            <a:r>
              <a:rPr lang="en-US" dirty="0" err="1" smtClean="0"/>
              <a:t>Vermis</a:t>
            </a:r>
            <a:r>
              <a:rPr lang="en-US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32975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Cerebellum connections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Functionally cerebellum divided in corpus </a:t>
            </a:r>
            <a:r>
              <a:rPr lang="en-US" dirty="0" err="1" smtClean="0"/>
              <a:t>cerebelli</a:t>
            </a:r>
            <a:r>
              <a:rPr lang="en-US" dirty="0" smtClean="0"/>
              <a:t> and </a:t>
            </a:r>
            <a:r>
              <a:rPr lang="en-US" dirty="0" err="1" smtClean="0"/>
              <a:t>flocculonodular</a:t>
            </a:r>
            <a:r>
              <a:rPr lang="en-US" dirty="0" smtClean="0"/>
              <a:t> lobe</a:t>
            </a:r>
          </a:p>
          <a:p>
            <a:r>
              <a:rPr lang="en-US" dirty="0" smtClean="0"/>
              <a:t>Corpus </a:t>
            </a:r>
            <a:r>
              <a:rPr lang="en-US" dirty="0" err="1" smtClean="0"/>
              <a:t>cerebelli</a:t>
            </a:r>
            <a:r>
              <a:rPr lang="en-US" dirty="0" smtClean="0"/>
              <a:t>: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afferent from spinal cord and trigeminal nuclei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Inputs from </a:t>
            </a:r>
            <a:r>
              <a:rPr lang="en-US" dirty="0" err="1" smtClean="0"/>
              <a:t>pontine</a:t>
            </a:r>
            <a:r>
              <a:rPr lang="en-US" dirty="0" smtClean="0"/>
              <a:t> nucleus</a:t>
            </a:r>
          </a:p>
          <a:p>
            <a:r>
              <a:rPr lang="en-US" dirty="0" err="1" smtClean="0"/>
              <a:t>Flocculonodular</a:t>
            </a:r>
            <a:r>
              <a:rPr lang="en-US" dirty="0" smtClean="0"/>
              <a:t> lobe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Connections with vestibular nucleus</a:t>
            </a:r>
            <a:endParaRPr lang="en-US" dirty="0"/>
          </a:p>
          <a:p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4405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Cerebellum connections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Anterior lobe and pyramid mainly receive spinal and trigeminal afferents</a:t>
            </a:r>
          </a:p>
          <a:p>
            <a:r>
              <a:rPr lang="en-US" dirty="0" err="1" smtClean="0"/>
              <a:t>Corticopontine</a:t>
            </a:r>
            <a:r>
              <a:rPr lang="en-US" dirty="0" smtClean="0"/>
              <a:t> connections are relayed to posterior lobe, tuber, </a:t>
            </a:r>
            <a:r>
              <a:rPr lang="en-US" dirty="0" err="1" smtClean="0"/>
              <a:t>vermis</a:t>
            </a:r>
            <a:r>
              <a:rPr lang="en-US" dirty="0" smtClean="0"/>
              <a:t> and uvula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18601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255</TotalTime>
  <Words>487</Words>
  <Application>Microsoft Office PowerPoint</Application>
  <PresentationFormat>عرض على الشاشة (3:4)‏</PresentationFormat>
  <Paragraphs>74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Clarity</vt:lpstr>
      <vt:lpstr>LECTURE 28- ANATOMY OF CEREBELLUM AND ITS CONNECTIONS </vt:lpstr>
      <vt:lpstr>At the end of the lecture the student should be able to</vt:lpstr>
      <vt:lpstr>Cerebellum</vt:lpstr>
      <vt:lpstr>Cerebellum</vt:lpstr>
      <vt:lpstr>Cerebellum</vt:lpstr>
      <vt:lpstr>Cerebellum </vt:lpstr>
      <vt:lpstr>Vermis </vt:lpstr>
      <vt:lpstr>Cerebellum connections</vt:lpstr>
      <vt:lpstr>Cerebellum connections</vt:lpstr>
      <vt:lpstr>Cerebellar nuclei</vt:lpstr>
      <vt:lpstr>Cerebellar peduncles</vt:lpstr>
      <vt:lpstr>Blood supply</vt:lpstr>
      <vt:lpstr>Clinical application</vt:lpstr>
      <vt:lpstr>Clinical application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28- ANATOMY OF CEREBELLUM AND ITS CONNECTIONS</dc:title>
  <dc:creator>ANATOMY</dc:creator>
  <cp:lastModifiedBy>a.mutairi</cp:lastModifiedBy>
  <cp:revision>121</cp:revision>
  <dcterms:created xsi:type="dcterms:W3CDTF">2013-04-09T05:22:01Z</dcterms:created>
  <dcterms:modified xsi:type="dcterms:W3CDTF">2013-05-01T07:45:10Z</dcterms:modified>
</cp:coreProperties>
</file>