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8" r:id="rId13"/>
    <p:sldId id="270" r:id="rId14"/>
    <p:sldId id="271" r:id="rId15"/>
    <p:sldId id="272" r:id="rId16"/>
    <p:sldId id="273" r:id="rId17"/>
    <p:sldId id="276" r:id="rId18"/>
    <p:sldId id="274" r:id="rId19"/>
    <p:sldId id="277" r:id="rId20"/>
    <p:sldId id="275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73" d="100"/>
          <a:sy n="73" d="100"/>
        </p:scale>
        <p:origin x="-8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81A8-51D5-4155-9C39-72CE68150AE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F14BA-BAA0-4F8B-A5F5-FDF3836941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81A8-51D5-4155-9C39-72CE68150AE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14BA-BAA0-4F8B-A5F5-FDF383694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81A8-51D5-4155-9C39-72CE68150AE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14BA-BAA0-4F8B-A5F5-FDF383694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81A8-51D5-4155-9C39-72CE68150AE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14BA-BAA0-4F8B-A5F5-FDF383694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81A8-51D5-4155-9C39-72CE68150AE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14BA-BAA0-4F8B-A5F5-FDF3836941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81A8-51D5-4155-9C39-72CE68150AE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14BA-BAA0-4F8B-A5F5-FDF3836941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81A8-51D5-4155-9C39-72CE68150AE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14BA-BAA0-4F8B-A5F5-FDF3836941B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81A8-51D5-4155-9C39-72CE68150AE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14BA-BAA0-4F8B-A5F5-FDF383694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81A8-51D5-4155-9C39-72CE68150AE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14BA-BAA0-4F8B-A5F5-FDF383694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81A8-51D5-4155-9C39-72CE68150AE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14BA-BAA0-4F8B-A5F5-FDF383694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81A8-51D5-4155-9C39-72CE68150AE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14BA-BAA0-4F8B-A5F5-FDF383694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75E81A8-51D5-4155-9C39-72CE68150AE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03F14BA-BAA0-4F8B-A5F5-FDF3836941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811287"/>
          </a:xfrm>
        </p:spPr>
        <p:txBody>
          <a:bodyPr/>
          <a:lstStyle/>
          <a:p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4953000"/>
            <a:ext cx="7704856" cy="924272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bg1"/>
                </a:solidFill>
                <a:cs typeface="PT Bold Heading" pitchFamily="2" charset="-78"/>
              </a:rPr>
              <a:t>د. هشام الصغير                         د. عمر الصعيدي</a:t>
            </a:r>
            <a:endParaRPr lang="en-US" sz="3200" dirty="0">
              <a:solidFill>
                <a:schemeClr val="bg1"/>
              </a:solidFill>
              <a:cs typeface="PT Bold Heading" pitchFamily="2" charset="-78"/>
            </a:endParaRPr>
          </a:p>
        </p:txBody>
      </p:sp>
      <p:pic>
        <p:nvPicPr>
          <p:cNvPr id="4" name="Picture 3" descr="Untitled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937" b="79052"/>
          <a:stretch/>
        </p:blipFill>
        <p:spPr bwMode="auto">
          <a:xfrm>
            <a:off x="1331640" y="742330"/>
            <a:ext cx="1296144" cy="1346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20688"/>
            <a:ext cx="1350175" cy="180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764704"/>
            <a:ext cx="1610122" cy="1110429"/>
          </a:xfrm>
          <a:prstGeom prst="rect">
            <a:avLst/>
          </a:prstGeom>
        </p:spPr>
      </p:pic>
      <p:sp>
        <p:nvSpPr>
          <p:cNvPr id="7" name="مستطيل مستدير الزوايا 6"/>
          <p:cNvSpPr/>
          <p:nvPr/>
        </p:nvSpPr>
        <p:spPr>
          <a:xfrm>
            <a:off x="1115617" y="2708920"/>
            <a:ext cx="6624734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cs typeface="PT Bold Heading" pitchFamily="2" charset="-78"/>
              </a:rPr>
              <a:t>اتجاهات حديثة في آليات تقييم الطلاب في برامج التعليم الالكتروني</a:t>
            </a:r>
            <a:endParaRPr lang="en-US" sz="3600" dirty="0">
              <a:cs typeface="PT Bold Heading" pitchFamily="2" charset="-78"/>
            </a:endParaRPr>
          </a:p>
          <a:p>
            <a:pPr algn="ctr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571480"/>
          <a:ext cx="7953388" cy="44577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57485"/>
                <a:gridCol w="5795903"/>
              </a:tblGrid>
              <a:tr h="2279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 dirty="0">
                          <a:latin typeface="Times New Roman"/>
                          <a:ea typeface="Times New Roman"/>
                          <a:cs typeface="AL-Mohanad"/>
                        </a:rPr>
                        <a:t>اسم الجامعة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>
                          <a:latin typeface="Times New Roman"/>
                          <a:ea typeface="Times New Roman"/>
                          <a:cs typeface="AL-Mohanad"/>
                        </a:rPr>
                        <a:t>برامج الانتساب المطور المطروحة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 dirty="0">
                          <a:latin typeface="Times New Roman"/>
                          <a:ea typeface="Times New Roman"/>
                          <a:cs typeface="AL-Mohanad"/>
                        </a:rPr>
                        <a:t>جامعة الطائف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قسم الشريعة والدراسات الإسلامية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قسم اللغة العربية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قسم إدارة أعمال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>
                          <a:latin typeface="Times New Roman"/>
                          <a:ea typeface="Times New Roman"/>
                          <a:cs typeface="AL-Mohanad"/>
                        </a:rPr>
                        <a:t>جامعة جازان 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dirty="0">
                          <a:latin typeface="Times New Roman"/>
                          <a:ea typeface="Times New Roman"/>
                          <a:cs typeface="AL-Mohanad"/>
                        </a:rPr>
                        <a:t>اللغة العربية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dirty="0">
                          <a:latin typeface="Times New Roman"/>
                          <a:ea typeface="Times New Roman"/>
                          <a:cs typeface="AL-Mohanad"/>
                        </a:rPr>
                        <a:t>اللغة الانجليزية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dirty="0">
                          <a:latin typeface="Times New Roman"/>
                          <a:ea typeface="Times New Roman"/>
                          <a:cs typeface="AL-Mohanad"/>
                        </a:rPr>
                        <a:t>صحافة وإعلام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>
                          <a:latin typeface="Times New Roman"/>
                          <a:ea typeface="Times New Roman"/>
                          <a:cs typeface="AL-Mohanad"/>
                        </a:rPr>
                        <a:t>جامعة الجوف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الدراسات الإسلامية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اللغة العربية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>
                          <a:latin typeface="Times New Roman"/>
                          <a:ea typeface="Times New Roman"/>
                          <a:cs typeface="AL-Mohanad"/>
                        </a:rPr>
                        <a:t>جامعة تبوك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الدراسات الإسلامية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اللغة العربية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اللغات والترجمة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>
                          <a:latin typeface="Times New Roman"/>
                          <a:ea typeface="Times New Roman"/>
                          <a:cs typeface="AL-Mohanad"/>
                        </a:rPr>
                        <a:t>جامعة نجران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dirty="0">
                          <a:latin typeface="Times New Roman"/>
                          <a:ea typeface="Times New Roman"/>
                          <a:cs typeface="AL-Mohanad"/>
                        </a:rPr>
                        <a:t>الدراسات الإسلامية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dirty="0">
                          <a:latin typeface="Times New Roman"/>
                          <a:ea typeface="Times New Roman"/>
                          <a:cs typeface="AL-Mohanad"/>
                        </a:rPr>
                        <a:t>اللغة العربية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dirty="0">
                          <a:latin typeface="Times New Roman"/>
                          <a:ea typeface="Times New Roman"/>
                          <a:cs typeface="AL-Mohanad"/>
                        </a:rPr>
                        <a:t>الإدارة العامة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6120680" cy="119553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bg1"/>
                </a:solidFill>
                <a:cs typeface="AL-Mohanad Bold" pitchFamily="2" charset="-78"/>
              </a:rPr>
              <a:t>فكرة </a:t>
            </a:r>
            <a:r>
              <a:rPr lang="ar-SA" dirty="0">
                <a:solidFill>
                  <a:schemeClr val="bg1"/>
                </a:solidFill>
                <a:cs typeface="AL-Mohanad Bold" pitchFamily="2" charset="-78"/>
              </a:rPr>
              <a:t>المراكز </a:t>
            </a:r>
            <a:r>
              <a:rPr lang="ar-SA" dirty="0" smtClean="0">
                <a:solidFill>
                  <a:schemeClr val="bg1"/>
                </a:solidFill>
                <a:cs typeface="AL-Mohanad Bold" pitchFamily="2" charset="-78"/>
              </a:rPr>
              <a:t>الالكترونية</a:t>
            </a:r>
            <a:endParaRPr lang="en-US" dirty="0">
              <a:solidFill>
                <a:schemeClr val="bg1"/>
              </a:solidFill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algn="r" rtl="1"/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cs typeface="AL-Mohanad Bold" pitchFamily="2" charset="-78"/>
              </a:rPr>
              <a:t>تجربة مراكز الاختبارات للشهادات المهنية</a:t>
            </a:r>
          </a:p>
          <a:p>
            <a:pPr lvl="1" algn="r" rtl="1"/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Prometric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Testing Center</a:t>
            </a:r>
          </a:p>
          <a:p>
            <a:pPr lvl="1" algn="r" rtl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Pearson Virtual University Enterprises (VUE)</a:t>
            </a:r>
            <a:endParaRPr lang="ar-SA" sz="2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 descr="prometric_2852621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600" y="4162655"/>
            <a:ext cx="2921964" cy="1138553"/>
          </a:xfrm>
          <a:prstGeom prst="rect">
            <a:avLst/>
          </a:prstGeom>
        </p:spPr>
      </p:pic>
      <p:pic>
        <p:nvPicPr>
          <p:cNvPr id="5" name="Picture 4" descr="vu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5346" y="4157061"/>
            <a:ext cx="2857520" cy="10001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248272"/>
            <a:ext cx="7200800" cy="3196952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tabLst>
                <a:tab pos="2637155" algn="ctr"/>
                <a:tab pos="5274310" algn="r"/>
              </a:tabLst>
              <a:defRPr/>
            </a:pPr>
            <a:r>
              <a:rPr lang="ar-SA" sz="2800" b="1" dirty="0" smtClean="0">
                <a:solidFill>
                  <a:schemeClr val="bg1"/>
                </a:solidFill>
                <a:latin typeface="Times New Roman"/>
                <a:ea typeface="Times New Roman"/>
                <a:cs typeface="PT Bold Heading" pitchFamily="2" charset="-78"/>
              </a:rPr>
              <a:t> </a:t>
            </a:r>
            <a:r>
              <a:rPr lang="ar-SA" sz="2800" b="1" smtClean="0">
                <a:solidFill>
                  <a:schemeClr val="bg1"/>
                </a:solidFill>
                <a:latin typeface="Times New Roman"/>
                <a:ea typeface="Times New Roman"/>
                <a:cs typeface="PT Bold Heading" pitchFamily="2" charset="-78"/>
              </a:rPr>
              <a:t>يخدم </a:t>
            </a:r>
            <a:r>
              <a:rPr lang="ar-SA" sz="2800" b="1" smtClean="0">
                <a:solidFill>
                  <a:schemeClr val="bg1"/>
                </a:solidFill>
                <a:latin typeface="Times New Roman"/>
                <a:ea typeface="Times New Roman"/>
                <a:cs typeface="PT Bold Heading" pitchFamily="2" charset="-78"/>
              </a:rPr>
              <a:t>400 </a:t>
            </a:r>
            <a:r>
              <a:rPr lang="ar-SA" sz="2800" b="1" dirty="0">
                <a:solidFill>
                  <a:schemeClr val="bg1"/>
                </a:solidFill>
                <a:latin typeface="Times New Roman"/>
                <a:ea typeface="Times New Roman"/>
                <a:cs typeface="PT Bold Heading" pitchFamily="2" charset="-78"/>
              </a:rPr>
              <a:t>منظمة ما بين مهنية وأكاديمية وتجارية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tabLst>
                <a:tab pos="2637155" algn="ctr"/>
                <a:tab pos="5274310" algn="r"/>
              </a:tabLst>
              <a:defRPr/>
            </a:pPr>
            <a:r>
              <a:rPr lang="ar-SA" sz="2800" b="1" dirty="0" smtClean="0">
                <a:solidFill>
                  <a:schemeClr val="bg1"/>
                </a:solidFill>
                <a:latin typeface="Times New Roman"/>
                <a:ea typeface="Times New Roman"/>
                <a:cs typeface="PT Bold Heading" pitchFamily="2" charset="-78"/>
              </a:rPr>
              <a:t> شبكة مراكز </a:t>
            </a:r>
            <a:r>
              <a:rPr lang="ar-SA" sz="2800" b="1" dirty="0">
                <a:solidFill>
                  <a:schemeClr val="bg1"/>
                </a:solidFill>
                <a:latin typeface="Times New Roman"/>
                <a:ea typeface="Times New Roman"/>
                <a:cs typeface="PT Bold Heading" pitchFamily="2" charset="-78"/>
              </a:rPr>
              <a:t>اختبارات تصل إلى 10000 مركز اختبار في أكثر من 160 دولة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tabLst>
                <a:tab pos="2637155" algn="ctr"/>
                <a:tab pos="5274310" algn="r"/>
              </a:tabLst>
              <a:defRPr/>
            </a:pPr>
            <a:r>
              <a:rPr lang="ar-SA" sz="2800" b="1" dirty="0" smtClean="0">
                <a:solidFill>
                  <a:schemeClr val="bg1"/>
                </a:solidFill>
                <a:latin typeface="Times New Roman"/>
                <a:ea typeface="Times New Roman"/>
                <a:cs typeface="PT Bold Heading" pitchFamily="2" charset="-78"/>
              </a:rPr>
              <a:t> يقدم </a:t>
            </a:r>
            <a:r>
              <a:rPr lang="ar-SA" sz="2800" b="1" dirty="0">
                <a:solidFill>
                  <a:schemeClr val="bg1"/>
                </a:solidFill>
                <a:latin typeface="Times New Roman"/>
                <a:ea typeface="Times New Roman"/>
                <a:cs typeface="PT Bold Heading" pitchFamily="2" charset="-78"/>
              </a:rPr>
              <a:t>ما يقارب 10 مليون اختبار </a:t>
            </a:r>
            <a:r>
              <a:rPr lang="ar-SA" sz="2800" b="1" dirty="0" smtClean="0">
                <a:solidFill>
                  <a:schemeClr val="bg1"/>
                </a:solidFill>
                <a:latin typeface="Times New Roman"/>
                <a:ea typeface="Times New Roman"/>
                <a:cs typeface="PT Bold Heading" pitchFamily="2" charset="-78"/>
              </a:rPr>
              <a:t>سنوياً مختلف  المجالات والتخصصات </a:t>
            </a:r>
          </a:p>
        </p:txBody>
      </p:sp>
      <p:pic>
        <p:nvPicPr>
          <p:cNvPr id="5" name="Picture 4" descr="prometric_2852621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357166"/>
            <a:ext cx="2921964" cy="11385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ar-SA" dirty="0" smtClean="0"/>
              <a:t>بعض المنظمات والجامعات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14422"/>
            <a:ext cx="6643734" cy="491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سهم إلى اليمين 2"/>
          <p:cNvSpPr/>
          <p:nvPr/>
        </p:nvSpPr>
        <p:spPr>
          <a:xfrm flipH="1">
            <a:off x="3419872" y="1208008"/>
            <a:ext cx="1044116" cy="18573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138" y="5373216"/>
            <a:ext cx="108585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6192688" cy="105152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rtl="1"/>
            <a:r>
              <a:rPr lang="ar-SA" sz="4800" dirty="0" smtClean="0">
                <a:solidFill>
                  <a:schemeClr val="bg1"/>
                </a:solidFill>
              </a:rPr>
              <a:t>الخدمات المقدمة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5580112" y="1844824"/>
            <a:ext cx="1800200" cy="309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/>
              <a:t>تقديم الاختبارات </a:t>
            </a:r>
            <a:r>
              <a:rPr lang="en-US" sz="2800" b="1" dirty="0"/>
              <a:t>Test Delivery </a:t>
            </a:r>
          </a:p>
          <a:p>
            <a:pPr algn="ctr"/>
            <a:endParaRPr lang="ar-SA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1835696" y="1844824"/>
            <a:ext cx="2016224" cy="309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bg1"/>
                </a:solidFill>
              </a:rPr>
              <a:t>تطوير وصناعة الاختبارات </a:t>
            </a:r>
            <a:r>
              <a:rPr lang="en-US" sz="2800" dirty="0">
                <a:solidFill>
                  <a:schemeClr val="bg1"/>
                </a:solidFill>
              </a:rPr>
              <a:t>Exam Delivery</a:t>
            </a:r>
          </a:p>
          <a:p>
            <a:pPr algn="ctr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404664"/>
            <a:ext cx="4536504" cy="1267544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rtl="1"/>
            <a:r>
              <a:rPr lang="ar-SA" dirty="0" smtClean="0">
                <a:solidFill>
                  <a:schemeClr val="bg1"/>
                </a:solidFill>
                <a:cs typeface="PT Bold Heading" pitchFamily="2" charset="-78"/>
              </a:rPr>
              <a:t>تقديم الاختبار</a:t>
            </a:r>
            <a:endParaRPr lang="en-US" dirty="0">
              <a:solidFill>
                <a:schemeClr val="bg1"/>
              </a:solidFill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916832"/>
            <a:ext cx="5688632" cy="2592288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ar-SA" sz="2800" dirty="0" smtClean="0">
                <a:solidFill>
                  <a:schemeClr val="bg1"/>
                </a:solidFill>
                <a:cs typeface="PT Bold Heading" pitchFamily="2" charset="-78"/>
              </a:rPr>
              <a:t>مراكز لاستقبال الطلبة وتوزيع الاختبارات</a:t>
            </a:r>
          </a:p>
          <a:p>
            <a:pPr algn="r" rtl="1"/>
            <a:r>
              <a:rPr lang="ar-SA" sz="2800" dirty="0" smtClean="0">
                <a:solidFill>
                  <a:schemeClr val="bg1"/>
                </a:solidFill>
                <a:cs typeface="PT Bold Heading" pitchFamily="2" charset="-78"/>
              </a:rPr>
              <a:t>مراقبة وادارة الاختبارات</a:t>
            </a:r>
          </a:p>
          <a:p>
            <a:pPr algn="r" rtl="1"/>
            <a:r>
              <a:rPr lang="ar-SA" sz="2800" dirty="0" smtClean="0">
                <a:solidFill>
                  <a:schemeClr val="bg1"/>
                </a:solidFill>
                <a:cs typeface="PT Bold Heading" pitchFamily="2" charset="-78"/>
              </a:rPr>
              <a:t>جدولة ومتابعة التسجيل في الاختبارات</a:t>
            </a:r>
          </a:p>
          <a:p>
            <a:pPr algn="r" rtl="1"/>
            <a:r>
              <a:rPr lang="ar-SA" sz="2800" dirty="0" smtClean="0">
                <a:solidFill>
                  <a:schemeClr val="bg1"/>
                </a:solidFill>
                <a:cs typeface="PT Bold Heading" pitchFamily="2" charset="-78"/>
              </a:rPr>
              <a:t>تحصيل الرسوم</a:t>
            </a:r>
            <a:endParaRPr lang="en-US" sz="2800" dirty="0">
              <a:solidFill>
                <a:schemeClr val="bg1"/>
              </a:solidFill>
              <a:cs typeface="PT Bold Heading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6696744" cy="105152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rtl="1"/>
            <a:r>
              <a:rPr lang="ar-SA" dirty="0" smtClean="0">
                <a:solidFill>
                  <a:schemeClr val="bg1"/>
                </a:solidFill>
                <a:cs typeface="PT Bold Heading" pitchFamily="2" charset="-78"/>
              </a:rPr>
              <a:t>تطوير وصناعة الاختبار</a:t>
            </a:r>
            <a:endParaRPr lang="en-US" dirty="0">
              <a:solidFill>
                <a:schemeClr val="bg1"/>
              </a:solidFill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844825"/>
            <a:ext cx="7200800" cy="3672408"/>
          </a:xfrm>
          <a:solidFill>
            <a:schemeClr val="accent1">
              <a:lumMod val="75000"/>
            </a:schemeClr>
          </a:solidFill>
        </p:spPr>
        <p:txBody>
          <a:bodyPr>
            <a:normAutofit fontScale="92500"/>
          </a:bodyPr>
          <a:lstStyle/>
          <a:p>
            <a:pPr algn="r" rtl="1"/>
            <a:r>
              <a:rPr lang="ar-SA" b="1" dirty="0" smtClean="0">
                <a:solidFill>
                  <a:schemeClr val="bg1"/>
                </a:solidFill>
                <a:cs typeface="PT Bold Heading" pitchFamily="2" charset="-78"/>
              </a:rPr>
              <a:t>دراسة نواتج التعلم للمواد وتصميم طرق التقيم</a:t>
            </a:r>
          </a:p>
          <a:p>
            <a:pPr algn="r" rtl="1"/>
            <a:r>
              <a:rPr lang="ar-SA" b="1" dirty="0" smtClean="0">
                <a:solidFill>
                  <a:schemeClr val="bg1"/>
                </a:solidFill>
                <a:cs typeface="PT Bold Heading" pitchFamily="2" charset="-78"/>
              </a:rPr>
              <a:t>تحويل نواتج التعلم إلى عناصر قابلة للقياس (عناصر الإختبار)</a:t>
            </a:r>
          </a:p>
          <a:p>
            <a:pPr algn="r" rtl="1"/>
            <a:r>
              <a:rPr lang="ar-SA" b="1" dirty="0" smtClean="0">
                <a:solidFill>
                  <a:schemeClr val="bg1"/>
                </a:solidFill>
                <a:cs typeface="PT Bold Heading" pitchFamily="2" charset="-78"/>
              </a:rPr>
              <a:t>تطوير بنك من عناصر الاختبار وتعين درجات الصعوية وشبكة الربط مع نواتج التعلم</a:t>
            </a:r>
          </a:p>
          <a:p>
            <a:pPr algn="r" rtl="1"/>
            <a:r>
              <a:rPr lang="ar-SA" b="1" dirty="0" smtClean="0">
                <a:solidFill>
                  <a:schemeClr val="bg1"/>
                </a:solidFill>
                <a:cs typeface="PT Bold Heading" pitchFamily="2" charset="-78"/>
              </a:rPr>
              <a:t>تصميم الاختبار بناءً على طبيعة المادة العلمية ونواتج التعلم (مثل: اختيارات متتعدة، محاكاة، اجابات مقالية، عمليات حسابية....الخ)</a:t>
            </a:r>
          </a:p>
          <a:p>
            <a:pPr algn="r" rtl="1"/>
            <a:r>
              <a:rPr lang="ar-SA" b="1" dirty="0" smtClean="0">
                <a:solidFill>
                  <a:schemeClr val="bg1"/>
                </a:solidFill>
                <a:cs typeface="PT Bold Heading" pitchFamily="2" charset="-78"/>
              </a:rPr>
              <a:t>النشر والانتاج الالكتروني للأختبارات</a:t>
            </a:r>
          </a:p>
          <a:p>
            <a:pPr algn="r" rtl="1"/>
            <a:r>
              <a:rPr lang="ar-SA" b="1" dirty="0" smtClean="0">
                <a:solidFill>
                  <a:schemeClr val="bg1"/>
                </a:solidFill>
                <a:cs typeface="PT Bold Heading" pitchFamily="2" charset="-78"/>
              </a:rPr>
              <a:t>تقديم وادارة الاختبارات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6696744" cy="1096144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  <a:cs typeface="PT Bold Heading" pitchFamily="2" charset="-78"/>
              </a:rPr>
              <a:t>أهم الفوائد والمميزات</a:t>
            </a:r>
            <a:endParaRPr lang="ar-SA" dirty="0">
              <a:solidFill>
                <a:schemeClr val="bg1"/>
              </a:solidFill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132856"/>
            <a:ext cx="7056784" cy="3993307"/>
          </a:xfrm>
        </p:spPr>
        <p:txBody>
          <a:bodyPr/>
          <a:lstStyle/>
          <a:p>
            <a:pPr marL="0" indent="0">
              <a:buNone/>
            </a:pPr>
            <a:endParaRPr lang="ar-SA" dirty="0"/>
          </a:p>
          <a:p>
            <a:pPr marL="0" indent="0" algn="ctr">
              <a:buNone/>
            </a:pPr>
            <a:endParaRPr lang="ar-SA" dirty="0" smtClean="0"/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endParaRPr lang="ar-SA" dirty="0" smtClean="0"/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endParaRPr lang="ar-SA" dirty="0" smtClean="0"/>
          </a:p>
          <a:p>
            <a:pPr marL="0" indent="0" algn="ctr">
              <a:buNone/>
            </a:pPr>
            <a:r>
              <a:rPr lang="ar-SA" b="1" dirty="0" smtClean="0">
                <a:solidFill>
                  <a:schemeClr val="tx2">
                    <a:lumMod val="75000"/>
                  </a:schemeClr>
                </a:solidFill>
              </a:rPr>
              <a:t>نأمل من حضراتكم بناءً على ما تقدم عن فكرة تطبيق خدمة مراكز الاختبارات، اعطاء بعض الفوائد التي يمكن تحقيقها في تطبيق المقترح</a:t>
            </a:r>
          </a:p>
        </p:txBody>
      </p:sp>
      <p:pic>
        <p:nvPicPr>
          <p:cNvPr id="1028" name="Picture 4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132856"/>
            <a:ext cx="1738274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85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ar-SA" dirty="0">
                <a:solidFill>
                  <a:schemeClr val="bg1"/>
                </a:solidFill>
                <a:cs typeface="PT Bold Heading" pitchFamily="2" charset="-78"/>
              </a:rPr>
              <a:t>أهم الفوائد والمميزات</a:t>
            </a:r>
            <a:endParaRPr lang="en-US" dirty="0">
              <a:solidFill>
                <a:schemeClr val="bg1"/>
              </a:solidFill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ar-SA" b="1" dirty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أداة من أدوات ضبط الجودة في التعليم الإلكتروني</a:t>
            </a:r>
          </a:p>
          <a:p>
            <a:r>
              <a:rPr lang="ar-SA" b="1" dirty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وسيلة لاتباع معايير الاعتماد الأكاديمي</a:t>
            </a:r>
          </a:p>
          <a:p>
            <a:r>
              <a:rPr lang="ar-SA" b="1" dirty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مساعدة الجامعات حديثة النشأة والتي تفتقر إلى الكوادر والموارد البشرية والمالية</a:t>
            </a:r>
          </a:p>
          <a:p>
            <a:r>
              <a:rPr lang="ar-SA" b="1" dirty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المساعدة في تفعيل الدور الرقابي والمساعد لوزارة التعليم العالي</a:t>
            </a:r>
          </a:p>
          <a:p>
            <a:r>
              <a:rPr lang="ar-SA" b="1" dirty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المساهمة في انتشار التعليم العالي في المدن والقرى النائية</a:t>
            </a:r>
            <a:endParaRPr lang="en-US" b="1" dirty="0">
              <a:solidFill>
                <a:schemeClr val="tx2">
                  <a:lumMod val="75000"/>
                </a:schemeClr>
              </a:solidFill>
              <a:cs typeface="AL-Mohanad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51520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ar-SA" dirty="0">
                <a:solidFill>
                  <a:schemeClr val="bg1"/>
                </a:solidFill>
                <a:cs typeface="PT Bold Heading" pitchFamily="2" charset="-78"/>
              </a:rPr>
              <a:t>أهم العقبات والصعوبات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نأمل من حضراتكم بناءً على ما تقدم عن فكرة تطبيق خدمة مراكز الاختبارات، اعطاء بعض الفوائد التي يمكن تحقيقها في تطبيق المقترح</a:t>
            </a:r>
          </a:p>
          <a:p>
            <a:pPr marL="0" indent="0">
              <a:buNone/>
            </a:pPr>
            <a:endParaRPr lang="ar-SA" dirty="0"/>
          </a:p>
        </p:txBody>
      </p:sp>
      <p:pic>
        <p:nvPicPr>
          <p:cNvPr id="4" name="Picture 4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132856"/>
            <a:ext cx="1738274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4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260648"/>
            <a:ext cx="3672408" cy="1008112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rtl="1"/>
            <a:r>
              <a:rPr lang="ar-SA" dirty="0" smtClean="0">
                <a:solidFill>
                  <a:schemeClr val="bg1"/>
                </a:solidFill>
                <a:cs typeface="PT Bold Heading" pitchFamily="2" charset="-78"/>
              </a:rPr>
              <a:t>أجندة اللقاء</a:t>
            </a:r>
            <a:endParaRPr lang="en-US" dirty="0">
              <a:solidFill>
                <a:schemeClr val="bg1"/>
              </a:solidFill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00201"/>
            <a:ext cx="7056784" cy="4421087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just" rtl="1"/>
            <a:r>
              <a:rPr lang="ar-SA" sz="3200" dirty="0" smtClean="0">
                <a:solidFill>
                  <a:schemeClr val="bg1"/>
                </a:solidFill>
                <a:cs typeface="PT Bold Heading" pitchFamily="2" charset="-78"/>
              </a:rPr>
              <a:t>نبذة تعريفية عن أنظمة الاختبارات في برامج التعليم عن بعد</a:t>
            </a:r>
          </a:p>
          <a:p>
            <a:pPr algn="just" rtl="1"/>
            <a:r>
              <a:rPr lang="ar-SA" sz="3200" dirty="0" smtClean="0">
                <a:solidFill>
                  <a:schemeClr val="bg1"/>
                </a:solidFill>
                <a:cs typeface="PT Bold Heading" pitchFamily="2" charset="-78"/>
              </a:rPr>
              <a:t>فكرة مراكز الاختبارات الالكترونية</a:t>
            </a:r>
          </a:p>
          <a:p>
            <a:pPr algn="just" rtl="1"/>
            <a:r>
              <a:rPr lang="ar-SA" sz="3200" dirty="0" smtClean="0">
                <a:solidFill>
                  <a:schemeClr val="bg1"/>
                </a:solidFill>
                <a:cs typeface="PT Bold Heading" pitchFamily="2" charset="-78"/>
              </a:rPr>
              <a:t>الدواعي والمبررات لإنشاء المراكز الالكترونية</a:t>
            </a:r>
          </a:p>
          <a:p>
            <a:pPr algn="just"/>
            <a:r>
              <a:rPr lang="ar-SA" sz="3200" dirty="0" smtClean="0">
                <a:solidFill>
                  <a:schemeClr val="bg1"/>
                </a:solidFill>
                <a:cs typeface="PT Bold Heading" pitchFamily="2" charset="-78"/>
              </a:rPr>
              <a:t>أهم العقبات والصعوبات التي </a:t>
            </a:r>
            <a:r>
              <a:rPr lang="ar-SA" sz="3200" dirty="0">
                <a:solidFill>
                  <a:schemeClr val="bg1"/>
                </a:solidFill>
                <a:cs typeface="PT Bold Heading" pitchFamily="2" charset="-78"/>
              </a:rPr>
              <a:t>تواجه المراكز </a:t>
            </a:r>
            <a:r>
              <a:rPr lang="ar-SA" sz="3200" dirty="0" smtClean="0">
                <a:solidFill>
                  <a:schemeClr val="bg1"/>
                </a:solidFill>
                <a:cs typeface="PT Bold Heading" pitchFamily="2" charset="-78"/>
              </a:rPr>
              <a:t>الالكترونية</a:t>
            </a:r>
          </a:p>
          <a:p>
            <a:pPr algn="just" rtl="1"/>
            <a:r>
              <a:rPr lang="ar-SA" sz="3200" dirty="0" smtClean="0">
                <a:solidFill>
                  <a:schemeClr val="bg1"/>
                </a:solidFill>
                <a:cs typeface="PT Bold Heading" pitchFamily="2" charset="-78"/>
              </a:rPr>
              <a:t>آليات التنفيذ </a:t>
            </a:r>
            <a:endParaRPr lang="en-US" sz="3200" dirty="0">
              <a:solidFill>
                <a:schemeClr val="bg1"/>
              </a:solidFill>
              <a:cs typeface="PT Bold Heading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9512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ar-SA" dirty="0">
                <a:solidFill>
                  <a:schemeClr val="bg1"/>
                </a:solidFill>
                <a:cs typeface="PT Bold Heading" pitchFamily="2" charset="-78"/>
              </a:rPr>
              <a:t>أهم العقبات والصعوبات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قلة تفاعل الجامعات المقدمة لبرامج التعليم عن بعد</a:t>
            </a:r>
          </a:p>
          <a:p>
            <a:r>
              <a:rPr lang="ar-SA" b="1" dirty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النقص في الكوادر المختصة في التعليم الالكتروني </a:t>
            </a:r>
          </a:p>
          <a:p>
            <a:r>
              <a:rPr lang="ar-SA" b="1" dirty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التسيق بين مدرسي المواد وعمادات التعليم الالكتروني ومزودي خدمة (مراكز الاختبارات)</a:t>
            </a:r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7373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56784" cy="979512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ar-SA" dirty="0">
                <a:solidFill>
                  <a:schemeClr val="bg1"/>
                </a:solidFill>
                <a:cs typeface="PT Bold Heading" pitchFamily="2" charset="-78"/>
              </a:rPr>
              <a:t>الآليات المقترحة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نأمل من حضراتكم اقتراح اليات لتفعيل فوائد تطبيق المقترح وللتغلب على العقبات والصعوبات المتوقعة</a:t>
            </a:r>
          </a:p>
        </p:txBody>
      </p:sp>
      <p:pic>
        <p:nvPicPr>
          <p:cNvPr id="5" name="Picture 4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132856"/>
            <a:ext cx="1738274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28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840760" cy="1123528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ar-SA" dirty="0">
                <a:solidFill>
                  <a:schemeClr val="bg1"/>
                </a:solidFill>
                <a:cs typeface="PT Bold Heading" pitchFamily="2" charset="-78"/>
              </a:rPr>
              <a:t>الآليات المقترحة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المركز الوطني للتعلم الالكتروني والتعليم عن بعد كمقدم للخدمة</a:t>
            </a:r>
          </a:p>
          <a:p>
            <a:r>
              <a:rPr lang="ar-SA" b="1" dirty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الاستفادة من تجربة مراكز الاختبارات الدولية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Prometric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Testing  Centers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 لتطبيقها على الجامعات السعودية</a:t>
            </a:r>
          </a:p>
          <a:p>
            <a:r>
              <a:rPr lang="ar-SA" b="1" dirty="0">
                <a:solidFill>
                  <a:schemeClr val="tx2">
                    <a:lumMod val="75000"/>
                  </a:schemeClr>
                </a:solidFill>
                <a:cs typeface="AL-Mohanad Bold" pitchFamily="2" charset="-78"/>
              </a:rPr>
              <a:t>عمادات التعليم عن بعد في الجامعات كمشاركين في مجلس إدارة لتوحيد المعايير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2428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404864"/>
            <a:ext cx="5400600" cy="1168152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ar-SA" sz="6600" dirty="0" smtClean="0">
                <a:solidFill>
                  <a:schemeClr val="bg1"/>
                </a:solidFill>
                <a:cs typeface="PT Bold Heading" pitchFamily="2" charset="-78"/>
              </a:rPr>
              <a:t>شكراً لكم</a:t>
            </a:r>
            <a:endParaRPr lang="ar-SA" sz="6600" dirty="0">
              <a:solidFill>
                <a:schemeClr val="bg1"/>
              </a:solidFill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786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6408712" cy="1008112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ar-SA" sz="3200" dirty="0" smtClean="0">
                <a:solidFill>
                  <a:schemeClr val="bg1"/>
                </a:solidFill>
                <a:cs typeface="PT Bold Heading" pitchFamily="2" charset="-78"/>
              </a:rPr>
              <a:t>أنظمة </a:t>
            </a:r>
            <a:r>
              <a:rPr lang="ar-SA" sz="3200" dirty="0">
                <a:solidFill>
                  <a:schemeClr val="bg1"/>
                </a:solidFill>
                <a:cs typeface="PT Bold Heading" pitchFamily="2" charset="-78"/>
              </a:rPr>
              <a:t>الاختبارات في التعليم </a:t>
            </a:r>
            <a:r>
              <a:rPr lang="ar-SA" sz="3200" dirty="0" smtClean="0">
                <a:solidFill>
                  <a:schemeClr val="bg1"/>
                </a:solidFill>
                <a:cs typeface="PT Bold Heading" pitchFamily="2" charset="-78"/>
              </a:rPr>
              <a:t>الكتروني</a:t>
            </a:r>
            <a:endParaRPr lang="en-US" sz="3200" dirty="0">
              <a:solidFill>
                <a:schemeClr val="bg1"/>
              </a:solidFill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988841"/>
            <a:ext cx="7200800" cy="36004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r" rtl="1"/>
            <a:r>
              <a:rPr lang="ar-SA" dirty="0">
                <a:solidFill>
                  <a:schemeClr val="bg1"/>
                </a:solidFill>
                <a:cs typeface="PT Bold Heading" pitchFamily="2" charset="-78"/>
              </a:rPr>
              <a:t>يتم اختبار الطالب في كل مقرر دراسي يعقد مرة واحدة في نهاية الفصل الدراسي وتحسب الدرجة من مائة </a:t>
            </a:r>
            <a:endParaRPr lang="ar-SA" dirty="0" smtClean="0">
              <a:solidFill>
                <a:schemeClr val="bg1"/>
              </a:solidFill>
              <a:cs typeface="PT Bold Heading" pitchFamily="2" charset="-78"/>
            </a:endParaRPr>
          </a:p>
          <a:p>
            <a:pPr lvl="0" algn="r" rtl="1"/>
            <a:r>
              <a:rPr lang="ar-SA" dirty="0">
                <a:solidFill>
                  <a:schemeClr val="bg1"/>
                </a:solidFill>
                <a:cs typeface="PT Bold Heading" pitchFamily="2" charset="-78"/>
              </a:rPr>
              <a:t>يتوجب أن يؤدي الطالب المنتسب الاختبار في  أحد المراكز المعتمدة من عمادة التعليم عن بعد</a:t>
            </a:r>
            <a:r>
              <a:rPr lang="en-US" dirty="0">
                <a:solidFill>
                  <a:schemeClr val="bg1"/>
                </a:solidFill>
                <a:cs typeface="PT Bold Heading" pitchFamily="2" charset="-78"/>
              </a:rPr>
              <a:t> .</a:t>
            </a:r>
          </a:p>
          <a:p>
            <a:pPr lvl="0" algn="r" rtl="1"/>
            <a:r>
              <a:rPr lang="ar-SA" dirty="0">
                <a:solidFill>
                  <a:schemeClr val="bg1"/>
                </a:solidFill>
                <a:cs typeface="PT Bold Heading" pitchFamily="2" charset="-78"/>
              </a:rPr>
              <a:t>ليتمكن الطالب من أداء الاختبار فلابد من تسديد الرسوم ثم اختبار المقررات الدراسية والتسجيل في مراكز الاختبارات</a:t>
            </a:r>
            <a:r>
              <a:rPr lang="en-US" dirty="0">
                <a:solidFill>
                  <a:schemeClr val="bg1"/>
                </a:solidFill>
                <a:cs typeface="PT Bold Heading" pitchFamily="2" charset="-78"/>
              </a:rPr>
              <a:t>.</a:t>
            </a:r>
          </a:p>
          <a:p>
            <a:pPr lvl="0" algn="r" rtl="1"/>
            <a:r>
              <a:rPr lang="ar-SA" dirty="0">
                <a:solidFill>
                  <a:schemeClr val="bg1"/>
                </a:solidFill>
                <a:cs typeface="PT Bold Heading" pitchFamily="2" charset="-78"/>
              </a:rPr>
              <a:t>الطالب الذي يتغيب عن الاختبار النهائي لبعض المقررات الدراسية يرصد له صفر في ذلك المقرر </a:t>
            </a:r>
            <a:endParaRPr lang="en-US" dirty="0">
              <a:solidFill>
                <a:schemeClr val="bg1"/>
              </a:solidFill>
              <a:cs typeface="PT Bold Heading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76672"/>
            <a:ext cx="5976664" cy="112352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rtl="1"/>
            <a:r>
              <a:rPr lang="ar-SA" dirty="0" smtClean="0">
                <a:solidFill>
                  <a:schemeClr val="bg1"/>
                </a:solidFill>
                <a:cs typeface="PT Bold Heading" pitchFamily="2" charset="-78"/>
              </a:rPr>
              <a:t>مراكز الاختبارات</a:t>
            </a:r>
            <a:endParaRPr lang="en-US" dirty="0">
              <a:solidFill>
                <a:schemeClr val="bg1"/>
              </a:solidFill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16832"/>
            <a:ext cx="6984776" cy="305293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ar-SA" dirty="0">
                <a:solidFill>
                  <a:schemeClr val="bg1"/>
                </a:solidFill>
                <a:cs typeface="PT Bold Heading" pitchFamily="2" charset="-78"/>
              </a:rPr>
              <a:t>حددت مدنا تغطي مختلف مناطق المملكة حسب أعداد ومواقع الطلبة جغرافياً </a:t>
            </a:r>
            <a:endParaRPr lang="ar-SA" dirty="0" smtClean="0">
              <a:solidFill>
                <a:schemeClr val="bg1"/>
              </a:solidFill>
              <a:cs typeface="PT Bold Heading" pitchFamily="2" charset="-78"/>
            </a:endParaRPr>
          </a:p>
          <a:p>
            <a:pPr algn="r" rtl="1"/>
            <a:r>
              <a:rPr lang="ar-SA" dirty="0" smtClean="0">
                <a:solidFill>
                  <a:schemeClr val="bg1"/>
                </a:solidFill>
                <a:cs typeface="PT Bold Heading" pitchFamily="2" charset="-78"/>
              </a:rPr>
              <a:t>مثال في جامعة الملك فيصل:</a:t>
            </a:r>
          </a:p>
          <a:p>
            <a:pPr lvl="1" algn="r" rtl="1"/>
            <a:r>
              <a:rPr lang="ar-SA" dirty="0" smtClean="0">
                <a:solidFill>
                  <a:schemeClr val="bg1"/>
                </a:solidFill>
                <a:cs typeface="PT Bold Heading" pitchFamily="2" charset="-78"/>
              </a:rPr>
              <a:t>الأحساء           - بريدة               - تبوك     - نجران</a:t>
            </a:r>
          </a:p>
          <a:p>
            <a:pPr lvl="1" algn="r" rtl="1"/>
            <a:r>
              <a:rPr lang="ar-SA" dirty="0" smtClean="0">
                <a:solidFill>
                  <a:schemeClr val="bg1"/>
                </a:solidFill>
                <a:cs typeface="PT Bold Heading" pitchFamily="2" charset="-78"/>
              </a:rPr>
              <a:t>الجبيل             - القطيف            - الطائف   - خميس مشيط</a:t>
            </a:r>
          </a:p>
          <a:p>
            <a:pPr lvl="1" algn="r" rtl="1"/>
            <a:r>
              <a:rPr lang="ar-SA" dirty="0" smtClean="0">
                <a:solidFill>
                  <a:schemeClr val="bg1"/>
                </a:solidFill>
                <a:cs typeface="PT Bold Heading" pitchFamily="2" charset="-78"/>
              </a:rPr>
              <a:t>الخبر              - المدينة المنورة    - جدة       - الخرج</a:t>
            </a:r>
          </a:p>
          <a:p>
            <a:pPr lvl="1" algn="r" rtl="1"/>
            <a:r>
              <a:rPr lang="ar-SA" dirty="0" smtClean="0">
                <a:solidFill>
                  <a:schemeClr val="bg1"/>
                </a:solidFill>
                <a:cs typeface="PT Bold Heading" pitchFamily="2" charset="-78"/>
              </a:rPr>
              <a:t>الخفجي            - النعيىرية          - حائل</a:t>
            </a:r>
          </a:p>
          <a:p>
            <a:pPr lvl="1" algn="r" rtl="1"/>
            <a:r>
              <a:rPr lang="ar-SA" dirty="0" smtClean="0">
                <a:solidFill>
                  <a:schemeClr val="bg1"/>
                </a:solidFill>
                <a:cs typeface="PT Bold Heading" pitchFamily="2" charset="-78"/>
              </a:rPr>
              <a:t>الدمام              - بقيق               - حفر الباطن  </a:t>
            </a:r>
          </a:p>
          <a:p>
            <a:pPr lvl="1" algn="r" rtl="1"/>
            <a:r>
              <a:rPr lang="ar-SA" dirty="0" smtClean="0">
                <a:solidFill>
                  <a:schemeClr val="bg1"/>
                </a:solidFill>
                <a:cs typeface="PT Bold Heading" pitchFamily="2" charset="-78"/>
              </a:rPr>
              <a:t>الرياض           - أبها                - عرعر</a:t>
            </a:r>
            <a:endParaRPr lang="en-US" dirty="0">
              <a:solidFill>
                <a:schemeClr val="bg1"/>
              </a:solidFill>
              <a:cs typeface="PT Bold Heading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764704"/>
            <a:ext cx="5832648" cy="148356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rtl="1"/>
            <a:r>
              <a:rPr lang="ar-SA" sz="4000" dirty="0" smtClean="0">
                <a:solidFill>
                  <a:schemeClr val="bg1"/>
                </a:solidFill>
                <a:cs typeface="PT Bold Heading" pitchFamily="2" charset="-78"/>
              </a:rPr>
              <a:t>نماذج لمراكز الاختبارات القائمة حالياً</a:t>
            </a:r>
            <a:endParaRPr lang="en-US" sz="4000" dirty="0">
              <a:solidFill>
                <a:schemeClr val="bg1"/>
              </a:solidFill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996952"/>
            <a:ext cx="7416824" cy="1800200"/>
          </a:xfrm>
          <a:solidFill>
            <a:schemeClr val="accent1">
              <a:lumMod val="75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ctr" rtl="1">
              <a:buNone/>
            </a:pPr>
            <a:r>
              <a:rPr lang="ar-SA" sz="3600" dirty="0" smtClean="0">
                <a:solidFill>
                  <a:schemeClr val="bg1"/>
                </a:solidFill>
                <a:cs typeface="PT Bold Heading" pitchFamily="2" charset="-78"/>
              </a:rPr>
              <a:t>مثال جامعة الإمام: </a:t>
            </a:r>
          </a:p>
          <a:p>
            <a:pPr marL="0" indent="0" algn="ctr" rtl="1">
              <a:buNone/>
            </a:pPr>
            <a:endParaRPr lang="ar-SA" sz="3600" dirty="0" smtClean="0">
              <a:solidFill>
                <a:schemeClr val="bg1"/>
              </a:solidFill>
              <a:cs typeface="PT Bold Heading" pitchFamily="2" charset="-78"/>
            </a:endParaRPr>
          </a:p>
          <a:p>
            <a:pPr marL="0" indent="0" algn="ctr" rtl="1">
              <a:buNone/>
            </a:pPr>
            <a:r>
              <a:rPr lang="ar-SA" sz="3600" dirty="0" smtClean="0">
                <a:solidFill>
                  <a:schemeClr val="bg1"/>
                </a:solidFill>
                <a:cs typeface="PT Bold Heading" pitchFamily="2" charset="-78"/>
              </a:rPr>
              <a:t> تمتلك الجامعة 60 مركزاً للاختبارات والبيان التالي يوضح بعضا من نلك المراكز </a:t>
            </a: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71604" y="218440"/>
          <a:ext cx="6096000" cy="555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02426"/>
                <a:gridCol w="2961574"/>
                <a:gridCol w="2032000"/>
              </a:tblGrid>
              <a:tr h="2279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م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اسم المركز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المحافظة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جامعة الإمام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الرياض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المعهد العلمي في الرياض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الرياض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معهد إمام الدعوة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الرياض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المعهد العلمي في الشفاء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الرياض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المعهد العلمي في الملز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الرياض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المعهد العلمي في الدرعية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الدرعية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المعهد العلمي في القويعية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القويعية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المعهد العلمي في حوطه بني تميم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حوطه بن تميم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المعهد العلمي في حوطة سدير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المجمعة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المعهد العلمي في وادي الدوسر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وادي الدواسر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المعهد العلمي في الدلم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الخرج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المعهد العلمي في الافلاج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الأفلاج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المعهد العلمي في الخرج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الخرج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المعهد العلمي في الدوادمي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الدوادمي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71604" y="218440"/>
          <a:ext cx="6096000" cy="555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02426"/>
                <a:gridCol w="2961574"/>
                <a:gridCol w="2032000"/>
              </a:tblGrid>
              <a:tr h="2279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م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اسم المركز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المحافظة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المعهد العلمي في شقراء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شقراء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مركز دراسة الطالبات بحي الملز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الرياض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مركز دراسة الطالبات بحي النفل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الرياض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مركز دراسة الطالبات بحي البطحاء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الرياض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مركز اختبار مدينة الملك عبدالله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الرياض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مركز اختبار جامعة الدمام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المنطقة الشرقية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كلية التربية بعفيف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عفيف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جامعة حائل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حائل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كلية المعلمين بالرياض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الرياض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كلية الشريعة والدراسات الإسلامية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الأحساء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مركز اختبار ثانوية الخالدية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الخفجي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مركزاختبار ثانوية الفضيل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الجبيل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مركز اختبار ثانوية الخبر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الخبر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مركز اختبار ثانوية الأحساء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الأحساء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2104257"/>
            <a:ext cx="5328592" cy="2908919"/>
          </a:xfrm>
          <a:solidFill>
            <a:schemeClr val="accent1">
              <a:lumMod val="75000"/>
            </a:schemeClr>
          </a:solidFill>
        </p:spPr>
        <p:txBody>
          <a:bodyPr>
            <a:normAutofit fontScale="62500" lnSpcReduction="20000"/>
          </a:bodyPr>
          <a:lstStyle/>
          <a:p>
            <a:pPr algn="r" rtl="1"/>
            <a:r>
              <a:rPr lang="ar-SA" sz="3600" b="1" dirty="0" smtClean="0">
                <a:solidFill>
                  <a:schemeClr val="bg1"/>
                </a:solidFill>
              </a:rPr>
              <a:t>مثال  (2) : </a:t>
            </a:r>
          </a:p>
          <a:p>
            <a:pPr algn="r" rtl="1"/>
            <a:r>
              <a:rPr lang="ar-SA" sz="5100" b="1" dirty="0" smtClean="0">
                <a:solidFill>
                  <a:schemeClr val="bg1"/>
                </a:solidFill>
              </a:rPr>
              <a:t>جامعة الملك عبد العزيز:</a:t>
            </a:r>
            <a:r>
              <a:rPr lang="ar-SA" sz="3600" b="1" dirty="0" smtClean="0">
                <a:solidFill>
                  <a:schemeClr val="bg1"/>
                </a:solidFill>
              </a:rPr>
              <a:t>	</a:t>
            </a:r>
          </a:p>
          <a:p>
            <a:pPr lvl="1" algn="r" rtl="1"/>
            <a:r>
              <a:rPr lang="ar-SA" sz="4000" b="1" dirty="0" smtClean="0">
                <a:solidFill>
                  <a:schemeClr val="bg1"/>
                </a:solidFill>
              </a:rPr>
              <a:t>جدة</a:t>
            </a:r>
          </a:p>
          <a:p>
            <a:pPr lvl="1" algn="r" rtl="1"/>
            <a:r>
              <a:rPr lang="ar-SA" sz="4000" b="1" dirty="0" smtClean="0">
                <a:solidFill>
                  <a:schemeClr val="bg1"/>
                </a:solidFill>
              </a:rPr>
              <a:t>الرياض</a:t>
            </a:r>
          </a:p>
          <a:p>
            <a:pPr lvl="1" algn="r" rtl="1"/>
            <a:r>
              <a:rPr lang="ar-SA" sz="4000" b="1" dirty="0" smtClean="0">
                <a:solidFill>
                  <a:schemeClr val="bg1"/>
                </a:solidFill>
              </a:rPr>
              <a:t>الدمام</a:t>
            </a:r>
          </a:p>
          <a:p>
            <a:pPr lvl="1" algn="r" rtl="1"/>
            <a:r>
              <a:rPr lang="ar-SA" sz="4000" b="1" dirty="0" smtClean="0">
                <a:solidFill>
                  <a:schemeClr val="bg1"/>
                </a:solidFill>
              </a:rPr>
              <a:t>القصيم</a:t>
            </a:r>
          </a:p>
          <a:p>
            <a:pPr lvl="1" algn="r" rtl="1"/>
            <a:r>
              <a:rPr lang="ar-SA" sz="4000" b="1" dirty="0" smtClean="0">
                <a:solidFill>
                  <a:schemeClr val="bg1"/>
                </a:solidFill>
              </a:rPr>
              <a:t>أبها</a:t>
            </a: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214290"/>
          <a:ext cx="8024826" cy="56464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76864"/>
                <a:gridCol w="5847962"/>
              </a:tblGrid>
              <a:tr h="2279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 dirty="0">
                          <a:latin typeface="Times New Roman"/>
                          <a:ea typeface="Times New Roman"/>
                          <a:cs typeface="AL-Mohanad"/>
                        </a:rPr>
                        <a:t>اسم الجامعة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>
                          <a:latin typeface="Times New Roman"/>
                          <a:ea typeface="Times New Roman"/>
                          <a:cs typeface="AL-Mohanad"/>
                        </a:rPr>
                        <a:t>برامج الانتساب المطور المطروحة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endParaRPr lang="en-US" sz="13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 dirty="0">
                          <a:latin typeface="Times New Roman"/>
                          <a:ea typeface="Times New Roman"/>
                          <a:cs typeface="AL-Mohanad"/>
                        </a:rPr>
                        <a:t>جامعة أم القرى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كلية الشريعة والدراسات الإسلامية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كلية الدعوة وأصول الدين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كلية اللغة العربية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كلية التربية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كلية الآداب والعلوم الإدارية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>
                          <a:latin typeface="Times New Roman"/>
                          <a:ea typeface="Times New Roman"/>
                          <a:cs typeface="AL-Mohanad"/>
                        </a:rPr>
                        <a:t>جامعة الإمام محمد بن سعود الإسلامية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تخصص الشريعة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تخصص الدعوة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تخصص إدارة الأعمال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تخصص الاقتصاد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تخصص اللغة العربية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>
                          <a:latin typeface="Times New Roman"/>
                          <a:ea typeface="Times New Roman"/>
                          <a:cs typeface="AL-Mohanad"/>
                        </a:rPr>
                        <a:t>جامعة الملك عبدالعزيز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كلية الآداب والعلوم الإنسانية .قسم اللغة العربية ،قسم الدراسات الإسلامية ، قسم الاجتماع ، قسم علم النفس ، قسم التاريخ ، قسم اللغة الانجليزية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كلية الاقتصاد والإدارة ( قسم الإدارة العامة ، قسم إدارة الأعمال )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>
                          <a:latin typeface="Times New Roman"/>
                          <a:ea typeface="Times New Roman"/>
                          <a:cs typeface="AL-Mohanad"/>
                        </a:rPr>
                        <a:t>جامعة الملك فيصل 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كلية الآداب والعلوم الإنسانية ( اللغة العربية ، الدراسات الإسلامية ، اللغة الانجليزية ، الدراسات الاجتماعية )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كلية التربية ( التربية الخاصة )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>
                          <a:latin typeface="Times New Roman"/>
                          <a:ea typeface="Times New Roman"/>
                          <a:cs typeface="AL-Mohanad"/>
                        </a:rPr>
                        <a:t>كلية العلوم الإدارية ( إدارة أعمال )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b="1">
                          <a:latin typeface="Times New Roman"/>
                          <a:ea typeface="Times New Roman"/>
                          <a:cs typeface="AL-Mohanad"/>
                        </a:rPr>
                        <a:t>جامعة طيبة 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dirty="0">
                          <a:latin typeface="Times New Roman"/>
                          <a:ea typeface="Times New Roman"/>
                          <a:cs typeface="AL-Mohanad"/>
                        </a:rPr>
                        <a:t>كلية العلوم المالية والإدارية ( إدارة أعمال )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300" dirty="0">
                          <a:latin typeface="Times New Roman"/>
                          <a:ea typeface="Times New Roman"/>
                          <a:cs typeface="AL-Mohanad"/>
                        </a:rPr>
                        <a:t>كلية الآداب والعلوم الإنسانية ( دراسات قرآنية ، دراسات إسلامية ، لغة عربية ، تاريخ ، جغرافيا )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554</TotalTime>
  <Words>915</Words>
  <Application>Microsoft Office PowerPoint</Application>
  <PresentationFormat>عرض على الشاشة (3:4)‏</PresentationFormat>
  <Paragraphs>232</Paragraphs>
  <Slides>23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Executive</vt:lpstr>
      <vt:lpstr>عرض تقديمي في PowerPoint</vt:lpstr>
      <vt:lpstr>أجندة اللقاء</vt:lpstr>
      <vt:lpstr>أنظمة الاختبارات في التعليم الكتروني</vt:lpstr>
      <vt:lpstr>مراكز الاختبارات</vt:lpstr>
      <vt:lpstr>نماذج لمراكز الاختبارات القائمة حالياً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فكرة المراكز الالكترونية</vt:lpstr>
      <vt:lpstr>عرض تقديمي في PowerPoint</vt:lpstr>
      <vt:lpstr>بعض المنظمات والجامعات</vt:lpstr>
      <vt:lpstr>الخدمات المقدمة</vt:lpstr>
      <vt:lpstr>تقديم الاختبار</vt:lpstr>
      <vt:lpstr>تطوير وصناعة الاختبار</vt:lpstr>
      <vt:lpstr>أهم الفوائد والمميزات</vt:lpstr>
      <vt:lpstr>أهم الفوائد والمميزات</vt:lpstr>
      <vt:lpstr>أهم العقبات والصعوبات</vt:lpstr>
      <vt:lpstr>أهم العقبات والصعوبات</vt:lpstr>
      <vt:lpstr>الآليات المقترحة</vt:lpstr>
      <vt:lpstr>الآليات المقترحة</vt:lpstr>
      <vt:lpstr>شكراً لكم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user</cp:lastModifiedBy>
  <cp:revision>54</cp:revision>
  <dcterms:created xsi:type="dcterms:W3CDTF">2012-12-05T13:51:26Z</dcterms:created>
  <dcterms:modified xsi:type="dcterms:W3CDTF">2012-12-08T06:42:37Z</dcterms:modified>
</cp:coreProperties>
</file>