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E18575-A31C-4142-8DBF-1715AD31A2B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89352A-DE91-439B-BB77-B0B6523ECE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9274" y="1052736"/>
            <a:ext cx="3313355" cy="910072"/>
          </a:xfrm>
        </p:spPr>
        <p:txBody>
          <a:bodyPr>
            <a:noAutofit/>
          </a:bodyPr>
          <a:lstStyle/>
          <a:p>
            <a:pPr algn="ctr"/>
            <a:r>
              <a:rPr lang="ar-JO" sz="4900" b="1" dirty="0"/>
              <a:t>كلية المجتمع</a:t>
            </a:r>
            <a:endParaRPr lang="en-US" sz="49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2708920"/>
            <a:ext cx="3309803" cy="2736304"/>
          </a:xfrm>
        </p:spPr>
        <p:txBody>
          <a:bodyPr>
            <a:normAutofit/>
          </a:bodyPr>
          <a:lstStyle/>
          <a:p>
            <a:pPr algn="ctr" rtl="1"/>
            <a:r>
              <a:rPr lang="ar-JO" sz="2600" b="1" dirty="0"/>
              <a:t>قسم العلوم الإدارية </a:t>
            </a:r>
            <a:r>
              <a:rPr lang="ar-JO" sz="2600" b="1" dirty="0" smtClean="0"/>
              <a:t>والإنسانية</a:t>
            </a:r>
          </a:p>
          <a:p>
            <a:pPr algn="ctr" rtl="1"/>
            <a:endParaRPr lang="ar-JO" sz="2600" b="1" dirty="0"/>
          </a:p>
          <a:p>
            <a:pPr lvl="0" algn="ctr" rtl="1">
              <a:buClr>
                <a:srgbClr val="94C600"/>
              </a:buClr>
            </a:pPr>
            <a:r>
              <a:rPr lang="ar-JO" b="1" dirty="0" smtClean="0">
                <a:solidFill>
                  <a:srgbClr val="FF0000"/>
                </a:solidFill>
              </a:rPr>
              <a:t> - تخصص المحاسبة -</a:t>
            </a:r>
            <a:endParaRPr lang="ar-JO" sz="2600" b="1" dirty="0" smtClean="0"/>
          </a:p>
          <a:p>
            <a:pPr algn="ctr" rtl="1"/>
            <a:endParaRPr lang="en-US" sz="2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522"/>
            <a:ext cx="1763688" cy="108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الخامس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4570"/>
              </p:ext>
            </p:extLst>
          </p:nvPr>
        </p:nvGraphicFramePr>
        <p:xfrm>
          <a:off x="1007604" y="2722775"/>
          <a:ext cx="7200800" cy="30002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69336"/>
                <a:gridCol w="4055738"/>
                <a:gridCol w="1475726"/>
              </a:tblGrid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301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المحاسبة المتقدمة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390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إعداد التقارير المحاسبية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306 عال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البرمجة بلغة كوبول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211 نظم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القانون التجاري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111 كمى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طرق كمية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265 قصد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اقتصاديات الموارد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503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السادس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87133"/>
              </p:ext>
            </p:extLst>
          </p:nvPr>
        </p:nvGraphicFramePr>
        <p:xfrm>
          <a:off x="1043609" y="2780927"/>
          <a:ext cx="7128792" cy="302433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00435"/>
                <a:gridCol w="3764262"/>
                <a:gridCol w="1264095"/>
              </a:tblGrid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251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نظم محاسبية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413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المحاسبة التطبيقية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431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المحاسبة الإدارية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121 كمى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طرق كمية (2)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221 دار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الإدارة المالية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241 دار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إدارة التسويق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04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السابع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31657"/>
              </p:ext>
            </p:extLst>
          </p:nvPr>
        </p:nvGraphicFramePr>
        <p:xfrm>
          <a:off x="1043608" y="2780928"/>
          <a:ext cx="7128792" cy="316835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63714"/>
                <a:gridCol w="4036207"/>
                <a:gridCol w="1428871"/>
              </a:tblGrid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341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مراجعة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416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نظرية المحاسبة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437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بحوث العمليات في المحاسبة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211 قصد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اقتصاديات نقود وبنوك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271 دار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إدارة العمليات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62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2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الثامن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239672"/>
              </p:ext>
            </p:extLst>
          </p:nvPr>
        </p:nvGraphicFramePr>
        <p:xfrm>
          <a:off x="1043608" y="2780928"/>
          <a:ext cx="7128792" cy="309634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09960"/>
                <a:gridCol w="4157861"/>
                <a:gridCol w="1160971"/>
              </a:tblGrid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331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محاسبة التكاليف (2)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415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تحليل التقارير المالية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451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استخدام الحاسب في المحاسبة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324 دار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قرارات التمويل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311 نظم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العقود التجارية وعمليات البنوك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233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980728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SA" b="1" dirty="0"/>
              <a:t>أعضاء هيئة التدريس </a:t>
            </a:r>
            <a:r>
              <a:rPr lang="ar-SA" b="1" dirty="0" smtClean="0"/>
              <a:t>بالقسم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800" b="1" dirty="0" smtClean="0"/>
              <a:t>(تخصص المحاسبة)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297633"/>
              </p:ext>
            </p:extLst>
          </p:nvPr>
        </p:nvGraphicFramePr>
        <p:xfrm>
          <a:off x="978346" y="2555816"/>
          <a:ext cx="7266062" cy="324944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4817"/>
                <a:gridCol w="2791125"/>
                <a:gridCol w="1403160"/>
                <a:gridCol w="2346960"/>
              </a:tblGrid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الاسم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الوظيفة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المنصب الإداري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د. خالد بن محمد العمر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وكيل الكلية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رئيس القسم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د. محمود رجب ياسين غنيم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أ. مساعد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مشرف القسم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د. هيثم عبدالكريم شعبان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أ. مساعد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شريف نايف عوايص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شاكر حامد محمد نويجي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عثمان بن عبدالله الصالح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مبتعث لإكمال الدكتوراه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61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7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محمد عبدالقادر النمر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5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790420"/>
            <a:ext cx="7024744" cy="1143000"/>
          </a:xfrm>
        </p:spPr>
        <p:txBody>
          <a:bodyPr/>
          <a:lstStyle/>
          <a:p>
            <a:pPr algn="r" rtl="1"/>
            <a:r>
              <a:rPr lang="ar-SA" b="1" dirty="0"/>
              <a:t>أنشطة أعضاء هيئة التدريس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323652"/>
            <a:ext cx="6768868" cy="3985668"/>
          </a:xfrm>
        </p:spPr>
        <p:txBody>
          <a:bodyPr>
            <a:normAutofit fontScale="92500" lnSpcReduction="10000"/>
          </a:bodyPr>
          <a:lstStyle/>
          <a:p>
            <a:pPr marL="68580" lvl="0" indent="0" algn="just" rtl="1">
              <a:buClr>
                <a:srgbClr val="94C600"/>
              </a:buClr>
              <a:buNone/>
            </a:pPr>
            <a:r>
              <a:rPr lang="ar-SA" sz="1500" b="1" dirty="0">
                <a:solidFill>
                  <a:srgbClr val="3E3D2D"/>
                </a:solidFill>
              </a:rPr>
              <a:t>إضافة إلى الجانب الأكاديمي الروتيني المتمثل بإلقاء المحاضرات ، يقوم أعضاء هيئة التدريس في القسم بمجموعة متنوعة من الأنشطة المنهجية (ذات الطابع الأكاديمي) والأنشطة اللامنهجية (ذات الطابعين الأكاديمي والترفيهي) ، والمتمثلة</a:t>
            </a:r>
            <a:r>
              <a:rPr lang="ar-JO" sz="1500" b="1" dirty="0">
                <a:solidFill>
                  <a:srgbClr val="3E3D2D"/>
                </a:solidFill>
              </a:rPr>
              <a:t>:</a:t>
            </a:r>
          </a:p>
          <a:p>
            <a:pPr marL="68580" lvl="0" indent="0" algn="just" rtl="1">
              <a:buClr>
                <a:srgbClr val="94C600"/>
              </a:buClr>
              <a:buNone/>
            </a:pPr>
            <a:endParaRPr lang="ar-JO" sz="1500" b="1" dirty="0">
              <a:solidFill>
                <a:srgbClr val="3E3D2D"/>
              </a:solidFill>
            </a:endParaRP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>
                <a:solidFill>
                  <a:srgbClr val="3E3D2D"/>
                </a:solidFill>
              </a:rPr>
              <a:t> إلقاء مجموعة متنوعة من المحاضرات العامة والندوات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إعداد </a:t>
            </a:r>
            <a:r>
              <a:rPr lang="ar-SA" sz="1500" b="1" dirty="0">
                <a:solidFill>
                  <a:srgbClr val="3E3D2D"/>
                </a:solidFill>
              </a:rPr>
              <a:t>الأبحاث</a:t>
            </a:r>
            <a:r>
              <a:rPr lang="ar-JO" sz="1500" b="1" dirty="0">
                <a:solidFill>
                  <a:srgbClr val="3E3D2D"/>
                </a:solidFill>
              </a:rPr>
              <a:t> </a:t>
            </a:r>
            <a:r>
              <a:rPr lang="ar-JO" sz="1500" b="1" dirty="0" smtClean="0">
                <a:solidFill>
                  <a:srgbClr val="3E3D2D"/>
                </a:solidFill>
              </a:rPr>
              <a:t>العلمية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عقد </a:t>
            </a:r>
            <a:r>
              <a:rPr lang="ar-SA" sz="1500" b="1" dirty="0">
                <a:solidFill>
                  <a:srgbClr val="3E3D2D"/>
                </a:solidFill>
              </a:rPr>
              <a:t>العديد من الدورات التدريبية </a:t>
            </a:r>
            <a:r>
              <a:rPr lang="ar-SA" sz="1500" b="1" dirty="0" smtClean="0">
                <a:solidFill>
                  <a:srgbClr val="3E3D2D"/>
                </a:solidFill>
              </a:rPr>
              <a:t>المتخصصة</a:t>
            </a:r>
            <a:endParaRPr lang="ar-JO" sz="1500" b="1" dirty="0" smtClean="0">
              <a:solidFill>
                <a:srgbClr val="3E3D2D"/>
              </a:solidFill>
            </a:endParaRP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إقامة </a:t>
            </a:r>
            <a:r>
              <a:rPr lang="ar-SA" sz="1500" b="1" dirty="0">
                <a:solidFill>
                  <a:srgbClr val="3E3D2D"/>
                </a:solidFill>
              </a:rPr>
              <a:t>مجموعة من ورش العمل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المشاركة </a:t>
            </a:r>
            <a:r>
              <a:rPr lang="ar-SA" sz="1500" b="1" dirty="0">
                <a:solidFill>
                  <a:srgbClr val="3E3D2D"/>
                </a:solidFill>
              </a:rPr>
              <a:t>في الأنشطة الاصفية على إختلافها وتنوعها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JO" sz="1500" b="1" dirty="0" smtClean="0">
                <a:solidFill>
                  <a:srgbClr val="3E3D2D"/>
                </a:solidFill>
              </a:rPr>
              <a:t>ح</a:t>
            </a:r>
            <a:r>
              <a:rPr lang="ar-SA" sz="1500" b="1" dirty="0">
                <a:solidFill>
                  <a:srgbClr val="3E3D2D"/>
                </a:solidFill>
              </a:rPr>
              <a:t>ضورالمؤتمرات العلمية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الإشراف </a:t>
            </a:r>
            <a:r>
              <a:rPr lang="ar-SA" sz="1500" b="1" dirty="0">
                <a:solidFill>
                  <a:srgbClr val="3E3D2D"/>
                </a:solidFill>
              </a:rPr>
              <a:t>العلمي – من قبل البعض منهم – على مجموعة من الرسائل المتنوعة لدرجتي الماجستير والدكتوراه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إنتسابهم </a:t>
            </a:r>
            <a:r>
              <a:rPr lang="ar-SA" sz="1500" b="1" dirty="0">
                <a:solidFill>
                  <a:srgbClr val="3E3D2D"/>
                </a:solidFill>
              </a:rPr>
              <a:t>إلى مجموعة من الجمعيات العلمية</a:t>
            </a:r>
            <a:r>
              <a:rPr lang="ar-JO" sz="1500" b="1" dirty="0">
                <a:solidFill>
                  <a:srgbClr val="3E3D2D"/>
                </a:solidFill>
              </a:rPr>
              <a:t>.</a:t>
            </a:r>
          </a:p>
          <a:p>
            <a:pPr marL="68580" lvl="0" indent="0" algn="just" rtl="1">
              <a:buClr>
                <a:srgbClr val="94C600"/>
              </a:buClr>
              <a:buNone/>
            </a:pPr>
            <a:endParaRPr lang="ar-JO" sz="1500" b="1" dirty="0">
              <a:solidFill>
                <a:srgbClr val="3E3D2D"/>
              </a:solidFill>
            </a:endParaRPr>
          </a:p>
          <a:p>
            <a:pPr marL="68580" lvl="0" indent="0" algn="just" rtl="1">
              <a:buClr>
                <a:srgbClr val="94C600"/>
              </a:buClr>
              <a:buNone/>
            </a:pPr>
            <a:r>
              <a:rPr lang="ar-SA" sz="1500" b="1" dirty="0">
                <a:solidFill>
                  <a:srgbClr val="3E3D2D"/>
                </a:solidFill>
              </a:rPr>
              <a:t>إضافة إلى حصول العديد منهم على مجموعة من شهادات التقدير والجوائز نتيجة لتميزهم في العديد من المجالات المذكورة أعلاه.</a:t>
            </a:r>
            <a:endParaRPr lang="en-US" sz="1500" dirty="0">
              <a:solidFill>
                <a:srgbClr val="3E3D2D"/>
              </a:solidFill>
            </a:endParaRPr>
          </a:p>
          <a:p>
            <a:pPr algn="r" rt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/>
          <a:lstStyle/>
          <a:p>
            <a:pPr algn="r" rtl="1"/>
            <a:r>
              <a:rPr lang="ar-JO" b="1" dirty="0" smtClean="0"/>
              <a:t>رؤية ورسالة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3300" b="1" dirty="0">
                <a:latin typeface="Calibri"/>
                <a:ea typeface="Times New Roman"/>
                <a:cs typeface="AL-Mateen"/>
              </a:rPr>
              <a:t>رؤية القسم</a:t>
            </a:r>
            <a:r>
              <a:rPr lang="ar-SA" sz="2000" b="1" dirty="0">
                <a:latin typeface="Calibri"/>
                <a:ea typeface="Times New Roman"/>
                <a:cs typeface="Times New Roman"/>
              </a:rPr>
              <a:t/>
            </a:r>
            <a:br>
              <a:rPr lang="ar-SA" sz="2000" b="1" dirty="0">
                <a:latin typeface="Calibri"/>
                <a:ea typeface="Times New Roman"/>
                <a:cs typeface="Times New Roman"/>
              </a:rPr>
            </a:br>
            <a:r>
              <a:rPr lang="ar-SA" sz="2200" b="1" dirty="0">
                <a:latin typeface="Calibri"/>
                <a:ea typeface="Times New Roman"/>
                <a:cs typeface="Times New Roman"/>
              </a:rPr>
              <a:t>تحقيق الريادة والتميز بين الأقسام المماثلة والمنافسة العلمية والعالمية في التعليم والبحث العلمي وخدمة المجتمع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3300" b="1" dirty="0">
                <a:latin typeface="Calibri"/>
                <a:ea typeface="Times New Roman"/>
                <a:cs typeface="AL-Mateen"/>
              </a:rPr>
              <a:t>رسالة القسم</a:t>
            </a:r>
            <a:r>
              <a:rPr lang="ar-SA" sz="3600" b="1" dirty="0">
                <a:latin typeface="Calibri"/>
                <a:ea typeface="Times New Roman"/>
                <a:cs typeface="AL-Mateen"/>
              </a:rPr>
              <a:t/>
            </a:r>
            <a:br>
              <a:rPr lang="ar-SA" sz="3600" b="1" dirty="0">
                <a:latin typeface="Calibri"/>
                <a:ea typeface="Times New Roman"/>
                <a:cs typeface="AL-Mateen"/>
              </a:rPr>
            </a:br>
            <a:r>
              <a:rPr lang="ar-SA" sz="2200" b="1" dirty="0">
                <a:latin typeface="Calibri"/>
                <a:ea typeface="Times New Roman"/>
                <a:cs typeface="Times New Roman"/>
              </a:rPr>
              <a:t>خريج طالب مزود بالمهارات الإدارية وقادر على المنافسة في سوق العمل.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pPr algn="r" rt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664" y="836712"/>
            <a:ext cx="7024744" cy="1143000"/>
          </a:xfrm>
        </p:spPr>
        <p:txBody>
          <a:bodyPr/>
          <a:lstStyle/>
          <a:p>
            <a:pPr algn="r"/>
            <a:r>
              <a:rPr lang="ar-JO" b="1" dirty="0" smtClean="0"/>
              <a:t>أهداف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SA" sz="2000" b="1" dirty="0" smtClean="0"/>
              <a:t>إتاحة </a:t>
            </a:r>
            <a:r>
              <a:rPr lang="ar-SA" sz="2000" b="1" dirty="0"/>
              <a:t>الفرصة أمام أكبر عدد من الطلاب للدراسة في التخصصات التي يحتاجها سوق </a:t>
            </a:r>
            <a:r>
              <a:rPr lang="ar-SA" sz="2000" b="1" dirty="0" smtClean="0"/>
              <a:t>العمل.</a:t>
            </a:r>
            <a:endParaRPr lang="ar-JO" sz="2000" b="1" dirty="0" smtClean="0"/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إعداد </a:t>
            </a:r>
            <a:r>
              <a:rPr lang="ar-SA" sz="2000" b="1" dirty="0"/>
              <a:t>كوادر مؤهلة لمواكبة متطلبات البيئة </a:t>
            </a:r>
            <a:r>
              <a:rPr lang="ar-SA" sz="2000" b="1" dirty="0" smtClean="0"/>
              <a:t>السعودية.</a:t>
            </a:r>
            <a:endParaRPr lang="ar-JO" sz="2000" b="1" dirty="0" smtClean="0"/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تطوير </a:t>
            </a:r>
            <a:r>
              <a:rPr lang="ar-SA" sz="2000" b="1" dirty="0"/>
              <a:t>البرنامج التعليمي في القسم، بما يتماش مع التطورات الحديثة في وسائل </a:t>
            </a:r>
            <a:r>
              <a:rPr lang="ar-SA" sz="2000" b="1" dirty="0" smtClean="0"/>
              <a:t>التقنية</a:t>
            </a:r>
            <a:r>
              <a:rPr lang="ar-JO" sz="2000" b="1" dirty="0" smtClean="0"/>
              <a:t>.</a:t>
            </a:r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رفع </a:t>
            </a:r>
            <a:r>
              <a:rPr lang="ar-SA" sz="2000" b="1" dirty="0"/>
              <a:t>مستوى الأداء التدريسي بما يتماش مع متطلبات القسم في المستقبل عن طريق إستقطاب الكفاءات العلمية المتميزة.</a:t>
            </a:r>
            <a:endParaRPr lang="en-US" sz="2000" dirty="0"/>
          </a:p>
          <a:p>
            <a:pPr algn="just" rt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8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664" y="764704"/>
            <a:ext cx="7024744" cy="1143000"/>
          </a:xfrm>
        </p:spPr>
        <p:txBody>
          <a:bodyPr/>
          <a:lstStyle/>
          <a:p>
            <a:pPr algn="r" rtl="1"/>
            <a:r>
              <a:rPr lang="ar-JO" b="1" dirty="0"/>
              <a:t>مجلس القسم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782901"/>
              </p:ext>
            </p:extLst>
          </p:nvPr>
        </p:nvGraphicFramePr>
        <p:xfrm>
          <a:off x="1054730" y="2420889"/>
          <a:ext cx="6912769" cy="26642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06630"/>
                <a:gridCol w="3461173"/>
                <a:gridCol w="2944966"/>
              </a:tblGrid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الاسم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الوظيفة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خالد بن محمد العمر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القسم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د.إبراهيم بن عبد الله الزعيبر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محمود رجب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الصادق يحيى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هيثم شعبان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عضواً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989856"/>
            <a:ext cx="7024744" cy="1143000"/>
          </a:xfrm>
        </p:spPr>
        <p:txBody>
          <a:bodyPr/>
          <a:lstStyle/>
          <a:p>
            <a:pPr algn="r" rtl="1"/>
            <a:r>
              <a:rPr lang="ar-JO" b="1" dirty="0" smtClean="0"/>
              <a:t>تخصصات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ar-JO" b="1" dirty="0"/>
          </a:p>
          <a:p>
            <a:pPr algn="r" rtl="1"/>
            <a:r>
              <a:rPr lang="ar-SA" b="1" u="sng" dirty="0" smtClean="0"/>
              <a:t>ال</a:t>
            </a:r>
            <a:r>
              <a:rPr lang="ar-JO" b="1" u="sng" dirty="0" smtClean="0"/>
              <a:t>محاسبة</a:t>
            </a:r>
            <a:r>
              <a:rPr lang="ar-JO" b="1" dirty="0" smtClean="0"/>
              <a:t> </a:t>
            </a:r>
            <a:r>
              <a:rPr lang="ar-JO" sz="1800" b="1" dirty="0"/>
              <a:t>(البرنامج </a:t>
            </a:r>
            <a:r>
              <a:rPr lang="ar-JO" sz="1800" b="1" dirty="0" smtClean="0"/>
              <a:t>الإنتقالي)</a:t>
            </a:r>
            <a:endParaRPr lang="ar-JO" b="1" dirty="0"/>
          </a:p>
          <a:p>
            <a:pPr rtl="1"/>
            <a:endParaRPr lang="ar-JO" b="1" dirty="0"/>
          </a:p>
          <a:p>
            <a:pPr algn="r" rtl="1"/>
            <a:r>
              <a:rPr lang="ar-SA" b="1" u="sng" dirty="0" smtClean="0"/>
              <a:t>ال</a:t>
            </a:r>
            <a:r>
              <a:rPr lang="ar-JO" b="1" u="sng" dirty="0" smtClean="0"/>
              <a:t>لغة الإنجليزية</a:t>
            </a:r>
            <a:r>
              <a:rPr lang="ar-JO" b="1" dirty="0" smtClean="0"/>
              <a:t> </a:t>
            </a:r>
            <a:r>
              <a:rPr lang="ar-JO" sz="1800" b="1" dirty="0" smtClean="0"/>
              <a:t>(البرنامج الإنتقالي)</a:t>
            </a:r>
            <a:endParaRPr lang="en-US" dirty="0"/>
          </a:p>
          <a:p>
            <a:pPr algn="r" rtl="1"/>
            <a:endParaRPr lang="en-US" dirty="0"/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155324"/>
              </p:ext>
            </p:extLst>
          </p:nvPr>
        </p:nvGraphicFramePr>
        <p:xfrm>
          <a:off x="1043608" y="2780928"/>
          <a:ext cx="7128792" cy="279676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6384"/>
                <a:gridCol w="3883690"/>
                <a:gridCol w="1588718"/>
              </a:tblGrid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المقرر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101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مبادىء المحاسبة (1)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قصد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الاقتصاد الجزئي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دار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إدارة الأعمال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نجم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اللغة الإنجليزية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62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المدخل إلى الثقافة الإسلامية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954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14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الأول 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الثاني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03030"/>
              </p:ext>
            </p:extLst>
          </p:nvPr>
        </p:nvGraphicFramePr>
        <p:xfrm>
          <a:off x="1043609" y="2780928"/>
          <a:ext cx="7128791" cy="31774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13759"/>
                <a:gridCol w="4252798"/>
                <a:gridCol w="962234"/>
              </a:tblGrid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102حسب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المحاسبة</a:t>
                      </a:r>
                      <a:r>
                        <a:rPr lang="en-US" sz="1600" b="1">
                          <a:effectLst/>
                        </a:rPr>
                        <a:t>- </a:t>
                      </a:r>
                      <a:r>
                        <a:rPr lang="ar-SA" sz="1600" b="1">
                          <a:effectLst/>
                        </a:rPr>
                        <a:t>2-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102 قصد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الاقتصاد الكلي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كمى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الأساليب الكمية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عرب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المهارات اللغوية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نظم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القانون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102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الإسلام وبناء المجتمع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718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الثالث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96835"/>
              </p:ext>
            </p:extLst>
          </p:nvPr>
        </p:nvGraphicFramePr>
        <p:xfrm>
          <a:off x="1068583" y="2780928"/>
          <a:ext cx="7128791" cy="30334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6618"/>
                <a:gridCol w="4054289"/>
                <a:gridCol w="1397884"/>
              </a:tblGrid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193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موضوعات مختارة باللغة الإنجليزية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217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المحاسبة المتوسطة (1)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231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محاسبة التكاليف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212 قصد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المالية العامة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102 كمى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مبادىء الأساليب الكمية (2)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103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النظام الاقتصادي في الإسلام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9178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المحاسبة   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المحاسبة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الرابع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693523"/>
              </p:ext>
            </p:extLst>
          </p:nvPr>
        </p:nvGraphicFramePr>
        <p:xfrm>
          <a:off x="1043608" y="2780928"/>
          <a:ext cx="7128792" cy="309634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08650"/>
                <a:gridCol w="3726077"/>
                <a:gridCol w="1194065"/>
              </a:tblGrid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اسم المقرر الدراسي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218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المحاسبة المتوسطة (2)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313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المحاسبة الضريبية والزكاة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</a:rPr>
                        <a:t>321 حسب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المحاسبة الحكومية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104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أسس النظام السياسي في الإسلام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206 عال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البرمجة بلغة بيسك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103 عرب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التحرير العربي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7043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المحاسبة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892</Words>
  <Application>Microsoft Office PowerPoint</Application>
  <PresentationFormat>On-screen Show (4:3)</PresentationFormat>
  <Paragraphs>314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كلية المجتمع</vt:lpstr>
      <vt:lpstr>رؤية ورسالة القسم</vt:lpstr>
      <vt:lpstr>أهداف القسم</vt:lpstr>
      <vt:lpstr>مجلس القسم</vt:lpstr>
      <vt:lpstr>تخصصات القسم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تخصص المحاسبة    (خطة الدراسة للبرنامج الإنتقالي)</vt:lpstr>
      <vt:lpstr>أعضاء هيئة التدريس بالقسم (تخصص المحاسبة)</vt:lpstr>
      <vt:lpstr>أنشطة أعضاء هيئة التدريس 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المجتمع</dc:title>
  <dc:creator>Mohammad Aabed</dc:creator>
  <cp:lastModifiedBy>Mohammad Aabed</cp:lastModifiedBy>
  <cp:revision>7</cp:revision>
  <dcterms:created xsi:type="dcterms:W3CDTF">2012-05-21T11:40:55Z</dcterms:created>
  <dcterms:modified xsi:type="dcterms:W3CDTF">2012-05-21T12:42:06Z</dcterms:modified>
</cp:coreProperties>
</file>