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Default Extension="bin" ContentType="application/vnd.openxmlformats-officedocument.oleObject"/>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2"/>
  </p:notesMasterIdLst>
  <p:sldIdLst>
    <p:sldId id="281" r:id="rId2"/>
    <p:sldId id="282" r:id="rId3"/>
    <p:sldId id="280" r:id="rId4"/>
    <p:sldId id="285" r:id="rId5"/>
    <p:sldId id="286" r:id="rId6"/>
    <p:sldId id="287" r:id="rId7"/>
    <p:sldId id="288" r:id="rId8"/>
    <p:sldId id="289" r:id="rId9"/>
    <p:sldId id="290" r:id="rId10"/>
    <p:sldId id="291" r:id="rId11"/>
    <p:sldId id="292" r:id="rId12"/>
    <p:sldId id="312" r:id="rId13"/>
    <p:sldId id="294" r:id="rId14"/>
    <p:sldId id="315" r:id="rId15"/>
    <p:sldId id="318" r:id="rId16"/>
    <p:sldId id="295" r:id="rId17"/>
    <p:sldId id="296" r:id="rId18"/>
    <p:sldId id="259" r:id="rId19"/>
    <p:sldId id="260" r:id="rId20"/>
    <p:sldId id="263" r:id="rId21"/>
    <p:sldId id="276" r:id="rId22"/>
    <p:sldId id="299" r:id="rId23"/>
    <p:sldId id="300" r:id="rId24"/>
    <p:sldId id="302" r:id="rId25"/>
    <p:sldId id="304" r:id="rId26"/>
    <p:sldId id="305" r:id="rId27"/>
    <p:sldId id="306" r:id="rId28"/>
    <p:sldId id="308" r:id="rId29"/>
    <p:sldId id="309" r:id="rId30"/>
    <p:sldId id="310" r:id="rId31"/>
  </p:sldIdLst>
  <p:sldSz cx="6858000" cy="9144000" type="screen4x3"/>
  <p:notesSz cx="6858000" cy="9296400"/>
  <p:defaultTextStyle>
    <a:defPPr>
      <a:defRPr lang="en-US"/>
    </a:defPPr>
    <a:lvl1pPr algn="l" rtl="0" fontAlgn="base">
      <a:spcBef>
        <a:spcPct val="0"/>
      </a:spcBef>
      <a:spcAft>
        <a:spcPct val="0"/>
      </a:spcAft>
      <a:defRPr kern="1200">
        <a:solidFill>
          <a:schemeClr val="tx1"/>
        </a:solidFill>
        <a:latin typeface="Arial" pitchFamily="34" charset="0"/>
        <a:ea typeface="+mn-ea"/>
        <a:cs typeface="Arial" pitchFamily="34" charset="0"/>
      </a:defRPr>
    </a:lvl1pPr>
    <a:lvl2pPr marL="457200" algn="l" rtl="0" fontAlgn="base">
      <a:spcBef>
        <a:spcPct val="0"/>
      </a:spcBef>
      <a:spcAft>
        <a:spcPct val="0"/>
      </a:spcAft>
      <a:defRPr kern="1200">
        <a:solidFill>
          <a:schemeClr val="tx1"/>
        </a:solidFill>
        <a:latin typeface="Arial" pitchFamily="34" charset="0"/>
        <a:ea typeface="+mn-ea"/>
        <a:cs typeface="Arial" pitchFamily="34" charset="0"/>
      </a:defRPr>
    </a:lvl2pPr>
    <a:lvl3pPr marL="914400" algn="l" rtl="0" fontAlgn="base">
      <a:spcBef>
        <a:spcPct val="0"/>
      </a:spcBef>
      <a:spcAft>
        <a:spcPct val="0"/>
      </a:spcAft>
      <a:defRPr kern="1200">
        <a:solidFill>
          <a:schemeClr val="tx1"/>
        </a:solidFill>
        <a:latin typeface="Arial" pitchFamily="34" charset="0"/>
        <a:ea typeface="+mn-ea"/>
        <a:cs typeface="Arial" pitchFamily="34" charset="0"/>
      </a:defRPr>
    </a:lvl3pPr>
    <a:lvl4pPr marL="1371600" algn="l" rtl="0" fontAlgn="base">
      <a:spcBef>
        <a:spcPct val="0"/>
      </a:spcBef>
      <a:spcAft>
        <a:spcPct val="0"/>
      </a:spcAft>
      <a:defRPr kern="1200">
        <a:solidFill>
          <a:schemeClr val="tx1"/>
        </a:solidFill>
        <a:latin typeface="Arial" pitchFamily="34" charset="0"/>
        <a:ea typeface="+mn-ea"/>
        <a:cs typeface="Arial" pitchFamily="34" charset="0"/>
      </a:defRPr>
    </a:lvl4pPr>
    <a:lvl5pPr marL="1828800" algn="l" rtl="0" fontAlgn="base">
      <a:spcBef>
        <a:spcPct val="0"/>
      </a:spcBef>
      <a:spcAft>
        <a:spcPct val="0"/>
      </a:spcAft>
      <a:defRPr kern="1200">
        <a:solidFill>
          <a:schemeClr val="tx1"/>
        </a:solidFill>
        <a:latin typeface="Arial" pitchFamily="34" charset="0"/>
        <a:ea typeface="+mn-ea"/>
        <a:cs typeface="Arial" pitchFamily="34" charset="0"/>
      </a:defRPr>
    </a:lvl5pPr>
    <a:lvl6pPr marL="2286000" algn="r" defTabSz="914400" rtl="1" eaLnBrk="1" latinLnBrk="0" hangingPunct="1">
      <a:defRPr kern="1200">
        <a:solidFill>
          <a:schemeClr val="tx1"/>
        </a:solidFill>
        <a:latin typeface="Arial" pitchFamily="34" charset="0"/>
        <a:ea typeface="+mn-ea"/>
        <a:cs typeface="Arial" pitchFamily="34" charset="0"/>
      </a:defRPr>
    </a:lvl6pPr>
    <a:lvl7pPr marL="2743200" algn="r" defTabSz="914400" rtl="1" eaLnBrk="1" latinLnBrk="0" hangingPunct="1">
      <a:defRPr kern="1200">
        <a:solidFill>
          <a:schemeClr val="tx1"/>
        </a:solidFill>
        <a:latin typeface="Arial" pitchFamily="34" charset="0"/>
        <a:ea typeface="+mn-ea"/>
        <a:cs typeface="Arial" pitchFamily="34" charset="0"/>
      </a:defRPr>
    </a:lvl7pPr>
    <a:lvl8pPr marL="3200400" algn="r" defTabSz="914400" rtl="1" eaLnBrk="1" latinLnBrk="0" hangingPunct="1">
      <a:defRPr kern="1200">
        <a:solidFill>
          <a:schemeClr val="tx1"/>
        </a:solidFill>
        <a:latin typeface="Arial" pitchFamily="34" charset="0"/>
        <a:ea typeface="+mn-ea"/>
        <a:cs typeface="Arial" pitchFamily="34" charset="0"/>
      </a:defRPr>
    </a:lvl8pPr>
    <a:lvl9pPr marL="3657600" algn="r" defTabSz="914400" rtl="1" eaLnBrk="1" latinLnBrk="0" hangingPunct="1">
      <a:defRPr kern="1200">
        <a:solidFill>
          <a:schemeClr val="tx1"/>
        </a:solidFill>
        <a:latin typeface="Arial" pitchFamily="34" charset="0"/>
        <a:ea typeface="+mn-ea"/>
        <a:cs typeface="Arial" pitchFamily="34"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CC"/>
    <a:srgbClr val="E9E8B5"/>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752" autoAdjust="0"/>
    <p:restoredTop sz="98192" autoAdjust="0"/>
  </p:normalViewPr>
  <p:slideViewPr>
    <p:cSldViewPr>
      <p:cViewPr>
        <p:scale>
          <a:sx n="60" d="100"/>
          <a:sy n="60" d="100"/>
        </p:scale>
        <p:origin x="-1382" y="72"/>
      </p:cViewPr>
      <p:guideLst>
        <p:guide orient="horz" pos="2880"/>
        <p:guide pos="216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wmf"/><Relationship Id="rId1" Type="http://schemas.openxmlformats.org/officeDocument/2006/relationships/image" Target="../media/image1.wmf"/><Relationship Id="rId4" Type="http://schemas.openxmlformats.org/officeDocument/2006/relationships/image" Target="../media/image4.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26.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6322" name="Rectangle 2"/>
          <p:cNvSpPr>
            <a:spLocks noGrp="1" noChangeArrowheads="1"/>
          </p:cNvSpPr>
          <p:nvPr>
            <p:ph type="hdr" sz="quarter"/>
          </p:nvPr>
        </p:nvSpPr>
        <p:spPr bwMode="auto">
          <a:xfrm>
            <a:off x="3886200" y="0"/>
            <a:ext cx="2971800" cy="4651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56323" name="Rectangle 3"/>
          <p:cNvSpPr>
            <a:spLocks noGrp="1" noChangeArrowheads="1"/>
          </p:cNvSpPr>
          <p:nvPr>
            <p:ph type="dt" idx="1"/>
          </p:nvPr>
        </p:nvSpPr>
        <p:spPr bwMode="auto">
          <a:xfrm>
            <a:off x="1588" y="0"/>
            <a:ext cx="2971800" cy="4651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en-US"/>
          </a:p>
        </p:txBody>
      </p:sp>
      <p:sp>
        <p:nvSpPr>
          <p:cNvPr id="56324" name="Rectangle 4"/>
          <p:cNvSpPr>
            <a:spLocks noRot="1" noChangeArrowheads="1" noTextEdit="1"/>
          </p:cNvSpPr>
          <p:nvPr>
            <p:ph type="sldImg" idx="2"/>
          </p:nvPr>
        </p:nvSpPr>
        <p:spPr bwMode="auto">
          <a:xfrm>
            <a:off x="2122488" y="696913"/>
            <a:ext cx="2614612" cy="3486150"/>
          </a:xfrm>
          <a:prstGeom prst="rect">
            <a:avLst/>
          </a:prstGeom>
          <a:noFill/>
          <a:ln w="9525">
            <a:solidFill>
              <a:srgbClr val="000000"/>
            </a:solidFill>
            <a:miter lim="800000"/>
            <a:headEnd/>
            <a:tailEnd/>
          </a:ln>
          <a:effectLst/>
        </p:spPr>
      </p:sp>
      <p:sp>
        <p:nvSpPr>
          <p:cNvPr id="56325" name="Rectangle 5"/>
          <p:cNvSpPr>
            <a:spLocks noGrp="1" noChangeArrowheads="1"/>
          </p:cNvSpPr>
          <p:nvPr>
            <p:ph type="body" sz="quarter" idx="3"/>
          </p:nvPr>
        </p:nvSpPr>
        <p:spPr bwMode="auto">
          <a:xfrm>
            <a:off x="685800" y="4416425"/>
            <a:ext cx="5486400" cy="41830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56326" name="Rectangle 6"/>
          <p:cNvSpPr>
            <a:spLocks noGrp="1" noChangeArrowheads="1"/>
          </p:cNvSpPr>
          <p:nvPr>
            <p:ph type="ftr" sz="quarter" idx="4"/>
          </p:nvPr>
        </p:nvSpPr>
        <p:spPr bwMode="auto">
          <a:xfrm>
            <a:off x="3886200" y="8829675"/>
            <a:ext cx="2971800" cy="46513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endParaRPr lang="en-US"/>
          </a:p>
        </p:txBody>
      </p:sp>
      <p:sp>
        <p:nvSpPr>
          <p:cNvPr id="56327" name="Rectangle 7"/>
          <p:cNvSpPr>
            <a:spLocks noGrp="1" noChangeArrowheads="1"/>
          </p:cNvSpPr>
          <p:nvPr>
            <p:ph type="sldNum" sz="quarter" idx="5"/>
          </p:nvPr>
        </p:nvSpPr>
        <p:spPr bwMode="auto">
          <a:xfrm>
            <a:off x="1588" y="8829675"/>
            <a:ext cx="2971800" cy="46513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fld id="{2AE52D11-13DF-43FF-BF33-78835D205F3D}" type="slidenum">
              <a:rPr lang="ar-AE"/>
              <a:pPr/>
              <a: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pitchFamily="34" charset="0"/>
        <a:ea typeface="+mn-ea"/>
        <a:cs typeface="Arial" pitchFamily="34" charset="0"/>
      </a:defRPr>
    </a:lvl1pPr>
    <a:lvl2pPr marL="457200" algn="l" rtl="0" fontAlgn="base">
      <a:spcBef>
        <a:spcPct val="30000"/>
      </a:spcBef>
      <a:spcAft>
        <a:spcPct val="0"/>
      </a:spcAft>
      <a:defRPr sz="1200" kern="1200">
        <a:solidFill>
          <a:schemeClr val="tx1"/>
        </a:solidFill>
        <a:latin typeface="Arial" pitchFamily="34" charset="0"/>
        <a:ea typeface="+mn-ea"/>
        <a:cs typeface="Arial" pitchFamily="34" charset="0"/>
      </a:defRPr>
    </a:lvl2pPr>
    <a:lvl3pPr marL="914400" algn="l" rtl="0" fontAlgn="base">
      <a:spcBef>
        <a:spcPct val="30000"/>
      </a:spcBef>
      <a:spcAft>
        <a:spcPct val="0"/>
      </a:spcAft>
      <a:defRPr sz="1200" kern="1200">
        <a:solidFill>
          <a:schemeClr val="tx1"/>
        </a:solidFill>
        <a:latin typeface="Arial" pitchFamily="34" charset="0"/>
        <a:ea typeface="+mn-ea"/>
        <a:cs typeface="Arial" pitchFamily="34" charset="0"/>
      </a:defRPr>
    </a:lvl3pPr>
    <a:lvl4pPr marL="1371600" algn="l" rtl="0" fontAlgn="base">
      <a:spcBef>
        <a:spcPct val="30000"/>
      </a:spcBef>
      <a:spcAft>
        <a:spcPct val="0"/>
      </a:spcAft>
      <a:defRPr sz="1200" kern="1200">
        <a:solidFill>
          <a:schemeClr val="tx1"/>
        </a:solidFill>
        <a:latin typeface="Arial" pitchFamily="34" charset="0"/>
        <a:ea typeface="+mn-ea"/>
        <a:cs typeface="Arial" pitchFamily="34" charset="0"/>
      </a:defRPr>
    </a:lvl4pPr>
    <a:lvl5pPr marL="1828800" algn="l" rtl="0" fontAlgn="base">
      <a:spcBef>
        <a:spcPct val="30000"/>
      </a:spcBef>
      <a:spcAft>
        <a:spcPct val="0"/>
      </a:spcAft>
      <a:defRPr sz="1200" kern="1200">
        <a:solidFill>
          <a:schemeClr val="tx1"/>
        </a:solidFill>
        <a:latin typeface="Arial" pitchFamily="34" charset="0"/>
        <a:ea typeface="+mn-ea"/>
        <a:cs typeface="Arial" pitchFamily="34" charset="0"/>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A473FFF-298B-4EE3-A2DB-5543D088D5D2}" type="slidenum">
              <a:rPr lang="ar-AE"/>
              <a:pPr/>
              <a:t>1</a:t>
            </a:fld>
            <a:endParaRPr lang="en-US"/>
          </a:p>
        </p:txBody>
      </p:sp>
      <p:sp>
        <p:nvSpPr>
          <p:cNvPr id="57346" name="Rectangle 2"/>
          <p:cNvSpPr>
            <a:spLocks noRot="1" noChangeArrowheads="1" noTextEdit="1"/>
          </p:cNvSpPr>
          <p:nvPr>
            <p:ph type="sldImg"/>
          </p:nvPr>
        </p:nvSpPr>
        <p:spPr>
          <a:ln/>
        </p:spPr>
      </p:sp>
      <p:sp>
        <p:nvSpPr>
          <p:cNvPr id="57347" name="Rectangle 3"/>
          <p:cNvSpPr>
            <a:spLocks noGrp="1" noChangeArrowheads="1"/>
          </p:cNvSpPr>
          <p:nvPr>
            <p:ph type="body" idx="1"/>
          </p:nvPr>
        </p:nvSpPr>
        <p:spPr>
          <a:xfrm>
            <a:off x="914400" y="4416425"/>
            <a:ext cx="5029200" cy="4183063"/>
          </a:xfrm>
        </p:spPr>
        <p:txBody>
          <a:bodyPr/>
          <a:lstStyle/>
          <a:p>
            <a:endParaRPr lang="en-GB"/>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2840038"/>
            <a:ext cx="5829300" cy="1960562"/>
          </a:xfrm>
        </p:spPr>
        <p:txBody>
          <a:bodyPr/>
          <a:lstStyle/>
          <a:p>
            <a:r>
              <a:rPr lang="en-US" smtClean="0"/>
              <a:t>Click to edit Master title style</a:t>
            </a:r>
            <a:endParaRPr lang="ar-SA"/>
          </a:p>
        </p:txBody>
      </p:sp>
      <p:sp>
        <p:nvSpPr>
          <p:cNvPr id="3" name="Subtitle 2"/>
          <p:cNvSpPr>
            <a:spLocks noGrp="1"/>
          </p:cNvSpPr>
          <p:nvPr>
            <p:ph type="subTitle" idx="1"/>
          </p:nvPr>
        </p:nvSpPr>
        <p:spPr>
          <a:xfrm>
            <a:off x="1028700" y="5181600"/>
            <a:ext cx="4800600" cy="23368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ar-SA"/>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r>
              <a:rPr lang="ar-SA"/>
              <a:t>مفاجآت صيف دبي 2005     الذكاء الوجداني : </a:t>
            </a:r>
            <a:r>
              <a:rPr lang="ar-KW"/>
              <a:t>”موعد مع القمة “</a:t>
            </a:r>
            <a:r>
              <a:rPr lang="ar-SA"/>
              <a:t> </a:t>
            </a:r>
            <a:r>
              <a:rPr lang="ar-KW"/>
              <a:t>     </a:t>
            </a:r>
            <a:r>
              <a:rPr lang="ar-SA"/>
              <a:t>د.مصطفى أبوسعد</a:t>
            </a:r>
            <a:endParaRPr lang="en-US"/>
          </a:p>
        </p:txBody>
      </p:sp>
      <p:sp>
        <p:nvSpPr>
          <p:cNvPr id="6" name="Slide Number Placeholder 5"/>
          <p:cNvSpPr>
            <a:spLocks noGrp="1"/>
          </p:cNvSpPr>
          <p:nvPr>
            <p:ph type="sldNum" sz="quarter" idx="12"/>
          </p:nvPr>
        </p:nvSpPr>
        <p:spPr/>
        <p:txBody>
          <a:bodyPr/>
          <a:lstStyle>
            <a:lvl1pPr>
              <a:defRPr/>
            </a:lvl1pPr>
          </a:lstStyle>
          <a:p>
            <a:fld id="{87B6C088-11F1-40ED-A020-3D1BE45D89EC}" type="slidenum">
              <a:rPr lang="ar-AE"/>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SA"/>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r>
              <a:rPr lang="ar-SA"/>
              <a:t>مفاجآت صيف دبي 2005     الذكاء الوجداني : </a:t>
            </a:r>
            <a:r>
              <a:rPr lang="ar-KW"/>
              <a:t>”موعد مع القمة “</a:t>
            </a:r>
            <a:r>
              <a:rPr lang="ar-SA"/>
              <a:t> </a:t>
            </a:r>
            <a:r>
              <a:rPr lang="ar-KW"/>
              <a:t>     </a:t>
            </a:r>
            <a:r>
              <a:rPr lang="ar-SA"/>
              <a:t>د.مصطفى أبوسعد</a:t>
            </a:r>
            <a:endParaRPr lang="en-US"/>
          </a:p>
        </p:txBody>
      </p:sp>
      <p:sp>
        <p:nvSpPr>
          <p:cNvPr id="6" name="Slide Number Placeholder 5"/>
          <p:cNvSpPr>
            <a:spLocks noGrp="1"/>
          </p:cNvSpPr>
          <p:nvPr>
            <p:ph type="sldNum" sz="quarter" idx="12"/>
          </p:nvPr>
        </p:nvSpPr>
        <p:spPr/>
        <p:txBody>
          <a:bodyPr/>
          <a:lstStyle>
            <a:lvl1pPr>
              <a:defRPr/>
            </a:lvl1pPr>
          </a:lstStyle>
          <a:p>
            <a:fld id="{40614F5C-0836-4343-9A45-76AB7F1B9C7A}" type="slidenum">
              <a:rPr lang="ar-AE"/>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72050" y="366713"/>
            <a:ext cx="1543050" cy="7800975"/>
          </a:xfrm>
        </p:spPr>
        <p:txBody>
          <a:bodyPr vert="eaVert"/>
          <a:lstStyle/>
          <a:p>
            <a:r>
              <a:rPr lang="en-US" smtClean="0"/>
              <a:t>Click to edit Master title style</a:t>
            </a:r>
            <a:endParaRPr lang="ar-SA"/>
          </a:p>
        </p:txBody>
      </p:sp>
      <p:sp>
        <p:nvSpPr>
          <p:cNvPr id="3" name="Vertical Text Placeholder 2"/>
          <p:cNvSpPr>
            <a:spLocks noGrp="1"/>
          </p:cNvSpPr>
          <p:nvPr>
            <p:ph type="body" orient="vert" idx="1"/>
          </p:nvPr>
        </p:nvSpPr>
        <p:spPr>
          <a:xfrm>
            <a:off x="342900" y="366713"/>
            <a:ext cx="4476750" cy="780097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r>
              <a:rPr lang="ar-SA"/>
              <a:t>مفاجآت صيف دبي 2005     الذكاء الوجداني : </a:t>
            </a:r>
            <a:r>
              <a:rPr lang="ar-KW"/>
              <a:t>”موعد مع القمة “</a:t>
            </a:r>
            <a:r>
              <a:rPr lang="ar-SA"/>
              <a:t> </a:t>
            </a:r>
            <a:r>
              <a:rPr lang="ar-KW"/>
              <a:t>     </a:t>
            </a:r>
            <a:r>
              <a:rPr lang="ar-SA"/>
              <a:t>د.مصطفى أبوسعد</a:t>
            </a:r>
            <a:endParaRPr lang="en-US"/>
          </a:p>
        </p:txBody>
      </p:sp>
      <p:sp>
        <p:nvSpPr>
          <p:cNvPr id="6" name="Slide Number Placeholder 5"/>
          <p:cNvSpPr>
            <a:spLocks noGrp="1"/>
          </p:cNvSpPr>
          <p:nvPr>
            <p:ph type="sldNum" sz="quarter" idx="12"/>
          </p:nvPr>
        </p:nvSpPr>
        <p:spPr/>
        <p:txBody>
          <a:bodyPr/>
          <a:lstStyle>
            <a:lvl1pPr>
              <a:defRPr/>
            </a:lvl1pPr>
          </a:lstStyle>
          <a:p>
            <a:fld id="{165B88D4-555D-482F-83F1-8B3291447354}" type="slidenum">
              <a:rPr lang="ar-AE"/>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42900" y="366713"/>
            <a:ext cx="6172200" cy="1524000"/>
          </a:xfrm>
        </p:spPr>
        <p:txBody>
          <a:bodyPr/>
          <a:lstStyle/>
          <a:p>
            <a:r>
              <a:rPr lang="en-US" smtClean="0"/>
              <a:t>Click to edit Master title style</a:t>
            </a:r>
            <a:endParaRPr lang="ar-SA"/>
          </a:p>
        </p:txBody>
      </p:sp>
      <p:sp>
        <p:nvSpPr>
          <p:cNvPr id="3" name="Text Placeholder 2"/>
          <p:cNvSpPr>
            <a:spLocks noGrp="1"/>
          </p:cNvSpPr>
          <p:nvPr>
            <p:ph type="body" sz="half" idx="1"/>
          </p:nvPr>
        </p:nvSpPr>
        <p:spPr>
          <a:xfrm>
            <a:off x="342900" y="2133600"/>
            <a:ext cx="3009900" cy="60340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4" name="Content Placeholder 3"/>
          <p:cNvSpPr>
            <a:spLocks noGrp="1"/>
          </p:cNvSpPr>
          <p:nvPr>
            <p:ph sz="half" idx="2"/>
          </p:nvPr>
        </p:nvSpPr>
        <p:spPr>
          <a:xfrm>
            <a:off x="3505200" y="2133600"/>
            <a:ext cx="3009900" cy="60340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5" name="Date Placeholder 4"/>
          <p:cNvSpPr>
            <a:spLocks noGrp="1"/>
          </p:cNvSpPr>
          <p:nvPr>
            <p:ph type="dt" sz="half" idx="10"/>
          </p:nvPr>
        </p:nvSpPr>
        <p:spPr>
          <a:xfrm>
            <a:off x="342900" y="8326438"/>
            <a:ext cx="1600200" cy="635000"/>
          </a:xfrm>
        </p:spPr>
        <p:txBody>
          <a:bodyPr/>
          <a:lstStyle>
            <a:lvl1pPr>
              <a:defRPr/>
            </a:lvl1pPr>
          </a:lstStyle>
          <a:p>
            <a:endParaRPr lang="en-US"/>
          </a:p>
        </p:txBody>
      </p:sp>
      <p:sp>
        <p:nvSpPr>
          <p:cNvPr id="6" name="Footer Placeholder 5"/>
          <p:cNvSpPr>
            <a:spLocks noGrp="1"/>
          </p:cNvSpPr>
          <p:nvPr>
            <p:ph type="ftr" sz="quarter" idx="11"/>
          </p:nvPr>
        </p:nvSpPr>
        <p:spPr>
          <a:xfrm>
            <a:off x="476250" y="8604250"/>
            <a:ext cx="5976938" cy="357188"/>
          </a:xfrm>
        </p:spPr>
        <p:txBody>
          <a:bodyPr/>
          <a:lstStyle>
            <a:lvl1pPr>
              <a:defRPr/>
            </a:lvl1pPr>
          </a:lstStyle>
          <a:p>
            <a:r>
              <a:rPr lang="ar-SA"/>
              <a:t>مفاجآت صيف دبي 2005     الذكاء الوجداني : </a:t>
            </a:r>
            <a:r>
              <a:rPr lang="ar-KW"/>
              <a:t>”موعد مع القمة “</a:t>
            </a:r>
            <a:r>
              <a:rPr lang="ar-SA"/>
              <a:t> </a:t>
            </a:r>
            <a:r>
              <a:rPr lang="ar-KW"/>
              <a:t>     </a:t>
            </a:r>
            <a:r>
              <a:rPr lang="ar-SA"/>
              <a:t>د.مصطفى أبوسعد</a:t>
            </a:r>
            <a:endParaRPr lang="en-US"/>
          </a:p>
        </p:txBody>
      </p:sp>
      <p:sp>
        <p:nvSpPr>
          <p:cNvPr id="7" name="Slide Number Placeholder 6"/>
          <p:cNvSpPr>
            <a:spLocks noGrp="1"/>
          </p:cNvSpPr>
          <p:nvPr>
            <p:ph type="sldNum" sz="quarter" idx="12"/>
          </p:nvPr>
        </p:nvSpPr>
        <p:spPr>
          <a:xfrm>
            <a:off x="4914900" y="8326438"/>
            <a:ext cx="1600200" cy="635000"/>
          </a:xfrm>
        </p:spPr>
        <p:txBody>
          <a:bodyPr/>
          <a:lstStyle>
            <a:lvl1pPr>
              <a:defRPr/>
            </a:lvl1pPr>
          </a:lstStyle>
          <a:p>
            <a:fld id="{8F167C35-652D-45AA-BDB9-C6B7607ACEBA}" type="slidenum">
              <a:rPr lang="ar-AE"/>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SA"/>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r>
              <a:rPr lang="ar-SA"/>
              <a:t>مفاجآت صيف دبي 2005     الذكاء الوجداني : </a:t>
            </a:r>
            <a:r>
              <a:rPr lang="ar-KW"/>
              <a:t>”موعد مع القمة “</a:t>
            </a:r>
            <a:r>
              <a:rPr lang="ar-SA"/>
              <a:t> </a:t>
            </a:r>
            <a:r>
              <a:rPr lang="ar-KW"/>
              <a:t>     </a:t>
            </a:r>
            <a:r>
              <a:rPr lang="ar-SA"/>
              <a:t>د.مصطفى أبوسعد</a:t>
            </a:r>
            <a:endParaRPr lang="en-US"/>
          </a:p>
        </p:txBody>
      </p:sp>
      <p:sp>
        <p:nvSpPr>
          <p:cNvPr id="6" name="Slide Number Placeholder 5"/>
          <p:cNvSpPr>
            <a:spLocks noGrp="1"/>
          </p:cNvSpPr>
          <p:nvPr>
            <p:ph type="sldNum" sz="quarter" idx="12"/>
          </p:nvPr>
        </p:nvSpPr>
        <p:spPr/>
        <p:txBody>
          <a:bodyPr/>
          <a:lstStyle>
            <a:lvl1pPr>
              <a:defRPr/>
            </a:lvl1pPr>
          </a:lstStyle>
          <a:p>
            <a:fld id="{060703DB-A1E1-410B-9ED1-C6D952673164}" type="slidenum">
              <a:rPr lang="ar-AE"/>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1338" y="5875338"/>
            <a:ext cx="5829300" cy="1816100"/>
          </a:xfrm>
        </p:spPr>
        <p:txBody>
          <a:bodyPr anchor="t"/>
          <a:lstStyle>
            <a:lvl1pPr algn="r">
              <a:defRPr sz="4000" b="1" cap="all"/>
            </a:lvl1pPr>
          </a:lstStyle>
          <a:p>
            <a:r>
              <a:rPr lang="en-US" smtClean="0"/>
              <a:t>Click to edit Master title style</a:t>
            </a:r>
            <a:endParaRPr lang="ar-SA"/>
          </a:p>
        </p:txBody>
      </p:sp>
      <p:sp>
        <p:nvSpPr>
          <p:cNvPr id="3" name="Text Placeholder 2"/>
          <p:cNvSpPr>
            <a:spLocks noGrp="1"/>
          </p:cNvSpPr>
          <p:nvPr>
            <p:ph type="body" idx="1"/>
          </p:nvPr>
        </p:nvSpPr>
        <p:spPr>
          <a:xfrm>
            <a:off x="541338" y="3875088"/>
            <a:ext cx="5829300" cy="200025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r>
              <a:rPr lang="ar-SA"/>
              <a:t>مفاجآت صيف دبي 2005     الذكاء الوجداني : </a:t>
            </a:r>
            <a:r>
              <a:rPr lang="ar-KW"/>
              <a:t>”موعد مع القمة “</a:t>
            </a:r>
            <a:r>
              <a:rPr lang="ar-SA"/>
              <a:t> </a:t>
            </a:r>
            <a:r>
              <a:rPr lang="ar-KW"/>
              <a:t>     </a:t>
            </a:r>
            <a:r>
              <a:rPr lang="ar-SA"/>
              <a:t>د.مصطفى أبوسعد</a:t>
            </a:r>
            <a:endParaRPr lang="en-US"/>
          </a:p>
        </p:txBody>
      </p:sp>
      <p:sp>
        <p:nvSpPr>
          <p:cNvPr id="6" name="Slide Number Placeholder 5"/>
          <p:cNvSpPr>
            <a:spLocks noGrp="1"/>
          </p:cNvSpPr>
          <p:nvPr>
            <p:ph type="sldNum" sz="quarter" idx="12"/>
          </p:nvPr>
        </p:nvSpPr>
        <p:spPr/>
        <p:txBody>
          <a:bodyPr/>
          <a:lstStyle>
            <a:lvl1pPr>
              <a:defRPr/>
            </a:lvl1pPr>
          </a:lstStyle>
          <a:p>
            <a:fld id="{35F35096-F0B4-4010-9D04-6BFABA19881E}" type="slidenum">
              <a:rPr lang="ar-AE"/>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SA"/>
          </a:p>
        </p:txBody>
      </p:sp>
      <p:sp>
        <p:nvSpPr>
          <p:cNvPr id="3" name="Content Placeholder 2"/>
          <p:cNvSpPr>
            <a:spLocks noGrp="1"/>
          </p:cNvSpPr>
          <p:nvPr>
            <p:ph sz="half" idx="1"/>
          </p:nvPr>
        </p:nvSpPr>
        <p:spPr>
          <a:xfrm>
            <a:off x="342900" y="2133600"/>
            <a:ext cx="3009900" cy="60340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4" name="Content Placeholder 3"/>
          <p:cNvSpPr>
            <a:spLocks noGrp="1"/>
          </p:cNvSpPr>
          <p:nvPr>
            <p:ph sz="half" idx="2"/>
          </p:nvPr>
        </p:nvSpPr>
        <p:spPr>
          <a:xfrm>
            <a:off x="3505200" y="2133600"/>
            <a:ext cx="3009900" cy="60340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r>
              <a:rPr lang="ar-SA"/>
              <a:t>مفاجآت صيف دبي 2005     الذكاء الوجداني : </a:t>
            </a:r>
            <a:r>
              <a:rPr lang="ar-KW"/>
              <a:t>”موعد مع القمة “</a:t>
            </a:r>
            <a:r>
              <a:rPr lang="ar-SA"/>
              <a:t> </a:t>
            </a:r>
            <a:r>
              <a:rPr lang="ar-KW"/>
              <a:t>     </a:t>
            </a:r>
            <a:r>
              <a:rPr lang="ar-SA"/>
              <a:t>د.مصطفى أبوسعد</a:t>
            </a:r>
            <a:endParaRPr lang="en-US"/>
          </a:p>
        </p:txBody>
      </p:sp>
      <p:sp>
        <p:nvSpPr>
          <p:cNvPr id="7" name="Slide Number Placeholder 6"/>
          <p:cNvSpPr>
            <a:spLocks noGrp="1"/>
          </p:cNvSpPr>
          <p:nvPr>
            <p:ph type="sldNum" sz="quarter" idx="12"/>
          </p:nvPr>
        </p:nvSpPr>
        <p:spPr/>
        <p:txBody>
          <a:bodyPr/>
          <a:lstStyle>
            <a:lvl1pPr>
              <a:defRPr/>
            </a:lvl1pPr>
          </a:lstStyle>
          <a:p>
            <a:fld id="{853C5544-1181-47E8-9CCC-F2A4D64878D6}" type="slidenum">
              <a:rPr lang="ar-AE"/>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ar-SA"/>
          </a:p>
        </p:txBody>
      </p:sp>
      <p:sp>
        <p:nvSpPr>
          <p:cNvPr id="3" name="Text Placeholder 2"/>
          <p:cNvSpPr>
            <a:spLocks noGrp="1"/>
          </p:cNvSpPr>
          <p:nvPr>
            <p:ph type="body" idx="1"/>
          </p:nvPr>
        </p:nvSpPr>
        <p:spPr>
          <a:xfrm>
            <a:off x="342900" y="2046288"/>
            <a:ext cx="3030538" cy="85407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42900" y="2900363"/>
            <a:ext cx="3030538" cy="52673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5" name="Text Placeholder 4"/>
          <p:cNvSpPr>
            <a:spLocks noGrp="1"/>
          </p:cNvSpPr>
          <p:nvPr>
            <p:ph type="body" sz="quarter" idx="3"/>
          </p:nvPr>
        </p:nvSpPr>
        <p:spPr>
          <a:xfrm>
            <a:off x="3484563" y="2046288"/>
            <a:ext cx="3030537" cy="85407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3484563" y="2900363"/>
            <a:ext cx="3030537" cy="52673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r>
              <a:rPr lang="ar-SA"/>
              <a:t>مفاجآت صيف دبي 2005     الذكاء الوجداني : </a:t>
            </a:r>
            <a:r>
              <a:rPr lang="ar-KW"/>
              <a:t>”موعد مع القمة “</a:t>
            </a:r>
            <a:r>
              <a:rPr lang="ar-SA"/>
              <a:t> </a:t>
            </a:r>
            <a:r>
              <a:rPr lang="ar-KW"/>
              <a:t>     </a:t>
            </a:r>
            <a:r>
              <a:rPr lang="ar-SA"/>
              <a:t>د.مصطفى أبوسعد</a:t>
            </a:r>
            <a:endParaRPr lang="en-US"/>
          </a:p>
        </p:txBody>
      </p:sp>
      <p:sp>
        <p:nvSpPr>
          <p:cNvPr id="9" name="Slide Number Placeholder 8"/>
          <p:cNvSpPr>
            <a:spLocks noGrp="1"/>
          </p:cNvSpPr>
          <p:nvPr>
            <p:ph type="sldNum" sz="quarter" idx="12"/>
          </p:nvPr>
        </p:nvSpPr>
        <p:spPr/>
        <p:txBody>
          <a:bodyPr/>
          <a:lstStyle>
            <a:lvl1pPr>
              <a:defRPr/>
            </a:lvl1pPr>
          </a:lstStyle>
          <a:p>
            <a:fld id="{F3965170-BF8B-4CA3-A0AB-DE22533F3EB3}" type="slidenum">
              <a:rPr lang="ar-AE"/>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SA"/>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r>
              <a:rPr lang="ar-SA"/>
              <a:t>مفاجآت صيف دبي 2005     الذكاء الوجداني : </a:t>
            </a:r>
            <a:r>
              <a:rPr lang="ar-KW"/>
              <a:t>”موعد مع القمة “</a:t>
            </a:r>
            <a:r>
              <a:rPr lang="ar-SA"/>
              <a:t> </a:t>
            </a:r>
            <a:r>
              <a:rPr lang="ar-KW"/>
              <a:t>     </a:t>
            </a:r>
            <a:r>
              <a:rPr lang="ar-SA"/>
              <a:t>د.مصطفى أبوسعد</a:t>
            </a:r>
            <a:endParaRPr lang="en-US"/>
          </a:p>
        </p:txBody>
      </p:sp>
      <p:sp>
        <p:nvSpPr>
          <p:cNvPr id="5" name="Slide Number Placeholder 4"/>
          <p:cNvSpPr>
            <a:spLocks noGrp="1"/>
          </p:cNvSpPr>
          <p:nvPr>
            <p:ph type="sldNum" sz="quarter" idx="12"/>
          </p:nvPr>
        </p:nvSpPr>
        <p:spPr/>
        <p:txBody>
          <a:bodyPr/>
          <a:lstStyle>
            <a:lvl1pPr>
              <a:defRPr/>
            </a:lvl1pPr>
          </a:lstStyle>
          <a:p>
            <a:fld id="{B37EB9FF-AA3D-4EE1-A926-BCB31469D6C5}" type="slidenum">
              <a:rPr lang="ar-AE"/>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r>
              <a:rPr lang="ar-SA"/>
              <a:t>مفاجآت صيف دبي 2005     الذكاء الوجداني : </a:t>
            </a:r>
            <a:r>
              <a:rPr lang="ar-KW"/>
              <a:t>”موعد مع القمة “</a:t>
            </a:r>
            <a:r>
              <a:rPr lang="ar-SA"/>
              <a:t> </a:t>
            </a:r>
            <a:r>
              <a:rPr lang="ar-KW"/>
              <a:t>     </a:t>
            </a:r>
            <a:r>
              <a:rPr lang="ar-SA"/>
              <a:t>د.مصطفى أبوسعد</a:t>
            </a:r>
            <a:endParaRPr lang="en-US"/>
          </a:p>
        </p:txBody>
      </p:sp>
      <p:sp>
        <p:nvSpPr>
          <p:cNvPr id="4" name="Slide Number Placeholder 3"/>
          <p:cNvSpPr>
            <a:spLocks noGrp="1"/>
          </p:cNvSpPr>
          <p:nvPr>
            <p:ph type="sldNum" sz="quarter" idx="12"/>
          </p:nvPr>
        </p:nvSpPr>
        <p:spPr/>
        <p:txBody>
          <a:bodyPr/>
          <a:lstStyle>
            <a:lvl1pPr>
              <a:defRPr/>
            </a:lvl1pPr>
          </a:lstStyle>
          <a:p>
            <a:fld id="{BCE5B5EB-C738-4439-A6D5-57EC01CE7B9D}" type="slidenum">
              <a:rPr lang="ar-AE"/>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2900" y="363538"/>
            <a:ext cx="2255838" cy="1549400"/>
          </a:xfrm>
        </p:spPr>
        <p:txBody>
          <a:bodyPr anchor="b"/>
          <a:lstStyle>
            <a:lvl1pPr algn="r">
              <a:defRPr sz="2000" b="1"/>
            </a:lvl1pPr>
          </a:lstStyle>
          <a:p>
            <a:r>
              <a:rPr lang="en-US" smtClean="0"/>
              <a:t>Click to edit Master title style</a:t>
            </a:r>
            <a:endParaRPr lang="ar-SA"/>
          </a:p>
        </p:txBody>
      </p:sp>
      <p:sp>
        <p:nvSpPr>
          <p:cNvPr id="3" name="Content Placeholder 2"/>
          <p:cNvSpPr>
            <a:spLocks noGrp="1"/>
          </p:cNvSpPr>
          <p:nvPr>
            <p:ph idx="1"/>
          </p:nvPr>
        </p:nvSpPr>
        <p:spPr>
          <a:xfrm>
            <a:off x="2681288" y="363538"/>
            <a:ext cx="3833812" cy="780415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4" name="Text Placeholder 3"/>
          <p:cNvSpPr>
            <a:spLocks noGrp="1"/>
          </p:cNvSpPr>
          <p:nvPr>
            <p:ph type="body" sz="half" idx="2"/>
          </p:nvPr>
        </p:nvSpPr>
        <p:spPr>
          <a:xfrm>
            <a:off x="342900" y="1912938"/>
            <a:ext cx="2255838" cy="62547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r>
              <a:rPr lang="ar-SA"/>
              <a:t>مفاجآت صيف دبي 2005     الذكاء الوجداني : </a:t>
            </a:r>
            <a:r>
              <a:rPr lang="ar-KW"/>
              <a:t>”موعد مع القمة “</a:t>
            </a:r>
            <a:r>
              <a:rPr lang="ar-SA"/>
              <a:t> </a:t>
            </a:r>
            <a:r>
              <a:rPr lang="ar-KW"/>
              <a:t>     </a:t>
            </a:r>
            <a:r>
              <a:rPr lang="ar-SA"/>
              <a:t>د.مصطفى أبوسعد</a:t>
            </a:r>
            <a:endParaRPr lang="en-US"/>
          </a:p>
        </p:txBody>
      </p:sp>
      <p:sp>
        <p:nvSpPr>
          <p:cNvPr id="7" name="Slide Number Placeholder 6"/>
          <p:cNvSpPr>
            <a:spLocks noGrp="1"/>
          </p:cNvSpPr>
          <p:nvPr>
            <p:ph type="sldNum" sz="quarter" idx="12"/>
          </p:nvPr>
        </p:nvSpPr>
        <p:spPr/>
        <p:txBody>
          <a:bodyPr/>
          <a:lstStyle>
            <a:lvl1pPr>
              <a:defRPr/>
            </a:lvl1pPr>
          </a:lstStyle>
          <a:p>
            <a:fld id="{F08AB8DB-AAB4-4DA2-A428-3E1D2A238B4B}" type="slidenum">
              <a:rPr lang="ar-AE"/>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344613" y="6400800"/>
            <a:ext cx="4114800" cy="755650"/>
          </a:xfrm>
        </p:spPr>
        <p:txBody>
          <a:bodyPr anchor="b"/>
          <a:lstStyle>
            <a:lvl1pPr algn="r">
              <a:defRPr sz="2000" b="1"/>
            </a:lvl1pPr>
          </a:lstStyle>
          <a:p>
            <a:r>
              <a:rPr lang="en-US" smtClean="0"/>
              <a:t>Click to edit Master title style</a:t>
            </a:r>
            <a:endParaRPr lang="ar-SA"/>
          </a:p>
        </p:txBody>
      </p:sp>
      <p:sp>
        <p:nvSpPr>
          <p:cNvPr id="3" name="Picture Placeholder 2"/>
          <p:cNvSpPr>
            <a:spLocks noGrp="1"/>
          </p:cNvSpPr>
          <p:nvPr>
            <p:ph type="pic" idx="1"/>
          </p:nvPr>
        </p:nvSpPr>
        <p:spPr>
          <a:xfrm>
            <a:off x="1344613" y="81756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Text Placeholder 3"/>
          <p:cNvSpPr>
            <a:spLocks noGrp="1"/>
          </p:cNvSpPr>
          <p:nvPr>
            <p:ph type="body" sz="half" idx="2"/>
          </p:nvPr>
        </p:nvSpPr>
        <p:spPr>
          <a:xfrm>
            <a:off x="1344613" y="7156450"/>
            <a:ext cx="4114800" cy="10731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r>
              <a:rPr lang="ar-SA"/>
              <a:t>مفاجآت صيف دبي 2005     الذكاء الوجداني : </a:t>
            </a:r>
            <a:r>
              <a:rPr lang="ar-KW"/>
              <a:t>”موعد مع القمة “</a:t>
            </a:r>
            <a:r>
              <a:rPr lang="ar-SA"/>
              <a:t> </a:t>
            </a:r>
            <a:r>
              <a:rPr lang="ar-KW"/>
              <a:t>     </a:t>
            </a:r>
            <a:r>
              <a:rPr lang="ar-SA"/>
              <a:t>د.مصطفى أبوسعد</a:t>
            </a:r>
            <a:endParaRPr lang="en-US"/>
          </a:p>
        </p:txBody>
      </p:sp>
      <p:sp>
        <p:nvSpPr>
          <p:cNvPr id="7" name="Slide Number Placeholder 6"/>
          <p:cNvSpPr>
            <a:spLocks noGrp="1"/>
          </p:cNvSpPr>
          <p:nvPr>
            <p:ph type="sldNum" sz="quarter" idx="12"/>
          </p:nvPr>
        </p:nvSpPr>
        <p:spPr/>
        <p:txBody>
          <a:bodyPr/>
          <a:lstStyle>
            <a:lvl1pPr>
              <a:defRPr/>
            </a:lvl1pPr>
          </a:lstStyle>
          <a:p>
            <a:fld id="{45496CED-8CBD-4FFB-8D3B-884E3A8F2AF7}" type="slidenum">
              <a:rPr lang="ar-AE"/>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342900" y="366713"/>
            <a:ext cx="6172200" cy="1524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ar-SA" smtClean="0"/>
              <a:t>انقر لتحرير نمط العنوان الرئيسي</a:t>
            </a:r>
            <a:endParaRPr lang="en-US" smtClean="0"/>
          </a:p>
        </p:txBody>
      </p:sp>
      <p:sp>
        <p:nvSpPr>
          <p:cNvPr id="1027" name="Rectangle 3"/>
          <p:cNvSpPr>
            <a:spLocks noGrp="1" noChangeArrowheads="1"/>
          </p:cNvSpPr>
          <p:nvPr>
            <p:ph type="body" idx="1"/>
          </p:nvPr>
        </p:nvSpPr>
        <p:spPr bwMode="auto">
          <a:xfrm>
            <a:off x="342900" y="2133600"/>
            <a:ext cx="6172200" cy="60340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ar-SA" smtClean="0"/>
              <a:t>انقر لتحرير أنماط النص الرئيسي</a:t>
            </a:r>
            <a:endParaRPr lang="en-US" smtClean="0"/>
          </a:p>
          <a:p>
            <a:pPr lvl="1"/>
            <a:r>
              <a:rPr lang="ar-SA" smtClean="0"/>
              <a:t>المستوى الثاني</a:t>
            </a:r>
            <a:endParaRPr lang="en-US" smtClean="0"/>
          </a:p>
          <a:p>
            <a:pPr lvl="2"/>
            <a:r>
              <a:rPr lang="ar-SA" smtClean="0"/>
              <a:t>المستوى الثالث</a:t>
            </a:r>
            <a:endParaRPr lang="en-US" smtClean="0"/>
          </a:p>
          <a:p>
            <a:pPr lvl="3"/>
            <a:r>
              <a:rPr lang="ar-SA" smtClean="0"/>
              <a:t>المستوى الرابع</a:t>
            </a:r>
            <a:endParaRPr lang="en-US" smtClean="0"/>
          </a:p>
          <a:p>
            <a:pPr lvl="4"/>
            <a:r>
              <a:rPr lang="ar-SA" smtClean="0"/>
              <a:t>المستوى الخامس</a:t>
            </a:r>
            <a:endParaRPr lang="en-US" smtClean="0"/>
          </a:p>
        </p:txBody>
      </p:sp>
      <p:sp>
        <p:nvSpPr>
          <p:cNvPr id="1028" name="Rectangle 4"/>
          <p:cNvSpPr>
            <a:spLocks noGrp="1" noChangeArrowheads="1"/>
          </p:cNvSpPr>
          <p:nvPr>
            <p:ph type="dt" sz="half" idx="2"/>
          </p:nvPr>
        </p:nvSpPr>
        <p:spPr bwMode="auto">
          <a:xfrm>
            <a:off x="342900" y="8326438"/>
            <a:ext cx="1600200" cy="635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endParaRPr lang="en-US"/>
          </a:p>
        </p:txBody>
      </p:sp>
      <p:sp>
        <p:nvSpPr>
          <p:cNvPr id="1029" name="Rectangle 5"/>
          <p:cNvSpPr>
            <a:spLocks noGrp="1" noChangeArrowheads="1"/>
          </p:cNvSpPr>
          <p:nvPr>
            <p:ph type="ftr" sz="quarter" idx="3"/>
          </p:nvPr>
        </p:nvSpPr>
        <p:spPr bwMode="auto">
          <a:xfrm>
            <a:off x="476250" y="8604250"/>
            <a:ext cx="5976938" cy="357188"/>
          </a:xfrm>
          <a:prstGeom prst="rect">
            <a:avLst/>
          </a:prstGeom>
          <a:noFill/>
          <a:ln w="9525">
            <a:solidFill>
              <a:schemeClr val="tx1"/>
            </a:solidFill>
            <a:miter lim="800000"/>
            <a:headEnd/>
            <a:tailEnd/>
          </a:ln>
          <a:effectLst/>
        </p:spPr>
        <p:txBody>
          <a:bodyPr vert="horz" wrap="square" lIns="91440" tIns="45720" rIns="91440" bIns="45720" numCol="1" anchor="t" anchorCtr="0" compatLnSpc="1">
            <a:prstTxWarp prst="textNoShape">
              <a:avLst/>
            </a:prstTxWarp>
          </a:bodyPr>
          <a:lstStyle>
            <a:lvl1pPr algn="ctr" rtl="1">
              <a:defRPr sz="1400">
                <a:cs typeface="Monotype Koufi" pitchFamily="2" charset="-78"/>
              </a:defRPr>
            </a:lvl1pPr>
          </a:lstStyle>
          <a:p>
            <a:r>
              <a:rPr lang="ar-SA"/>
              <a:t>مفاجآت صيف دبي 2005     الذكاء الوجداني : </a:t>
            </a:r>
            <a:r>
              <a:rPr lang="ar-KW"/>
              <a:t>”موعد مع القمة “</a:t>
            </a:r>
            <a:r>
              <a:rPr lang="ar-SA"/>
              <a:t> </a:t>
            </a:r>
            <a:r>
              <a:rPr lang="ar-KW"/>
              <a:t>     </a:t>
            </a:r>
            <a:r>
              <a:rPr lang="ar-SA"/>
              <a:t>د.مصطفى أبوسعد</a:t>
            </a:r>
            <a:endParaRPr lang="en-US"/>
          </a:p>
        </p:txBody>
      </p:sp>
      <p:sp>
        <p:nvSpPr>
          <p:cNvPr id="1030" name="Rectangle 6"/>
          <p:cNvSpPr>
            <a:spLocks noGrp="1" noChangeArrowheads="1"/>
          </p:cNvSpPr>
          <p:nvPr>
            <p:ph type="sldNum" sz="quarter" idx="4"/>
          </p:nvPr>
        </p:nvSpPr>
        <p:spPr bwMode="auto">
          <a:xfrm>
            <a:off x="4914900" y="8326438"/>
            <a:ext cx="1600200" cy="635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77D18450-2490-408B-A1F5-93817356F4D9}" type="slidenum">
              <a:rPr lang="ar-AE"/>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dt="0"/>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pitchFamily="34" charset="0"/>
          <a:cs typeface="Arial" pitchFamily="34" charset="0"/>
        </a:defRPr>
      </a:lvl2pPr>
      <a:lvl3pPr algn="ctr" rtl="0" fontAlgn="base">
        <a:spcBef>
          <a:spcPct val="0"/>
        </a:spcBef>
        <a:spcAft>
          <a:spcPct val="0"/>
        </a:spcAft>
        <a:defRPr sz="4400">
          <a:solidFill>
            <a:schemeClr val="tx2"/>
          </a:solidFill>
          <a:latin typeface="Arial" pitchFamily="34" charset="0"/>
          <a:cs typeface="Arial" pitchFamily="34" charset="0"/>
        </a:defRPr>
      </a:lvl3pPr>
      <a:lvl4pPr algn="ctr" rtl="0" fontAlgn="base">
        <a:spcBef>
          <a:spcPct val="0"/>
        </a:spcBef>
        <a:spcAft>
          <a:spcPct val="0"/>
        </a:spcAft>
        <a:defRPr sz="4400">
          <a:solidFill>
            <a:schemeClr val="tx2"/>
          </a:solidFill>
          <a:latin typeface="Arial" pitchFamily="34" charset="0"/>
          <a:cs typeface="Arial" pitchFamily="34" charset="0"/>
        </a:defRPr>
      </a:lvl4pPr>
      <a:lvl5pPr algn="ctr" rtl="0" fontAlgn="base">
        <a:spcBef>
          <a:spcPct val="0"/>
        </a:spcBef>
        <a:spcAft>
          <a:spcPct val="0"/>
        </a:spcAft>
        <a:defRPr sz="4400">
          <a:solidFill>
            <a:schemeClr val="tx2"/>
          </a:solidFill>
          <a:latin typeface="Arial" pitchFamily="34" charset="0"/>
          <a:cs typeface="Arial" pitchFamily="34" charset="0"/>
        </a:defRPr>
      </a:lvl5pPr>
      <a:lvl6pPr marL="457200" algn="ctr" rtl="0" fontAlgn="base">
        <a:spcBef>
          <a:spcPct val="0"/>
        </a:spcBef>
        <a:spcAft>
          <a:spcPct val="0"/>
        </a:spcAft>
        <a:defRPr sz="4400">
          <a:solidFill>
            <a:schemeClr val="tx2"/>
          </a:solidFill>
          <a:latin typeface="Arial" pitchFamily="34" charset="0"/>
          <a:cs typeface="Arial" pitchFamily="34" charset="0"/>
        </a:defRPr>
      </a:lvl6pPr>
      <a:lvl7pPr marL="914400" algn="ctr" rtl="0" fontAlgn="base">
        <a:spcBef>
          <a:spcPct val="0"/>
        </a:spcBef>
        <a:spcAft>
          <a:spcPct val="0"/>
        </a:spcAft>
        <a:defRPr sz="4400">
          <a:solidFill>
            <a:schemeClr val="tx2"/>
          </a:solidFill>
          <a:latin typeface="Arial" pitchFamily="34" charset="0"/>
          <a:cs typeface="Arial" pitchFamily="34" charset="0"/>
        </a:defRPr>
      </a:lvl7pPr>
      <a:lvl8pPr marL="1371600" algn="ctr" rtl="0" fontAlgn="base">
        <a:spcBef>
          <a:spcPct val="0"/>
        </a:spcBef>
        <a:spcAft>
          <a:spcPct val="0"/>
        </a:spcAft>
        <a:defRPr sz="4400">
          <a:solidFill>
            <a:schemeClr val="tx2"/>
          </a:solidFill>
          <a:latin typeface="Arial" pitchFamily="34" charset="0"/>
          <a:cs typeface="Arial" pitchFamily="34" charset="0"/>
        </a:defRPr>
      </a:lvl8pPr>
      <a:lvl9pPr marL="1828800" algn="ctr" rtl="0" fontAlgn="base">
        <a:spcBef>
          <a:spcPct val="0"/>
        </a:spcBef>
        <a:spcAft>
          <a:spcPct val="0"/>
        </a:spcAft>
        <a:defRPr sz="4400">
          <a:solidFill>
            <a:schemeClr val="tx2"/>
          </a:solidFill>
          <a:latin typeface="Arial" pitchFamily="34" charset="0"/>
          <a:cs typeface="Arial" pitchFamily="34"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cs typeface="+mn-cs"/>
        </a:defRPr>
      </a:lvl2pPr>
      <a:lvl3pPr marL="1143000" indent="-228600" algn="l" rtl="0" fontAlgn="base">
        <a:spcBef>
          <a:spcPct val="20000"/>
        </a:spcBef>
        <a:spcAft>
          <a:spcPct val="0"/>
        </a:spcAft>
        <a:buChar char="•"/>
        <a:defRPr sz="2400">
          <a:solidFill>
            <a:schemeClr val="tx1"/>
          </a:solidFill>
          <a:latin typeface="+mn-lt"/>
          <a:cs typeface="+mn-cs"/>
        </a:defRPr>
      </a:lvl3pPr>
      <a:lvl4pPr marL="1600200" indent="-228600" algn="l" rtl="0" fontAlgn="base">
        <a:spcBef>
          <a:spcPct val="20000"/>
        </a:spcBef>
        <a:spcAft>
          <a:spcPct val="0"/>
        </a:spcAft>
        <a:buChar char="–"/>
        <a:defRPr sz="2000">
          <a:solidFill>
            <a:schemeClr val="tx1"/>
          </a:solidFill>
          <a:latin typeface="+mn-lt"/>
          <a:cs typeface="+mn-cs"/>
        </a:defRPr>
      </a:lvl4pPr>
      <a:lvl5pPr marL="2057400" indent="-228600" algn="l" rtl="0" fontAlgn="base">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oleObject" Target="../embeddings/oleObject1.bin"/><Relationship Id="rId13" Type="http://schemas.openxmlformats.org/officeDocument/2006/relationships/hyperlink" Target="http://images.google.com/imgres?imgurl=http://www.eqcenter.com.sg/images/eqicon.gif&amp;imgrefurl=http://www.eqcenter.com.sg/eq/&amp;h=220&amp;w=220&amp;sz=17&amp;tbnid=ccZ9JCzBhpsJ:&amp;tbnh=102&amp;tbnw=102&amp;hl=en&amp;start=9&amp;prev=/images%3Fq%3Demotional%2Bintelligence%26hl%3Den%26lr%3Dlang_ar" TargetMode="External"/><Relationship Id="rId18" Type="http://schemas.openxmlformats.org/officeDocument/2006/relationships/image" Target="../media/image14.wmf"/><Relationship Id="rId3" Type="http://schemas.openxmlformats.org/officeDocument/2006/relationships/notesSlide" Target="../notesSlides/notesSlide1.xml"/><Relationship Id="rId7" Type="http://schemas.openxmlformats.org/officeDocument/2006/relationships/image" Target="../media/image8.png"/><Relationship Id="rId12" Type="http://schemas.openxmlformats.org/officeDocument/2006/relationships/image" Target="../media/image9.jpeg"/><Relationship Id="rId17" Type="http://schemas.openxmlformats.org/officeDocument/2006/relationships/image" Target="../media/image13.wmf"/><Relationship Id="rId2" Type="http://schemas.openxmlformats.org/officeDocument/2006/relationships/slideLayout" Target="../slideLayouts/slideLayout7.xml"/><Relationship Id="rId16" Type="http://schemas.openxmlformats.org/officeDocument/2006/relationships/image" Target="../media/image12.wmf"/><Relationship Id="rId1" Type="http://schemas.openxmlformats.org/officeDocument/2006/relationships/vmlDrawing" Target="../drawings/vmlDrawing1.vml"/><Relationship Id="rId6" Type="http://schemas.openxmlformats.org/officeDocument/2006/relationships/image" Target="../media/image7.wmf"/><Relationship Id="rId11" Type="http://schemas.openxmlformats.org/officeDocument/2006/relationships/oleObject" Target="../embeddings/oleObject4.bin"/><Relationship Id="rId5" Type="http://schemas.openxmlformats.org/officeDocument/2006/relationships/image" Target="../media/image6.png"/><Relationship Id="rId15" Type="http://schemas.openxmlformats.org/officeDocument/2006/relationships/image" Target="../media/image11.wmf"/><Relationship Id="rId10" Type="http://schemas.openxmlformats.org/officeDocument/2006/relationships/oleObject" Target="../embeddings/oleObject3.bin"/><Relationship Id="rId19" Type="http://schemas.openxmlformats.org/officeDocument/2006/relationships/image" Target="../media/image15.png"/><Relationship Id="rId4" Type="http://schemas.openxmlformats.org/officeDocument/2006/relationships/image" Target="../media/image5.png"/><Relationship Id="rId9" Type="http://schemas.openxmlformats.org/officeDocument/2006/relationships/oleObject" Target="../embeddings/oleObject2.bin"/><Relationship Id="rId14" Type="http://schemas.openxmlformats.org/officeDocument/2006/relationships/image" Target="../media/image10.jpeg"/></Relationships>
</file>

<file path=ppt/slides/_rels/slide10.xml.rels><?xml version="1.0" encoding="UTF-8" standalone="yes"?>
<Relationships xmlns="http://schemas.openxmlformats.org/package/2006/relationships"><Relationship Id="rId8" Type="http://schemas.openxmlformats.org/officeDocument/2006/relationships/image" Target="../media/image14.wmf"/><Relationship Id="rId3" Type="http://schemas.openxmlformats.org/officeDocument/2006/relationships/image" Target="../media/image18.jpeg"/><Relationship Id="rId7" Type="http://schemas.openxmlformats.org/officeDocument/2006/relationships/image" Target="../media/image13.wmf"/><Relationship Id="rId2" Type="http://schemas.openxmlformats.org/officeDocument/2006/relationships/hyperlink" Target="http://images.google.com/imgres?imgurl=http://www.pocketbook.co.uk/images/large_images/emotional_intelligence_large.jpg&amp;imgrefurl=http://www.pocketbook.co.uk/manager-series/manager_series_21.htm&amp;h=429&amp;w=600&amp;sz=56&amp;tbnid=Y6Wu9Rwg-JAJ:&amp;tbnh=95&amp;tbnw=133&amp;hl=en&amp;start=29&amp;prev=/images%3Fq%3Demotional%2Bintelligence%26start%3D20%26hl%3Den%26lr%3Dlang_ar%26sa%3DN" TargetMode="External"/><Relationship Id="rId1" Type="http://schemas.openxmlformats.org/officeDocument/2006/relationships/slideLayout" Target="../slideLayouts/slideLayout1.xml"/><Relationship Id="rId6" Type="http://schemas.openxmlformats.org/officeDocument/2006/relationships/image" Target="../media/image12.wmf"/><Relationship Id="rId5" Type="http://schemas.openxmlformats.org/officeDocument/2006/relationships/image" Target="../media/image11.wmf"/><Relationship Id="rId4" Type="http://schemas.openxmlformats.org/officeDocument/2006/relationships/image" Target="../media/image19.jpeg"/></Relationships>
</file>

<file path=ppt/slides/_rels/slide11.xml.rels><?xml version="1.0" encoding="UTF-8" standalone="yes"?>
<Relationships xmlns="http://schemas.openxmlformats.org/package/2006/relationships"><Relationship Id="rId3" Type="http://schemas.openxmlformats.org/officeDocument/2006/relationships/image" Target="../media/image21.jpeg"/><Relationship Id="rId2" Type="http://schemas.openxmlformats.org/officeDocument/2006/relationships/image" Target="../media/image20.jpe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8" Type="http://schemas.openxmlformats.org/officeDocument/2006/relationships/image" Target="../media/image14.wmf"/><Relationship Id="rId3" Type="http://schemas.openxmlformats.org/officeDocument/2006/relationships/oleObject" Target="../embeddings/oleObject5.bin"/><Relationship Id="rId7" Type="http://schemas.openxmlformats.org/officeDocument/2006/relationships/image" Target="../media/image22.wmf"/><Relationship Id="rId2" Type="http://schemas.openxmlformats.org/officeDocument/2006/relationships/slideLayout" Target="../slideLayouts/slideLayout1.xml"/><Relationship Id="rId1" Type="http://schemas.openxmlformats.org/officeDocument/2006/relationships/vmlDrawing" Target="../drawings/vmlDrawing2.vml"/><Relationship Id="rId6" Type="http://schemas.openxmlformats.org/officeDocument/2006/relationships/image" Target="../media/image13.wmf"/><Relationship Id="rId5" Type="http://schemas.openxmlformats.org/officeDocument/2006/relationships/image" Target="../media/image12.wmf"/><Relationship Id="rId4" Type="http://schemas.openxmlformats.org/officeDocument/2006/relationships/image" Target="../media/image11.wmf"/></Relationships>
</file>

<file path=ppt/slides/_rels/slide13.xml.rels><?xml version="1.0" encoding="UTF-8" standalone="yes"?>
<Relationships xmlns="http://schemas.openxmlformats.org/package/2006/relationships"><Relationship Id="rId2" Type="http://schemas.openxmlformats.org/officeDocument/2006/relationships/image" Target="../media/image21.jpeg"/><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hyperlink" Target="mailto:kjalabi@alwatan.com.sa" TargetMode="Externa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23.wmf"/><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hyperlink" Target="http://images.google.com/imgres?imgurl=http://www.eqcenter.com.sg/images/eqicon.gif&amp;imgrefurl=http://www.eqcenter.com.sg/eq/&amp;h=220&amp;w=220&amp;sz=17&amp;tbnid=ccZ9JCzBhpsJ:&amp;tbnh=102&amp;tbnw=102&amp;hl=en&amp;start=9&amp;prev=/images%3Fq%3Demotional%2Bintelligence%26hl%3Den%26lr%3Dlang_ar" TargetMode="Externa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24.wmf"/><Relationship Id="rId2" Type="http://schemas.openxmlformats.org/officeDocument/2006/relationships/image" Target="../media/image23.wmf"/><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25.jpeg"/><Relationship Id="rId2" Type="http://schemas.openxmlformats.org/officeDocument/2006/relationships/hyperlink" Target="http://images.google.com/imgres?imgurl=http://www.rpsplc.co.uk/resources/rps%2520group/about%2520rps/advert_emotional_intelligence.jpg&amp;imgrefurl=http://www.rpsplc.co.uk/content.asp%3Fcontentid%3D846%26siteid%3D29%26refid%3D%26sessionid%3D%26contenttype%3D%26secid%3Daboutrps&amp;h=213&amp;w=150&amp;sz=29&amp;tbnid=OSx1hTciZVUJ:&amp;tbnh=101&amp;tbnw=71&amp;hl=en&amp;start=30&amp;prev=/images%3Fq%3Demotional%2Bintelligence%26start%3D20%26hl%3Den%26lr%3Dlang_ar%26sa%3DN" TargetMode="Externa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hyperlink" Target="http://images.google.com/imgres?imgurl=http://www.eqcenter.com.sg/images/eqicon.gif&amp;imgrefurl=http://www.eqcenter.com.sg/eq/&amp;h=220&amp;w=220&amp;sz=17&amp;tbnid=ccZ9JCzBhpsJ:&amp;tbnh=102&amp;tbnw=102&amp;hl=en&amp;start=9&amp;prev=/images%3Fq%3Demotional%2Bintelligence%26hl%3Den%26lr%3Dlang_ar" TargetMode="Externa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hyperlink" Target="http://images.google.com/imgres?imgurl=http://www.eqcenter.com.sg/images/eqicon.gif&amp;imgrefurl=http://www.eqcenter.com.sg/eq/&amp;h=220&amp;w=220&amp;sz=17&amp;tbnid=ccZ9JCzBhpsJ:&amp;tbnh=102&amp;tbnw=102&amp;hl=en&amp;start=9&amp;prev=/images%3Fq%3Demotional%2Bintelligence%26hl%3Den%26lr%3Dlang_ar" TargetMode="Externa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hyperlink" Target="http://images.google.com/imgres?imgurl=http://www.eqcenter.com.sg/images/eqicon.gif&amp;imgrefurl=http://www.eqcenter.com.sg/eq/&amp;h=220&amp;w=220&amp;sz=17&amp;tbnid=ccZ9JCzBhpsJ:&amp;tbnh=102&amp;tbnw=102&amp;hl=en&amp;start=9&amp;prev=/images%3Fq%3Demotional%2Bintelligence%26hl%3Den%26lr%3Dlang_ar" TargetMode="Externa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hyperlink" Target="http://images.google.com/imgres?imgurl=http://www.eqcenter.com.sg/images/eqicon.gif&amp;imgrefurl=http://www.eqcenter.com.sg/eq/&amp;h=220&amp;w=220&amp;sz=17&amp;tbnid=ccZ9JCzBhpsJ:&amp;tbnh=102&amp;tbnw=102&amp;hl=en&amp;start=9&amp;prev=/images%3Fq%3Demotional%2Bintelligence%26hl%3Den%26lr%3Dlang_ar" TargetMode="Externa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hyperlink" Target="http://images.google.com/imgres?imgurl=http://www.eqcenter.com.sg/images/eqicon.gif&amp;imgrefurl=http://www.eqcenter.com.sg/eq/&amp;h=220&amp;w=220&amp;sz=17&amp;tbnid=ccZ9JCzBhpsJ:&amp;tbnh=102&amp;tbnw=102&amp;hl=en&amp;start=9&amp;prev=/images%3Fq%3Demotional%2Bintelligence%26hl%3Den%26lr%3Dlang_ar"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hyperlink" Target="http://images.google.com/imgres?imgurl=http://www.eqcenter.com.sg/images/eqicon.gif&amp;imgrefurl=http://www.eqcenter.com.sg/eq/&amp;h=220&amp;w=220&amp;sz=17&amp;tbnid=ccZ9JCzBhpsJ:&amp;tbnh=102&amp;tbnw=102&amp;hl=en&amp;start=9&amp;prev=/images%3Fq%3Demotional%2Bintelligence%26hl%3Den%26lr%3Dlang_ar" TargetMode="External"/><Relationship Id="rId1" Type="http://schemas.openxmlformats.org/officeDocument/2006/relationships/slideLayout" Target="../slideLayouts/slideLayout12.xml"/><Relationship Id="rId4" Type="http://schemas.openxmlformats.org/officeDocument/2006/relationships/image" Target="../media/image9.jpeg"/></Relationships>
</file>

<file path=ppt/slides/_rels/slide30.xml.rels><?xml version="1.0" encoding="UTF-8" standalone="yes"?>
<Relationships xmlns="http://schemas.openxmlformats.org/package/2006/relationships"><Relationship Id="rId3" Type="http://schemas.openxmlformats.org/officeDocument/2006/relationships/oleObject" Target="../embeddings/oleObject6.bin"/><Relationship Id="rId2" Type="http://schemas.openxmlformats.org/officeDocument/2006/relationships/slideLayout" Target="../slideLayouts/slideLayout1.xml"/><Relationship Id="rId1" Type="http://schemas.openxmlformats.org/officeDocument/2006/relationships/vmlDrawing" Target="../drawings/vmlDrawing3.vml"/><Relationship Id="rId4" Type="http://schemas.openxmlformats.org/officeDocument/2006/relationships/image" Target="../media/image27.gif"/></Relationships>
</file>

<file path=ppt/slides/_rels/slide4.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12.wmf"/><Relationship Id="rId2" Type="http://schemas.openxmlformats.org/officeDocument/2006/relationships/image" Target="../media/image11.wmf"/><Relationship Id="rId1" Type="http://schemas.openxmlformats.org/officeDocument/2006/relationships/slideLayout" Target="../slideLayouts/slideLayout1.xml"/><Relationship Id="rId5" Type="http://schemas.openxmlformats.org/officeDocument/2006/relationships/image" Target="../media/image14.wmf"/><Relationship Id="rId4" Type="http://schemas.openxmlformats.org/officeDocument/2006/relationships/image" Target="../media/image13.wmf"/></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Footer Placeholder 2"/>
          <p:cNvSpPr>
            <a:spLocks noGrp="1"/>
          </p:cNvSpPr>
          <p:nvPr>
            <p:ph type="ftr" sz="quarter" idx="11"/>
          </p:nvPr>
        </p:nvSpPr>
        <p:spPr/>
        <p:txBody>
          <a:bodyPr/>
          <a:lstStyle/>
          <a:p>
            <a:r>
              <a:rPr lang="ar-SA"/>
              <a:t>مفاجآت صيف دبي 2005     الذكاء الوجداني : </a:t>
            </a:r>
            <a:r>
              <a:rPr lang="ar-KW"/>
              <a:t>”موعد مع القمة “</a:t>
            </a:r>
            <a:r>
              <a:rPr lang="ar-SA"/>
              <a:t> </a:t>
            </a:r>
            <a:r>
              <a:rPr lang="ar-KW"/>
              <a:t>     </a:t>
            </a:r>
            <a:r>
              <a:rPr lang="ar-SA"/>
              <a:t>د.مصطفى أبوسعد</a:t>
            </a:r>
            <a:endParaRPr lang="en-US"/>
          </a:p>
        </p:txBody>
      </p:sp>
      <p:sp>
        <p:nvSpPr>
          <p:cNvPr id="27" name="Slide Number Placeholder 3"/>
          <p:cNvSpPr>
            <a:spLocks noGrp="1"/>
          </p:cNvSpPr>
          <p:nvPr>
            <p:ph type="sldNum" sz="quarter" idx="12"/>
          </p:nvPr>
        </p:nvSpPr>
        <p:spPr/>
        <p:txBody>
          <a:bodyPr/>
          <a:lstStyle/>
          <a:p>
            <a:fld id="{5891404B-FEBC-4DF4-B622-EBAEC9A05A40}" type="slidenum">
              <a:rPr lang="ar-AE"/>
              <a:pPr/>
              <a:t>1</a:t>
            </a:fld>
            <a:endParaRPr lang="en-US"/>
          </a:p>
        </p:txBody>
      </p:sp>
      <p:sp>
        <p:nvSpPr>
          <p:cNvPr id="55298" name="Rectangle 2"/>
          <p:cNvSpPr>
            <a:spLocks noChangeArrowheads="1"/>
          </p:cNvSpPr>
          <p:nvPr/>
        </p:nvSpPr>
        <p:spPr bwMode="auto">
          <a:xfrm>
            <a:off x="692150" y="1258888"/>
            <a:ext cx="5330825" cy="1447800"/>
          </a:xfrm>
          <a:prstGeom prst="rect">
            <a:avLst/>
          </a:prstGeom>
          <a:solidFill>
            <a:schemeClr val="bg1"/>
          </a:solidFill>
          <a:ln w="9525">
            <a:solidFill>
              <a:schemeClr val="tx1"/>
            </a:solidFill>
            <a:miter lim="800000"/>
            <a:headEnd/>
            <a:tailEnd/>
          </a:ln>
          <a:effectLst>
            <a:outerShdw dist="107763" dir="18900000" algn="ctr" rotWithShape="0">
              <a:schemeClr val="bg2"/>
            </a:outerShdw>
          </a:effectLst>
        </p:spPr>
        <p:txBody>
          <a:bodyPr wrap="none" anchor="ctr"/>
          <a:lstStyle/>
          <a:p>
            <a:endParaRPr lang="ar-SA"/>
          </a:p>
        </p:txBody>
      </p:sp>
      <p:sp>
        <p:nvSpPr>
          <p:cNvPr id="55299" name="Rectangle 3"/>
          <p:cNvSpPr>
            <a:spLocks noChangeArrowheads="1"/>
          </p:cNvSpPr>
          <p:nvPr/>
        </p:nvSpPr>
        <p:spPr bwMode="auto">
          <a:xfrm>
            <a:off x="620713" y="2771775"/>
            <a:ext cx="5545137" cy="3048000"/>
          </a:xfrm>
          <a:prstGeom prst="rect">
            <a:avLst/>
          </a:prstGeom>
          <a:solidFill>
            <a:schemeClr val="bg1"/>
          </a:solidFill>
          <a:ln w="9525">
            <a:solidFill>
              <a:schemeClr val="tx1"/>
            </a:solidFill>
            <a:miter lim="800000"/>
            <a:headEnd/>
            <a:tailEnd/>
          </a:ln>
          <a:effectLst>
            <a:outerShdw dist="107763" dir="18900000" algn="ctr" rotWithShape="0">
              <a:schemeClr val="bg2"/>
            </a:outerShdw>
          </a:effectLst>
        </p:spPr>
        <p:txBody>
          <a:bodyPr wrap="none" anchor="ctr"/>
          <a:lstStyle/>
          <a:p>
            <a:endParaRPr lang="ar-SA"/>
          </a:p>
        </p:txBody>
      </p:sp>
      <p:sp>
        <p:nvSpPr>
          <p:cNvPr id="55300" name="Text Box 4"/>
          <p:cNvSpPr txBox="1">
            <a:spLocks noChangeArrowheads="1"/>
          </p:cNvSpPr>
          <p:nvPr/>
        </p:nvSpPr>
        <p:spPr bwMode="auto">
          <a:xfrm>
            <a:off x="1700213" y="1335088"/>
            <a:ext cx="3089275" cy="1220787"/>
          </a:xfrm>
          <a:prstGeom prst="rect">
            <a:avLst/>
          </a:prstGeom>
          <a:noFill/>
          <a:ln w="9525">
            <a:noFill/>
            <a:miter lim="800000"/>
            <a:headEnd/>
            <a:tailEnd/>
          </a:ln>
          <a:effectLst/>
        </p:spPr>
        <p:txBody>
          <a:bodyPr>
            <a:spAutoFit/>
          </a:bodyPr>
          <a:lstStyle/>
          <a:p>
            <a:pPr algn="ctr">
              <a:spcBef>
                <a:spcPct val="50000"/>
              </a:spcBef>
            </a:pPr>
            <a:r>
              <a:rPr lang="ar-SA" sz="3200" b="1">
                <a:latin typeface="Times New Roman" pitchFamily="18" charset="0"/>
                <a:cs typeface="Monotype Koufi" pitchFamily="2" charset="-78"/>
              </a:rPr>
              <a:t>الذكاء الوجداني </a:t>
            </a:r>
          </a:p>
          <a:p>
            <a:pPr algn="ctr">
              <a:spcBef>
                <a:spcPct val="50000"/>
              </a:spcBef>
            </a:pPr>
            <a:r>
              <a:rPr lang="ar-KW" sz="2800">
                <a:latin typeface="Times New Roman" pitchFamily="18" charset="0"/>
                <a:cs typeface="Monotype Koufi" pitchFamily="2" charset="-78"/>
              </a:rPr>
              <a:t>”موعد مع القمة “</a:t>
            </a:r>
            <a:r>
              <a:rPr lang="ar-SA" sz="2800">
                <a:latin typeface="Times New Roman" pitchFamily="18" charset="0"/>
                <a:cs typeface="Monotype Koufi" pitchFamily="2" charset="-78"/>
              </a:rPr>
              <a:t> </a:t>
            </a:r>
            <a:endParaRPr lang="en-US" sz="2800">
              <a:latin typeface="Times New Roman" pitchFamily="18" charset="0"/>
              <a:cs typeface="Monotype Koufi" pitchFamily="2" charset="-78"/>
            </a:endParaRPr>
          </a:p>
        </p:txBody>
      </p:sp>
      <p:sp>
        <p:nvSpPr>
          <p:cNvPr id="55301" name="Text Box 5"/>
          <p:cNvSpPr txBox="1">
            <a:spLocks noChangeArrowheads="1"/>
          </p:cNvSpPr>
          <p:nvPr/>
        </p:nvSpPr>
        <p:spPr bwMode="auto">
          <a:xfrm>
            <a:off x="1989138" y="2916238"/>
            <a:ext cx="3429000" cy="2281237"/>
          </a:xfrm>
          <a:prstGeom prst="rect">
            <a:avLst/>
          </a:prstGeom>
          <a:noFill/>
          <a:ln w="9525">
            <a:noFill/>
            <a:miter lim="800000"/>
            <a:headEnd/>
            <a:tailEnd/>
          </a:ln>
          <a:effectLst/>
        </p:spPr>
        <p:txBody>
          <a:bodyPr>
            <a:spAutoFit/>
          </a:bodyPr>
          <a:lstStyle/>
          <a:p>
            <a:pPr algn="ctr" rtl="1">
              <a:spcBef>
                <a:spcPct val="50000"/>
              </a:spcBef>
            </a:pPr>
            <a:r>
              <a:rPr lang="ar-SA" sz="2400">
                <a:latin typeface="Times New Roman" pitchFamily="18" charset="0"/>
                <a:cs typeface="Monotype Koufi" pitchFamily="2" charset="-78"/>
              </a:rPr>
              <a:t>مع </a:t>
            </a:r>
          </a:p>
          <a:p>
            <a:pPr algn="ctr" rtl="1">
              <a:spcBef>
                <a:spcPct val="50000"/>
              </a:spcBef>
            </a:pPr>
            <a:r>
              <a:rPr lang="ar-SA" sz="2400">
                <a:latin typeface="Times New Roman" pitchFamily="18" charset="0"/>
                <a:cs typeface="Monotype Koufi" pitchFamily="2" charset="-78"/>
              </a:rPr>
              <a:t>د.مصطفى أبوسعد </a:t>
            </a:r>
          </a:p>
          <a:p>
            <a:pPr algn="r" rtl="1">
              <a:spcBef>
                <a:spcPct val="50000"/>
              </a:spcBef>
            </a:pPr>
            <a:r>
              <a:rPr lang="ar-SA" sz="1400">
                <a:latin typeface="Times New Roman" pitchFamily="18" charset="0"/>
                <a:cs typeface="Monotype Koufi" pitchFamily="2" charset="-78"/>
              </a:rPr>
              <a:t> - دكتوراه في علم النفس التربوي</a:t>
            </a:r>
          </a:p>
          <a:p>
            <a:pPr algn="r" rtl="1">
              <a:spcBef>
                <a:spcPct val="50000"/>
              </a:spcBef>
            </a:pPr>
            <a:r>
              <a:rPr lang="ar-SA" sz="1400">
                <a:latin typeface="Times New Roman" pitchFamily="18" charset="0"/>
                <a:cs typeface="Monotype Koufi" pitchFamily="2" charset="-78"/>
              </a:rPr>
              <a:t>– مدرب في التنمية البشرية والتربية الإيجابية</a:t>
            </a:r>
            <a:endParaRPr lang="ar-KW" sz="1400">
              <a:latin typeface="Times New Roman" pitchFamily="18" charset="0"/>
              <a:cs typeface="Monotype Koufi" pitchFamily="2" charset="-78"/>
            </a:endParaRPr>
          </a:p>
          <a:p>
            <a:pPr algn="ctr" rtl="1">
              <a:spcBef>
                <a:spcPct val="50000"/>
              </a:spcBef>
            </a:pPr>
            <a:r>
              <a:rPr lang="en-GB" sz="1400">
                <a:latin typeface="Times New Roman" pitchFamily="18" charset="0"/>
                <a:cs typeface="Monotype Koufi" pitchFamily="2" charset="-78"/>
              </a:rPr>
              <a:t>mostafabac1@gawab.com</a:t>
            </a:r>
            <a:r>
              <a:rPr lang="ar-SA" sz="1400">
                <a:latin typeface="Times New Roman" pitchFamily="18" charset="0"/>
                <a:cs typeface="Monotype Koufi" pitchFamily="2" charset="-78"/>
              </a:rPr>
              <a:t> </a:t>
            </a:r>
            <a:endParaRPr lang="en-GB" sz="1400">
              <a:latin typeface="Times New Roman" pitchFamily="18" charset="0"/>
              <a:cs typeface="Monotype Koufi" pitchFamily="2" charset="-78"/>
            </a:endParaRPr>
          </a:p>
          <a:p>
            <a:pPr algn="ctr" rtl="1">
              <a:spcBef>
                <a:spcPct val="50000"/>
              </a:spcBef>
            </a:pPr>
            <a:r>
              <a:rPr lang="en-GB" sz="1400">
                <a:latin typeface="Times New Roman" pitchFamily="18" charset="0"/>
                <a:cs typeface="Monotype Koufi" pitchFamily="2" charset="-78"/>
              </a:rPr>
              <a:t>Fax:009654752570</a:t>
            </a:r>
          </a:p>
        </p:txBody>
      </p:sp>
      <p:sp>
        <p:nvSpPr>
          <p:cNvPr id="55303" name="Rectangle 7"/>
          <p:cNvSpPr>
            <a:spLocks noChangeArrowheads="1"/>
          </p:cNvSpPr>
          <p:nvPr/>
        </p:nvSpPr>
        <p:spPr bwMode="auto">
          <a:xfrm>
            <a:off x="98425" y="34925"/>
            <a:ext cx="6715125" cy="9036050"/>
          </a:xfrm>
          <a:prstGeom prst="rect">
            <a:avLst/>
          </a:prstGeom>
          <a:noFill/>
          <a:ln w="114300" cmpd="tri">
            <a:solidFill>
              <a:schemeClr val="tx1"/>
            </a:solidFill>
            <a:miter lim="800000"/>
            <a:headEnd/>
            <a:tailEnd/>
          </a:ln>
          <a:effectLst/>
        </p:spPr>
        <p:txBody>
          <a:bodyPr wrap="none" anchor="ctr"/>
          <a:lstStyle/>
          <a:p>
            <a:endParaRPr lang="ar-SA"/>
          </a:p>
        </p:txBody>
      </p:sp>
      <p:pic>
        <p:nvPicPr>
          <p:cNvPr id="55305" name="Picture 9" descr="flower14"/>
          <p:cNvPicPr>
            <a:picLocks noChangeAspect="1" noChangeArrowheads="1"/>
          </p:cNvPicPr>
          <p:nvPr/>
        </p:nvPicPr>
        <p:blipFill>
          <a:blip r:embed="rId4" cstate="print"/>
          <a:srcRect/>
          <a:stretch>
            <a:fillRect/>
          </a:stretch>
        </p:blipFill>
        <p:spPr bwMode="auto">
          <a:xfrm>
            <a:off x="2133600" y="5003800"/>
            <a:ext cx="576263" cy="539750"/>
          </a:xfrm>
          <a:prstGeom prst="rect">
            <a:avLst/>
          </a:prstGeom>
          <a:noFill/>
        </p:spPr>
      </p:pic>
      <p:pic>
        <p:nvPicPr>
          <p:cNvPr id="55307" name="Picture 11" descr="flower13"/>
          <p:cNvPicPr>
            <a:picLocks noChangeAspect="1" noChangeArrowheads="1"/>
          </p:cNvPicPr>
          <p:nvPr/>
        </p:nvPicPr>
        <p:blipFill>
          <a:blip r:embed="rId5" cstate="print"/>
          <a:srcRect/>
          <a:stretch>
            <a:fillRect/>
          </a:stretch>
        </p:blipFill>
        <p:spPr bwMode="auto">
          <a:xfrm>
            <a:off x="4870450" y="5003800"/>
            <a:ext cx="720725" cy="595313"/>
          </a:xfrm>
          <a:prstGeom prst="rect">
            <a:avLst/>
          </a:prstGeom>
          <a:noFill/>
        </p:spPr>
      </p:pic>
      <p:pic>
        <p:nvPicPr>
          <p:cNvPr id="55308" name="Picture 12" descr="dsdgtr"/>
          <p:cNvPicPr>
            <a:picLocks noChangeAspect="1" noChangeArrowheads="1"/>
          </p:cNvPicPr>
          <p:nvPr/>
        </p:nvPicPr>
        <p:blipFill>
          <a:blip r:embed="rId6" cstate="print"/>
          <a:srcRect/>
          <a:stretch>
            <a:fillRect/>
          </a:stretch>
        </p:blipFill>
        <p:spPr bwMode="auto">
          <a:xfrm>
            <a:off x="911225" y="1409700"/>
            <a:ext cx="933450" cy="855663"/>
          </a:xfrm>
          <a:prstGeom prst="rect">
            <a:avLst/>
          </a:prstGeom>
          <a:noFill/>
        </p:spPr>
      </p:pic>
      <p:pic>
        <p:nvPicPr>
          <p:cNvPr id="55309" name="Picture 13" descr="PPLM2012"/>
          <p:cNvPicPr>
            <a:picLocks noChangeAspect="1" noChangeArrowheads="1"/>
          </p:cNvPicPr>
          <p:nvPr/>
        </p:nvPicPr>
        <p:blipFill>
          <a:blip r:embed="rId7" cstate="print"/>
          <a:srcRect/>
          <a:stretch>
            <a:fillRect/>
          </a:stretch>
        </p:blipFill>
        <p:spPr bwMode="auto">
          <a:xfrm>
            <a:off x="692150" y="3924300"/>
            <a:ext cx="979488" cy="1481138"/>
          </a:xfrm>
          <a:prstGeom prst="rect">
            <a:avLst/>
          </a:prstGeom>
          <a:noFill/>
        </p:spPr>
      </p:pic>
      <p:sp>
        <p:nvSpPr>
          <p:cNvPr id="55310" name="Rectangle 14"/>
          <p:cNvSpPr>
            <a:spLocks noChangeArrowheads="1"/>
          </p:cNvSpPr>
          <p:nvPr/>
        </p:nvSpPr>
        <p:spPr bwMode="auto">
          <a:xfrm>
            <a:off x="835025" y="7085013"/>
            <a:ext cx="5330825" cy="1447800"/>
          </a:xfrm>
          <a:prstGeom prst="rect">
            <a:avLst/>
          </a:prstGeom>
          <a:solidFill>
            <a:schemeClr val="bg1"/>
          </a:solidFill>
          <a:ln w="9525">
            <a:solidFill>
              <a:schemeClr val="tx1"/>
            </a:solidFill>
            <a:miter lim="800000"/>
            <a:headEnd/>
            <a:tailEnd/>
          </a:ln>
          <a:effectLst>
            <a:outerShdw dist="107763" dir="18900000" algn="ctr" rotWithShape="0">
              <a:schemeClr val="bg2"/>
            </a:outerShdw>
          </a:effectLst>
        </p:spPr>
        <p:txBody>
          <a:bodyPr wrap="none" anchor="ctr"/>
          <a:lstStyle/>
          <a:p>
            <a:endParaRPr lang="ar-SA"/>
          </a:p>
        </p:txBody>
      </p:sp>
      <p:sp>
        <p:nvSpPr>
          <p:cNvPr id="55311" name="Text Box 15"/>
          <p:cNvSpPr txBox="1">
            <a:spLocks noChangeArrowheads="1"/>
          </p:cNvSpPr>
          <p:nvPr/>
        </p:nvSpPr>
        <p:spPr bwMode="auto">
          <a:xfrm>
            <a:off x="1709738" y="7161213"/>
            <a:ext cx="4383087" cy="1098550"/>
          </a:xfrm>
          <a:prstGeom prst="rect">
            <a:avLst/>
          </a:prstGeom>
          <a:noFill/>
          <a:ln w="9525">
            <a:noFill/>
            <a:miter lim="800000"/>
            <a:headEnd/>
            <a:tailEnd/>
          </a:ln>
          <a:effectLst/>
        </p:spPr>
        <p:txBody>
          <a:bodyPr>
            <a:spAutoFit/>
          </a:bodyPr>
          <a:lstStyle/>
          <a:p>
            <a:pPr algn="ctr">
              <a:spcBef>
                <a:spcPct val="50000"/>
              </a:spcBef>
            </a:pPr>
            <a:r>
              <a:rPr lang="ar-SA" sz="2400" b="1">
                <a:latin typeface="Times New Roman" pitchFamily="18" charset="0"/>
                <a:cs typeface="Monotype Koufi" pitchFamily="2" charset="-78"/>
              </a:rPr>
              <a:t>مع تحيات :    مفاجآت صيف دبي 2005</a:t>
            </a:r>
          </a:p>
          <a:p>
            <a:pPr algn="ctr">
              <a:spcBef>
                <a:spcPct val="50000"/>
              </a:spcBef>
            </a:pPr>
            <a:r>
              <a:rPr lang="ar-SA" sz="2800" b="1" i="1" u="sng">
                <a:latin typeface="Times New Roman" pitchFamily="18" charset="0"/>
                <a:cs typeface="Monotype Koufi" pitchFamily="2" charset="-78"/>
              </a:rPr>
              <a:t>مركز النخبة </a:t>
            </a:r>
            <a:endParaRPr lang="en-US" sz="2800" b="1" i="1" u="sng">
              <a:latin typeface="Times New Roman" pitchFamily="18" charset="0"/>
              <a:cs typeface="Monotype Koufi" pitchFamily="2" charset="-78"/>
            </a:endParaRPr>
          </a:p>
        </p:txBody>
      </p:sp>
      <p:graphicFrame>
        <p:nvGraphicFramePr>
          <p:cNvPr id="55312" name="Object 16"/>
          <p:cNvGraphicFramePr>
            <a:graphicFrameLocks noChangeAspect="1"/>
          </p:cNvGraphicFramePr>
          <p:nvPr/>
        </p:nvGraphicFramePr>
        <p:xfrm>
          <a:off x="3681413" y="5651500"/>
          <a:ext cx="1028700" cy="1308100"/>
        </p:xfrm>
        <a:graphic>
          <a:graphicData uri="http://schemas.openxmlformats.org/presentationml/2006/ole">
            <p:oleObj spid="_x0000_s55312" r:id="rId8" imgW="0" imgH="0" progId="">
              <p:embed/>
            </p:oleObj>
          </a:graphicData>
        </a:graphic>
      </p:graphicFrame>
      <p:graphicFrame>
        <p:nvGraphicFramePr>
          <p:cNvPr id="55313" name="Object 17"/>
          <p:cNvGraphicFramePr>
            <a:graphicFrameLocks noChangeAspect="1"/>
          </p:cNvGraphicFramePr>
          <p:nvPr/>
        </p:nvGraphicFramePr>
        <p:xfrm>
          <a:off x="2424113" y="5651500"/>
          <a:ext cx="1006475" cy="1281113"/>
        </p:xfrm>
        <a:graphic>
          <a:graphicData uri="http://schemas.openxmlformats.org/presentationml/2006/ole">
            <p:oleObj spid="_x0000_s55313" r:id="rId9" imgW="0" imgH="0" progId="">
              <p:embed/>
            </p:oleObj>
          </a:graphicData>
        </a:graphic>
      </p:graphicFrame>
      <p:graphicFrame>
        <p:nvGraphicFramePr>
          <p:cNvPr id="55314" name="Object 18"/>
          <p:cNvGraphicFramePr>
            <a:graphicFrameLocks noChangeAspect="1"/>
          </p:cNvGraphicFramePr>
          <p:nvPr/>
        </p:nvGraphicFramePr>
        <p:xfrm>
          <a:off x="4941888" y="5651500"/>
          <a:ext cx="1006475" cy="1281113"/>
        </p:xfrm>
        <a:graphic>
          <a:graphicData uri="http://schemas.openxmlformats.org/presentationml/2006/ole">
            <p:oleObj spid="_x0000_s55314" r:id="rId10" imgW="0" imgH="0" progId="">
              <p:embed/>
            </p:oleObj>
          </a:graphicData>
        </a:graphic>
      </p:graphicFrame>
      <p:graphicFrame>
        <p:nvGraphicFramePr>
          <p:cNvPr id="55315" name="Object 19"/>
          <p:cNvGraphicFramePr>
            <a:graphicFrameLocks noChangeAspect="1"/>
          </p:cNvGraphicFramePr>
          <p:nvPr/>
        </p:nvGraphicFramePr>
        <p:xfrm>
          <a:off x="1055688" y="5651500"/>
          <a:ext cx="1006475" cy="1281113"/>
        </p:xfrm>
        <a:graphic>
          <a:graphicData uri="http://schemas.openxmlformats.org/presentationml/2006/ole">
            <p:oleObj spid="_x0000_s55315" r:id="rId11" imgW="0" imgH="0" progId="">
              <p:embed/>
            </p:oleObj>
          </a:graphicData>
        </a:graphic>
      </p:graphicFrame>
      <p:pic>
        <p:nvPicPr>
          <p:cNvPr id="55316" name="Picture 20" descr="quiz_01"/>
          <p:cNvPicPr>
            <a:picLocks noChangeAspect="1" noChangeArrowheads="1"/>
          </p:cNvPicPr>
          <p:nvPr/>
        </p:nvPicPr>
        <p:blipFill>
          <a:blip r:embed="rId12" cstate="print"/>
          <a:srcRect/>
          <a:stretch>
            <a:fillRect/>
          </a:stretch>
        </p:blipFill>
        <p:spPr bwMode="auto">
          <a:xfrm>
            <a:off x="4797425" y="1331913"/>
            <a:ext cx="1112838" cy="1295400"/>
          </a:xfrm>
          <a:prstGeom prst="rect">
            <a:avLst/>
          </a:prstGeom>
          <a:noFill/>
          <a:ln w="9525">
            <a:noFill/>
            <a:miter lim="800000"/>
            <a:headEnd/>
            <a:tailEnd/>
          </a:ln>
        </p:spPr>
      </p:pic>
      <p:pic>
        <p:nvPicPr>
          <p:cNvPr id="55317" name="Picture 21" descr="eqicon">
            <a:hlinkClick r:id="rId13"/>
          </p:cNvPr>
          <p:cNvPicPr>
            <a:picLocks noChangeAspect="1" noChangeArrowheads="1"/>
          </p:cNvPicPr>
          <p:nvPr/>
        </p:nvPicPr>
        <p:blipFill>
          <a:blip r:embed="rId14" cstate="print"/>
          <a:srcRect/>
          <a:stretch>
            <a:fillRect/>
          </a:stretch>
        </p:blipFill>
        <p:spPr bwMode="auto">
          <a:xfrm>
            <a:off x="5638800" y="457200"/>
            <a:ext cx="414338" cy="490538"/>
          </a:xfrm>
          <a:prstGeom prst="rect">
            <a:avLst/>
          </a:prstGeom>
          <a:noFill/>
        </p:spPr>
      </p:pic>
      <p:pic>
        <p:nvPicPr>
          <p:cNvPr id="55318" name="Picture 22" descr="eqicon">
            <a:hlinkClick r:id="rId13"/>
          </p:cNvPr>
          <p:cNvPicPr>
            <a:picLocks noChangeAspect="1" noChangeArrowheads="1"/>
          </p:cNvPicPr>
          <p:nvPr/>
        </p:nvPicPr>
        <p:blipFill>
          <a:blip r:embed="rId14" cstate="print"/>
          <a:srcRect/>
          <a:stretch>
            <a:fillRect/>
          </a:stretch>
        </p:blipFill>
        <p:spPr bwMode="auto">
          <a:xfrm>
            <a:off x="533400" y="457200"/>
            <a:ext cx="414338" cy="490538"/>
          </a:xfrm>
          <a:prstGeom prst="rect">
            <a:avLst/>
          </a:prstGeom>
          <a:noFill/>
        </p:spPr>
      </p:pic>
      <p:pic>
        <p:nvPicPr>
          <p:cNvPr id="55319" name="Picture 23" descr="MCNA00685_0000[1]"/>
          <p:cNvPicPr>
            <a:picLocks noChangeAspect="1" noChangeArrowheads="1"/>
          </p:cNvPicPr>
          <p:nvPr/>
        </p:nvPicPr>
        <p:blipFill>
          <a:blip r:embed="rId15" cstate="print"/>
          <a:srcRect/>
          <a:stretch>
            <a:fillRect/>
          </a:stretch>
        </p:blipFill>
        <p:spPr bwMode="auto">
          <a:xfrm>
            <a:off x="692150" y="2771775"/>
            <a:ext cx="1123950" cy="1111250"/>
          </a:xfrm>
          <a:prstGeom prst="rect">
            <a:avLst/>
          </a:prstGeom>
          <a:noFill/>
        </p:spPr>
      </p:pic>
      <p:pic>
        <p:nvPicPr>
          <p:cNvPr id="55320" name="Picture 24" descr="MCNA00652_0000[1]"/>
          <p:cNvPicPr>
            <a:picLocks noChangeAspect="1" noChangeArrowheads="1"/>
          </p:cNvPicPr>
          <p:nvPr/>
        </p:nvPicPr>
        <p:blipFill>
          <a:blip r:embed="rId16" cstate="print"/>
          <a:srcRect/>
          <a:stretch>
            <a:fillRect/>
          </a:stretch>
        </p:blipFill>
        <p:spPr bwMode="auto">
          <a:xfrm>
            <a:off x="260350" y="6011863"/>
            <a:ext cx="711200" cy="660400"/>
          </a:xfrm>
          <a:prstGeom prst="rect">
            <a:avLst/>
          </a:prstGeom>
          <a:noFill/>
        </p:spPr>
      </p:pic>
      <p:pic>
        <p:nvPicPr>
          <p:cNvPr id="55321" name="Picture 25" descr="MCNA00647_0000[1]"/>
          <p:cNvPicPr>
            <a:picLocks noChangeAspect="1" noChangeArrowheads="1"/>
          </p:cNvPicPr>
          <p:nvPr/>
        </p:nvPicPr>
        <p:blipFill>
          <a:blip r:embed="rId17" cstate="print"/>
          <a:srcRect/>
          <a:stretch>
            <a:fillRect/>
          </a:stretch>
        </p:blipFill>
        <p:spPr bwMode="auto">
          <a:xfrm>
            <a:off x="5084763" y="2916238"/>
            <a:ext cx="650875" cy="930275"/>
          </a:xfrm>
          <a:prstGeom prst="rect">
            <a:avLst/>
          </a:prstGeom>
          <a:noFill/>
        </p:spPr>
      </p:pic>
      <p:pic>
        <p:nvPicPr>
          <p:cNvPr id="55323" name="Picture 27" descr="MCPE03021_0000[1]"/>
          <p:cNvPicPr>
            <a:picLocks noChangeAspect="1" noChangeArrowheads="1"/>
          </p:cNvPicPr>
          <p:nvPr/>
        </p:nvPicPr>
        <p:blipFill>
          <a:blip r:embed="rId18" cstate="print"/>
          <a:srcRect/>
          <a:stretch>
            <a:fillRect/>
          </a:stretch>
        </p:blipFill>
        <p:spPr bwMode="auto">
          <a:xfrm>
            <a:off x="908050" y="7235825"/>
            <a:ext cx="936625" cy="1076325"/>
          </a:xfrm>
          <a:prstGeom prst="rect">
            <a:avLst/>
          </a:prstGeom>
          <a:noFill/>
        </p:spPr>
      </p:pic>
      <p:pic>
        <p:nvPicPr>
          <p:cNvPr id="55324" name="Picture 28" descr="بسم الله الرحمن الرحيم"/>
          <p:cNvPicPr>
            <a:picLocks noChangeAspect="1" noChangeArrowheads="1"/>
          </p:cNvPicPr>
          <p:nvPr/>
        </p:nvPicPr>
        <p:blipFill>
          <a:blip r:embed="rId19" cstate="print"/>
          <a:srcRect/>
          <a:stretch>
            <a:fillRect/>
          </a:stretch>
        </p:blipFill>
        <p:spPr bwMode="auto">
          <a:xfrm>
            <a:off x="2852738" y="179388"/>
            <a:ext cx="1117600" cy="854075"/>
          </a:xfrm>
          <a:prstGeom prst="rect">
            <a:avLst/>
          </a:prstGeom>
          <a:noFill/>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Footer Placeholder 4"/>
          <p:cNvSpPr>
            <a:spLocks noGrp="1"/>
          </p:cNvSpPr>
          <p:nvPr>
            <p:ph type="ftr" sz="quarter" idx="11"/>
          </p:nvPr>
        </p:nvSpPr>
        <p:spPr/>
        <p:txBody>
          <a:bodyPr/>
          <a:lstStyle/>
          <a:p>
            <a:r>
              <a:rPr lang="ar-SA"/>
              <a:t>مفاجآت صيف دبي 2005     الذكاء الوجداني : </a:t>
            </a:r>
            <a:r>
              <a:rPr lang="ar-KW"/>
              <a:t>”موعد مع القمة “</a:t>
            </a:r>
            <a:r>
              <a:rPr lang="ar-SA"/>
              <a:t> </a:t>
            </a:r>
            <a:r>
              <a:rPr lang="ar-KW"/>
              <a:t>     </a:t>
            </a:r>
            <a:r>
              <a:rPr lang="ar-SA"/>
              <a:t>د.مصطفى أبوسعد</a:t>
            </a:r>
            <a:endParaRPr lang="en-US"/>
          </a:p>
        </p:txBody>
      </p:sp>
      <p:sp>
        <p:nvSpPr>
          <p:cNvPr id="13" name="Slide Number Placeholder 5"/>
          <p:cNvSpPr>
            <a:spLocks noGrp="1"/>
          </p:cNvSpPr>
          <p:nvPr>
            <p:ph type="sldNum" sz="quarter" idx="12"/>
          </p:nvPr>
        </p:nvSpPr>
        <p:spPr/>
        <p:txBody>
          <a:bodyPr/>
          <a:lstStyle/>
          <a:p>
            <a:fld id="{2118627C-977E-4003-BA8B-3CEF66BBC7E4}" type="slidenum">
              <a:rPr lang="ar-AE"/>
              <a:pPr/>
              <a:t>10</a:t>
            </a:fld>
            <a:endParaRPr lang="en-US"/>
          </a:p>
        </p:txBody>
      </p:sp>
      <p:sp>
        <p:nvSpPr>
          <p:cNvPr id="67586" name="Rectangle 2"/>
          <p:cNvSpPr>
            <a:spLocks noGrp="1" noChangeArrowheads="1"/>
          </p:cNvSpPr>
          <p:nvPr>
            <p:ph type="ctrTitle"/>
          </p:nvPr>
        </p:nvSpPr>
        <p:spPr>
          <a:xfrm>
            <a:off x="381000" y="304800"/>
            <a:ext cx="5280025" cy="685800"/>
          </a:xfrm>
          <a:gradFill rotWithShape="1">
            <a:gsLst>
              <a:gs pos="0">
                <a:schemeClr val="accent1"/>
              </a:gs>
              <a:gs pos="100000">
                <a:schemeClr val="bg1"/>
              </a:gs>
            </a:gsLst>
            <a:lin ang="5400000" scaled="1"/>
          </a:gradFill>
          <a:ln>
            <a:solidFill>
              <a:schemeClr val="tx1"/>
            </a:solidFill>
          </a:ln>
        </p:spPr>
        <p:txBody>
          <a:bodyPr/>
          <a:lstStyle/>
          <a:p>
            <a:r>
              <a:rPr lang="ar-SA" sz="4000" b="1"/>
              <a:t>معدل الذكاء الوجداني لطفلك</a:t>
            </a:r>
            <a:endParaRPr lang="en-US" sz="4000" b="1"/>
          </a:p>
        </p:txBody>
      </p:sp>
      <p:sp>
        <p:nvSpPr>
          <p:cNvPr id="67587" name="Rectangle 3"/>
          <p:cNvSpPr>
            <a:spLocks noGrp="1" noChangeArrowheads="1"/>
          </p:cNvSpPr>
          <p:nvPr>
            <p:ph type="subTitle" idx="1"/>
          </p:nvPr>
        </p:nvSpPr>
        <p:spPr>
          <a:xfrm>
            <a:off x="304800" y="1295400"/>
            <a:ext cx="4495800" cy="6172200"/>
          </a:xfrm>
          <a:ln>
            <a:solidFill>
              <a:schemeClr val="tx1"/>
            </a:solidFill>
          </a:ln>
        </p:spPr>
        <p:txBody>
          <a:bodyPr/>
          <a:lstStyle/>
          <a:p>
            <a:pPr marL="304800" indent="-304800" algn="r" rtl="1">
              <a:lnSpc>
                <a:spcPct val="80000"/>
              </a:lnSpc>
            </a:pPr>
            <a:r>
              <a:rPr lang="ar-SA" sz="1600" b="1" i="1"/>
              <a:t> </a:t>
            </a:r>
          </a:p>
          <a:p>
            <a:pPr marL="304800" indent="-304800" algn="r" rtl="1">
              <a:lnSpc>
                <a:spcPct val="80000"/>
              </a:lnSpc>
            </a:pPr>
            <a:r>
              <a:rPr lang="ar-SA" sz="1600" b="1"/>
              <a:t>ممكن  ان نكون الأفضل بكوننا أباء (ولسنا معلمين ! ) لتحسين معدل الذكاء الوجداني بتشكيل الذكاء العاطفى فى سلوكنا بطريقة أخرى. الأباء الذين فى مقدرتهم مساعدة الأطفال ذو الذكاء العاطفى العالى هم :</a:t>
            </a:r>
          </a:p>
          <a:p>
            <a:pPr marL="304800" indent="-304800" algn="r" rtl="1">
              <a:lnSpc>
                <a:spcPct val="80000"/>
              </a:lnSpc>
            </a:pPr>
            <a:r>
              <a:rPr lang="ar-SA" sz="1600" b="1"/>
              <a:t> </a:t>
            </a:r>
          </a:p>
          <a:p>
            <a:pPr marL="304800" indent="-304800" algn="r" rtl="1">
              <a:lnSpc>
                <a:spcPct val="80000"/>
              </a:lnSpc>
              <a:buFontTx/>
              <a:buAutoNum type="arabicPeriod"/>
            </a:pPr>
            <a:r>
              <a:rPr lang="ar-SA" sz="1600" b="1"/>
              <a:t>    منتبهين جيداً لمشاعر ابنائهم ومساعدتهم فى فهم مشاعرهم</a:t>
            </a:r>
          </a:p>
          <a:p>
            <a:pPr marL="304800" indent="-304800" algn="r" rtl="1">
              <a:lnSpc>
                <a:spcPct val="80000"/>
              </a:lnSpc>
              <a:buFontTx/>
              <a:buAutoNum type="arabicPeriod"/>
            </a:pPr>
            <a:r>
              <a:rPr lang="ar-SA" sz="1600" b="1"/>
              <a:t>·        مساعدة اطفالهم فى فهم ومعرفة مشاعر الأخريين</a:t>
            </a:r>
            <a:endParaRPr lang="ar-KW" sz="1600" b="1"/>
          </a:p>
          <a:p>
            <a:pPr marL="304800" indent="-304800" algn="r" rtl="1">
              <a:lnSpc>
                <a:spcPct val="80000"/>
              </a:lnSpc>
              <a:buFontTx/>
              <a:buAutoNum type="arabicPeriod"/>
            </a:pPr>
            <a:r>
              <a:rPr lang="ar-SA" sz="1600" b="1"/>
              <a:t>·        تحديد الاهداف لاطفالهم·    </a:t>
            </a:r>
            <a:endParaRPr lang="ar-KW" sz="1600" b="1"/>
          </a:p>
          <a:p>
            <a:pPr marL="304800" indent="-304800" algn="r" rtl="1">
              <a:lnSpc>
                <a:spcPct val="80000"/>
              </a:lnSpc>
              <a:buFontTx/>
              <a:buAutoNum type="arabicPeriod"/>
            </a:pPr>
            <a:r>
              <a:rPr lang="ar-SA" sz="1600" b="1"/>
              <a:t>    مساعدة اطفالهم في تطوير نظرتهم التفاؤلية للحياة· </a:t>
            </a:r>
            <a:endParaRPr lang="ar-KW" sz="1600" b="1"/>
          </a:p>
          <a:p>
            <a:pPr marL="304800" indent="-304800" algn="r" rtl="1">
              <a:lnSpc>
                <a:spcPct val="80000"/>
              </a:lnSpc>
              <a:buFontTx/>
              <a:buAutoNum type="arabicPeriod"/>
            </a:pPr>
            <a:r>
              <a:rPr lang="ar-SA" sz="1600" b="1"/>
              <a:t>       الإمداد بالروابط والحدود والاتجاهات حتى يصبح أطفالنا أعضاء مسئولة في المجتمع·    </a:t>
            </a:r>
            <a:endParaRPr lang="ar-KW" sz="1600" b="1"/>
          </a:p>
          <a:p>
            <a:pPr marL="304800" indent="-304800" algn="r" rtl="1">
              <a:lnSpc>
                <a:spcPct val="80000"/>
              </a:lnSpc>
            </a:pPr>
            <a:r>
              <a:rPr lang="ar-SA" sz="1600" b="1"/>
              <a:t>    مساندة عملية تطوير الكفاءة و الثقة بالنفس و المثابرة ضرورى للنجاح  فى المهمات مع التدريب اللطيف والتدقيق.</a:t>
            </a:r>
            <a:endParaRPr lang="ar-KW" sz="1600" b="1"/>
          </a:p>
          <a:p>
            <a:pPr marL="304800" indent="-304800" algn="r" rtl="1">
              <a:lnSpc>
                <a:spcPct val="80000"/>
              </a:lnSpc>
            </a:pPr>
            <a:r>
              <a:rPr lang="ar-SA" sz="1600" b="1"/>
              <a:t> في العادة هذه اكثر الطرق فعالية لمساعدة الأطفال. تجاهل العواطف يكون عادة للتغلب علي المخاوف التي تتقبل جميع الانفعالات،او الانفعال السلبي لردود أفعال الأطفال لن تفيد الأطفال الذين يطوروا إحساسهم بأنفسهم ومهارات هم محتاجين لها للنجاح.يوجد كثير من الكتابات الرائجة المتاحة عن مبادئ معدل الذكاء العاطفى. الوالدين لابد ان يختاروا وان يبحثوا عن كتب التي تكون مبينة على أبحاث حقيقية، الطريقة الهندسية لتنمية معدل الذكاء الوجداني للطفل تكون على الأرجح إيجابية. أحسن نصيحة للوالدين يمكن ان تكون هي قضاء وقت أقل فى التركيز على ما يجب أن يكون عليه أطفالنا ووقت اكبر في إمتاع ومساعدة أطفالنا بصورة متفائلة ،و التوقعات الكبيرة ( الواقعية) ، والتوجيه اللطيف للنجاح.</a:t>
            </a:r>
            <a:endParaRPr lang="en-US" sz="1600" b="1"/>
          </a:p>
        </p:txBody>
      </p:sp>
      <p:sp>
        <p:nvSpPr>
          <p:cNvPr id="67588" name="Rectangle 4"/>
          <p:cNvSpPr>
            <a:spLocks noChangeArrowheads="1"/>
          </p:cNvSpPr>
          <p:nvPr/>
        </p:nvSpPr>
        <p:spPr bwMode="auto">
          <a:xfrm rot="-4842686">
            <a:off x="2527300" y="4137025"/>
            <a:ext cx="6521450" cy="685800"/>
          </a:xfrm>
          <a:prstGeom prst="rect">
            <a:avLst/>
          </a:prstGeom>
          <a:gradFill rotWithShape="1">
            <a:gsLst>
              <a:gs pos="0">
                <a:schemeClr val="accent1"/>
              </a:gs>
              <a:gs pos="100000">
                <a:schemeClr val="bg1"/>
              </a:gs>
            </a:gsLst>
            <a:lin ang="5400000" scaled="1"/>
          </a:gradFill>
          <a:ln w="9525">
            <a:solidFill>
              <a:schemeClr val="tx1"/>
            </a:solidFill>
            <a:miter lim="800000"/>
            <a:headEnd/>
            <a:tailEnd/>
          </a:ln>
          <a:effectLst/>
        </p:spPr>
        <p:txBody>
          <a:bodyPr anchor="ctr"/>
          <a:lstStyle/>
          <a:p>
            <a:pPr algn="r" rtl="1"/>
            <a:r>
              <a:rPr lang="ar-SA" sz="2800" b="1" i="1">
                <a:solidFill>
                  <a:schemeClr val="tx2"/>
                </a:solidFill>
              </a:rPr>
              <a:t>كيفية مساعدة أطفالنا بتحسين معدل ذكائهم الوجداني ؟</a:t>
            </a:r>
          </a:p>
        </p:txBody>
      </p:sp>
      <p:pic>
        <p:nvPicPr>
          <p:cNvPr id="67589" name="Picture 5" descr="emotional_intelligence_large">
            <a:hlinkClick r:id="rId2"/>
          </p:cNvPr>
          <p:cNvPicPr>
            <a:picLocks noChangeAspect="1" noChangeArrowheads="1"/>
          </p:cNvPicPr>
          <p:nvPr/>
        </p:nvPicPr>
        <p:blipFill>
          <a:blip r:embed="rId3" cstate="print"/>
          <a:srcRect/>
          <a:stretch>
            <a:fillRect/>
          </a:stretch>
        </p:blipFill>
        <p:spPr bwMode="auto">
          <a:xfrm>
            <a:off x="304800" y="7493000"/>
            <a:ext cx="1371600" cy="1039813"/>
          </a:xfrm>
          <a:prstGeom prst="rect">
            <a:avLst/>
          </a:prstGeom>
          <a:noFill/>
        </p:spPr>
      </p:pic>
      <p:pic>
        <p:nvPicPr>
          <p:cNvPr id="67590" name="Picture 6" descr="quiz_01"/>
          <p:cNvPicPr>
            <a:picLocks noChangeAspect="1" noChangeArrowheads="1"/>
          </p:cNvPicPr>
          <p:nvPr/>
        </p:nvPicPr>
        <p:blipFill>
          <a:blip r:embed="rId4" cstate="print"/>
          <a:srcRect/>
          <a:stretch>
            <a:fillRect/>
          </a:stretch>
        </p:blipFill>
        <p:spPr bwMode="auto">
          <a:xfrm>
            <a:off x="4868863" y="2268538"/>
            <a:ext cx="647700" cy="876300"/>
          </a:xfrm>
          <a:prstGeom prst="rect">
            <a:avLst/>
          </a:prstGeom>
          <a:noFill/>
          <a:ln w="9525">
            <a:noFill/>
            <a:miter lim="800000"/>
            <a:headEnd/>
            <a:tailEnd/>
          </a:ln>
        </p:spPr>
      </p:pic>
      <p:pic>
        <p:nvPicPr>
          <p:cNvPr id="67591" name="Picture 7" descr="MCNA00685_0000[1]"/>
          <p:cNvPicPr>
            <a:picLocks noChangeAspect="1" noChangeArrowheads="1"/>
          </p:cNvPicPr>
          <p:nvPr/>
        </p:nvPicPr>
        <p:blipFill>
          <a:blip r:embed="rId5" cstate="print"/>
          <a:srcRect/>
          <a:stretch>
            <a:fillRect/>
          </a:stretch>
        </p:blipFill>
        <p:spPr bwMode="auto">
          <a:xfrm>
            <a:off x="2565400" y="7451725"/>
            <a:ext cx="1123950" cy="1111250"/>
          </a:xfrm>
          <a:prstGeom prst="rect">
            <a:avLst/>
          </a:prstGeom>
          <a:noFill/>
        </p:spPr>
      </p:pic>
      <p:pic>
        <p:nvPicPr>
          <p:cNvPr id="67592" name="Picture 8" descr="MCNA00652_0000[1]"/>
          <p:cNvPicPr>
            <a:picLocks noChangeAspect="1" noChangeArrowheads="1"/>
          </p:cNvPicPr>
          <p:nvPr/>
        </p:nvPicPr>
        <p:blipFill>
          <a:blip r:embed="rId6" cstate="print"/>
          <a:srcRect/>
          <a:stretch>
            <a:fillRect/>
          </a:stretch>
        </p:blipFill>
        <p:spPr bwMode="auto">
          <a:xfrm>
            <a:off x="4868863" y="1258888"/>
            <a:ext cx="711200" cy="660400"/>
          </a:xfrm>
          <a:prstGeom prst="rect">
            <a:avLst/>
          </a:prstGeom>
          <a:noFill/>
        </p:spPr>
      </p:pic>
      <p:pic>
        <p:nvPicPr>
          <p:cNvPr id="67593" name="Picture 9" descr="MCNA00647_0000[1]"/>
          <p:cNvPicPr>
            <a:picLocks noChangeAspect="1" noChangeArrowheads="1"/>
          </p:cNvPicPr>
          <p:nvPr/>
        </p:nvPicPr>
        <p:blipFill>
          <a:blip r:embed="rId7" cstate="print"/>
          <a:srcRect/>
          <a:stretch>
            <a:fillRect/>
          </a:stretch>
        </p:blipFill>
        <p:spPr bwMode="auto">
          <a:xfrm>
            <a:off x="5876925" y="179388"/>
            <a:ext cx="650875" cy="930275"/>
          </a:xfrm>
          <a:prstGeom prst="rect">
            <a:avLst/>
          </a:prstGeom>
          <a:noFill/>
        </p:spPr>
      </p:pic>
      <p:pic>
        <p:nvPicPr>
          <p:cNvPr id="67594" name="Picture 10" descr="MCPE03021_0000[1]"/>
          <p:cNvPicPr>
            <a:picLocks noChangeAspect="1" noChangeArrowheads="1"/>
          </p:cNvPicPr>
          <p:nvPr/>
        </p:nvPicPr>
        <p:blipFill>
          <a:blip r:embed="rId8" cstate="print"/>
          <a:srcRect/>
          <a:stretch>
            <a:fillRect/>
          </a:stretch>
        </p:blipFill>
        <p:spPr bwMode="auto">
          <a:xfrm>
            <a:off x="5876925" y="6300788"/>
            <a:ext cx="863600" cy="1076325"/>
          </a:xfrm>
          <a:prstGeom prst="rect">
            <a:avLst/>
          </a:prstGeom>
          <a:noFill/>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4"/>
          <p:cNvSpPr>
            <a:spLocks noGrp="1"/>
          </p:cNvSpPr>
          <p:nvPr>
            <p:ph type="ftr" sz="quarter" idx="11"/>
          </p:nvPr>
        </p:nvSpPr>
        <p:spPr/>
        <p:txBody>
          <a:bodyPr/>
          <a:lstStyle/>
          <a:p>
            <a:r>
              <a:rPr lang="ar-SA"/>
              <a:t>مفاجآت صيف دبي 2005     الذكاء الوجداني : </a:t>
            </a:r>
            <a:r>
              <a:rPr lang="ar-KW"/>
              <a:t>”موعد مع القمة “</a:t>
            </a:r>
            <a:r>
              <a:rPr lang="ar-SA"/>
              <a:t> </a:t>
            </a:r>
            <a:r>
              <a:rPr lang="ar-KW"/>
              <a:t>     </a:t>
            </a:r>
            <a:r>
              <a:rPr lang="ar-SA"/>
              <a:t>د.مصطفى أبوسعد</a:t>
            </a:r>
            <a:endParaRPr lang="en-US"/>
          </a:p>
        </p:txBody>
      </p:sp>
      <p:sp>
        <p:nvSpPr>
          <p:cNvPr id="8" name="Slide Number Placeholder 5"/>
          <p:cNvSpPr>
            <a:spLocks noGrp="1"/>
          </p:cNvSpPr>
          <p:nvPr>
            <p:ph type="sldNum" sz="quarter" idx="12"/>
          </p:nvPr>
        </p:nvSpPr>
        <p:spPr/>
        <p:txBody>
          <a:bodyPr/>
          <a:lstStyle/>
          <a:p>
            <a:fld id="{4CCDCEF3-B5FF-4576-95B1-ADFC0F8390D8}" type="slidenum">
              <a:rPr lang="ar-AE"/>
              <a:pPr/>
              <a:t>11</a:t>
            </a:fld>
            <a:endParaRPr lang="en-US"/>
          </a:p>
        </p:txBody>
      </p:sp>
      <p:sp>
        <p:nvSpPr>
          <p:cNvPr id="68610" name="Rectangle 2"/>
          <p:cNvSpPr>
            <a:spLocks noGrp="1" noChangeArrowheads="1"/>
          </p:cNvSpPr>
          <p:nvPr>
            <p:ph type="ctrTitle"/>
          </p:nvPr>
        </p:nvSpPr>
        <p:spPr>
          <a:xfrm>
            <a:off x="741363" y="304800"/>
            <a:ext cx="5135562" cy="990600"/>
          </a:xfrm>
          <a:gradFill rotWithShape="1">
            <a:gsLst>
              <a:gs pos="0">
                <a:schemeClr val="accent1"/>
              </a:gs>
              <a:gs pos="100000">
                <a:schemeClr val="bg1"/>
              </a:gs>
            </a:gsLst>
            <a:lin ang="5400000" scaled="1"/>
          </a:gradFill>
          <a:ln>
            <a:solidFill>
              <a:schemeClr val="tx1"/>
            </a:solidFill>
          </a:ln>
        </p:spPr>
        <p:txBody>
          <a:bodyPr/>
          <a:lstStyle/>
          <a:p>
            <a:r>
              <a:rPr lang="ar-SA" sz="2800" b="1" i="1" u="sng"/>
              <a:t>أبعاد الذكاء الوجداني </a:t>
            </a:r>
            <a:br>
              <a:rPr lang="ar-SA" sz="2800" b="1" i="1" u="sng"/>
            </a:br>
            <a:r>
              <a:rPr lang="ar-SA" sz="2800" b="1" i="1"/>
              <a:t>الذكاء الوجداني يبنى على الأتى:</a:t>
            </a:r>
            <a:endParaRPr lang="en-US" sz="2800" b="1" i="1"/>
          </a:p>
        </p:txBody>
      </p:sp>
      <p:sp>
        <p:nvSpPr>
          <p:cNvPr id="68611" name="Rectangle 3"/>
          <p:cNvSpPr>
            <a:spLocks noGrp="1" noChangeArrowheads="1"/>
          </p:cNvSpPr>
          <p:nvPr>
            <p:ph type="subTitle" idx="1"/>
          </p:nvPr>
        </p:nvSpPr>
        <p:spPr>
          <a:xfrm>
            <a:off x="304800" y="1524000"/>
            <a:ext cx="6096000" cy="5943600"/>
          </a:xfrm>
          <a:ln>
            <a:solidFill>
              <a:schemeClr val="tx1"/>
            </a:solidFill>
          </a:ln>
        </p:spPr>
        <p:txBody>
          <a:bodyPr/>
          <a:lstStyle/>
          <a:p>
            <a:pPr rtl="1">
              <a:lnSpc>
                <a:spcPct val="80000"/>
              </a:lnSpc>
            </a:pPr>
            <a:r>
              <a:rPr lang="ar-SA" sz="2400" b="1" u="sng">
                <a:latin typeface="Monotype Corsiva" pitchFamily="66" charset="0"/>
              </a:rPr>
              <a:t>1.     معرفة  العواطف الفرد</a:t>
            </a:r>
            <a:br>
              <a:rPr lang="ar-SA" sz="2400" b="1" u="sng">
                <a:latin typeface="Monotype Corsiva" pitchFamily="66" charset="0"/>
              </a:rPr>
            </a:br>
            <a:r>
              <a:rPr lang="ar-SA" sz="1800" b="1"/>
              <a:t>            المعرفة الشخصية أو القدرة على معرفة المشاعر كما تحدث هى حجر الزاوية للذكاء العاطفى   </a:t>
            </a:r>
            <a:br>
              <a:rPr lang="ar-SA" sz="1800" b="1"/>
            </a:br>
            <a:r>
              <a:rPr lang="ar-SA" sz="1800" b="1"/>
              <a:t>            أن نكون علي عالم بأمزجتنا، أفكارنا، و مشاعرنا عن أمزجتنا هذا ضرورى لأدارة العواطف.</a:t>
            </a:r>
          </a:p>
          <a:p>
            <a:pPr rtl="1">
              <a:lnSpc>
                <a:spcPct val="80000"/>
              </a:lnSpc>
            </a:pPr>
            <a:r>
              <a:rPr lang="ar-SA" sz="2400" b="1" u="sng"/>
              <a:t>2.     </a:t>
            </a:r>
            <a:r>
              <a:rPr lang="ar-KW" sz="2400" b="1" u="sng"/>
              <a:t>إ</a:t>
            </a:r>
            <a:r>
              <a:rPr lang="ar-SA" sz="2400" b="1" u="sng"/>
              <a:t>دارة العواطف</a:t>
            </a:r>
          </a:p>
          <a:p>
            <a:pPr algn="r" rtl="1">
              <a:lnSpc>
                <a:spcPct val="80000"/>
              </a:lnSpc>
            </a:pPr>
            <a:r>
              <a:rPr lang="ar-SA" sz="1800" b="1"/>
              <a:t>        </a:t>
            </a:r>
            <a:r>
              <a:rPr lang="ar-KW" sz="1800" b="1"/>
              <a:t>إ</a:t>
            </a:r>
            <a:r>
              <a:rPr lang="ar-SA" sz="1800" b="1"/>
              <a:t>دارة المشاعر هكذا تؤدى إلى سلوك ملائم يَكون مهارة طبيعية التى تبنى الوعى الشخصى</a:t>
            </a:r>
          </a:p>
          <a:p>
            <a:pPr rtl="1">
              <a:lnSpc>
                <a:spcPct val="80000"/>
              </a:lnSpc>
            </a:pPr>
            <a:r>
              <a:rPr lang="ar-SA" sz="2400" b="1" u="sng">
                <a:latin typeface="Monotype Corsiva" pitchFamily="66" charset="0"/>
              </a:rPr>
              <a:t>3.     التحفيز النفسى</a:t>
            </a:r>
            <a:endParaRPr lang="ar-KW" sz="2400" b="1" u="sng">
              <a:latin typeface="Monotype Corsiva" pitchFamily="66" charset="0"/>
            </a:endParaRPr>
          </a:p>
          <a:p>
            <a:pPr rtl="1">
              <a:lnSpc>
                <a:spcPct val="80000"/>
              </a:lnSpc>
            </a:pPr>
            <a:r>
              <a:rPr lang="ar-SA" sz="1800" b="1"/>
              <a:t>   المواجهه والأصرار لمواجهة القلق والخوف و العقبات يترتكز علي الإنجاز المنفرد.</a:t>
            </a:r>
            <a:br>
              <a:rPr lang="ar-SA" sz="1800" b="1"/>
            </a:br>
            <a:r>
              <a:rPr lang="ar-SA" sz="1800" b="1"/>
              <a:t>          صدق انك تمتلك الرغبة لادارة الأحداث الرئيسية والتنبؤات الحاسمة للنجاح فى الحياة  والمدرسة.</a:t>
            </a:r>
          </a:p>
          <a:p>
            <a:pPr rtl="1">
              <a:lnSpc>
                <a:spcPct val="80000"/>
              </a:lnSpc>
            </a:pPr>
            <a:r>
              <a:rPr lang="ar-SA" sz="2400" b="1"/>
              <a:t>4.     ملاحظة عواطف الأخرين</a:t>
            </a:r>
            <a:br>
              <a:rPr lang="ar-SA" sz="2400" b="1"/>
            </a:br>
            <a:r>
              <a:rPr lang="ar-SA" sz="1800" b="1"/>
              <a:t>         بالتأكيد بناء على المعرفة الشخصية للعواطف و تطبيقها عملياً على الأخريين هى المهارة الوجداني ة  الأساسية للنجاح فى التفاعل الداخلى.</a:t>
            </a:r>
          </a:p>
          <a:p>
            <a:pPr rtl="1">
              <a:lnSpc>
                <a:spcPct val="80000"/>
              </a:lnSpc>
            </a:pPr>
            <a:r>
              <a:rPr lang="ar-SA" sz="2400" b="1"/>
              <a:t>5.     التعامل في العلاقات الشخصية</a:t>
            </a:r>
            <a:br>
              <a:rPr lang="ar-SA" sz="2400" b="1"/>
            </a:br>
            <a:r>
              <a:rPr lang="ar-SA" sz="1800" b="1"/>
              <a:t>         فن العلاقات هو على نطاق موسع يقاس بواسطة كيفية التأثير على الأخريين وكيفية قدرتنا على التعرف و الأستجابة لهذا الأحساس بسلوك ملائم.</a:t>
            </a:r>
          </a:p>
        </p:txBody>
      </p:sp>
      <p:pic>
        <p:nvPicPr>
          <p:cNvPr id="68612" name="Picture 4" descr="ACTEIFsm"/>
          <p:cNvPicPr>
            <a:picLocks noChangeAspect="1" noChangeArrowheads="1"/>
          </p:cNvPicPr>
          <p:nvPr/>
        </p:nvPicPr>
        <p:blipFill>
          <a:blip r:embed="rId2" cstate="print"/>
          <a:srcRect/>
          <a:stretch>
            <a:fillRect/>
          </a:stretch>
        </p:blipFill>
        <p:spPr bwMode="auto">
          <a:xfrm>
            <a:off x="3886200" y="6629400"/>
            <a:ext cx="2438400" cy="1828800"/>
          </a:xfrm>
          <a:prstGeom prst="rect">
            <a:avLst/>
          </a:prstGeom>
          <a:noFill/>
          <a:ln w="9525">
            <a:noFill/>
            <a:miter lim="800000"/>
            <a:headEnd/>
            <a:tailEnd/>
          </a:ln>
        </p:spPr>
      </p:pic>
      <p:pic>
        <p:nvPicPr>
          <p:cNvPr id="68613" name="Picture 5" descr="Ei_small"/>
          <p:cNvPicPr>
            <a:picLocks noChangeAspect="1" noChangeArrowheads="1"/>
          </p:cNvPicPr>
          <p:nvPr/>
        </p:nvPicPr>
        <p:blipFill>
          <a:blip r:embed="rId3" cstate="print"/>
          <a:srcRect/>
          <a:stretch>
            <a:fillRect/>
          </a:stretch>
        </p:blipFill>
        <p:spPr bwMode="auto">
          <a:xfrm>
            <a:off x="990600" y="6553200"/>
            <a:ext cx="1509713" cy="1905000"/>
          </a:xfrm>
          <a:prstGeom prst="rect">
            <a:avLst/>
          </a:prstGeom>
          <a:noFill/>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Footer Placeholder 4"/>
          <p:cNvSpPr>
            <a:spLocks noGrp="1"/>
          </p:cNvSpPr>
          <p:nvPr>
            <p:ph type="ftr" sz="quarter" idx="11"/>
          </p:nvPr>
        </p:nvSpPr>
        <p:spPr/>
        <p:txBody>
          <a:bodyPr/>
          <a:lstStyle/>
          <a:p>
            <a:r>
              <a:rPr lang="ar-SA"/>
              <a:t>مفاجآت صيف دبي 2005     الذكاء الوجداني : </a:t>
            </a:r>
            <a:r>
              <a:rPr lang="ar-KW"/>
              <a:t>”موعد مع القمة “</a:t>
            </a:r>
            <a:r>
              <a:rPr lang="ar-SA"/>
              <a:t> </a:t>
            </a:r>
            <a:r>
              <a:rPr lang="ar-KW"/>
              <a:t>     </a:t>
            </a:r>
            <a:r>
              <a:rPr lang="ar-SA"/>
              <a:t>د.مصطفى أبوسعد</a:t>
            </a:r>
            <a:endParaRPr lang="en-US"/>
          </a:p>
        </p:txBody>
      </p:sp>
      <p:sp>
        <p:nvSpPr>
          <p:cNvPr id="12" name="Slide Number Placeholder 5"/>
          <p:cNvSpPr>
            <a:spLocks noGrp="1"/>
          </p:cNvSpPr>
          <p:nvPr>
            <p:ph type="sldNum" sz="quarter" idx="12"/>
          </p:nvPr>
        </p:nvSpPr>
        <p:spPr/>
        <p:txBody>
          <a:bodyPr/>
          <a:lstStyle/>
          <a:p>
            <a:fld id="{4C38AEC8-BF1E-473F-991B-8179F559160E}" type="slidenum">
              <a:rPr lang="ar-AE"/>
              <a:pPr/>
              <a:t>12</a:t>
            </a:fld>
            <a:endParaRPr lang="en-US"/>
          </a:p>
        </p:txBody>
      </p:sp>
      <p:sp>
        <p:nvSpPr>
          <p:cNvPr id="94210" name="Rectangle 2"/>
          <p:cNvSpPr>
            <a:spLocks noGrp="1" noChangeArrowheads="1"/>
          </p:cNvSpPr>
          <p:nvPr>
            <p:ph type="ctrTitle"/>
          </p:nvPr>
        </p:nvSpPr>
        <p:spPr>
          <a:xfrm>
            <a:off x="228600" y="304800"/>
            <a:ext cx="5000625" cy="990600"/>
          </a:xfrm>
          <a:gradFill rotWithShape="1">
            <a:gsLst>
              <a:gs pos="0">
                <a:schemeClr val="accent1"/>
              </a:gs>
              <a:gs pos="100000">
                <a:schemeClr val="bg1"/>
              </a:gs>
            </a:gsLst>
            <a:lin ang="5400000" scaled="1"/>
          </a:gradFill>
          <a:ln>
            <a:solidFill>
              <a:schemeClr val="tx1"/>
            </a:solidFill>
          </a:ln>
        </p:spPr>
        <p:txBody>
          <a:bodyPr/>
          <a:lstStyle/>
          <a:p>
            <a:r>
              <a:rPr lang="ar-KW" sz="4000" b="1"/>
              <a:t>ما هي الانفعالات الوجدانية؟ </a:t>
            </a:r>
            <a:endParaRPr lang="en-US" sz="4000" b="1"/>
          </a:p>
        </p:txBody>
      </p:sp>
      <p:sp>
        <p:nvSpPr>
          <p:cNvPr id="94211" name="Rectangle 3"/>
          <p:cNvSpPr>
            <a:spLocks noGrp="1" noChangeArrowheads="1"/>
          </p:cNvSpPr>
          <p:nvPr>
            <p:ph type="subTitle" idx="1"/>
          </p:nvPr>
        </p:nvSpPr>
        <p:spPr>
          <a:xfrm>
            <a:off x="304800" y="1524000"/>
            <a:ext cx="5791200" cy="5711825"/>
          </a:xfrm>
          <a:ln>
            <a:solidFill>
              <a:schemeClr val="tx1"/>
            </a:solidFill>
          </a:ln>
        </p:spPr>
        <p:txBody>
          <a:bodyPr/>
          <a:lstStyle/>
          <a:p>
            <a:pPr algn="r" rtl="1">
              <a:lnSpc>
                <a:spcPct val="80000"/>
              </a:lnSpc>
            </a:pPr>
            <a:r>
              <a:rPr lang="ar-KW" sz="1500" b="1"/>
              <a:t>الانفعالات الوجدانية هي التعبير الذي لا يزال علماء النفس والفلسفة ينتقدونه منذ قرابة القرن، وفي أدق معناه الحرفي يعرف قاموس أوكسفورد اصطلاح </a:t>
            </a:r>
            <a:r>
              <a:rPr lang="en-US" sz="1500" b="1"/>
              <a:t>emotion</a:t>
            </a:r>
            <a:r>
              <a:rPr lang="ar-KW" sz="1500" b="1"/>
              <a:t> بأنه حالات اضطراب في الدفاع والمشاعر والعواطف وأي حالة ذهنية عميقة أو انفعالية ، ويأخذ المؤلف هذه الكلمة على انها اشارة الى المشاعر والافكار الخاصة بها والحالتين النفسية والبيولوجية وحالات من النزوع الطبيعي للتحرك أو العمل. وهناك المئات من الانفعالات العاطفة مع مزيج خاص بها وتنوعات والطفرات والمضايقات. وهناك الكثير من العناوين الفرعية للانفعالات اكثر ما لدى الباحثين والعلماء من كلمات مرادفة لها أو تشرحها. </a:t>
            </a:r>
          </a:p>
          <a:p>
            <a:pPr algn="r" rtl="1">
              <a:lnSpc>
                <a:spcPct val="80000"/>
              </a:lnSpc>
            </a:pPr>
            <a:r>
              <a:rPr lang="ar-KW" sz="1500" b="1"/>
              <a:t>ويواصل الباحثون جدلهم حول اي بالضبط الانفعالات التي يمكن اعتبارها أولية أو يجادلون ما اذا كانت هناك انفعالات عاطفية أولية. ويفترض بعض المنظرين عائلات أساسية على الرغم من ان الجميع لا يشاطرون الرأى. وفيما يلي التعريفات المرشحة الرئيسية وبعض اعضاء عائلاتها: الغضب: الاثارة والحنق واليأس والنبض والضيق والحيرة والعداء ويجوز ان تكون حالات مرضية مثل الكراهية والعنف. </a:t>
            </a:r>
          </a:p>
          <a:p>
            <a:pPr algn="r" rtl="1">
              <a:lnSpc>
                <a:spcPct val="80000"/>
              </a:lnSpc>
            </a:pPr>
            <a:r>
              <a:rPr lang="ar-KW" sz="1800" b="1"/>
              <a:t>الحزن:</a:t>
            </a:r>
            <a:r>
              <a:rPr lang="ar-KW" sz="1500" b="1"/>
              <a:t> الأسي، والحزن الشديد وعدم البهجة والكآبة والانقباض والرعب والذعر. </a:t>
            </a:r>
          </a:p>
          <a:p>
            <a:pPr algn="r" rtl="1">
              <a:lnSpc>
                <a:spcPct val="80000"/>
              </a:lnSpc>
            </a:pPr>
            <a:r>
              <a:rPr lang="ar-KW" sz="1800" b="1"/>
              <a:t>الانبساط:</a:t>
            </a:r>
            <a:r>
              <a:rPr lang="ar-KW" sz="1500" b="1"/>
              <a:t> السعادة، المتعة، الخلاص الفرحة والمتعة والتسلية. </a:t>
            </a:r>
          </a:p>
          <a:p>
            <a:pPr algn="r" rtl="1">
              <a:lnSpc>
                <a:spcPct val="80000"/>
              </a:lnSpc>
            </a:pPr>
            <a:r>
              <a:rPr lang="ar-KW" sz="1800" b="1"/>
              <a:t>الحب:</a:t>
            </a:r>
            <a:r>
              <a:rPr lang="ar-KW" sz="1500" b="1"/>
              <a:t> القبول، الصداقة والثقة، واللطف العشق والافتتان. </a:t>
            </a:r>
          </a:p>
          <a:p>
            <a:pPr algn="r" rtl="1">
              <a:lnSpc>
                <a:spcPct val="80000"/>
              </a:lnSpc>
            </a:pPr>
            <a:r>
              <a:rPr lang="ar-KW" sz="1800" b="1"/>
              <a:t>المفاجأة:</a:t>
            </a:r>
            <a:r>
              <a:rPr lang="ar-KW" sz="1500" b="1"/>
              <a:t> الصدمة، المفاجأة والدهشة والتعجب. </a:t>
            </a:r>
          </a:p>
          <a:p>
            <a:pPr algn="r" rtl="1">
              <a:lnSpc>
                <a:spcPct val="80000"/>
              </a:lnSpc>
            </a:pPr>
            <a:r>
              <a:rPr lang="ar-KW" sz="1800" b="1"/>
              <a:t>الاشمئزاز:</a:t>
            </a:r>
            <a:r>
              <a:rPr lang="ar-KW" sz="1500" b="1"/>
              <a:t> الازدراء، الغثيان، الاحتقار، التجنب، الخجل: الذنب، الارباك والأسى، الندم، الاذلال، إماثة الجسد.</a:t>
            </a:r>
            <a:r>
              <a:rPr lang="ar-KW" sz="1500"/>
              <a:t> </a:t>
            </a:r>
            <a:r>
              <a:rPr lang="ar-KW" sz="1500" b="1"/>
              <a:t>للتأكد من ذلك فإن هذه القائمة لا تحل كل قضية ازاء كيفية فرز العواطف والانفعالات، وعلى سبيل المثال ما هي قضية الخليط مثل الحسد الذي يحتوي على مزيج من الغضب والحزن والخوف، والواقع فإنه لا وجود لاجابات شافية، ولا يزال النقاش العلمي حول كيفية تصنيف العواطف الانفعالية قائماً. ولكن لم يظهر نموذج علمي للعقلية الانفعالية التي توضح ان ما نقوم به يمكن ان يدفعنا بصورة انفصالية الا في السنوات الاخيرة، وهي كيف يمكن ان نكون عقلانيين في لحظة وغير عقلانيين أو منطقيين في لحظات اخرى. والشعور الذي تكون للانفعالات حالاتها المنطقية المتعلقة بها وكيف يكون لها منطقها. </a:t>
            </a:r>
          </a:p>
          <a:p>
            <a:pPr algn="r" rtl="1">
              <a:lnSpc>
                <a:spcPct val="80000"/>
              </a:lnSpc>
            </a:pPr>
            <a:r>
              <a:rPr lang="ar-KW" sz="1500" b="1"/>
              <a:t>ويقدم عدد من العلماء قائمة من الادلة العلمية المختلفة ويوفرون قائمة من السمات التي تميز الانفعالات الوجداني ة عن بقية الحياة الذهنية</a:t>
            </a:r>
            <a:r>
              <a:rPr lang="ar-KW" sz="1500"/>
              <a:t> </a:t>
            </a:r>
            <a:endParaRPr lang="en-US" sz="1500"/>
          </a:p>
        </p:txBody>
      </p:sp>
      <p:graphicFrame>
        <p:nvGraphicFramePr>
          <p:cNvPr id="94213" name="Object 5"/>
          <p:cNvGraphicFramePr>
            <a:graphicFrameLocks noChangeAspect="1"/>
          </p:cNvGraphicFramePr>
          <p:nvPr/>
        </p:nvGraphicFramePr>
        <p:xfrm>
          <a:off x="5014913" y="7596188"/>
          <a:ext cx="719137" cy="863600"/>
        </p:xfrm>
        <a:graphic>
          <a:graphicData uri="http://schemas.openxmlformats.org/presentationml/2006/ole">
            <p:oleObj spid="_x0000_s94213" r:id="rId3" imgW="0" imgH="0" progId="">
              <p:embed/>
            </p:oleObj>
          </a:graphicData>
        </a:graphic>
      </p:graphicFrame>
      <p:pic>
        <p:nvPicPr>
          <p:cNvPr id="94215" name="Picture 7" descr="MCNA00685_0000[1]"/>
          <p:cNvPicPr>
            <a:picLocks noChangeAspect="1" noChangeArrowheads="1"/>
          </p:cNvPicPr>
          <p:nvPr/>
        </p:nvPicPr>
        <p:blipFill>
          <a:blip r:embed="rId4" cstate="print"/>
          <a:srcRect/>
          <a:stretch>
            <a:fillRect/>
          </a:stretch>
        </p:blipFill>
        <p:spPr bwMode="auto">
          <a:xfrm>
            <a:off x="2060575" y="7451725"/>
            <a:ext cx="1123950" cy="1111250"/>
          </a:xfrm>
          <a:prstGeom prst="rect">
            <a:avLst/>
          </a:prstGeom>
          <a:noFill/>
        </p:spPr>
      </p:pic>
      <p:pic>
        <p:nvPicPr>
          <p:cNvPr id="94217" name="Picture 9" descr="MCNA00652_0000[1]"/>
          <p:cNvPicPr>
            <a:picLocks noChangeAspect="1" noChangeArrowheads="1"/>
          </p:cNvPicPr>
          <p:nvPr/>
        </p:nvPicPr>
        <p:blipFill>
          <a:blip r:embed="rId5" cstate="print"/>
          <a:srcRect/>
          <a:stretch>
            <a:fillRect/>
          </a:stretch>
        </p:blipFill>
        <p:spPr bwMode="auto">
          <a:xfrm>
            <a:off x="3716338" y="7667625"/>
            <a:ext cx="711200" cy="660400"/>
          </a:xfrm>
          <a:prstGeom prst="rect">
            <a:avLst/>
          </a:prstGeom>
          <a:noFill/>
        </p:spPr>
      </p:pic>
      <p:pic>
        <p:nvPicPr>
          <p:cNvPr id="94218" name="Picture 10" descr="MCNA00647_0000[1]"/>
          <p:cNvPicPr>
            <a:picLocks noChangeAspect="1" noChangeArrowheads="1"/>
          </p:cNvPicPr>
          <p:nvPr/>
        </p:nvPicPr>
        <p:blipFill>
          <a:blip r:embed="rId6" cstate="print"/>
          <a:srcRect/>
          <a:stretch>
            <a:fillRect/>
          </a:stretch>
        </p:blipFill>
        <p:spPr bwMode="auto">
          <a:xfrm>
            <a:off x="6021388" y="7235825"/>
            <a:ext cx="650875" cy="930275"/>
          </a:xfrm>
          <a:prstGeom prst="rect">
            <a:avLst/>
          </a:prstGeom>
          <a:noFill/>
        </p:spPr>
      </p:pic>
      <p:pic>
        <p:nvPicPr>
          <p:cNvPr id="94219" name="Picture 11" descr="MCj01400190000[1]"/>
          <p:cNvPicPr>
            <a:picLocks noChangeAspect="1" noChangeArrowheads="1"/>
          </p:cNvPicPr>
          <p:nvPr/>
        </p:nvPicPr>
        <p:blipFill>
          <a:blip r:embed="rId7" cstate="print"/>
          <a:srcRect/>
          <a:stretch>
            <a:fillRect/>
          </a:stretch>
        </p:blipFill>
        <p:spPr bwMode="auto">
          <a:xfrm>
            <a:off x="5300663" y="250825"/>
            <a:ext cx="1223962" cy="1152525"/>
          </a:xfrm>
          <a:prstGeom prst="rect">
            <a:avLst/>
          </a:prstGeom>
          <a:noFill/>
        </p:spPr>
      </p:pic>
      <p:pic>
        <p:nvPicPr>
          <p:cNvPr id="94220" name="Picture 12" descr="MCPE03021_0000[1]"/>
          <p:cNvPicPr>
            <a:picLocks noChangeAspect="1" noChangeArrowheads="1"/>
          </p:cNvPicPr>
          <p:nvPr/>
        </p:nvPicPr>
        <p:blipFill>
          <a:blip r:embed="rId8" cstate="print"/>
          <a:srcRect/>
          <a:stretch>
            <a:fillRect/>
          </a:stretch>
        </p:blipFill>
        <p:spPr bwMode="auto">
          <a:xfrm>
            <a:off x="981075" y="7524750"/>
            <a:ext cx="676275" cy="1076325"/>
          </a:xfrm>
          <a:prstGeom prst="rect">
            <a:avLst/>
          </a:prstGeom>
          <a:noFill/>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 name="Footer Placeholder 5"/>
          <p:cNvSpPr>
            <a:spLocks noGrp="1"/>
          </p:cNvSpPr>
          <p:nvPr>
            <p:ph type="ftr" sz="quarter" idx="11"/>
          </p:nvPr>
        </p:nvSpPr>
        <p:spPr/>
        <p:txBody>
          <a:bodyPr/>
          <a:lstStyle/>
          <a:p>
            <a:r>
              <a:rPr lang="ar-SA"/>
              <a:t>مفاجآت صيف دبي 2005     الذكاء الوجداني : </a:t>
            </a:r>
            <a:r>
              <a:rPr lang="ar-KW"/>
              <a:t>”موعد مع القمة “</a:t>
            </a:r>
            <a:r>
              <a:rPr lang="ar-SA"/>
              <a:t> </a:t>
            </a:r>
            <a:r>
              <a:rPr lang="ar-KW"/>
              <a:t>     </a:t>
            </a:r>
            <a:r>
              <a:rPr lang="ar-SA"/>
              <a:t>د.مصطفى أبوسعد</a:t>
            </a:r>
            <a:endParaRPr lang="en-US"/>
          </a:p>
        </p:txBody>
      </p:sp>
      <p:sp>
        <p:nvSpPr>
          <p:cNvPr id="51" name="Slide Number Placeholder 6"/>
          <p:cNvSpPr>
            <a:spLocks noGrp="1"/>
          </p:cNvSpPr>
          <p:nvPr>
            <p:ph type="sldNum" sz="quarter" idx="12"/>
          </p:nvPr>
        </p:nvSpPr>
        <p:spPr/>
        <p:txBody>
          <a:bodyPr/>
          <a:lstStyle/>
          <a:p>
            <a:fld id="{ACF4FEC4-2F6E-401F-B78F-0441033AD4C4}" type="slidenum">
              <a:rPr lang="ar-AE"/>
              <a:pPr/>
              <a:t>13</a:t>
            </a:fld>
            <a:endParaRPr lang="en-US"/>
          </a:p>
        </p:txBody>
      </p:sp>
      <p:sp>
        <p:nvSpPr>
          <p:cNvPr id="70658" name="Rectangle 2"/>
          <p:cNvSpPr>
            <a:spLocks noGrp="1" noChangeArrowheads="1"/>
          </p:cNvSpPr>
          <p:nvPr>
            <p:ph type="title"/>
          </p:nvPr>
        </p:nvSpPr>
        <p:spPr>
          <a:xfrm>
            <a:off x="342900" y="366713"/>
            <a:ext cx="4305300" cy="1004887"/>
          </a:xfrm>
          <a:gradFill rotWithShape="1">
            <a:gsLst>
              <a:gs pos="0">
                <a:schemeClr val="accent1"/>
              </a:gs>
              <a:gs pos="100000">
                <a:schemeClr val="bg1"/>
              </a:gs>
            </a:gsLst>
            <a:lin ang="5400000" scaled="1"/>
          </a:gradFill>
          <a:ln>
            <a:solidFill>
              <a:schemeClr val="tx1"/>
            </a:solidFill>
          </a:ln>
        </p:spPr>
        <p:txBody>
          <a:bodyPr/>
          <a:lstStyle/>
          <a:p>
            <a:r>
              <a:rPr lang="ar-SA" sz="4000" b="1" i="1"/>
              <a:t>مكونات الذكاء الوجداني </a:t>
            </a:r>
            <a:endParaRPr lang="en-US" sz="4000" b="1" i="1"/>
          </a:p>
        </p:txBody>
      </p:sp>
      <p:graphicFrame>
        <p:nvGraphicFramePr>
          <p:cNvPr id="70713" name="Group 57"/>
          <p:cNvGraphicFramePr>
            <a:graphicFrameLocks noGrp="1"/>
          </p:cNvGraphicFramePr>
          <p:nvPr>
            <p:ph sz="half" idx="1"/>
          </p:nvPr>
        </p:nvGraphicFramePr>
        <p:xfrm>
          <a:off x="342900" y="2133600"/>
          <a:ext cx="6134100" cy="6034088"/>
        </p:xfrm>
        <a:graphic>
          <a:graphicData uri="http://schemas.openxmlformats.org/drawingml/2006/table">
            <a:tbl>
              <a:tblPr/>
              <a:tblGrid>
                <a:gridCol w="3067050"/>
                <a:gridCol w="3067050"/>
              </a:tblGrid>
              <a:tr h="53975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ar-SA" sz="2800" b="1" i="0" u="none" strike="noStrike" cap="none" normalizeH="0" baseline="0" smtClean="0">
                          <a:ln>
                            <a:noFill/>
                          </a:ln>
                          <a:solidFill>
                            <a:schemeClr val="tx1"/>
                          </a:solidFill>
                          <a:effectLst/>
                          <a:latin typeface="Arial" pitchFamily="34" charset="0"/>
                          <a:cs typeface="Arial" pitchFamily="34" charset="0"/>
                        </a:rPr>
                        <a:t>فهم الآخرين</a:t>
                      </a:r>
                      <a:endParaRPr kumimoji="0" lang="en-US" sz="2800" b="1" i="0" u="none" strike="noStrike" cap="none" normalizeH="0" baseline="0" smtClean="0">
                        <a:ln>
                          <a:noFill/>
                        </a:ln>
                        <a:solidFill>
                          <a:schemeClr val="tx1"/>
                        </a:solidFill>
                        <a:effectLst/>
                        <a:latin typeface="Arial" pitchFamily="34" charset="0"/>
                        <a:cs typeface="Arial"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ar-SA" sz="2800" b="1" i="0" u="none" strike="noStrike" cap="none" normalizeH="0" baseline="0" smtClean="0">
                          <a:ln>
                            <a:noFill/>
                          </a:ln>
                          <a:solidFill>
                            <a:schemeClr val="tx1"/>
                          </a:solidFill>
                          <a:effectLst/>
                          <a:latin typeface="Arial" pitchFamily="34" charset="0"/>
                          <a:cs typeface="Arial" pitchFamily="34" charset="0"/>
                        </a:rPr>
                        <a:t>فهم الذات</a:t>
                      </a:r>
                      <a:r>
                        <a:rPr kumimoji="0" lang="en-US" sz="2800" b="0" i="0" u="none" strike="noStrike" cap="none" normalizeH="0" baseline="0" smtClean="0">
                          <a:ln>
                            <a:noFill/>
                          </a:ln>
                          <a:solidFill>
                            <a:schemeClr val="tx1"/>
                          </a:solidFill>
                          <a:effectLst/>
                          <a:latin typeface="Arial" pitchFamily="34" charset="0"/>
                          <a:cs typeface="Arial" pitchFamily="34" charset="0"/>
                        </a:rPr>
                        <a:t>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r>
              <a:tr h="381000">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ar-SA" sz="1800" b="1" i="0" u="none" strike="noStrike" cap="none" normalizeH="0" baseline="0" smtClean="0">
                          <a:ln>
                            <a:noFill/>
                          </a:ln>
                          <a:solidFill>
                            <a:schemeClr val="tx1"/>
                          </a:solidFill>
                          <a:effectLst/>
                          <a:latin typeface="Arial" pitchFamily="34" charset="0"/>
                          <a:cs typeface="Monotype Koufi" pitchFamily="2" charset="-78"/>
                        </a:rPr>
                        <a:t> 12- إدراك مشاعر الآخرين</a:t>
                      </a:r>
                      <a:endParaRPr kumimoji="0" lang="en-US" sz="1800" b="1" i="0" u="none" strike="noStrike" cap="none" normalizeH="0" baseline="0" smtClean="0">
                        <a:ln>
                          <a:noFill/>
                        </a:ln>
                        <a:solidFill>
                          <a:schemeClr val="tx1"/>
                        </a:solidFill>
                        <a:effectLst/>
                        <a:latin typeface="Arial" pitchFamily="34" charset="0"/>
                        <a:cs typeface="Monotype Koufi" pitchFamily="2" charset="-7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ar-SA" sz="1800" b="1" i="0" u="none" strike="noStrike" cap="none" normalizeH="0" baseline="0" smtClean="0">
                          <a:ln>
                            <a:noFill/>
                          </a:ln>
                          <a:solidFill>
                            <a:schemeClr val="tx1"/>
                          </a:solidFill>
                          <a:effectLst/>
                          <a:latin typeface="Arial" pitchFamily="34" charset="0"/>
                          <a:cs typeface="Monotype Koufi" pitchFamily="2" charset="-78"/>
                        </a:rPr>
                        <a:t>1- إدراك المبادئ والقيم والأهداف</a:t>
                      </a:r>
                      <a:r>
                        <a:rPr kumimoji="0" lang="en-US" sz="1800" b="0" i="0" u="none" strike="noStrike" cap="none" normalizeH="0" baseline="0" smtClean="0">
                          <a:ln>
                            <a:noFill/>
                          </a:ln>
                          <a:solidFill>
                            <a:schemeClr val="tx1"/>
                          </a:solidFill>
                          <a:effectLst/>
                          <a:latin typeface="Arial" pitchFamily="34" charset="0"/>
                          <a:cs typeface="Arial" pitchFamily="34" charset="0"/>
                        </a:rPr>
                        <a:t>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985838">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ar-SA" sz="2800" b="1" i="0" u="none" strike="noStrike" cap="none" normalizeH="0" baseline="0" smtClean="0">
                          <a:ln>
                            <a:noFill/>
                          </a:ln>
                          <a:solidFill>
                            <a:schemeClr val="tx1"/>
                          </a:solidFill>
                          <a:effectLst/>
                          <a:latin typeface="Arial" pitchFamily="34" charset="0"/>
                          <a:cs typeface="Arial" pitchFamily="34" charset="0"/>
                        </a:rPr>
                        <a:t>التعامل الإيجابي مع الآخرين</a:t>
                      </a:r>
                      <a:endParaRPr kumimoji="0" lang="en-US" sz="2800" b="1" i="0" u="none" strike="noStrike" cap="none" normalizeH="0" baseline="0" smtClean="0">
                        <a:ln>
                          <a:noFill/>
                        </a:ln>
                        <a:solidFill>
                          <a:schemeClr val="tx1"/>
                        </a:solidFill>
                        <a:effectLst/>
                        <a:latin typeface="Arial" pitchFamily="34" charset="0"/>
                        <a:cs typeface="Arial"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ar-SA" sz="1800" b="1" i="0" u="none" strike="noStrike" cap="none" normalizeH="0" baseline="0" smtClean="0">
                          <a:ln>
                            <a:noFill/>
                          </a:ln>
                          <a:solidFill>
                            <a:schemeClr val="tx1"/>
                          </a:solidFill>
                          <a:effectLst/>
                          <a:latin typeface="Arial" pitchFamily="34" charset="0"/>
                          <a:cs typeface="Monotype Koufi" pitchFamily="2" charset="-78"/>
                        </a:rPr>
                        <a:t>2- إدراك مشاعر الذات</a:t>
                      </a:r>
                      <a:endParaRPr kumimoji="0" lang="en-US" sz="1800" b="1" i="0" u="none" strike="noStrike" cap="none" normalizeH="0" baseline="0" smtClean="0">
                        <a:ln>
                          <a:noFill/>
                        </a:ln>
                        <a:solidFill>
                          <a:schemeClr val="tx1"/>
                        </a:solidFill>
                        <a:effectLst/>
                        <a:latin typeface="Arial" pitchFamily="34" charset="0"/>
                        <a:cs typeface="Monotype Koufi" pitchFamily="2" charset="-7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81000">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ar-SA" sz="1800" b="1" i="0" u="none" strike="noStrike" cap="none" normalizeH="0" baseline="0" smtClean="0">
                          <a:ln>
                            <a:noFill/>
                          </a:ln>
                          <a:solidFill>
                            <a:schemeClr val="tx1"/>
                          </a:solidFill>
                          <a:effectLst/>
                          <a:latin typeface="Arial" pitchFamily="34" charset="0"/>
                          <a:cs typeface="Monotype Koufi" pitchFamily="2" charset="-78"/>
                        </a:rPr>
                        <a:t>13- التعاطف</a:t>
                      </a:r>
                      <a:endParaRPr kumimoji="0" lang="en-US" sz="1800" b="1" i="0" u="none" strike="noStrike" cap="none" normalizeH="0" baseline="0" smtClean="0">
                        <a:ln>
                          <a:noFill/>
                        </a:ln>
                        <a:solidFill>
                          <a:schemeClr val="tx1"/>
                        </a:solidFill>
                        <a:effectLst/>
                        <a:latin typeface="Arial" pitchFamily="34" charset="0"/>
                        <a:cs typeface="Monotype Koufi" pitchFamily="2" charset="-7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ar-SA" sz="1800" b="1" i="0" u="none" strike="noStrike" cap="none" normalizeH="0" baseline="0" smtClean="0">
                          <a:ln>
                            <a:noFill/>
                          </a:ln>
                          <a:solidFill>
                            <a:schemeClr val="tx1"/>
                          </a:solidFill>
                          <a:effectLst/>
                          <a:latin typeface="Arial" pitchFamily="34" charset="0"/>
                          <a:cs typeface="Monotype Koufi" pitchFamily="2" charset="-78"/>
                        </a:rPr>
                        <a:t>3- استخدام الحدس بشكل صحيح</a:t>
                      </a:r>
                      <a:endParaRPr kumimoji="0" lang="en-US" sz="1800" b="1" i="0" u="none" strike="noStrike" cap="none" normalizeH="0" baseline="0" smtClean="0">
                        <a:ln>
                          <a:noFill/>
                        </a:ln>
                        <a:solidFill>
                          <a:schemeClr val="tx1"/>
                        </a:solidFill>
                        <a:effectLst/>
                        <a:latin typeface="Arial" pitchFamily="34" charset="0"/>
                        <a:cs typeface="Monotype Koufi" pitchFamily="2" charset="-7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39750">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ar-SA" sz="1800" b="1" i="0" u="none" strike="noStrike" cap="none" normalizeH="0" baseline="0" smtClean="0">
                          <a:ln>
                            <a:noFill/>
                          </a:ln>
                          <a:solidFill>
                            <a:schemeClr val="tx1"/>
                          </a:solidFill>
                          <a:effectLst/>
                          <a:latin typeface="Arial" pitchFamily="34" charset="0"/>
                          <a:cs typeface="Monotype Koufi" pitchFamily="2" charset="-78"/>
                        </a:rPr>
                        <a:t>14- التعبير عن المشاعر</a:t>
                      </a:r>
                      <a:endParaRPr kumimoji="0" lang="en-US" sz="1800" b="1" i="0" u="none" strike="noStrike" cap="none" normalizeH="0" baseline="0" smtClean="0">
                        <a:ln>
                          <a:noFill/>
                        </a:ln>
                        <a:solidFill>
                          <a:schemeClr val="tx1"/>
                        </a:solidFill>
                        <a:effectLst/>
                        <a:latin typeface="Arial" pitchFamily="34" charset="0"/>
                        <a:cs typeface="Monotype Koufi" pitchFamily="2" charset="-7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ar-SA" sz="2400" b="1" i="0" u="none" strike="noStrike" cap="none" normalizeH="0" baseline="0" smtClean="0">
                          <a:ln>
                            <a:noFill/>
                          </a:ln>
                          <a:solidFill>
                            <a:schemeClr val="tx1"/>
                          </a:solidFill>
                          <a:effectLst/>
                          <a:latin typeface="Arial" pitchFamily="34" charset="0"/>
                          <a:cs typeface="Monotype Koufi" pitchFamily="2" charset="-78"/>
                        </a:rPr>
                        <a:t>التعامل الإيجابي مع الذات</a:t>
                      </a:r>
                      <a:endParaRPr kumimoji="0" lang="en-US" sz="2400" b="1" i="0" u="none" strike="noStrike" cap="none" normalizeH="0" baseline="0" smtClean="0">
                        <a:ln>
                          <a:noFill/>
                        </a:ln>
                        <a:solidFill>
                          <a:schemeClr val="tx1"/>
                        </a:solidFill>
                        <a:effectLst/>
                        <a:latin typeface="Arial" pitchFamily="34" charset="0"/>
                        <a:cs typeface="Monotype Koufi" pitchFamily="2" charset="-7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r>
              <a:tr h="381000">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ar-SA" sz="1800" b="1" i="0" u="none" strike="noStrike" cap="none" normalizeH="0" baseline="0" smtClean="0">
                          <a:ln>
                            <a:noFill/>
                          </a:ln>
                          <a:solidFill>
                            <a:schemeClr val="tx1"/>
                          </a:solidFill>
                          <a:effectLst/>
                          <a:latin typeface="Arial" pitchFamily="34" charset="0"/>
                          <a:cs typeface="Monotype Koufi" pitchFamily="2" charset="-78"/>
                        </a:rPr>
                        <a:t>15- التواصل مع الآخرين</a:t>
                      </a:r>
                      <a:endParaRPr kumimoji="0" lang="en-US" sz="1800" b="1" i="0" u="none" strike="noStrike" cap="none" normalizeH="0" baseline="0" smtClean="0">
                        <a:ln>
                          <a:noFill/>
                        </a:ln>
                        <a:solidFill>
                          <a:schemeClr val="tx1"/>
                        </a:solidFill>
                        <a:effectLst/>
                        <a:latin typeface="Arial" pitchFamily="34" charset="0"/>
                        <a:cs typeface="Monotype Koufi" pitchFamily="2" charset="-7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ar-SA" sz="1800" b="1" i="0" u="none" strike="noStrike" cap="none" normalizeH="0" baseline="0" smtClean="0">
                          <a:ln>
                            <a:noFill/>
                          </a:ln>
                          <a:solidFill>
                            <a:schemeClr val="tx1"/>
                          </a:solidFill>
                          <a:effectLst/>
                          <a:latin typeface="Arial" pitchFamily="34" charset="0"/>
                          <a:cs typeface="Monotype Koufi" pitchFamily="2" charset="-78"/>
                        </a:rPr>
                        <a:t>4- التفاؤل</a:t>
                      </a:r>
                      <a:endParaRPr kumimoji="0" lang="en-US" sz="1800" b="1" i="0" u="none" strike="noStrike" cap="none" normalizeH="0" baseline="0" smtClean="0">
                        <a:ln>
                          <a:noFill/>
                        </a:ln>
                        <a:solidFill>
                          <a:schemeClr val="tx1"/>
                        </a:solidFill>
                        <a:effectLst/>
                        <a:latin typeface="Arial" pitchFamily="34" charset="0"/>
                        <a:cs typeface="Monotype Koufi" pitchFamily="2" charset="-7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81000">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ar-SA" sz="1800" b="1" i="0" u="none" strike="noStrike" cap="none" normalizeH="0" baseline="0" smtClean="0">
                          <a:ln>
                            <a:noFill/>
                          </a:ln>
                          <a:solidFill>
                            <a:schemeClr val="tx1"/>
                          </a:solidFill>
                          <a:effectLst/>
                          <a:latin typeface="Arial" pitchFamily="34" charset="0"/>
                          <a:cs typeface="Monotype Koufi" pitchFamily="2" charset="-78"/>
                        </a:rPr>
                        <a:t>16- الخلاف البناء</a:t>
                      </a:r>
                      <a:endParaRPr kumimoji="0" lang="en-US" sz="1800" b="1" i="0" u="none" strike="noStrike" cap="none" normalizeH="0" baseline="0" smtClean="0">
                        <a:ln>
                          <a:noFill/>
                        </a:ln>
                        <a:solidFill>
                          <a:schemeClr val="tx1"/>
                        </a:solidFill>
                        <a:effectLst/>
                        <a:latin typeface="Arial" pitchFamily="34" charset="0"/>
                        <a:cs typeface="Monotype Koufi" pitchFamily="2" charset="-7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ar-SA" sz="1800" b="1" i="0" u="none" strike="noStrike" cap="none" normalizeH="0" baseline="0" smtClean="0">
                          <a:ln>
                            <a:noFill/>
                          </a:ln>
                          <a:solidFill>
                            <a:schemeClr val="tx1"/>
                          </a:solidFill>
                          <a:effectLst/>
                          <a:latin typeface="Arial" pitchFamily="34" charset="0"/>
                          <a:cs typeface="Monotype Koufi" pitchFamily="2" charset="-78"/>
                        </a:rPr>
                        <a:t>5- المرونة</a:t>
                      </a:r>
                      <a:endParaRPr kumimoji="0" lang="en-US" sz="1800" b="1" i="0" u="none" strike="noStrike" cap="none" normalizeH="0" baseline="0" smtClean="0">
                        <a:ln>
                          <a:noFill/>
                        </a:ln>
                        <a:solidFill>
                          <a:schemeClr val="tx1"/>
                        </a:solidFill>
                        <a:effectLst/>
                        <a:latin typeface="Arial" pitchFamily="34" charset="0"/>
                        <a:cs typeface="Monotype Koufi" pitchFamily="2" charset="-7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81000">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ar-SA" sz="1800" b="1" i="0" u="none" strike="noStrike" cap="none" normalizeH="0" baseline="0" smtClean="0">
                          <a:ln>
                            <a:noFill/>
                          </a:ln>
                          <a:solidFill>
                            <a:schemeClr val="tx1"/>
                          </a:solidFill>
                          <a:effectLst/>
                          <a:latin typeface="Arial" pitchFamily="34" charset="0"/>
                          <a:cs typeface="Monotype Koufi" pitchFamily="2" charset="-78"/>
                        </a:rPr>
                        <a:t>17- الثقة بالآخرين</a:t>
                      </a:r>
                      <a:endParaRPr kumimoji="0" lang="en-US" sz="1800" b="1" i="0" u="none" strike="noStrike" cap="none" normalizeH="0" baseline="0" smtClean="0">
                        <a:ln>
                          <a:noFill/>
                        </a:ln>
                        <a:solidFill>
                          <a:schemeClr val="tx1"/>
                        </a:solidFill>
                        <a:effectLst/>
                        <a:latin typeface="Arial" pitchFamily="34" charset="0"/>
                        <a:cs typeface="Monotype Koufi" pitchFamily="2" charset="-7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ar-SA" sz="1800" b="1" i="0" u="none" strike="noStrike" cap="none" normalizeH="0" baseline="0" smtClean="0">
                          <a:ln>
                            <a:noFill/>
                          </a:ln>
                          <a:solidFill>
                            <a:schemeClr val="tx1"/>
                          </a:solidFill>
                          <a:effectLst/>
                          <a:latin typeface="Arial" pitchFamily="34" charset="0"/>
                          <a:cs typeface="Monotype Koufi" pitchFamily="2" charset="-78"/>
                        </a:rPr>
                        <a:t>6- المبادرة وتحمل المسؤولية</a:t>
                      </a:r>
                      <a:endParaRPr kumimoji="0" lang="en-US" sz="1800" b="1" i="0" u="none" strike="noStrike" cap="none" normalizeH="0" baseline="0" smtClean="0">
                        <a:ln>
                          <a:noFill/>
                        </a:ln>
                        <a:solidFill>
                          <a:schemeClr val="tx1"/>
                        </a:solidFill>
                        <a:effectLst/>
                        <a:latin typeface="Arial" pitchFamily="34" charset="0"/>
                        <a:cs typeface="Monotype Koufi" pitchFamily="2" charset="-7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81000">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endParaRPr kumimoji="0" lang="en-GB" sz="1800" b="0" i="0" u="none" strike="noStrike" cap="none" normalizeH="0" baseline="0" smtClean="0">
                        <a:ln>
                          <a:noFill/>
                        </a:ln>
                        <a:solidFill>
                          <a:schemeClr val="tx1"/>
                        </a:solidFill>
                        <a:effectLst/>
                        <a:latin typeface="Arial" pitchFamily="34" charset="0"/>
                        <a:cs typeface="Arial"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ar-SA" sz="1800" b="1" i="0" u="none" strike="noStrike" cap="none" normalizeH="0" baseline="0" smtClean="0">
                          <a:ln>
                            <a:noFill/>
                          </a:ln>
                          <a:solidFill>
                            <a:schemeClr val="tx1"/>
                          </a:solidFill>
                          <a:effectLst/>
                          <a:latin typeface="Arial" pitchFamily="34" charset="0"/>
                          <a:cs typeface="Monotype Koufi" pitchFamily="2" charset="-78"/>
                        </a:rPr>
                        <a:t>7- التحكم بالمشاعر</a:t>
                      </a:r>
                      <a:endParaRPr kumimoji="0" lang="en-US" sz="1800" b="1" i="0" u="none" strike="noStrike" cap="none" normalizeH="0" baseline="0" smtClean="0">
                        <a:ln>
                          <a:noFill/>
                        </a:ln>
                        <a:solidFill>
                          <a:schemeClr val="tx1"/>
                        </a:solidFill>
                        <a:effectLst/>
                        <a:latin typeface="Arial" pitchFamily="34" charset="0"/>
                        <a:cs typeface="Monotype Koufi" pitchFamily="2" charset="-7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81000">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endParaRPr kumimoji="0" lang="en-GB" sz="1800" b="0" i="0" u="none" strike="noStrike" cap="none" normalizeH="0" baseline="0" smtClean="0">
                        <a:ln>
                          <a:noFill/>
                        </a:ln>
                        <a:solidFill>
                          <a:schemeClr val="tx1"/>
                        </a:solidFill>
                        <a:effectLst/>
                        <a:latin typeface="Arial" pitchFamily="34" charset="0"/>
                        <a:cs typeface="Arial"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ar-SA" sz="1800" b="1" i="0" u="none" strike="noStrike" cap="none" normalizeH="0" baseline="0" smtClean="0">
                          <a:ln>
                            <a:noFill/>
                          </a:ln>
                          <a:solidFill>
                            <a:schemeClr val="tx1"/>
                          </a:solidFill>
                          <a:effectLst/>
                          <a:latin typeface="Arial" pitchFamily="34" charset="0"/>
                          <a:cs typeface="Monotype Koufi" pitchFamily="2" charset="-78"/>
                        </a:rPr>
                        <a:t>8- الثقة بالنفس</a:t>
                      </a:r>
                      <a:endParaRPr kumimoji="0" lang="en-US" sz="1800" b="1" i="0" u="none" strike="noStrike" cap="none" normalizeH="0" baseline="0" smtClean="0">
                        <a:ln>
                          <a:noFill/>
                        </a:ln>
                        <a:solidFill>
                          <a:schemeClr val="tx1"/>
                        </a:solidFill>
                        <a:effectLst/>
                        <a:latin typeface="Arial" pitchFamily="34" charset="0"/>
                        <a:cs typeface="Monotype Koufi" pitchFamily="2" charset="-7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81000">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endParaRPr kumimoji="0" lang="en-GB" sz="1800" b="0" i="0" u="none" strike="noStrike" cap="none" normalizeH="0" baseline="0" smtClean="0">
                        <a:ln>
                          <a:noFill/>
                        </a:ln>
                        <a:solidFill>
                          <a:schemeClr val="tx1"/>
                        </a:solidFill>
                        <a:effectLst/>
                        <a:latin typeface="Arial" pitchFamily="34" charset="0"/>
                        <a:cs typeface="Arial"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ar-SA" sz="1800" b="1" i="0" u="none" strike="noStrike" cap="none" normalizeH="0" baseline="0" smtClean="0">
                          <a:ln>
                            <a:noFill/>
                          </a:ln>
                          <a:solidFill>
                            <a:schemeClr val="tx1"/>
                          </a:solidFill>
                          <a:effectLst/>
                          <a:latin typeface="Arial" pitchFamily="34" charset="0"/>
                          <a:cs typeface="Monotype Koufi" pitchFamily="2" charset="-78"/>
                        </a:rPr>
                        <a:t>9- التصميم</a:t>
                      </a:r>
                      <a:endParaRPr kumimoji="0" lang="en-US" sz="1800" b="1" i="0" u="none" strike="noStrike" cap="none" normalizeH="0" baseline="0" smtClean="0">
                        <a:ln>
                          <a:noFill/>
                        </a:ln>
                        <a:solidFill>
                          <a:schemeClr val="tx1"/>
                        </a:solidFill>
                        <a:effectLst/>
                        <a:latin typeface="Arial" pitchFamily="34" charset="0"/>
                        <a:cs typeface="Monotype Koufi" pitchFamily="2" charset="-7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81000">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endParaRPr kumimoji="0" lang="en-GB" sz="1800" b="0" i="0" u="none" strike="noStrike" cap="none" normalizeH="0" baseline="0" smtClean="0">
                        <a:ln>
                          <a:noFill/>
                        </a:ln>
                        <a:solidFill>
                          <a:schemeClr val="tx1"/>
                        </a:solidFill>
                        <a:effectLst/>
                        <a:latin typeface="Arial" pitchFamily="34" charset="0"/>
                        <a:cs typeface="Arial"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ar-SA" sz="1800" b="1" i="0" u="none" strike="noStrike" cap="none" normalizeH="0" baseline="0" smtClean="0">
                          <a:ln>
                            <a:noFill/>
                          </a:ln>
                          <a:solidFill>
                            <a:schemeClr val="tx1"/>
                          </a:solidFill>
                          <a:effectLst/>
                          <a:latin typeface="Arial" pitchFamily="34" charset="0"/>
                          <a:cs typeface="Monotype Koufi" pitchFamily="2" charset="-78"/>
                        </a:rPr>
                        <a:t>10- الإبداع</a:t>
                      </a:r>
                      <a:endParaRPr kumimoji="0" lang="en-US" sz="1800" b="1" i="0" u="none" strike="noStrike" cap="none" normalizeH="0" baseline="0" smtClean="0">
                        <a:ln>
                          <a:noFill/>
                        </a:ln>
                        <a:solidFill>
                          <a:schemeClr val="tx1"/>
                        </a:solidFill>
                        <a:effectLst/>
                        <a:latin typeface="Arial" pitchFamily="34" charset="0"/>
                        <a:cs typeface="Monotype Koufi" pitchFamily="2" charset="-7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39750">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endParaRPr kumimoji="0" lang="en-GB" sz="2800" b="0" i="0" u="none" strike="noStrike" cap="none" normalizeH="0" baseline="0" smtClean="0">
                        <a:ln>
                          <a:noFill/>
                        </a:ln>
                        <a:solidFill>
                          <a:schemeClr val="tx1"/>
                        </a:solidFill>
                        <a:effectLst/>
                        <a:latin typeface="Arial" pitchFamily="34" charset="0"/>
                        <a:cs typeface="Arial"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ar-SA" sz="1800" b="1" i="0" u="none" strike="noStrike" cap="none" normalizeH="0" baseline="0" smtClean="0">
                          <a:ln>
                            <a:noFill/>
                          </a:ln>
                          <a:solidFill>
                            <a:schemeClr val="tx1"/>
                          </a:solidFill>
                          <a:effectLst/>
                          <a:latin typeface="Arial" pitchFamily="34" charset="0"/>
                          <a:cs typeface="Monotype Koufi" pitchFamily="2" charset="-78"/>
                        </a:rPr>
                        <a:t>11- الانسجام الداخلي</a:t>
                      </a:r>
                      <a:endParaRPr kumimoji="0" lang="en-US" sz="1800" b="1" i="0" u="none" strike="noStrike" cap="none" normalizeH="0" baseline="0" smtClean="0">
                        <a:ln>
                          <a:noFill/>
                        </a:ln>
                        <a:solidFill>
                          <a:schemeClr val="tx1"/>
                        </a:solidFill>
                        <a:effectLst/>
                        <a:latin typeface="Arial" pitchFamily="34" charset="0"/>
                        <a:cs typeface="Monotype Koufi" pitchFamily="2" charset="-7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pic>
        <p:nvPicPr>
          <p:cNvPr id="70703" name="Picture 47" descr="Ei_small"/>
          <p:cNvPicPr>
            <a:picLocks noChangeAspect="1" noChangeArrowheads="1"/>
          </p:cNvPicPr>
          <p:nvPr>
            <p:ph sz="half" idx="2"/>
          </p:nvPr>
        </p:nvPicPr>
        <p:blipFill>
          <a:blip r:embed="rId2" cstate="print"/>
          <a:srcRect/>
          <a:stretch>
            <a:fillRect/>
          </a:stretch>
        </p:blipFill>
        <p:spPr>
          <a:xfrm>
            <a:off x="4724400" y="152400"/>
            <a:ext cx="1905000" cy="1981200"/>
          </a:xfrm>
          <a:noFill/>
          <a:ln/>
        </p:spPr>
      </p:pic>
      <p:sp>
        <p:nvSpPr>
          <p:cNvPr id="70704" name="Rectangle 48"/>
          <p:cNvSpPr>
            <a:spLocks noChangeArrowheads="1"/>
          </p:cNvSpPr>
          <p:nvPr/>
        </p:nvSpPr>
        <p:spPr bwMode="auto">
          <a:xfrm rot="-916447">
            <a:off x="76200" y="7620000"/>
            <a:ext cx="1600200" cy="381000"/>
          </a:xfrm>
          <a:prstGeom prst="rect">
            <a:avLst/>
          </a:prstGeom>
          <a:noFill/>
          <a:ln w="9525">
            <a:solidFill>
              <a:schemeClr val="tx1"/>
            </a:solidFill>
            <a:miter lim="800000"/>
            <a:headEnd/>
            <a:tailEnd/>
          </a:ln>
          <a:effectLst/>
        </p:spPr>
        <p:txBody>
          <a:bodyPr anchor="ctr"/>
          <a:lstStyle/>
          <a:p>
            <a:pPr algn="ctr"/>
            <a:r>
              <a:rPr lang="ar-KW" sz="1400" b="1" i="1">
                <a:solidFill>
                  <a:schemeClr val="tx2"/>
                </a:solidFill>
              </a:rPr>
              <a:t>د.ياسر العيتي </a:t>
            </a:r>
            <a:endParaRPr lang="en-US" sz="1400">
              <a:solidFill>
                <a:schemeClr val="tx2"/>
              </a:solidFill>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Footer Placeholder 4"/>
          <p:cNvSpPr>
            <a:spLocks noGrp="1"/>
          </p:cNvSpPr>
          <p:nvPr>
            <p:ph type="ftr" sz="quarter" idx="11"/>
          </p:nvPr>
        </p:nvSpPr>
        <p:spPr/>
        <p:txBody>
          <a:bodyPr/>
          <a:lstStyle/>
          <a:p>
            <a:r>
              <a:rPr lang="ar-SA"/>
              <a:t>مفاجآت صيف دبي 2005     الذكاء الوجداني : </a:t>
            </a:r>
            <a:r>
              <a:rPr lang="ar-KW"/>
              <a:t>”موعد مع القمة “</a:t>
            </a:r>
            <a:r>
              <a:rPr lang="ar-SA"/>
              <a:t> </a:t>
            </a:r>
            <a:r>
              <a:rPr lang="ar-KW"/>
              <a:t>     </a:t>
            </a:r>
            <a:r>
              <a:rPr lang="ar-SA"/>
              <a:t>د.مصطفى أبوسعد</a:t>
            </a:r>
            <a:endParaRPr lang="en-US"/>
          </a:p>
        </p:txBody>
      </p:sp>
      <p:sp>
        <p:nvSpPr>
          <p:cNvPr id="20" name="Slide Number Placeholder 5"/>
          <p:cNvSpPr>
            <a:spLocks noGrp="1"/>
          </p:cNvSpPr>
          <p:nvPr>
            <p:ph type="sldNum" sz="quarter" idx="12"/>
          </p:nvPr>
        </p:nvSpPr>
        <p:spPr/>
        <p:txBody>
          <a:bodyPr/>
          <a:lstStyle/>
          <a:p>
            <a:fld id="{E9BC804B-1D1F-41F5-9B77-F9793A990771}" type="slidenum">
              <a:rPr lang="ar-AE"/>
              <a:pPr/>
              <a:t>14</a:t>
            </a:fld>
            <a:endParaRPr lang="en-US"/>
          </a:p>
        </p:txBody>
      </p:sp>
      <p:sp>
        <p:nvSpPr>
          <p:cNvPr id="102404" name="Rectangle 4"/>
          <p:cNvSpPr>
            <a:spLocks noGrp="1" noChangeArrowheads="1"/>
          </p:cNvSpPr>
          <p:nvPr>
            <p:ph type="title"/>
          </p:nvPr>
        </p:nvSpPr>
        <p:spPr>
          <a:xfrm>
            <a:off x="342900" y="150813"/>
            <a:ext cx="5749925" cy="533400"/>
          </a:xfrm>
          <a:gradFill rotWithShape="1">
            <a:gsLst>
              <a:gs pos="0">
                <a:schemeClr val="accent1"/>
              </a:gs>
              <a:gs pos="100000">
                <a:schemeClr val="bg1"/>
              </a:gs>
            </a:gsLst>
            <a:lin ang="5400000" scaled="1"/>
          </a:gradFill>
          <a:ln>
            <a:solidFill>
              <a:schemeClr val="tx1"/>
            </a:solidFill>
          </a:ln>
        </p:spPr>
        <p:txBody>
          <a:bodyPr/>
          <a:lstStyle/>
          <a:p>
            <a:r>
              <a:rPr lang="ar-KW" sz="2000" b="1" i="1"/>
              <a:t>من </a:t>
            </a:r>
            <a:r>
              <a:rPr lang="ar-SA" sz="2000" b="1" i="1"/>
              <a:t>مكونات الذكاء الوجداني</a:t>
            </a:r>
            <a:r>
              <a:rPr lang="ar-KW" sz="2000" b="1" i="1"/>
              <a:t> 1</a:t>
            </a:r>
            <a:r>
              <a:rPr lang="ar-SA" sz="2000"/>
              <a:t> </a:t>
            </a:r>
            <a:endParaRPr lang="en-US" sz="2000"/>
          </a:p>
        </p:txBody>
      </p:sp>
      <p:sp>
        <p:nvSpPr>
          <p:cNvPr id="102405" name="Rectangle 5"/>
          <p:cNvSpPr>
            <a:spLocks noChangeArrowheads="1"/>
          </p:cNvSpPr>
          <p:nvPr/>
        </p:nvSpPr>
        <p:spPr bwMode="auto">
          <a:xfrm>
            <a:off x="1412875" y="755650"/>
            <a:ext cx="3095625" cy="431800"/>
          </a:xfrm>
          <a:prstGeom prst="rect">
            <a:avLst/>
          </a:prstGeom>
          <a:gradFill rotWithShape="1">
            <a:gsLst>
              <a:gs pos="0">
                <a:schemeClr val="accent1"/>
              </a:gs>
              <a:gs pos="100000">
                <a:schemeClr val="bg1"/>
              </a:gs>
            </a:gsLst>
            <a:lin ang="5400000" scaled="1"/>
          </a:gradFill>
          <a:ln w="9525">
            <a:solidFill>
              <a:schemeClr val="tx1"/>
            </a:solidFill>
            <a:miter lim="800000"/>
            <a:headEnd/>
            <a:tailEnd/>
          </a:ln>
          <a:effectLst/>
        </p:spPr>
        <p:txBody>
          <a:bodyPr anchor="ctr"/>
          <a:lstStyle/>
          <a:p>
            <a:pPr algn="ctr" rtl="1"/>
            <a:r>
              <a:rPr lang="ar-SA" sz="1200" b="1" i="1" u="sng"/>
              <a:t>إدراك مشاعر الآخرين :</a:t>
            </a:r>
            <a:endParaRPr lang="en-US" sz="1200" b="1" i="1" u="sng"/>
          </a:p>
        </p:txBody>
      </p:sp>
      <p:sp>
        <p:nvSpPr>
          <p:cNvPr id="102406" name="Rectangle 6"/>
          <p:cNvSpPr>
            <a:spLocks noChangeArrowheads="1"/>
          </p:cNvSpPr>
          <p:nvPr/>
        </p:nvSpPr>
        <p:spPr bwMode="auto">
          <a:xfrm>
            <a:off x="476250" y="1258888"/>
            <a:ext cx="5761038" cy="576262"/>
          </a:xfrm>
          <a:prstGeom prst="rect">
            <a:avLst/>
          </a:prstGeom>
          <a:solidFill>
            <a:schemeClr val="bg1"/>
          </a:solidFill>
          <a:ln w="9525">
            <a:solidFill>
              <a:schemeClr val="tx1"/>
            </a:solidFill>
            <a:miter lim="800000"/>
            <a:headEnd/>
            <a:tailEnd/>
          </a:ln>
          <a:effectLst/>
        </p:spPr>
        <p:txBody>
          <a:bodyPr anchor="ctr"/>
          <a:lstStyle/>
          <a:p>
            <a:pPr algn="r" rtl="1">
              <a:lnSpc>
                <a:spcPct val="90000"/>
              </a:lnSpc>
              <a:spcBef>
                <a:spcPct val="20000"/>
              </a:spcBef>
              <a:buFontTx/>
              <a:buChar char="•"/>
            </a:pPr>
            <a:r>
              <a:rPr lang="ar-SA" sz="1200" b="1"/>
              <a:t>هي قدرتك على الإحساس بما يشعر به الآخرون من خلال كلماتهم ولغة أجسادهم .</a:t>
            </a:r>
          </a:p>
        </p:txBody>
      </p:sp>
      <p:sp>
        <p:nvSpPr>
          <p:cNvPr id="102407" name="Rectangle 7"/>
          <p:cNvSpPr>
            <a:spLocks noChangeArrowheads="1"/>
          </p:cNvSpPr>
          <p:nvPr/>
        </p:nvSpPr>
        <p:spPr bwMode="auto">
          <a:xfrm>
            <a:off x="1412875" y="1908175"/>
            <a:ext cx="3095625" cy="287338"/>
          </a:xfrm>
          <a:prstGeom prst="rect">
            <a:avLst/>
          </a:prstGeom>
          <a:gradFill rotWithShape="1">
            <a:gsLst>
              <a:gs pos="0">
                <a:schemeClr val="accent1"/>
              </a:gs>
              <a:gs pos="100000">
                <a:schemeClr val="bg1"/>
              </a:gs>
            </a:gsLst>
            <a:lin ang="5400000" scaled="1"/>
          </a:gradFill>
          <a:ln w="9525">
            <a:solidFill>
              <a:schemeClr val="tx1"/>
            </a:solidFill>
            <a:miter lim="800000"/>
            <a:headEnd/>
            <a:tailEnd/>
          </a:ln>
          <a:effectLst/>
        </p:spPr>
        <p:txBody>
          <a:bodyPr anchor="ctr"/>
          <a:lstStyle/>
          <a:p>
            <a:pPr algn="ctr" rtl="1"/>
            <a:r>
              <a:rPr lang="ar-SA" sz="1400" b="1" i="1" u="sng"/>
              <a:t>التعاطف :</a:t>
            </a:r>
            <a:endParaRPr lang="en-US" sz="1400" b="1" i="1" u="sng"/>
          </a:p>
        </p:txBody>
      </p:sp>
      <p:sp>
        <p:nvSpPr>
          <p:cNvPr id="102408" name="Rectangle 8"/>
          <p:cNvSpPr>
            <a:spLocks noChangeArrowheads="1"/>
          </p:cNvSpPr>
          <p:nvPr/>
        </p:nvSpPr>
        <p:spPr bwMode="auto">
          <a:xfrm>
            <a:off x="476250" y="2484438"/>
            <a:ext cx="5761038" cy="358775"/>
          </a:xfrm>
          <a:prstGeom prst="rect">
            <a:avLst/>
          </a:prstGeom>
          <a:solidFill>
            <a:schemeClr val="bg1"/>
          </a:solidFill>
          <a:ln w="9525">
            <a:solidFill>
              <a:schemeClr val="tx1"/>
            </a:solidFill>
            <a:miter lim="800000"/>
            <a:headEnd/>
            <a:tailEnd/>
          </a:ln>
          <a:effectLst/>
        </p:spPr>
        <p:txBody>
          <a:bodyPr anchor="ctr"/>
          <a:lstStyle/>
          <a:p>
            <a:pPr algn="r" rtl="1">
              <a:lnSpc>
                <a:spcPct val="90000"/>
              </a:lnSpc>
              <a:spcBef>
                <a:spcPct val="20000"/>
              </a:spcBef>
              <a:buFontTx/>
              <a:buChar char="•"/>
            </a:pPr>
            <a:r>
              <a:rPr lang="ar-SA" sz="1400" b="1"/>
              <a:t>هي قدرتك على تفهم مشاعر الآخرين وإشعارهم بذلك</a:t>
            </a:r>
          </a:p>
        </p:txBody>
      </p:sp>
      <p:sp>
        <p:nvSpPr>
          <p:cNvPr id="102409" name="Rectangle 9"/>
          <p:cNvSpPr>
            <a:spLocks noChangeArrowheads="1"/>
          </p:cNvSpPr>
          <p:nvPr/>
        </p:nvSpPr>
        <p:spPr bwMode="auto">
          <a:xfrm>
            <a:off x="1412875" y="2916238"/>
            <a:ext cx="3095625" cy="287337"/>
          </a:xfrm>
          <a:prstGeom prst="rect">
            <a:avLst/>
          </a:prstGeom>
          <a:gradFill rotWithShape="1">
            <a:gsLst>
              <a:gs pos="0">
                <a:schemeClr val="accent1"/>
              </a:gs>
              <a:gs pos="100000">
                <a:schemeClr val="bg1"/>
              </a:gs>
            </a:gsLst>
            <a:lin ang="5400000" scaled="1"/>
          </a:gradFill>
          <a:ln w="9525">
            <a:solidFill>
              <a:schemeClr val="tx1"/>
            </a:solidFill>
            <a:miter lim="800000"/>
            <a:headEnd/>
            <a:tailEnd/>
          </a:ln>
          <a:effectLst/>
        </p:spPr>
        <p:txBody>
          <a:bodyPr anchor="ctr"/>
          <a:lstStyle/>
          <a:p>
            <a:pPr algn="ctr" rtl="1"/>
            <a:r>
              <a:rPr lang="ar-SA" sz="1400" b="1" i="1" u="sng"/>
              <a:t>التعبير عن المشاعر :</a:t>
            </a:r>
            <a:endParaRPr lang="en-US" sz="1400" b="1" i="1" u="sng"/>
          </a:p>
        </p:txBody>
      </p:sp>
      <p:sp>
        <p:nvSpPr>
          <p:cNvPr id="102410" name="Rectangle 10"/>
          <p:cNvSpPr>
            <a:spLocks noChangeArrowheads="1"/>
          </p:cNvSpPr>
          <p:nvPr/>
        </p:nvSpPr>
        <p:spPr bwMode="auto">
          <a:xfrm>
            <a:off x="476250" y="3348038"/>
            <a:ext cx="5761038" cy="360362"/>
          </a:xfrm>
          <a:prstGeom prst="rect">
            <a:avLst/>
          </a:prstGeom>
          <a:solidFill>
            <a:schemeClr val="bg1"/>
          </a:solidFill>
          <a:ln w="9525">
            <a:solidFill>
              <a:schemeClr val="tx1"/>
            </a:solidFill>
            <a:miter lim="800000"/>
            <a:headEnd/>
            <a:tailEnd/>
          </a:ln>
          <a:effectLst/>
        </p:spPr>
        <p:txBody>
          <a:bodyPr anchor="ctr"/>
          <a:lstStyle/>
          <a:p>
            <a:pPr algn="r" rtl="1">
              <a:lnSpc>
                <a:spcPct val="90000"/>
              </a:lnSpc>
              <a:spcBef>
                <a:spcPct val="20000"/>
              </a:spcBef>
              <a:buFontTx/>
              <a:buChar char="•"/>
            </a:pPr>
            <a:r>
              <a:rPr lang="ar-SA" sz="1200" b="1"/>
              <a:t>هي قدرتك على إظهار مشاعرك للآخرين وأن تجعل ذلك جزءاً أساسياً من تفاعلاتك اليومية مع الناس .</a:t>
            </a:r>
          </a:p>
        </p:txBody>
      </p:sp>
      <p:sp>
        <p:nvSpPr>
          <p:cNvPr id="102411" name="Rectangle 11"/>
          <p:cNvSpPr>
            <a:spLocks noChangeArrowheads="1"/>
          </p:cNvSpPr>
          <p:nvPr/>
        </p:nvSpPr>
        <p:spPr bwMode="auto">
          <a:xfrm>
            <a:off x="1484313" y="3779838"/>
            <a:ext cx="3095625" cy="431800"/>
          </a:xfrm>
          <a:prstGeom prst="rect">
            <a:avLst/>
          </a:prstGeom>
          <a:gradFill rotWithShape="1">
            <a:gsLst>
              <a:gs pos="0">
                <a:schemeClr val="accent1"/>
              </a:gs>
              <a:gs pos="100000">
                <a:schemeClr val="bg1"/>
              </a:gs>
            </a:gsLst>
            <a:lin ang="5400000" scaled="1"/>
          </a:gradFill>
          <a:ln w="9525">
            <a:solidFill>
              <a:schemeClr val="tx1"/>
            </a:solidFill>
            <a:miter lim="800000"/>
            <a:headEnd/>
            <a:tailEnd/>
          </a:ln>
          <a:effectLst/>
        </p:spPr>
        <p:txBody>
          <a:bodyPr anchor="ctr"/>
          <a:lstStyle/>
          <a:p>
            <a:pPr algn="ctr" rtl="1"/>
            <a:r>
              <a:rPr lang="ar-SA" sz="1400" b="1" i="1" u="sng"/>
              <a:t>التواصل مع الآخرين :</a:t>
            </a:r>
            <a:endParaRPr lang="en-US" sz="1400" b="1" i="1" u="sng"/>
          </a:p>
        </p:txBody>
      </p:sp>
      <p:sp>
        <p:nvSpPr>
          <p:cNvPr id="102412" name="Rectangle 12"/>
          <p:cNvSpPr>
            <a:spLocks noChangeArrowheads="1"/>
          </p:cNvSpPr>
          <p:nvPr/>
        </p:nvSpPr>
        <p:spPr bwMode="auto">
          <a:xfrm>
            <a:off x="549275" y="4284663"/>
            <a:ext cx="5761038" cy="647700"/>
          </a:xfrm>
          <a:prstGeom prst="rect">
            <a:avLst/>
          </a:prstGeom>
          <a:solidFill>
            <a:schemeClr val="bg1"/>
          </a:solidFill>
          <a:ln w="9525">
            <a:solidFill>
              <a:schemeClr val="tx1"/>
            </a:solidFill>
            <a:miter lim="800000"/>
            <a:headEnd/>
            <a:tailEnd/>
          </a:ln>
          <a:effectLst/>
        </p:spPr>
        <p:txBody>
          <a:bodyPr anchor="ctr"/>
          <a:lstStyle/>
          <a:p>
            <a:pPr algn="r" rtl="1">
              <a:lnSpc>
                <a:spcPct val="90000"/>
              </a:lnSpc>
              <a:spcBef>
                <a:spcPct val="20000"/>
              </a:spcBef>
              <a:buFontTx/>
              <a:buChar char="•"/>
            </a:pPr>
            <a:r>
              <a:rPr lang="ar-SA" sz="1400" b="1"/>
              <a:t>هي قدرتك على إنشاء شبكة من العلاقات مع الآخرين بحيث تجد في هذه العلاقات نفسك بشكل حقيقي وكامل وتستطيع أن تعبر عن اهتمامك بالآخرين وتقديرك لهم وأن تشاركهم آلامك وآمالك .</a:t>
            </a:r>
          </a:p>
        </p:txBody>
      </p:sp>
      <p:sp>
        <p:nvSpPr>
          <p:cNvPr id="102416" name="Rectangle 16"/>
          <p:cNvSpPr>
            <a:spLocks noChangeArrowheads="1"/>
          </p:cNvSpPr>
          <p:nvPr/>
        </p:nvSpPr>
        <p:spPr bwMode="auto">
          <a:xfrm>
            <a:off x="1412875" y="5003800"/>
            <a:ext cx="3095625" cy="431800"/>
          </a:xfrm>
          <a:prstGeom prst="rect">
            <a:avLst/>
          </a:prstGeom>
          <a:gradFill rotWithShape="1">
            <a:gsLst>
              <a:gs pos="0">
                <a:schemeClr val="accent1"/>
              </a:gs>
              <a:gs pos="100000">
                <a:schemeClr val="bg1"/>
              </a:gs>
            </a:gsLst>
            <a:lin ang="5400000" scaled="1"/>
          </a:gradFill>
          <a:ln w="9525">
            <a:solidFill>
              <a:schemeClr val="tx1"/>
            </a:solidFill>
            <a:miter lim="800000"/>
            <a:headEnd/>
            <a:tailEnd/>
          </a:ln>
          <a:effectLst/>
        </p:spPr>
        <p:txBody>
          <a:bodyPr anchor="ctr"/>
          <a:lstStyle/>
          <a:p>
            <a:pPr algn="ctr" rtl="1"/>
            <a:r>
              <a:rPr lang="ar-SA" sz="1400" b="1"/>
              <a:t>في العلاقات الاجتماعية</a:t>
            </a:r>
            <a:endParaRPr lang="en-US" sz="1400" b="1"/>
          </a:p>
        </p:txBody>
      </p:sp>
      <p:sp>
        <p:nvSpPr>
          <p:cNvPr id="102417" name="Rectangle 17"/>
          <p:cNvSpPr>
            <a:spLocks noChangeArrowheads="1"/>
          </p:cNvSpPr>
          <p:nvPr/>
        </p:nvSpPr>
        <p:spPr bwMode="auto">
          <a:xfrm>
            <a:off x="476250" y="5580063"/>
            <a:ext cx="5832475" cy="431800"/>
          </a:xfrm>
          <a:prstGeom prst="rect">
            <a:avLst/>
          </a:prstGeom>
          <a:solidFill>
            <a:schemeClr val="bg1"/>
          </a:solidFill>
          <a:ln w="9525">
            <a:solidFill>
              <a:schemeClr val="tx1"/>
            </a:solidFill>
            <a:miter lim="800000"/>
            <a:headEnd/>
            <a:tailEnd/>
          </a:ln>
          <a:effectLst/>
        </p:spPr>
        <p:txBody>
          <a:bodyPr anchor="ctr"/>
          <a:lstStyle/>
          <a:p>
            <a:pPr algn="r" rtl="1">
              <a:lnSpc>
                <a:spcPct val="90000"/>
              </a:lnSpc>
              <a:spcBef>
                <a:spcPct val="20000"/>
              </a:spcBef>
            </a:pPr>
            <a:r>
              <a:rPr lang="ar-KW" sz="1200" b="1"/>
              <a:t>- </a:t>
            </a:r>
            <a:r>
              <a:rPr lang="ar-SA" sz="1200" b="1"/>
              <a:t>التعاطف مع الآخرين يعتمد على تفهم الإنسان لمشاعره الخاصة .</a:t>
            </a:r>
          </a:p>
        </p:txBody>
      </p:sp>
      <p:sp>
        <p:nvSpPr>
          <p:cNvPr id="102418" name="Rectangle 18"/>
          <p:cNvSpPr>
            <a:spLocks noChangeArrowheads="1"/>
          </p:cNvSpPr>
          <p:nvPr/>
        </p:nvSpPr>
        <p:spPr bwMode="auto">
          <a:xfrm>
            <a:off x="476250" y="6084888"/>
            <a:ext cx="5905500" cy="433387"/>
          </a:xfrm>
          <a:prstGeom prst="rect">
            <a:avLst/>
          </a:prstGeom>
          <a:solidFill>
            <a:schemeClr val="bg1"/>
          </a:solidFill>
          <a:ln w="9525">
            <a:solidFill>
              <a:schemeClr val="tx1"/>
            </a:solidFill>
            <a:miter lim="800000"/>
            <a:headEnd/>
            <a:tailEnd/>
          </a:ln>
          <a:effectLst/>
        </p:spPr>
        <p:txBody>
          <a:bodyPr anchor="ctr"/>
          <a:lstStyle/>
          <a:p>
            <a:pPr algn="r" rtl="1">
              <a:lnSpc>
                <a:spcPct val="90000"/>
              </a:lnSpc>
              <a:spcBef>
                <a:spcPct val="20000"/>
              </a:spcBef>
              <a:buFontTx/>
              <a:buChar char="•"/>
            </a:pPr>
            <a:r>
              <a:rPr lang="ar-SA" sz="1200" b="1"/>
              <a:t>عدم تفهم الإنسان لمشاعر الآخرين يؤدي إلى المفاجآت في التعامل معهم .</a:t>
            </a:r>
          </a:p>
        </p:txBody>
      </p:sp>
      <p:sp>
        <p:nvSpPr>
          <p:cNvPr id="102419" name="Rectangle 19"/>
          <p:cNvSpPr>
            <a:spLocks noChangeArrowheads="1"/>
          </p:cNvSpPr>
          <p:nvPr/>
        </p:nvSpPr>
        <p:spPr bwMode="auto">
          <a:xfrm>
            <a:off x="476250" y="6588125"/>
            <a:ext cx="5976938" cy="531813"/>
          </a:xfrm>
          <a:prstGeom prst="rect">
            <a:avLst/>
          </a:prstGeom>
          <a:solidFill>
            <a:schemeClr val="bg1"/>
          </a:solidFill>
          <a:ln w="9525">
            <a:solidFill>
              <a:schemeClr val="tx1"/>
            </a:solidFill>
            <a:miter lim="800000"/>
            <a:headEnd/>
            <a:tailEnd/>
          </a:ln>
          <a:effectLst/>
        </p:spPr>
        <p:txBody>
          <a:bodyPr anchor="ctr"/>
          <a:lstStyle/>
          <a:p>
            <a:pPr lvl="1" algn="r" rtl="1">
              <a:lnSpc>
                <a:spcPct val="90000"/>
              </a:lnSpc>
              <a:spcBef>
                <a:spcPct val="20000"/>
              </a:spcBef>
              <a:buFontTx/>
              <a:buChar char="–"/>
            </a:pPr>
            <a:r>
              <a:rPr lang="ar-KW" sz="1200" b="1"/>
              <a:t> </a:t>
            </a:r>
            <a:r>
              <a:rPr lang="ar-SA" sz="1200" b="1"/>
              <a:t>يجب عدم الحكم على مشاعر الآخرين وإبداء الرأي فيها وإنما تفهمها واحترامها كما هي .</a:t>
            </a:r>
          </a:p>
        </p:txBody>
      </p:sp>
      <p:sp>
        <p:nvSpPr>
          <p:cNvPr id="102420" name="Rectangle 20"/>
          <p:cNvSpPr>
            <a:spLocks noChangeArrowheads="1"/>
          </p:cNvSpPr>
          <p:nvPr/>
        </p:nvSpPr>
        <p:spPr bwMode="auto">
          <a:xfrm>
            <a:off x="476250" y="7235825"/>
            <a:ext cx="5976938" cy="719138"/>
          </a:xfrm>
          <a:prstGeom prst="rect">
            <a:avLst/>
          </a:prstGeom>
          <a:solidFill>
            <a:schemeClr val="bg1"/>
          </a:solidFill>
          <a:ln w="9525">
            <a:solidFill>
              <a:schemeClr val="tx1"/>
            </a:solidFill>
            <a:miter lim="800000"/>
            <a:headEnd/>
            <a:tailEnd/>
          </a:ln>
          <a:effectLst/>
        </p:spPr>
        <p:txBody>
          <a:bodyPr anchor="ctr"/>
          <a:lstStyle/>
          <a:p>
            <a:pPr lvl="1" algn="r" rtl="1">
              <a:lnSpc>
                <a:spcPct val="90000"/>
              </a:lnSpc>
              <a:spcBef>
                <a:spcPct val="20000"/>
              </a:spcBef>
              <a:buFontTx/>
              <a:buChar char="–"/>
            </a:pPr>
            <a:r>
              <a:rPr lang="ar-KW" sz="1200" b="1"/>
              <a:t> </a:t>
            </a:r>
            <a:r>
              <a:rPr lang="ar-SA" sz="1200" b="1"/>
              <a:t>عندما نطلب من الآخرين أن يشعروا مثلنا ونربط تقبلنا لهم بذلك فنحن نمحو هويتهم ونعتدي على حقهم في الوجود كأشخاص مستقلين عنا .</a:t>
            </a:r>
            <a:endParaRPr lang="ar-KW" sz="1200" b="1"/>
          </a:p>
        </p:txBody>
      </p:sp>
      <p:sp>
        <p:nvSpPr>
          <p:cNvPr id="102421" name="Rectangle 21"/>
          <p:cNvSpPr>
            <a:spLocks noChangeArrowheads="1"/>
          </p:cNvSpPr>
          <p:nvPr/>
        </p:nvSpPr>
        <p:spPr bwMode="auto">
          <a:xfrm>
            <a:off x="4508500" y="8027988"/>
            <a:ext cx="1655763" cy="431800"/>
          </a:xfrm>
          <a:prstGeom prst="rect">
            <a:avLst/>
          </a:prstGeom>
          <a:gradFill rotWithShape="1">
            <a:gsLst>
              <a:gs pos="0">
                <a:schemeClr val="accent1"/>
              </a:gs>
              <a:gs pos="100000">
                <a:schemeClr val="bg1"/>
              </a:gs>
            </a:gsLst>
            <a:lin ang="5400000" scaled="1"/>
          </a:gradFill>
          <a:ln w="9525">
            <a:solidFill>
              <a:schemeClr val="tx1"/>
            </a:solidFill>
            <a:miter lim="800000"/>
            <a:headEnd/>
            <a:tailEnd/>
          </a:ln>
          <a:effectLst/>
        </p:spPr>
        <p:txBody>
          <a:bodyPr anchor="ctr"/>
          <a:lstStyle/>
          <a:p>
            <a:pPr algn="ctr" rtl="1"/>
            <a:r>
              <a:rPr lang="ar-SA" sz="1600" b="1"/>
              <a:t>* قانون الصدى :</a:t>
            </a:r>
            <a:endParaRPr lang="en-US" sz="1600" b="1"/>
          </a:p>
        </p:txBody>
      </p:sp>
      <p:sp>
        <p:nvSpPr>
          <p:cNvPr id="102422" name="Rectangle 22"/>
          <p:cNvSpPr>
            <a:spLocks noChangeArrowheads="1"/>
          </p:cNvSpPr>
          <p:nvPr/>
        </p:nvSpPr>
        <p:spPr bwMode="auto">
          <a:xfrm>
            <a:off x="260350" y="8027988"/>
            <a:ext cx="4176713" cy="504825"/>
          </a:xfrm>
          <a:prstGeom prst="rect">
            <a:avLst/>
          </a:prstGeom>
          <a:solidFill>
            <a:schemeClr val="bg1"/>
          </a:solidFill>
          <a:ln w="9525">
            <a:solidFill>
              <a:schemeClr val="tx1"/>
            </a:solidFill>
            <a:miter lim="800000"/>
            <a:headEnd/>
            <a:tailEnd/>
          </a:ln>
          <a:effectLst/>
        </p:spPr>
        <p:txBody>
          <a:bodyPr anchor="ctr"/>
          <a:lstStyle/>
          <a:p>
            <a:pPr lvl="1" algn="r" rtl="1">
              <a:lnSpc>
                <a:spcPct val="90000"/>
              </a:lnSpc>
              <a:spcBef>
                <a:spcPct val="20000"/>
              </a:spcBef>
              <a:buFontTx/>
              <a:buChar char="–"/>
            </a:pPr>
            <a:r>
              <a:rPr lang="ar-SA" sz="1200" b="1"/>
              <a:t>إن تفهم الآخرين واحترام مشاعرهم سيدفعهم إلى مبادلتنا هذا التفهم والاحترام</a:t>
            </a:r>
            <a:endParaRPr lang="en-US" sz="1200" b="1"/>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Footer Placeholder 4"/>
          <p:cNvSpPr>
            <a:spLocks noGrp="1"/>
          </p:cNvSpPr>
          <p:nvPr>
            <p:ph type="ftr" sz="quarter" idx="11"/>
          </p:nvPr>
        </p:nvSpPr>
        <p:spPr/>
        <p:txBody>
          <a:bodyPr/>
          <a:lstStyle/>
          <a:p>
            <a:r>
              <a:rPr lang="ar-SA"/>
              <a:t>مفاجآت صيف دبي 2005     الذكاء الوجداني : </a:t>
            </a:r>
            <a:r>
              <a:rPr lang="ar-KW"/>
              <a:t>”موعد مع القمة “</a:t>
            </a:r>
            <a:r>
              <a:rPr lang="ar-SA"/>
              <a:t> </a:t>
            </a:r>
            <a:r>
              <a:rPr lang="ar-KW"/>
              <a:t>     </a:t>
            </a:r>
            <a:r>
              <a:rPr lang="ar-SA"/>
              <a:t>د.مصطفى أبوسعد</a:t>
            </a:r>
            <a:endParaRPr lang="en-US"/>
          </a:p>
        </p:txBody>
      </p:sp>
      <p:sp>
        <p:nvSpPr>
          <p:cNvPr id="13" name="Slide Number Placeholder 5"/>
          <p:cNvSpPr>
            <a:spLocks noGrp="1"/>
          </p:cNvSpPr>
          <p:nvPr>
            <p:ph type="sldNum" sz="quarter" idx="12"/>
          </p:nvPr>
        </p:nvSpPr>
        <p:spPr/>
        <p:txBody>
          <a:bodyPr/>
          <a:lstStyle/>
          <a:p>
            <a:fld id="{2366C545-06C8-4A8A-8291-FFFBD1E3F716}" type="slidenum">
              <a:rPr lang="ar-AE"/>
              <a:pPr/>
              <a:t>15</a:t>
            </a:fld>
            <a:endParaRPr lang="en-US"/>
          </a:p>
        </p:txBody>
      </p:sp>
      <p:sp>
        <p:nvSpPr>
          <p:cNvPr id="105474" name="Rectangle 2"/>
          <p:cNvSpPr>
            <a:spLocks noGrp="1" noChangeArrowheads="1"/>
          </p:cNvSpPr>
          <p:nvPr>
            <p:ph type="title"/>
          </p:nvPr>
        </p:nvSpPr>
        <p:spPr>
          <a:xfrm>
            <a:off x="188913" y="179388"/>
            <a:ext cx="5749925" cy="720725"/>
          </a:xfrm>
          <a:gradFill rotWithShape="1">
            <a:gsLst>
              <a:gs pos="0">
                <a:schemeClr val="accent1"/>
              </a:gs>
              <a:gs pos="100000">
                <a:schemeClr val="bg1"/>
              </a:gs>
            </a:gsLst>
            <a:lin ang="5400000" scaled="1"/>
          </a:gradFill>
          <a:ln>
            <a:solidFill>
              <a:schemeClr val="tx1"/>
            </a:solidFill>
          </a:ln>
        </p:spPr>
        <p:txBody>
          <a:bodyPr/>
          <a:lstStyle/>
          <a:p>
            <a:pPr rtl="1"/>
            <a:r>
              <a:rPr lang="ar-KW" sz="4000" b="1" i="1"/>
              <a:t>من </a:t>
            </a:r>
            <a:r>
              <a:rPr lang="ar-SA" sz="4000" b="1" i="1"/>
              <a:t>مكونات الذكاء الوجداني</a:t>
            </a:r>
            <a:r>
              <a:rPr lang="ar-KW" sz="4000"/>
              <a:t> </a:t>
            </a:r>
            <a:r>
              <a:rPr lang="en-GB" sz="4000"/>
              <a:t>2</a:t>
            </a:r>
            <a:endParaRPr lang="en-US" sz="4000"/>
          </a:p>
        </p:txBody>
      </p:sp>
      <p:sp>
        <p:nvSpPr>
          <p:cNvPr id="105482" name="Rectangle 10"/>
          <p:cNvSpPr>
            <a:spLocks noChangeArrowheads="1"/>
          </p:cNvSpPr>
          <p:nvPr/>
        </p:nvSpPr>
        <p:spPr bwMode="auto">
          <a:xfrm>
            <a:off x="1773238" y="1042988"/>
            <a:ext cx="3095625" cy="431800"/>
          </a:xfrm>
          <a:prstGeom prst="rect">
            <a:avLst/>
          </a:prstGeom>
          <a:gradFill rotWithShape="1">
            <a:gsLst>
              <a:gs pos="0">
                <a:schemeClr val="accent1"/>
              </a:gs>
              <a:gs pos="100000">
                <a:schemeClr val="bg1"/>
              </a:gs>
            </a:gsLst>
            <a:lin ang="5400000" scaled="1"/>
          </a:gradFill>
          <a:ln w="9525">
            <a:solidFill>
              <a:schemeClr val="tx1"/>
            </a:solidFill>
            <a:miter lim="800000"/>
            <a:headEnd/>
            <a:tailEnd/>
          </a:ln>
          <a:effectLst/>
        </p:spPr>
        <p:txBody>
          <a:bodyPr anchor="ctr"/>
          <a:lstStyle/>
          <a:p>
            <a:pPr algn="ctr" rtl="1">
              <a:lnSpc>
                <a:spcPct val="90000"/>
              </a:lnSpc>
              <a:spcBef>
                <a:spcPct val="20000"/>
              </a:spcBef>
              <a:buFontTx/>
              <a:buChar char="•"/>
            </a:pPr>
            <a:r>
              <a:rPr lang="ar-SA" b="1"/>
              <a:t>الخروج من الصندوق</a:t>
            </a:r>
          </a:p>
        </p:txBody>
      </p:sp>
      <p:sp>
        <p:nvSpPr>
          <p:cNvPr id="105483" name="Rectangle 11"/>
          <p:cNvSpPr>
            <a:spLocks noChangeArrowheads="1"/>
          </p:cNvSpPr>
          <p:nvPr/>
        </p:nvSpPr>
        <p:spPr bwMode="auto">
          <a:xfrm>
            <a:off x="549275" y="5651500"/>
            <a:ext cx="4824413" cy="1441450"/>
          </a:xfrm>
          <a:prstGeom prst="rect">
            <a:avLst/>
          </a:prstGeom>
          <a:solidFill>
            <a:schemeClr val="bg1"/>
          </a:solidFill>
          <a:ln w="9525">
            <a:solidFill>
              <a:schemeClr val="tx1"/>
            </a:solidFill>
            <a:miter lim="800000"/>
            <a:headEnd/>
            <a:tailEnd/>
          </a:ln>
          <a:effectLst/>
        </p:spPr>
        <p:txBody>
          <a:bodyPr anchor="ctr"/>
          <a:lstStyle/>
          <a:p>
            <a:pPr algn="ctr"/>
            <a:endParaRPr lang="ar-SA" sz="1400" b="1" u="sng"/>
          </a:p>
          <a:p>
            <a:pPr algn="ctr"/>
            <a:r>
              <a:rPr lang="ar-SA" sz="1600" b="1"/>
              <a:t>يحدث خطأ غي حجز المقاعد لزوجين في طائرة , فلا يجلسان بجانب بعضهما و فيما المضيف يبحث عن حل لهذه المشكلة تتقدم امرأة بجانبها مقعد فارغ        و تعرض على أحد الزوجين و تبادله المكان ليجلس الزوجان بجانب بعضهما .</a:t>
            </a:r>
            <a:endParaRPr lang="ar-KW" sz="1400" b="1"/>
          </a:p>
          <a:p>
            <a:pPr algn="r" rtl="1">
              <a:lnSpc>
                <a:spcPct val="90000"/>
              </a:lnSpc>
              <a:spcBef>
                <a:spcPct val="20000"/>
              </a:spcBef>
              <a:buFontTx/>
              <a:buChar char="•"/>
            </a:pPr>
            <a:endParaRPr lang="en-US" sz="1400" b="1"/>
          </a:p>
        </p:txBody>
      </p:sp>
      <p:sp>
        <p:nvSpPr>
          <p:cNvPr id="105484" name="Text Box 12"/>
          <p:cNvSpPr txBox="1">
            <a:spLocks noChangeArrowheads="1"/>
          </p:cNvSpPr>
          <p:nvPr/>
        </p:nvSpPr>
        <p:spPr bwMode="auto">
          <a:xfrm rot="-2135682">
            <a:off x="5553075" y="1347788"/>
            <a:ext cx="1223963" cy="376237"/>
          </a:xfrm>
          <a:prstGeom prst="rect">
            <a:avLst/>
          </a:prstGeom>
          <a:noFill/>
          <a:ln w="9525">
            <a:solidFill>
              <a:schemeClr val="tx1"/>
            </a:solidFill>
            <a:miter lim="800000"/>
            <a:headEnd/>
            <a:tailEnd/>
          </a:ln>
          <a:effectLst/>
        </p:spPr>
        <p:txBody>
          <a:bodyPr>
            <a:spAutoFit/>
          </a:bodyPr>
          <a:lstStyle/>
          <a:p>
            <a:pPr>
              <a:spcBef>
                <a:spcPct val="50000"/>
              </a:spcBef>
            </a:pPr>
            <a:r>
              <a:rPr lang="ar-SA" b="1" u="sng"/>
              <a:t>المشهدالاول</a:t>
            </a:r>
            <a:r>
              <a:rPr lang="ar-SA" b="1"/>
              <a:t>:</a:t>
            </a:r>
            <a:endParaRPr lang="en-US" b="1"/>
          </a:p>
        </p:txBody>
      </p:sp>
      <p:sp>
        <p:nvSpPr>
          <p:cNvPr id="105485" name="Rectangle 13"/>
          <p:cNvSpPr>
            <a:spLocks noChangeArrowheads="1"/>
          </p:cNvSpPr>
          <p:nvPr/>
        </p:nvSpPr>
        <p:spPr bwMode="auto">
          <a:xfrm>
            <a:off x="188913" y="2052638"/>
            <a:ext cx="6119812" cy="1439862"/>
          </a:xfrm>
          <a:prstGeom prst="rect">
            <a:avLst/>
          </a:prstGeom>
          <a:solidFill>
            <a:schemeClr val="bg1"/>
          </a:solidFill>
          <a:ln w="9525">
            <a:solidFill>
              <a:schemeClr val="tx1"/>
            </a:solidFill>
            <a:miter lim="800000"/>
            <a:headEnd/>
            <a:tailEnd/>
          </a:ln>
          <a:effectLst/>
        </p:spPr>
        <p:txBody>
          <a:bodyPr anchor="ctr"/>
          <a:lstStyle/>
          <a:p>
            <a:pPr algn="ctr"/>
            <a:r>
              <a:rPr lang="ar-SA" sz="1600" b="1"/>
              <a:t>رجل يجلس في مقعده في الطائرة و إلى جانبه مقعد فارغ .هو لا يريد لأحد أن يجلس في المقعد المجاور له و يزعجه ,يضع حقيبته في المقعد المجاور و يمسك بجريدة و يبدأ بقراءتها .تزدحم الطائرة بالركاب و هم يبحثون عن مقعد يجلسون فيه, يسترق النظر إلى الناس من خلف الجريدة و يفردها اكثر ليجعل الناس لا يرغبون في الجلوس في المقعد المجاور له .</a:t>
            </a:r>
            <a:endParaRPr lang="ar-SA" sz="1600" b="1" u="sng"/>
          </a:p>
        </p:txBody>
      </p:sp>
      <p:sp>
        <p:nvSpPr>
          <p:cNvPr id="105486" name="Rectangle 14"/>
          <p:cNvSpPr>
            <a:spLocks noChangeArrowheads="1"/>
          </p:cNvSpPr>
          <p:nvPr/>
        </p:nvSpPr>
        <p:spPr bwMode="auto">
          <a:xfrm>
            <a:off x="333375" y="3635375"/>
            <a:ext cx="6119813" cy="1800225"/>
          </a:xfrm>
          <a:prstGeom prst="rect">
            <a:avLst/>
          </a:prstGeom>
          <a:solidFill>
            <a:srgbClr val="FFFFCC"/>
          </a:solidFill>
          <a:ln w="9525">
            <a:solidFill>
              <a:schemeClr val="tx1"/>
            </a:solidFill>
            <a:miter lim="800000"/>
            <a:headEnd/>
            <a:tailEnd/>
          </a:ln>
          <a:effectLst/>
        </p:spPr>
        <p:txBody>
          <a:bodyPr anchor="ctr"/>
          <a:lstStyle/>
          <a:p>
            <a:pPr algn="ctr"/>
            <a:r>
              <a:rPr lang="ar-SA" sz="2000" b="1" u="sng"/>
              <a:t>الموقف:</a:t>
            </a:r>
            <a:endParaRPr lang="ar-KW" sz="2000" b="1" u="sng"/>
          </a:p>
          <a:p>
            <a:pPr algn="ctr"/>
            <a:r>
              <a:rPr lang="ar-SA" sz="1600" b="1"/>
              <a:t>إنه يهتم بحاجته فقط و يعتبر حاجات الآخرين أقل أهمية , إنه ينظر إلى الآخرين كمشكلة أو تهديد له .</a:t>
            </a:r>
            <a:endParaRPr lang="ar-SA" sz="1600" b="1" u="sng"/>
          </a:p>
          <a:p>
            <a:pPr algn="ctr"/>
            <a:r>
              <a:rPr lang="ar-SA" sz="2000" b="1" u="sng"/>
              <a:t>المشاعر:</a:t>
            </a:r>
            <a:endParaRPr lang="ar-KW" sz="2000" b="1" u="sng"/>
          </a:p>
          <a:p>
            <a:pPr algn="ctr"/>
            <a:r>
              <a:rPr lang="ar-SA" sz="1600" b="1"/>
              <a:t>هو يشعر بالقلق و الضيق و التوتر و الغضب من الآخرين الذين يمكن أن يجلسوا بجواره .</a:t>
            </a:r>
            <a:endParaRPr lang="en-US" sz="1600" b="1"/>
          </a:p>
        </p:txBody>
      </p:sp>
      <p:sp>
        <p:nvSpPr>
          <p:cNvPr id="105487" name="Text Box 15"/>
          <p:cNvSpPr txBox="1">
            <a:spLocks noChangeArrowheads="1"/>
          </p:cNvSpPr>
          <p:nvPr/>
        </p:nvSpPr>
        <p:spPr bwMode="auto">
          <a:xfrm rot="-2135682">
            <a:off x="5175250" y="5794375"/>
            <a:ext cx="1520825" cy="376238"/>
          </a:xfrm>
          <a:prstGeom prst="rect">
            <a:avLst/>
          </a:prstGeom>
          <a:noFill/>
          <a:ln w="9525">
            <a:solidFill>
              <a:schemeClr val="tx1"/>
            </a:solidFill>
            <a:miter lim="800000"/>
            <a:headEnd/>
            <a:tailEnd/>
          </a:ln>
          <a:effectLst/>
        </p:spPr>
        <p:txBody>
          <a:bodyPr>
            <a:spAutoFit/>
          </a:bodyPr>
          <a:lstStyle/>
          <a:p>
            <a:pPr>
              <a:spcBef>
                <a:spcPct val="50000"/>
              </a:spcBef>
            </a:pPr>
            <a:r>
              <a:rPr lang="ar-SA" b="1"/>
              <a:t>المشهدال</a:t>
            </a:r>
            <a:r>
              <a:rPr lang="ar-KW" b="1"/>
              <a:t>ثاني </a:t>
            </a:r>
            <a:r>
              <a:rPr lang="ar-SA" b="1"/>
              <a:t>:</a:t>
            </a:r>
            <a:endParaRPr lang="en-US" b="1"/>
          </a:p>
        </p:txBody>
      </p:sp>
      <p:sp>
        <p:nvSpPr>
          <p:cNvPr id="105488" name="Rectangle 16"/>
          <p:cNvSpPr>
            <a:spLocks noChangeArrowheads="1"/>
          </p:cNvSpPr>
          <p:nvPr/>
        </p:nvSpPr>
        <p:spPr bwMode="auto">
          <a:xfrm>
            <a:off x="404813" y="7235825"/>
            <a:ext cx="5761037" cy="1152525"/>
          </a:xfrm>
          <a:prstGeom prst="rect">
            <a:avLst/>
          </a:prstGeom>
          <a:solidFill>
            <a:srgbClr val="FFFFCC"/>
          </a:solidFill>
          <a:ln w="9525">
            <a:solidFill>
              <a:schemeClr val="tx1"/>
            </a:solidFill>
            <a:miter lim="800000"/>
            <a:headEnd/>
            <a:tailEnd/>
          </a:ln>
          <a:effectLst/>
        </p:spPr>
        <p:txBody>
          <a:bodyPr anchor="ctr"/>
          <a:lstStyle/>
          <a:p>
            <a:pPr algn="ctr"/>
            <a:r>
              <a:rPr lang="ar-KW" b="1" u="sng"/>
              <a:t>الموقف:</a:t>
            </a:r>
          </a:p>
          <a:p>
            <a:r>
              <a:rPr lang="ar-KW" b="1"/>
              <a:t>.....................................................................................</a:t>
            </a:r>
          </a:p>
          <a:p>
            <a:pPr algn="ctr"/>
            <a:r>
              <a:rPr lang="ar-SA" b="1" u="sng"/>
              <a:t>المشاعر</a:t>
            </a:r>
            <a:r>
              <a:rPr lang="ar-SA" b="1"/>
              <a:t>:</a:t>
            </a:r>
            <a:endParaRPr lang="ar-KW" b="1"/>
          </a:p>
          <a:p>
            <a:pPr algn="ctr"/>
            <a:r>
              <a:rPr lang="ar-SA" b="1"/>
              <a:t>لقد شعرت بالغبطة و الارتياح بسبب تلبيتها لحاجات الآخرين.</a:t>
            </a:r>
            <a:endParaRPr lang="en-US" b="1"/>
          </a:p>
        </p:txBody>
      </p:sp>
      <p:sp>
        <p:nvSpPr>
          <p:cNvPr id="105489" name="Rectangle 17"/>
          <p:cNvSpPr>
            <a:spLocks noChangeArrowheads="1"/>
          </p:cNvSpPr>
          <p:nvPr/>
        </p:nvSpPr>
        <p:spPr bwMode="auto">
          <a:xfrm rot="-916447">
            <a:off x="0" y="1116013"/>
            <a:ext cx="1600200" cy="381000"/>
          </a:xfrm>
          <a:prstGeom prst="rect">
            <a:avLst/>
          </a:prstGeom>
          <a:noFill/>
          <a:ln w="9525">
            <a:solidFill>
              <a:schemeClr val="tx1"/>
            </a:solidFill>
            <a:miter lim="800000"/>
            <a:headEnd/>
            <a:tailEnd/>
          </a:ln>
          <a:effectLst/>
        </p:spPr>
        <p:txBody>
          <a:bodyPr anchor="ctr"/>
          <a:lstStyle/>
          <a:p>
            <a:pPr algn="ctr"/>
            <a:r>
              <a:rPr lang="ar-KW" sz="1400" b="1" i="1">
                <a:solidFill>
                  <a:schemeClr val="tx2"/>
                </a:solidFill>
              </a:rPr>
              <a:t>د.ياسر العيتي </a:t>
            </a:r>
            <a:endParaRPr lang="en-US" sz="1400">
              <a:solidFill>
                <a:schemeClr val="tx2"/>
              </a:solidFill>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ooter Placeholder 4"/>
          <p:cNvSpPr>
            <a:spLocks noGrp="1"/>
          </p:cNvSpPr>
          <p:nvPr>
            <p:ph type="ftr" sz="quarter" idx="11"/>
          </p:nvPr>
        </p:nvSpPr>
        <p:spPr/>
        <p:txBody>
          <a:bodyPr/>
          <a:lstStyle/>
          <a:p>
            <a:r>
              <a:rPr lang="ar-SA"/>
              <a:t>مفاجآت صيف دبي 2005     الذكاء الوجداني : </a:t>
            </a:r>
            <a:r>
              <a:rPr lang="ar-KW"/>
              <a:t>”موعد مع القمة “</a:t>
            </a:r>
            <a:r>
              <a:rPr lang="ar-SA"/>
              <a:t> </a:t>
            </a:r>
            <a:r>
              <a:rPr lang="ar-KW"/>
              <a:t>     </a:t>
            </a:r>
            <a:r>
              <a:rPr lang="ar-SA"/>
              <a:t>د.مصطفى أبوسعد</a:t>
            </a:r>
            <a:endParaRPr lang="en-US"/>
          </a:p>
        </p:txBody>
      </p:sp>
      <p:sp>
        <p:nvSpPr>
          <p:cNvPr id="7" name="Slide Number Placeholder 5"/>
          <p:cNvSpPr>
            <a:spLocks noGrp="1"/>
          </p:cNvSpPr>
          <p:nvPr>
            <p:ph type="sldNum" sz="quarter" idx="12"/>
          </p:nvPr>
        </p:nvSpPr>
        <p:spPr/>
        <p:txBody>
          <a:bodyPr/>
          <a:lstStyle/>
          <a:p>
            <a:fld id="{F01CDFB3-62C5-417D-9223-75EC2DA63A2A}" type="slidenum">
              <a:rPr lang="ar-AE"/>
              <a:pPr/>
              <a:t>16</a:t>
            </a:fld>
            <a:endParaRPr lang="en-US"/>
          </a:p>
        </p:txBody>
      </p:sp>
      <p:sp>
        <p:nvSpPr>
          <p:cNvPr id="71682" name="Rectangle 2"/>
          <p:cNvSpPr>
            <a:spLocks noGrp="1" noChangeArrowheads="1"/>
          </p:cNvSpPr>
          <p:nvPr>
            <p:ph type="ctrTitle"/>
          </p:nvPr>
        </p:nvSpPr>
        <p:spPr>
          <a:xfrm>
            <a:off x="404813" y="323850"/>
            <a:ext cx="4572000" cy="685800"/>
          </a:xfrm>
          <a:gradFill rotWithShape="1">
            <a:gsLst>
              <a:gs pos="0">
                <a:schemeClr val="accent1"/>
              </a:gs>
              <a:gs pos="100000">
                <a:schemeClr val="bg1"/>
              </a:gs>
            </a:gsLst>
            <a:lin ang="5400000" scaled="1"/>
          </a:gradFill>
          <a:ln>
            <a:solidFill>
              <a:schemeClr val="tx1"/>
            </a:solidFill>
          </a:ln>
        </p:spPr>
        <p:txBody>
          <a:bodyPr/>
          <a:lstStyle/>
          <a:p>
            <a:pPr rtl="1"/>
            <a:r>
              <a:rPr lang="ar-SA" sz="3200" b="1"/>
              <a:t>التعاطف : فن الإحساس بالآخر</a:t>
            </a:r>
            <a:endParaRPr lang="en-US" sz="3200" b="1"/>
          </a:p>
        </p:txBody>
      </p:sp>
      <p:sp>
        <p:nvSpPr>
          <p:cNvPr id="71683" name="Rectangle 3"/>
          <p:cNvSpPr>
            <a:spLocks noGrp="1" noChangeArrowheads="1"/>
          </p:cNvSpPr>
          <p:nvPr>
            <p:ph type="subTitle" idx="1"/>
          </p:nvPr>
        </p:nvSpPr>
        <p:spPr>
          <a:xfrm>
            <a:off x="304800" y="1524000"/>
            <a:ext cx="6219825" cy="7080250"/>
          </a:xfrm>
          <a:ln>
            <a:solidFill>
              <a:schemeClr val="tx1"/>
            </a:solidFill>
          </a:ln>
        </p:spPr>
        <p:txBody>
          <a:bodyPr/>
          <a:lstStyle/>
          <a:p>
            <a:pPr rtl="1">
              <a:lnSpc>
                <a:spcPct val="80000"/>
              </a:lnSpc>
            </a:pPr>
            <a:endParaRPr lang="en-US" sz="1500" b="1" i="1"/>
          </a:p>
          <a:p>
            <a:pPr rtl="1">
              <a:lnSpc>
                <a:spcPct val="80000"/>
              </a:lnSpc>
            </a:pPr>
            <a:r>
              <a:rPr lang="ar-SA" sz="1500" b="1" i="1"/>
              <a:t>    </a:t>
            </a:r>
            <a:r>
              <a:rPr lang="ar-SA" sz="1500" b="1"/>
              <a:t> متى نستطيع أن نقول بالفعل لشخص آخر "أنا أفهمك" أو "أشعر بما تحس به" أو "أفهم ما يدور بداخلك" ... عندما نكون حساسين. التعاطف </a:t>
            </a:r>
            <a:r>
              <a:rPr lang="fr-FR" sz="1500" b="1"/>
              <a:t>Empathy</a:t>
            </a:r>
            <a:r>
              <a:rPr lang="ar-SA" sz="1500" b="1"/>
              <a:t> هو أكثر من مجرد المشاركة الوجدانية </a:t>
            </a:r>
            <a:r>
              <a:rPr lang="fr-FR" sz="1500" b="1"/>
              <a:t>Sympathy</a:t>
            </a:r>
            <a:r>
              <a:rPr lang="ar-SA" sz="1500" b="1"/>
              <a:t> - إنه القدرة على الإصغاء و التبصر بهدف التعرف على أفكار و مشاعر الآخر. و تعد هذه القدرة مولودة و ليست مكتسبة و مع ذلك فإننا قليلا ما نستخدمها.</a:t>
            </a:r>
          </a:p>
          <a:p>
            <a:pPr rtl="1">
              <a:lnSpc>
                <a:spcPct val="80000"/>
              </a:lnSpc>
            </a:pPr>
            <a:r>
              <a:rPr lang="ar-SA" sz="1500" b="1"/>
              <a:t>"أشعر بخوفكم </a:t>
            </a:r>
            <a:r>
              <a:rPr lang="fr-FR" sz="1500" b="1"/>
              <a:t>I can feel your pain</a:t>
            </a:r>
            <a:r>
              <a:rPr lang="ar-SA" sz="1500" b="1"/>
              <a:t> "، قالها بل كيلنتون بعيون مغرورقة بالدمع في حديث مع أسرة إحدى ضحايا انفجار. و في هذه الجملة، الني كان ينطق بها بصور مختلفة في مناسبات مشابهة، يعتقد المراقبون و المحللون أنهم اكتشفوا سر الرئيس السابق للولايات المتحدة الأمريكية، و الذي يتمثل في الموهبة الخاصة بمنح الناس الشعور بأنه يفهمهم. حتى أن معارضوه السياسيون وصفوه بالجذاب المتعاطف</a:t>
            </a:r>
            <a:r>
              <a:rPr lang="en-US" sz="1500" b="1"/>
              <a:t>empathically Charmer </a:t>
            </a:r>
            <a:r>
              <a:rPr lang="ar-SA" sz="1500" b="1"/>
              <a:t> ، و بأنه منفتح على الآخر (و ليس على النساء فحسب)، و يبحث عن التقارب الجسدي و ينظر بعمق في عينيه، و يشد على يديه بحرارة و يبث له : أنا مصغ لك بالفعل، أنا مهتم بمشكلتك و يبدو أن كلينتون كان يستخدم هذه القدرة أو المهارة حسب الحاجة في مقابلاته الشخصية.</a:t>
            </a:r>
          </a:p>
          <a:p>
            <a:pPr rtl="1">
              <a:lnSpc>
                <a:spcPct val="80000"/>
              </a:lnSpc>
            </a:pPr>
            <a:r>
              <a:rPr lang="ar-SA" sz="1500" b="1"/>
              <a:t>    و لكن هل هذا الشعور هو التعاطف </a:t>
            </a:r>
            <a:r>
              <a:rPr lang="fr-FR" sz="1500" b="1"/>
              <a:t>Empathy</a:t>
            </a:r>
            <a:r>
              <a:rPr lang="ar-SA" sz="1500" b="1"/>
              <a:t> أم مشاركة وجدانية </a:t>
            </a:r>
            <a:r>
              <a:rPr lang="fr-FR" sz="1500" b="1"/>
              <a:t>Sympathy</a:t>
            </a:r>
            <a:r>
              <a:rPr lang="ar-SA" sz="1500" b="1"/>
              <a:t> الذي يتم الخلط بينه و بين المفهوم الأشمل و الأوسع التعاطف (التماهي الوجداني ) في كثير من الأحيان؟</a:t>
            </a:r>
          </a:p>
          <a:p>
            <a:pPr rtl="1">
              <a:lnSpc>
                <a:spcPct val="80000"/>
              </a:lnSpc>
            </a:pPr>
            <a:r>
              <a:rPr lang="ar-SA" sz="1500" b="1"/>
              <a:t>    التعاطف أكثر من مجرد الإحساس العفوي بالآخر، الذي يغمرنا أو يستحوذ علينا استنادا لمشاعر الآخر، و قد يدفع أعيننا لذرف الدموع. فالمشاركة الوجدانية هي مجرد مرحلة سابقة للتعاطف. فعندما نشارك الآخر وجدانيا نتذكر كيف "يكون" الحزن أو السعادة أو الحنق إننا نتقاسم هذه الخبرات و يمكننا لهذا أن نعزي أنفسنا، أن نفرح أو نتوتر. و هكذا ينشأ بين الناس تشارك مصبوغ بالانفعال أو المشاعر، إلا أنه من حيث المبدأ تشارك سطحي.</a:t>
            </a:r>
          </a:p>
          <a:p>
            <a:pPr rtl="1">
              <a:lnSpc>
                <a:spcPct val="80000"/>
              </a:lnSpc>
            </a:pPr>
            <a:r>
              <a:rPr lang="ar-SA" sz="1500" b="1"/>
              <a:t>    إلا أن التعاطف أكثر من مجرد التشارك الوجداني. إنه يصف القدرة على فهم خبرات الآخر و الاستجابة بناء على هذا الفهم بالشكل المناسب.</a:t>
            </a:r>
          </a:p>
          <a:p>
            <a:pPr rtl="1">
              <a:lnSpc>
                <a:spcPct val="80000"/>
              </a:lnSpc>
            </a:pPr>
            <a:r>
              <a:rPr lang="ar-SA" sz="1500" b="1"/>
              <a:t>    التعاطف ليس مجرد المشاركة في المشاعر فحسب إنه يحاول فهم ما هو كامن خلف هذه المشاعر. لهذا يشترط التعاطف الإصغاء الدقيق و الملاحظة الدقيقة. فإذا أردنا أن نكون متعاطفين فإننا نريد أن تفهم بدقة ما الذي يجري في الآخر. لهذا نحاول أن نرى العالم بعيون "أن نرتدي حذائه". و هذا التبديل للمنظور (و التخلي العابر عن منظورنا) يفتح لنا تفهما يتجاوز المشاركة الوجدانية لآخر. و بمجرد نستطيع "قراءة" ما الذي يفكر فيه الآخر و يحسه و ما ينويه و ما هي الدوافع و العقد التي دفعه وهو موقفه نحونا، عندئذ يمكننا أن نتعاطف معه. و هذا يعني : ما نستطيع عندئذ مساعدته – أو حتى حماية أنفسنا من نواياه و مخططاته. إذ أنه يمكن استخدام التعاطف لصالح الآخر أو لإلحاق الضرر به. فمن يعرف بشكل جيد ما "يدور" في رأس المحيطين به فإنه لا يستطيع نصحه أو حمايته فحسب و إنما توجيهه و استغلاله.</a:t>
            </a:r>
          </a:p>
          <a:p>
            <a:pPr rtl="1">
              <a:lnSpc>
                <a:spcPct val="80000"/>
              </a:lnSpc>
            </a:pPr>
            <a:r>
              <a:rPr lang="ar-SA" sz="1500" b="1"/>
              <a:t>    و يعرف باحث التعاطف وليم إكس </a:t>
            </a:r>
            <a:r>
              <a:rPr lang="fr-FR" sz="1500" b="1"/>
              <a:t>William Ickes</a:t>
            </a:r>
            <a:r>
              <a:rPr lang="ar-SA" sz="1500" b="1"/>
              <a:t> القدرة التعاطفية على النحو التالي : الاحتضان التعاطفي (من الذات نحو الآخرين) ليس أكثر من شكل من قراءة الأفكار الذي نمارسه في حياتنا اليومية ... إنه على ما يبدو ثاني أكبر الإنجازات القادر عليها دماغنا، حيث أن الوعي نفسه هو الإنجاز الأكبر" ...</a:t>
            </a:r>
            <a:r>
              <a:rPr lang="ar-SA" sz="1500"/>
              <a:t> </a:t>
            </a:r>
          </a:p>
        </p:txBody>
      </p:sp>
      <p:sp>
        <p:nvSpPr>
          <p:cNvPr id="71684" name="Text Box 4"/>
          <p:cNvSpPr txBox="1">
            <a:spLocks noChangeArrowheads="1"/>
          </p:cNvSpPr>
          <p:nvPr/>
        </p:nvSpPr>
        <p:spPr bwMode="auto">
          <a:xfrm rot="-2135682">
            <a:off x="4876800" y="538163"/>
            <a:ext cx="1600200" cy="376237"/>
          </a:xfrm>
          <a:prstGeom prst="rect">
            <a:avLst/>
          </a:prstGeom>
          <a:noFill/>
          <a:ln w="9525">
            <a:solidFill>
              <a:schemeClr val="tx1"/>
            </a:solidFill>
            <a:miter lim="800000"/>
            <a:headEnd/>
            <a:tailEnd/>
          </a:ln>
          <a:effectLst/>
        </p:spPr>
        <p:txBody>
          <a:bodyPr>
            <a:spAutoFit/>
          </a:bodyPr>
          <a:lstStyle/>
          <a:p>
            <a:pPr>
              <a:spcBef>
                <a:spcPct val="50000"/>
              </a:spcBef>
            </a:pPr>
            <a:r>
              <a:rPr lang="ar-KW" b="1"/>
              <a:t>بقلم:</a:t>
            </a:r>
            <a:r>
              <a:rPr lang="ar-SA" b="1"/>
              <a:t>هايكو إيرنست</a:t>
            </a:r>
            <a:endParaRPr lang="en-US" b="1"/>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ooter Placeholder 4"/>
          <p:cNvSpPr>
            <a:spLocks noGrp="1"/>
          </p:cNvSpPr>
          <p:nvPr>
            <p:ph type="ftr" sz="quarter" idx="11"/>
          </p:nvPr>
        </p:nvSpPr>
        <p:spPr/>
        <p:txBody>
          <a:bodyPr/>
          <a:lstStyle/>
          <a:p>
            <a:r>
              <a:rPr lang="ar-SA"/>
              <a:t>مفاجآت صيف دبي 2005     الذكاء الوجداني : </a:t>
            </a:r>
            <a:r>
              <a:rPr lang="ar-KW"/>
              <a:t>”موعد مع القمة “</a:t>
            </a:r>
            <a:r>
              <a:rPr lang="ar-SA"/>
              <a:t> </a:t>
            </a:r>
            <a:r>
              <a:rPr lang="ar-KW"/>
              <a:t>     </a:t>
            </a:r>
            <a:r>
              <a:rPr lang="ar-SA"/>
              <a:t>د.مصطفى أبوسعد</a:t>
            </a:r>
            <a:endParaRPr lang="en-US"/>
          </a:p>
        </p:txBody>
      </p:sp>
      <p:sp>
        <p:nvSpPr>
          <p:cNvPr id="7" name="Slide Number Placeholder 5"/>
          <p:cNvSpPr>
            <a:spLocks noGrp="1"/>
          </p:cNvSpPr>
          <p:nvPr>
            <p:ph type="sldNum" sz="quarter" idx="12"/>
          </p:nvPr>
        </p:nvSpPr>
        <p:spPr/>
        <p:txBody>
          <a:bodyPr/>
          <a:lstStyle/>
          <a:p>
            <a:fld id="{7AB65520-2D63-4290-8D85-7DE9A9B3D440}" type="slidenum">
              <a:rPr lang="ar-AE"/>
              <a:pPr/>
              <a:t>17</a:t>
            </a:fld>
            <a:endParaRPr lang="en-US"/>
          </a:p>
        </p:txBody>
      </p:sp>
      <p:sp>
        <p:nvSpPr>
          <p:cNvPr id="72706" name="Rectangle 2"/>
          <p:cNvSpPr>
            <a:spLocks noGrp="1" noChangeArrowheads="1"/>
          </p:cNvSpPr>
          <p:nvPr>
            <p:ph type="ctrTitle"/>
          </p:nvPr>
        </p:nvSpPr>
        <p:spPr>
          <a:xfrm>
            <a:off x="228600" y="304800"/>
            <a:ext cx="4419600" cy="685800"/>
          </a:xfrm>
          <a:gradFill rotWithShape="1">
            <a:gsLst>
              <a:gs pos="0">
                <a:schemeClr val="accent1"/>
              </a:gs>
              <a:gs pos="100000">
                <a:schemeClr val="bg1"/>
              </a:gs>
            </a:gsLst>
            <a:lin ang="5400000" scaled="1"/>
          </a:gradFill>
          <a:ln>
            <a:solidFill>
              <a:schemeClr val="tx1"/>
            </a:solidFill>
          </a:ln>
        </p:spPr>
        <p:txBody>
          <a:bodyPr/>
          <a:lstStyle/>
          <a:p>
            <a:pPr rtl="1"/>
            <a:r>
              <a:rPr lang="ar-SA" b="1"/>
              <a:t>هل العاطفة ذكاء؟ </a:t>
            </a:r>
            <a:endParaRPr lang="en-US" b="1"/>
          </a:p>
        </p:txBody>
      </p:sp>
      <p:sp>
        <p:nvSpPr>
          <p:cNvPr id="72707" name="Rectangle 3"/>
          <p:cNvSpPr>
            <a:spLocks noGrp="1" noChangeArrowheads="1"/>
          </p:cNvSpPr>
          <p:nvPr>
            <p:ph type="subTitle" idx="1"/>
          </p:nvPr>
        </p:nvSpPr>
        <p:spPr>
          <a:xfrm>
            <a:off x="304800" y="1524000"/>
            <a:ext cx="6292850" cy="6719888"/>
          </a:xfrm>
          <a:ln>
            <a:solidFill>
              <a:schemeClr val="tx1"/>
            </a:solidFill>
          </a:ln>
        </p:spPr>
        <p:txBody>
          <a:bodyPr/>
          <a:lstStyle/>
          <a:p>
            <a:pPr algn="r" rtl="1">
              <a:lnSpc>
                <a:spcPct val="80000"/>
              </a:lnSpc>
            </a:pPr>
            <a:endParaRPr lang="en-US" sz="1500" b="1"/>
          </a:p>
          <a:p>
            <a:pPr algn="r" rtl="1">
              <a:lnSpc>
                <a:spcPct val="80000"/>
              </a:lnSpc>
            </a:pPr>
            <a:r>
              <a:rPr lang="ar-SA" sz="1500" b="1"/>
              <a:t>منذ مائة عام تم الكشف عن طرق لتحديد الذكاء عند الناس وأصبحت طرقا يعتد بها وتقرر بواسطتها مصائر الناس وأنا شخصياً أتذكر أنني أردت التقدم إلى وظيفة في أوروبا فخضعت لهذا الامتحان ولفت نظري دقته في اكتشاف مواهب الإنسان إلى درجة أن عقلي بدأ يشتغل على ثلاثة محاور فمن جهة كان لابد من التركيز على اللغة التي هي ليست اللغة الأم بالنسبة لي فكان الحديث باللغة الألمانية. وثانياً حصر الذهن للإجابة على الأسئلة التي تعتمد الذاكرة والنباهة والبديهة. وثالثاً أمتعني الفحص فبدأت أسخر ذاكرتي لحفظ طرائقه. ولكن المفاجأة أن علم النفس بدأ يكتشف بحراً غنياً لم يتم كشفه عند الإنسان. فقد عمد (هوارد جاردنر </a:t>
            </a:r>
            <a:r>
              <a:rPr lang="en-US" sz="1500" b="1"/>
              <a:t>Haward Gardner</a:t>
            </a:r>
            <a:r>
              <a:rPr lang="ar-SA" sz="1500" b="1"/>
              <a:t>) العالم السيكولوجي بكلية التربية بجامعة هارفارد إلى بلورة مفهوم جديد للذكاء صدر ذلك في كتاب بعنوان (أطر العقل </a:t>
            </a:r>
            <a:r>
              <a:rPr lang="en-US" sz="1500" b="1"/>
              <a:t>Frames of Mind</a:t>
            </a:r>
            <a:r>
              <a:rPr lang="ar-SA" sz="1500" b="1"/>
              <a:t>) حيث رأى أن المدرسة السابقة التي أسسها (ستافورد ـ بينيه </a:t>
            </a:r>
            <a:r>
              <a:rPr lang="en-US" sz="1500" b="1"/>
              <a:t>Staford-Binet</a:t>
            </a:r>
            <a:r>
              <a:rPr lang="ar-SA" sz="1500" b="1"/>
              <a:t>) لا تتناول إلا حيزاً من اكتشاف شخصية الإنسان ومهاراته. وظهر واضحاً ومن خلال إحصائيات مدروسة أنه ليس كل من نال فوق 120 من فحص الذكاء المرموز له (</a:t>
            </a:r>
            <a:r>
              <a:rPr lang="en-US" sz="1500" b="1"/>
              <a:t>IQ</a:t>
            </a:r>
            <a:r>
              <a:rPr lang="ar-SA" sz="1500" b="1"/>
              <a:t>) سيكون ناجحاً في الحياة. والجانب الجديد الذي كشف النقاب عنه جاردنر هو أن ذكاء الإنسان ليس ثلاث زوايا من المنطق والعمليات الحسابية أو البراعة اللفظية بل هناك حسب ما كشف عنه جاردنر ما لا يقل عن سبعة جداول معرفية تكشف ذكاء الإنسان وأهمها الجدول الاجتماعي أي النجاح في بناء العلاقات الإنسانية وكما جاء في كتابه: (إن الذكاء في العلاقات المتبادلة بين الناس هو القدرة على فهم الآخرين وما الذي يحركهم وكيف يمارسون عملهم وكيف يتعاون معهم) وفيما يتعلق بذكاء الشخصية الاجتماعية وتميزها حدد أربع مواصفات: (القيادة والمقدرة على تنمية العلاقات. والمحافظة على الأصدقاء. والقدرة على حل الصراعات. والمهارة في التحليل الاجتماعي) ويقول جاردنر إن الفروع السبعة من الذكاء ليست إلا حقولاً بدائية لاكتشاف مواهب الإنسان وهناك في الواقع أكثر من عشرين بوابة لاكتشاف الذكاء الإنساني. والذكاء الأكاديمي لا يعد المرء لتقلبات الحياة المخيفة والذكاء الفعلي كما يقول صاحب كتاب الذكاء الوجداني (دانيل جولمان) هو أن: (تكون قادرا على حث نفسك باستمرار في مواجهة الإحباطات والتحكم في النزوات وتأجيل إحساسك بإشباع النفس وإرضائها والقدرة على تنظيم حالتك النفسية ومنع الأسى أو الألم من شل قدرتك على التفكير وأن تكون قادرا على التعاطف والشعور بالأمل). ومن الأمور التي أظهرت صحة هذه النظرة أن خمسة أطفال من المتفوقين في فحص الذكاء ونالوا فيه 125 ـ 133 لم يحظ إلا واحد منهم بتفوقه في ثلاثة مجالات. وتفوق واحد منهم فقط في التفاهم الاجتماعي. ولكن مشكلة هذا الكشف الجديد أنه غامض بعض الشيء وليس له اختبارات واضحة كما أنه لم يفرز هذا الذكاء عن (المعرفة واللغة) فلم يصل إلى لب المشكلة كما يقول جولمان. ولقد حاول تلميذ جاردنر وهو (بيتر سالوفي) أن يعين خمسة أشكال من هذا الذكاء هي الوعي بالنفس وإدارة العواطف ومنها القدرة على تهدئة النفس وتحفيز النفس أي توجيه العواطف في خدمة هدف ما والتحكم في الانفعالات والتقمص الوجداني أي التعرف على عواطف الآخرين. وأخيرا توجيه العلاقات الإنسانية وتطويع عواطف الآخرين، ومن يؤت الحكمة فقد أوتي خيرا كثيرا.</a:t>
            </a:r>
            <a:r>
              <a:rPr lang="ar-SA" sz="1500"/>
              <a:t> </a:t>
            </a:r>
          </a:p>
        </p:txBody>
      </p:sp>
      <p:sp>
        <p:nvSpPr>
          <p:cNvPr id="72708" name="Rectangle 4"/>
          <p:cNvSpPr>
            <a:spLocks noChangeArrowheads="1"/>
          </p:cNvSpPr>
          <p:nvPr/>
        </p:nvSpPr>
        <p:spPr bwMode="auto">
          <a:xfrm rot="-829186">
            <a:off x="4495800" y="381000"/>
            <a:ext cx="1752600" cy="609600"/>
          </a:xfrm>
          <a:prstGeom prst="rect">
            <a:avLst/>
          </a:prstGeom>
          <a:noFill/>
          <a:ln w="9525">
            <a:solidFill>
              <a:schemeClr val="tx1"/>
            </a:solidFill>
            <a:miter lim="800000"/>
            <a:headEnd/>
            <a:tailEnd/>
          </a:ln>
          <a:effectLst/>
        </p:spPr>
        <p:txBody>
          <a:bodyPr anchor="ctr"/>
          <a:lstStyle/>
          <a:p>
            <a:pPr algn="ctr"/>
            <a:r>
              <a:rPr lang="ar-SA" b="1" i="1">
                <a:solidFill>
                  <a:schemeClr val="tx2"/>
                </a:solidFill>
              </a:rPr>
              <a:t>بقلم: </a:t>
            </a:r>
            <a:r>
              <a:rPr lang="ar-SA" b="1" i="1">
                <a:solidFill>
                  <a:schemeClr val="tx2"/>
                </a:solidFill>
                <a:hlinkClick r:id="rId2"/>
              </a:rPr>
              <a:t>خالص جلبي</a:t>
            </a:r>
            <a:r>
              <a:rPr lang="en-US" sz="4400">
                <a:solidFill>
                  <a:schemeClr val="tx2"/>
                </a:solidFill>
                <a:hlinkClick r:id="rId2"/>
              </a:rPr>
              <a:t> </a:t>
            </a:r>
            <a:endParaRPr lang="en-US" sz="4400">
              <a:solidFill>
                <a:schemeClr val="tx2"/>
              </a:solidFill>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Footer Placeholder 5"/>
          <p:cNvSpPr>
            <a:spLocks noGrp="1"/>
          </p:cNvSpPr>
          <p:nvPr>
            <p:ph type="ftr" sz="quarter" idx="11"/>
          </p:nvPr>
        </p:nvSpPr>
        <p:spPr/>
        <p:txBody>
          <a:bodyPr/>
          <a:lstStyle/>
          <a:p>
            <a:r>
              <a:rPr lang="ar-SA"/>
              <a:t>مفاجآت صيف دبي 2005     الذكاء الوجداني : </a:t>
            </a:r>
            <a:r>
              <a:rPr lang="ar-KW"/>
              <a:t>”موعد مع القمة “</a:t>
            </a:r>
            <a:r>
              <a:rPr lang="ar-SA"/>
              <a:t> </a:t>
            </a:r>
            <a:r>
              <a:rPr lang="ar-KW"/>
              <a:t>     </a:t>
            </a:r>
            <a:r>
              <a:rPr lang="ar-SA"/>
              <a:t>د.مصطفى أبوسعد</a:t>
            </a:r>
            <a:endParaRPr lang="en-US"/>
          </a:p>
        </p:txBody>
      </p:sp>
      <p:sp>
        <p:nvSpPr>
          <p:cNvPr id="10" name="Slide Number Placeholder 6"/>
          <p:cNvSpPr>
            <a:spLocks noGrp="1"/>
          </p:cNvSpPr>
          <p:nvPr>
            <p:ph type="sldNum" sz="quarter" idx="12"/>
          </p:nvPr>
        </p:nvSpPr>
        <p:spPr/>
        <p:txBody>
          <a:bodyPr/>
          <a:lstStyle/>
          <a:p>
            <a:fld id="{D43E5FC0-2E8D-4533-A4A6-D770AFADDD60}" type="slidenum">
              <a:rPr lang="ar-AE"/>
              <a:pPr/>
              <a:t>18</a:t>
            </a:fld>
            <a:endParaRPr lang="en-US"/>
          </a:p>
        </p:txBody>
      </p:sp>
      <p:sp>
        <p:nvSpPr>
          <p:cNvPr id="5122" name="Rectangle 2"/>
          <p:cNvSpPr>
            <a:spLocks noGrp="1" noChangeArrowheads="1"/>
          </p:cNvSpPr>
          <p:nvPr>
            <p:ph type="title"/>
          </p:nvPr>
        </p:nvSpPr>
        <p:spPr>
          <a:gradFill rotWithShape="1">
            <a:gsLst>
              <a:gs pos="0">
                <a:schemeClr val="accent1"/>
              </a:gs>
              <a:gs pos="100000">
                <a:schemeClr val="bg1"/>
              </a:gs>
            </a:gsLst>
            <a:lin ang="5400000" scaled="1"/>
          </a:gradFill>
          <a:ln>
            <a:solidFill>
              <a:schemeClr val="tx1"/>
            </a:solidFill>
          </a:ln>
        </p:spPr>
        <p:txBody>
          <a:bodyPr/>
          <a:lstStyle/>
          <a:p>
            <a:pPr rtl="1"/>
            <a:r>
              <a:rPr lang="ar-SA" sz="4000" b="1"/>
              <a:t>كيف تكون سيد نفس</a:t>
            </a:r>
            <a:r>
              <a:rPr lang="ar-KW" sz="4000" b="1"/>
              <a:t>ك</a:t>
            </a:r>
            <a:r>
              <a:rPr lang="ar-SA" sz="4000" b="1"/>
              <a:t> </a:t>
            </a:r>
            <a:br>
              <a:rPr lang="ar-SA" sz="4000" b="1"/>
            </a:br>
            <a:r>
              <a:rPr lang="ar-SA" sz="2000" b="1"/>
              <a:t>إن القدرة على التحكم بالنفس تؤدي إلى السعادة والنجاح في الحياة</a:t>
            </a:r>
            <a:r>
              <a:rPr lang="ar-SA" sz="4000" b="1"/>
              <a:t> </a:t>
            </a:r>
            <a:endParaRPr lang="en-US" sz="4000" b="1"/>
          </a:p>
        </p:txBody>
      </p:sp>
      <p:sp>
        <p:nvSpPr>
          <p:cNvPr id="5123" name="Rectangle 3"/>
          <p:cNvSpPr>
            <a:spLocks noGrp="1" noChangeArrowheads="1"/>
          </p:cNvSpPr>
          <p:nvPr>
            <p:ph type="body" sz="half" idx="1"/>
          </p:nvPr>
        </p:nvSpPr>
        <p:spPr>
          <a:xfrm>
            <a:off x="342900" y="2709863"/>
            <a:ext cx="6038850" cy="2366962"/>
          </a:xfrm>
          <a:ln>
            <a:solidFill>
              <a:schemeClr val="tx1"/>
            </a:solidFill>
          </a:ln>
        </p:spPr>
        <p:txBody>
          <a:bodyPr/>
          <a:lstStyle/>
          <a:p>
            <a:pPr algn="r" rtl="1">
              <a:lnSpc>
                <a:spcPct val="80000"/>
              </a:lnSpc>
              <a:buFontTx/>
              <a:buNone/>
            </a:pPr>
            <a:endParaRPr lang="ar-KW" sz="1800" b="1"/>
          </a:p>
          <a:p>
            <a:pPr algn="r" rtl="1">
              <a:lnSpc>
                <a:spcPct val="80000"/>
              </a:lnSpc>
            </a:pPr>
            <a:r>
              <a:rPr lang="ar-SA" sz="1800" b="1"/>
              <a:t>وظيفة العواطف حماية الإنسان من الأخطار والحفاظ على وجوده .</a:t>
            </a:r>
          </a:p>
          <a:p>
            <a:pPr algn="r" rtl="1">
              <a:lnSpc>
                <a:spcPct val="80000"/>
              </a:lnSpc>
            </a:pPr>
            <a:r>
              <a:rPr lang="ar-SA" sz="1800" b="1"/>
              <a:t>تلعب العواطف دورها الإيجابي حينما تأتي في الوقت المناسب وبالشدة المناسبة ولفترة مناسبة .</a:t>
            </a:r>
          </a:p>
          <a:p>
            <a:pPr algn="r" rtl="1">
              <a:lnSpc>
                <a:spcPct val="80000"/>
              </a:lnSpc>
            </a:pPr>
            <a:r>
              <a:rPr lang="ar-SA" sz="1800" b="1"/>
              <a:t>نحن لا نستطيع أن نقرر عواطفنا لكننا نستطيع أن نقرر ماذا نفعل حيالها.</a:t>
            </a:r>
          </a:p>
          <a:p>
            <a:pPr algn="r" rtl="1">
              <a:lnSpc>
                <a:spcPct val="80000"/>
              </a:lnSpc>
            </a:pPr>
            <a:r>
              <a:rPr lang="ar-SA" sz="1800" b="1"/>
              <a:t>التركيبة الوجداني ة للإنسان وراثية ولكن كيفية التعامل معها مكتسبة </a:t>
            </a:r>
            <a:r>
              <a:rPr lang="ar-KW" sz="1800" b="1"/>
              <a:t>.</a:t>
            </a:r>
          </a:p>
          <a:p>
            <a:pPr algn="r" rtl="1">
              <a:lnSpc>
                <a:spcPct val="80000"/>
              </a:lnSpc>
            </a:pPr>
            <a:r>
              <a:rPr lang="ar-SA" sz="1800" b="1"/>
              <a:t>إن التحكم في العواطف لا يعني تجاهلها أو كبتها  .</a:t>
            </a:r>
            <a:endParaRPr lang="en-US" sz="2000"/>
          </a:p>
        </p:txBody>
      </p:sp>
      <p:sp>
        <p:nvSpPr>
          <p:cNvPr id="5124" name="Rectangle 4"/>
          <p:cNvSpPr>
            <a:spLocks noChangeArrowheads="1"/>
          </p:cNvSpPr>
          <p:nvPr/>
        </p:nvSpPr>
        <p:spPr bwMode="auto">
          <a:xfrm>
            <a:off x="1195388" y="2051050"/>
            <a:ext cx="4105275" cy="576263"/>
          </a:xfrm>
          <a:prstGeom prst="rect">
            <a:avLst/>
          </a:prstGeom>
          <a:gradFill rotWithShape="1">
            <a:gsLst>
              <a:gs pos="0">
                <a:schemeClr val="accent1"/>
              </a:gs>
              <a:gs pos="100000">
                <a:schemeClr val="bg1"/>
              </a:gs>
            </a:gsLst>
            <a:lin ang="5400000" scaled="1"/>
          </a:gradFill>
          <a:ln w="9525">
            <a:solidFill>
              <a:schemeClr val="tx1"/>
            </a:solidFill>
            <a:miter lim="800000"/>
            <a:headEnd/>
            <a:tailEnd/>
          </a:ln>
          <a:effectLst/>
        </p:spPr>
        <p:txBody>
          <a:bodyPr anchor="ctr"/>
          <a:lstStyle/>
          <a:p>
            <a:pPr algn="ctr" rtl="1"/>
            <a:r>
              <a:rPr lang="ar-KW" sz="2800" b="1">
                <a:solidFill>
                  <a:schemeClr val="tx2"/>
                </a:solidFill>
              </a:rPr>
              <a:t>مبادئ عامة حول العواطف </a:t>
            </a:r>
            <a:endParaRPr lang="en-US" sz="2800" b="1">
              <a:solidFill>
                <a:schemeClr val="tx2"/>
              </a:solidFill>
            </a:endParaRPr>
          </a:p>
        </p:txBody>
      </p:sp>
      <p:sp>
        <p:nvSpPr>
          <p:cNvPr id="5125" name="Rectangle 5"/>
          <p:cNvSpPr>
            <a:spLocks noChangeArrowheads="1"/>
          </p:cNvSpPr>
          <p:nvPr/>
        </p:nvSpPr>
        <p:spPr bwMode="auto">
          <a:xfrm>
            <a:off x="1557338" y="5435600"/>
            <a:ext cx="4105275" cy="576263"/>
          </a:xfrm>
          <a:prstGeom prst="rect">
            <a:avLst/>
          </a:prstGeom>
          <a:gradFill rotWithShape="1">
            <a:gsLst>
              <a:gs pos="0">
                <a:schemeClr val="accent1"/>
              </a:gs>
              <a:gs pos="100000">
                <a:schemeClr val="bg1"/>
              </a:gs>
            </a:gsLst>
            <a:lin ang="5400000" scaled="1"/>
          </a:gradFill>
          <a:ln w="9525">
            <a:solidFill>
              <a:schemeClr val="tx1"/>
            </a:solidFill>
            <a:miter lim="800000"/>
            <a:headEnd/>
            <a:tailEnd/>
          </a:ln>
          <a:effectLst/>
        </p:spPr>
        <p:txBody>
          <a:bodyPr anchor="ctr"/>
          <a:lstStyle/>
          <a:p>
            <a:pPr algn="ctr" rtl="1"/>
            <a:r>
              <a:rPr lang="ar-SA" sz="3200" b="1" i="1" u="sng">
                <a:solidFill>
                  <a:schemeClr val="tx2"/>
                </a:solidFill>
                <a:cs typeface="Monotype Koufi" pitchFamily="2" charset="-78"/>
              </a:rPr>
              <a:t>التحكم بالعواطف يعني :</a:t>
            </a:r>
            <a:endParaRPr lang="en-US" sz="3200" b="1" i="1" u="sng">
              <a:solidFill>
                <a:schemeClr val="tx2"/>
              </a:solidFill>
              <a:cs typeface="Monotype Koufi" pitchFamily="2" charset="-78"/>
            </a:endParaRPr>
          </a:p>
        </p:txBody>
      </p:sp>
      <p:sp>
        <p:nvSpPr>
          <p:cNvPr id="5126" name="Text Box 6"/>
          <p:cNvSpPr txBox="1">
            <a:spLocks noChangeArrowheads="1"/>
          </p:cNvSpPr>
          <p:nvPr/>
        </p:nvSpPr>
        <p:spPr bwMode="auto">
          <a:xfrm>
            <a:off x="333375" y="6300788"/>
            <a:ext cx="6191250" cy="1474787"/>
          </a:xfrm>
          <a:prstGeom prst="rect">
            <a:avLst/>
          </a:prstGeom>
          <a:noFill/>
          <a:ln w="9525">
            <a:solidFill>
              <a:schemeClr val="tx1"/>
            </a:solidFill>
            <a:miter lim="800000"/>
            <a:headEnd/>
            <a:tailEnd/>
          </a:ln>
          <a:effectLst/>
        </p:spPr>
        <p:txBody>
          <a:bodyPr>
            <a:spAutoFit/>
          </a:bodyPr>
          <a:lstStyle/>
          <a:p>
            <a:pPr marL="342900" indent="-342900" algn="r" rtl="1">
              <a:buFontTx/>
              <a:buAutoNum type="arabicPeriod"/>
            </a:pPr>
            <a:r>
              <a:rPr lang="ar-SA" b="1"/>
              <a:t>قراءتها .</a:t>
            </a:r>
          </a:p>
          <a:p>
            <a:pPr marL="342900" indent="-342900" algn="r" rtl="1">
              <a:buFontTx/>
              <a:buAutoNum type="arabicPeriod"/>
            </a:pPr>
            <a:r>
              <a:rPr lang="ar-SA" b="1"/>
              <a:t>معرفة تأثيرها على أفكارك وأقوالك وتصرفاتك .</a:t>
            </a:r>
          </a:p>
          <a:p>
            <a:pPr marL="342900" indent="-342900" algn="r" rtl="1">
              <a:buFontTx/>
              <a:buAutoNum type="arabicPeriod"/>
            </a:pPr>
            <a:r>
              <a:rPr lang="ar-SA" b="1"/>
              <a:t>تحييد تأثيرها السلبي عليك وذلك إما :</a:t>
            </a:r>
          </a:p>
          <a:p>
            <a:pPr marL="800100" lvl="1" indent="-342900" algn="r" rtl="1">
              <a:buFontTx/>
              <a:buChar char="•"/>
            </a:pPr>
            <a:r>
              <a:rPr lang="ar-SA" b="1"/>
              <a:t>بتغيير العاطفة نفسها عن طريق تغيير طريقة النظر إلى الموضوع </a:t>
            </a:r>
          </a:p>
          <a:p>
            <a:pPr marL="800100" lvl="1" indent="-342900" algn="r" rtl="1">
              <a:buFontTx/>
              <a:buChar char="•"/>
            </a:pPr>
            <a:r>
              <a:rPr lang="ar-SA" b="1"/>
              <a:t>بالقيام بسلوك ما لتحييد الأثر السلبي لهذه العاطفة .</a:t>
            </a:r>
            <a:r>
              <a:rPr lang="ar-SA"/>
              <a:t> </a:t>
            </a:r>
            <a:endParaRPr lang="en-US"/>
          </a:p>
        </p:txBody>
      </p:sp>
      <p:pic>
        <p:nvPicPr>
          <p:cNvPr id="5133" name="Picture 13" descr="MCj01051920000[1]"/>
          <p:cNvPicPr>
            <a:picLocks noChangeAspect="1" noChangeArrowheads="1"/>
          </p:cNvPicPr>
          <p:nvPr>
            <p:ph sz="half" idx="2"/>
          </p:nvPr>
        </p:nvPicPr>
        <p:blipFill>
          <a:blip r:embed="rId2" cstate="print"/>
          <a:srcRect/>
          <a:stretch>
            <a:fillRect/>
          </a:stretch>
        </p:blipFill>
        <p:spPr>
          <a:xfrm>
            <a:off x="5805488" y="5435600"/>
            <a:ext cx="695325" cy="527050"/>
          </a:xfrm>
          <a:noFill/>
          <a:ln/>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 name="Footer Placeholder 4"/>
          <p:cNvSpPr>
            <a:spLocks noGrp="1"/>
          </p:cNvSpPr>
          <p:nvPr>
            <p:ph type="ftr" sz="quarter" idx="11"/>
          </p:nvPr>
        </p:nvSpPr>
        <p:spPr/>
        <p:txBody>
          <a:bodyPr/>
          <a:lstStyle/>
          <a:p>
            <a:r>
              <a:rPr lang="ar-SA"/>
              <a:t>مفاجآت صيف دبي 2005     الذكاء الوجداني : </a:t>
            </a:r>
            <a:r>
              <a:rPr lang="ar-KW"/>
              <a:t>”موعد مع القمة “</a:t>
            </a:r>
            <a:r>
              <a:rPr lang="ar-SA"/>
              <a:t> </a:t>
            </a:r>
            <a:r>
              <a:rPr lang="ar-KW"/>
              <a:t>     </a:t>
            </a:r>
            <a:r>
              <a:rPr lang="ar-SA"/>
              <a:t>د.مصطفى أبوسعد</a:t>
            </a:r>
            <a:endParaRPr lang="en-US"/>
          </a:p>
        </p:txBody>
      </p:sp>
      <p:sp>
        <p:nvSpPr>
          <p:cNvPr id="55" name="Slide Number Placeholder 5"/>
          <p:cNvSpPr>
            <a:spLocks noGrp="1"/>
          </p:cNvSpPr>
          <p:nvPr>
            <p:ph type="sldNum" sz="quarter" idx="12"/>
          </p:nvPr>
        </p:nvSpPr>
        <p:spPr/>
        <p:txBody>
          <a:bodyPr/>
          <a:lstStyle/>
          <a:p>
            <a:fld id="{E8369F32-AED1-4BFF-8BCA-07E2BB44ADB9}" type="slidenum">
              <a:rPr lang="ar-AE"/>
              <a:pPr/>
              <a:t>19</a:t>
            </a:fld>
            <a:endParaRPr lang="en-US"/>
          </a:p>
        </p:txBody>
      </p:sp>
      <p:sp>
        <p:nvSpPr>
          <p:cNvPr id="6149" name="Rectangle 5"/>
          <p:cNvSpPr>
            <a:spLocks noChangeArrowheads="1"/>
          </p:cNvSpPr>
          <p:nvPr/>
        </p:nvSpPr>
        <p:spPr bwMode="auto">
          <a:xfrm>
            <a:off x="0" y="2017713"/>
            <a:ext cx="184150" cy="366712"/>
          </a:xfrm>
          <a:prstGeom prst="rect">
            <a:avLst/>
          </a:prstGeom>
          <a:noFill/>
          <a:ln w="9525">
            <a:noFill/>
            <a:miter lim="800000"/>
            <a:headEnd/>
            <a:tailEnd/>
          </a:ln>
          <a:effectLst/>
        </p:spPr>
        <p:txBody>
          <a:bodyPr wrap="none" anchor="ctr">
            <a:spAutoFit/>
          </a:bodyPr>
          <a:lstStyle/>
          <a:p>
            <a:endParaRPr lang="en-GB"/>
          </a:p>
        </p:txBody>
      </p:sp>
      <p:graphicFrame>
        <p:nvGraphicFramePr>
          <p:cNvPr id="6325" name="Group 181"/>
          <p:cNvGraphicFramePr>
            <a:graphicFrameLocks noGrp="1"/>
          </p:cNvGraphicFramePr>
          <p:nvPr/>
        </p:nvGraphicFramePr>
        <p:xfrm>
          <a:off x="476250" y="2411413"/>
          <a:ext cx="5976938" cy="5572126"/>
        </p:xfrm>
        <a:graphic>
          <a:graphicData uri="http://schemas.openxmlformats.org/drawingml/2006/table">
            <a:tbl>
              <a:tblPr rtl="1"/>
              <a:tblGrid>
                <a:gridCol w="2897188"/>
                <a:gridCol w="3079750"/>
              </a:tblGrid>
              <a:tr h="428625">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sz="2400" b="1" i="0" u="none" strike="noStrike" cap="none" normalizeH="0" baseline="0" smtClean="0">
                          <a:ln>
                            <a:noFill/>
                          </a:ln>
                          <a:solidFill>
                            <a:schemeClr val="bg1"/>
                          </a:solidFill>
                          <a:effectLst/>
                          <a:latin typeface="Times New Roman" pitchFamily="18" charset="0"/>
                          <a:ea typeface="Times New Roman" pitchFamily="18" charset="0"/>
                          <a:cs typeface="Monotype Koufi" pitchFamily="2" charset="-78"/>
                        </a:rPr>
                        <a:t>المشاعر السلبية</a:t>
                      </a:r>
                      <a:endParaRPr kumimoji="0" lang="ar-SA" sz="2400" b="1" i="0" u="none" strike="noStrike" cap="none" normalizeH="0" baseline="0" smtClean="0">
                        <a:ln>
                          <a:noFill/>
                        </a:ln>
                        <a:solidFill>
                          <a:schemeClr val="bg1"/>
                        </a:solidFill>
                        <a:effectLst/>
                        <a:latin typeface="Arial" pitchFamily="34" charset="0"/>
                        <a:ea typeface="Times New Roman" pitchFamily="18" charset="0"/>
                        <a:cs typeface="Monotype Koufi" pitchFamily="2" charset="-7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folHlink"/>
                    </a:solid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sz="2400" b="1" i="0" u="none" strike="noStrike" cap="none" normalizeH="0" baseline="0" smtClean="0">
                          <a:ln>
                            <a:noFill/>
                          </a:ln>
                          <a:solidFill>
                            <a:schemeClr val="bg1"/>
                          </a:solidFill>
                          <a:effectLst/>
                          <a:latin typeface="Times New Roman" pitchFamily="18" charset="0"/>
                          <a:ea typeface="Times New Roman" pitchFamily="18" charset="0"/>
                          <a:cs typeface="Monotype Koufi" pitchFamily="2" charset="-78"/>
                        </a:rPr>
                        <a:t>المشاعر الإيجابية</a:t>
                      </a:r>
                      <a:endParaRPr kumimoji="0" lang="ar-SA" sz="2400" b="1" i="0" u="none" strike="noStrike" cap="none" normalizeH="0" baseline="0" smtClean="0">
                        <a:ln>
                          <a:noFill/>
                        </a:ln>
                        <a:solidFill>
                          <a:schemeClr val="bg1"/>
                        </a:solidFill>
                        <a:effectLst/>
                        <a:latin typeface="Arial" pitchFamily="34" charset="0"/>
                        <a:ea typeface="Times New Roman" pitchFamily="18" charset="0"/>
                        <a:cs typeface="Monotype Koufi" pitchFamily="2" charset="-7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folHlink"/>
                    </a:solidFill>
                  </a:tcPr>
                </a:tc>
              </a:tr>
              <a:tr h="393700">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sz="1800" b="1" i="0" u="none" strike="noStrike" cap="none" normalizeH="0" baseline="0" smtClean="0">
                          <a:ln>
                            <a:noFill/>
                          </a:ln>
                          <a:solidFill>
                            <a:schemeClr val="tx1"/>
                          </a:solidFill>
                          <a:effectLst/>
                          <a:latin typeface="Times New Roman" pitchFamily="18" charset="0"/>
                          <a:ea typeface="Times New Roman" pitchFamily="18" charset="0"/>
                          <a:cs typeface="Simplified Arabic" pitchFamily="18" charset="-78"/>
                        </a:rPr>
                        <a:t>الإحباط</a:t>
                      </a:r>
                      <a:endParaRPr kumimoji="0" lang="ar-SA" sz="1800" b="0" i="0" u="none" strike="noStrike" cap="none" normalizeH="0" baseline="0" smtClean="0">
                        <a:ln>
                          <a:noFill/>
                        </a:ln>
                        <a:solidFill>
                          <a:schemeClr val="tx1"/>
                        </a:solidFill>
                        <a:effectLst/>
                        <a:latin typeface="Arial" pitchFamily="34" charset="0"/>
                        <a:ea typeface="Times New Roman" pitchFamily="18" charset="0"/>
                        <a:cs typeface="Simplified Arabic" pitchFamily="18" charset="-7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sz="1800" b="1" i="0" u="none" strike="noStrike" cap="none" normalizeH="0" baseline="0" smtClean="0">
                          <a:ln>
                            <a:noFill/>
                          </a:ln>
                          <a:solidFill>
                            <a:schemeClr val="tx1"/>
                          </a:solidFill>
                          <a:effectLst/>
                          <a:latin typeface="Times New Roman" pitchFamily="18" charset="0"/>
                          <a:ea typeface="Times New Roman" pitchFamily="18" charset="0"/>
                          <a:cs typeface="Simplified Arabic" pitchFamily="18" charset="-78"/>
                        </a:rPr>
                        <a:t>التشجيع</a:t>
                      </a:r>
                      <a:endParaRPr kumimoji="0" lang="ar-SA" sz="1800" b="0" i="0" u="none" strike="noStrike" cap="none" normalizeH="0" baseline="0" smtClean="0">
                        <a:ln>
                          <a:noFill/>
                        </a:ln>
                        <a:solidFill>
                          <a:schemeClr val="tx1"/>
                        </a:solidFill>
                        <a:effectLst/>
                        <a:latin typeface="Arial" pitchFamily="34" charset="0"/>
                        <a:ea typeface="Times New Roman" pitchFamily="18" charset="0"/>
                        <a:cs typeface="Simplified Arabic" pitchFamily="18" charset="-7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93700">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sz="1800" b="1" i="0" u="none" strike="noStrike" cap="none" normalizeH="0" baseline="0" smtClean="0">
                          <a:ln>
                            <a:noFill/>
                          </a:ln>
                          <a:solidFill>
                            <a:schemeClr val="tx1"/>
                          </a:solidFill>
                          <a:effectLst/>
                          <a:latin typeface="Times New Roman" pitchFamily="18" charset="0"/>
                          <a:ea typeface="Times New Roman" pitchFamily="18" charset="0"/>
                          <a:cs typeface="Simplified Arabic" pitchFamily="18" charset="-78"/>
                        </a:rPr>
                        <a:t>التشاؤم</a:t>
                      </a:r>
                      <a:endParaRPr kumimoji="0" lang="ar-SA" sz="1800" b="0" i="0" u="none" strike="noStrike" cap="none" normalizeH="0" baseline="0" smtClean="0">
                        <a:ln>
                          <a:noFill/>
                        </a:ln>
                        <a:solidFill>
                          <a:schemeClr val="tx1"/>
                        </a:solidFill>
                        <a:effectLst/>
                        <a:latin typeface="Arial" pitchFamily="34" charset="0"/>
                        <a:ea typeface="Times New Roman" pitchFamily="18" charset="0"/>
                        <a:cs typeface="Simplified Arabic" pitchFamily="18" charset="-7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sz="1800" b="1" i="0" u="none" strike="noStrike" cap="none" normalizeH="0" baseline="0" smtClean="0">
                          <a:ln>
                            <a:noFill/>
                          </a:ln>
                          <a:solidFill>
                            <a:schemeClr val="tx1"/>
                          </a:solidFill>
                          <a:effectLst/>
                          <a:latin typeface="Times New Roman" pitchFamily="18" charset="0"/>
                          <a:ea typeface="Times New Roman" pitchFamily="18" charset="0"/>
                          <a:cs typeface="Simplified Arabic" pitchFamily="18" charset="-78"/>
                        </a:rPr>
                        <a:t>التفاؤل</a:t>
                      </a:r>
                      <a:endParaRPr kumimoji="0" lang="ar-SA" sz="1800" b="0" i="0" u="none" strike="noStrike" cap="none" normalizeH="0" baseline="0" smtClean="0">
                        <a:ln>
                          <a:noFill/>
                        </a:ln>
                        <a:solidFill>
                          <a:schemeClr val="tx1"/>
                        </a:solidFill>
                        <a:effectLst/>
                        <a:latin typeface="Arial" pitchFamily="34" charset="0"/>
                        <a:ea typeface="Times New Roman" pitchFamily="18" charset="0"/>
                        <a:cs typeface="Simplified Arabic" pitchFamily="18" charset="-7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93700">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sz="1800" b="1" i="0" u="none" strike="noStrike" cap="none" normalizeH="0" baseline="0" smtClean="0">
                          <a:ln>
                            <a:noFill/>
                          </a:ln>
                          <a:solidFill>
                            <a:schemeClr val="tx1"/>
                          </a:solidFill>
                          <a:effectLst/>
                          <a:latin typeface="Times New Roman" pitchFamily="18" charset="0"/>
                          <a:ea typeface="Times New Roman" pitchFamily="18" charset="0"/>
                          <a:cs typeface="Simplified Arabic" pitchFamily="18" charset="-78"/>
                        </a:rPr>
                        <a:t>عدم الاحترام</a:t>
                      </a:r>
                      <a:endParaRPr kumimoji="0" lang="ar-SA" sz="1800" b="0" i="0" u="none" strike="noStrike" cap="none" normalizeH="0" baseline="0" smtClean="0">
                        <a:ln>
                          <a:noFill/>
                        </a:ln>
                        <a:solidFill>
                          <a:schemeClr val="tx1"/>
                        </a:solidFill>
                        <a:effectLst/>
                        <a:latin typeface="Arial" pitchFamily="34" charset="0"/>
                        <a:ea typeface="Times New Roman" pitchFamily="18" charset="0"/>
                        <a:cs typeface="Simplified Arabic" pitchFamily="18" charset="-7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sz="1800" b="1" i="0" u="none" strike="noStrike" cap="none" normalizeH="0" baseline="0" smtClean="0">
                          <a:ln>
                            <a:noFill/>
                          </a:ln>
                          <a:solidFill>
                            <a:schemeClr val="tx1"/>
                          </a:solidFill>
                          <a:effectLst/>
                          <a:latin typeface="Times New Roman" pitchFamily="18" charset="0"/>
                          <a:ea typeface="Times New Roman" pitchFamily="18" charset="0"/>
                          <a:cs typeface="Simplified Arabic" pitchFamily="18" charset="-78"/>
                        </a:rPr>
                        <a:t>الاحترام</a:t>
                      </a:r>
                      <a:endParaRPr kumimoji="0" lang="ar-SA" sz="1800" b="0" i="0" u="none" strike="noStrike" cap="none" normalizeH="0" baseline="0" smtClean="0">
                        <a:ln>
                          <a:noFill/>
                        </a:ln>
                        <a:solidFill>
                          <a:schemeClr val="tx1"/>
                        </a:solidFill>
                        <a:effectLst/>
                        <a:latin typeface="Arial" pitchFamily="34" charset="0"/>
                        <a:ea typeface="Times New Roman" pitchFamily="18" charset="0"/>
                        <a:cs typeface="Simplified Arabic" pitchFamily="18" charset="-7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92113">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sz="1800" b="1" i="0" u="none" strike="noStrike" cap="none" normalizeH="0" baseline="0" smtClean="0">
                          <a:ln>
                            <a:noFill/>
                          </a:ln>
                          <a:solidFill>
                            <a:schemeClr val="tx1"/>
                          </a:solidFill>
                          <a:effectLst/>
                          <a:latin typeface="Times New Roman" pitchFamily="18" charset="0"/>
                          <a:ea typeface="Times New Roman" pitchFamily="18" charset="0"/>
                          <a:cs typeface="Simplified Arabic" pitchFamily="18" charset="-78"/>
                        </a:rPr>
                        <a:t>الخوف</a:t>
                      </a:r>
                      <a:endParaRPr kumimoji="0" lang="ar-SA" sz="1800" b="0" i="0" u="none" strike="noStrike" cap="none" normalizeH="0" baseline="0" smtClean="0">
                        <a:ln>
                          <a:noFill/>
                        </a:ln>
                        <a:solidFill>
                          <a:schemeClr val="tx1"/>
                        </a:solidFill>
                        <a:effectLst/>
                        <a:latin typeface="Arial" pitchFamily="34" charset="0"/>
                        <a:ea typeface="Times New Roman" pitchFamily="18" charset="0"/>
                        <a:cs typeface="Simplified Arabic" pitchFamily="18" charset="-7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sz="1800" b="1" i="0" u="none" strike="noStrike" cap="none" normalizeH="0" baseline="0" smtClean="0">
                          <a:ln>
                            <a:noFill/>
                          </a:ln>
                          <a:solidFill>
                            <a:schemeClr val="tx1"/>
                          </a:solidFill>
                          <a:effectLst/>
                          <a:latin typeface="Times New Roman" pitchFamily="18" charset="0"/>
                          <a:ea typeface="Times New Roman" pitchFamily="18" charset="0"/>
                          <a:cs typeface="Simplified Arabic" pitchFamily="18" charset="-78"/>
                        </a:rPr>
                        <a:t>الأمان</a:t>
                      </a:r>
                      <a:endParaRPr kumimoji="0" lang="ar-SA" sz="1800" b="0" i="0" u="none" strike="noStrike" cap="none" normalizeH="0" baseline="0" smtClean="0">
                        <a:ln>
                          <a:noFill/>
                        </a:ln>
                        <a:solidFill>
                          <a:schemeClr val="tx1"/>
                        </a:solidFill>
                        <a:effectLst/>
                        <a:latin typeface="Arial" pitchFamily="34" charset="0"/>
                        <a:ea typeface="Times New Roman" pitchFamily="18" charset="0"/>
                        <a:cs typeface="Simplified Arabic" pitchFamily="18" charset="-7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93700">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sz="1800" b="1" i="0" u="none" strike="noStrike" cap="none" normalizeH="0" baseline="0" smtClean="0">
                          <a:ln>
                            <a:noFill/>
                          </a:ln>
                          <a:solidFill>
                            <a:schemeClr val="tx1"/>
                          </a:solidFill>
                          <a:effectLst/>
                          <a:latin typeface="Times New Roman" pitchFamily="18" charset="0"/>
                          <a:ea typeface="Times New Roman" pitchFamily="18" charset="0"/>
                          <a:cs typeface="Simplified Arabic" pitchFamily="18" charset="-78"/>
                        </a:rPr>
                        <a:t>التوتر</a:t>
                      </a:r>
                      <a:endParaRPr kumimoji="0" lang="ar-SA" sz="1800" b="0" i="0" u="none" strike="noStrike" cap="none" normalizeH="0" baseline="0" smtClean="0">
                        <a:ln>
                          <a:noFill/>
                        </a:ln>
                        <a:solidFill>
                          <a:schemeClr val="tx1"/>
                        </a:solidFill>
                        <a:effectLst/>
                        <a:latin typeface="Arial" pitchFamily="34" charset="0"/>
                        <a:ea typeface="Times New Roman" pitchFamily="18" charset="0"/>
                        <a:cs typeface="Simplified Arabic" pitchFamily="18" charset="-7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sz="1800" b="1" i="0" u="none" strike="noStrike" cap="none" normalizeH="0" baseline="0" smtClean="0">
                          <a:ln>
                            <a:noFill/>
                          </a:ln>
                          <a:solidFill>
                            <a:schemeClr val="tx1"/>
                          </a:solidFill>
                          <a:effectLst/>
                          <a:latin typeface="Times New Roman" pitchFamily="18" charset="0"/>
                          <a:ea typeface="Times New Roman" pitchFamily="18" charset="0"/>
                          <a:cs typeface="Simplified Arabic" pitchFamily="18" charset="-78"/>
                        </a:rPr>
                        <a:t>الاسترخاء</a:t>
                      </a:r>
                      <a:endParaRPr kumimoji="0" lang="ar-SA" sz="1800" b="0" i="0" u="none" strike="noStrike" cap="none" normalizeH="0" baseline="0" smtClean="0">
                        <a:ln>
                          <a:noFill/>
                        </a:ln>
                        <a:solidFill>
                          <a:schemeClr val="tx1"/>
                        </a:solidFill>
                        <a:effectLst/>
                        <a:latin typeface="Arial" pitchFamily="34" charset="0"/>
                        <a:ea typeface="Times New Roman" pitchFamily="18" charset="0"/>
                        <a:cs typeface="Simplified Arabic" pitchFamily="18" charset="-7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93700">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sz="1800" b="1" i="0" u="none" strike="noStrike" cap="none" normalizeH="0" baseline="0" smtClean="0">
                          <a:ln>
                            <a:noFill/>
                          </a:ln>
                          <a:solidFill>
                            <a:schemeClr val="tx1"/>
                          </a:solidFill>
                          <a:effectLst/>
                          <a:latin typeface="Times New Roman" pitchFamily="18" charset="0"/>
                          <a:ea typeface="Times New Roman" pitchFamily="18" charset="0"/>
                          <a:cs typeface="Simplified Arabic" pitchFamily="18" charset="-78"/>
                        </a:rPr>
                        <a:t>الملل</a:t>
                      </a:r>
                      <a:endParaRPr kumimoji="0" lang="ar-SA" sz="1800" b="0" i="0" u="none" strike="noStrike" cap="none" normalizeH="0" baseline="0" smtClean="0">
                        <a:ln>
                          <a:noFill/>
                        </a:ln>
                        <a:solidFill>
                          <a:schemeClr val="tx1"/>
                        </a:solidFill>
                        <a:effectLst/>
                        <a:latin typeface="Arial" pitchFamily="34" charset="0"/>
                        <a:ea typeface="Times New Roman" pitchFamily="18" charset="0"/>
                        <a:cs typeface="Simplified Arabic" pitchFamily="18" charset="-7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sz="1800" b="1" i="0" u="none" strike="noStrike" cap="none" normalizeH="0" baseline="0" smtClean="0">
                          <a:ln>
                            <a:noFill/>
                          </a:ln>
                          <a:solidFill>
                            <a:schemeClr val="tx1"/>
                          </a:solidFill>
                          <a:effectLst/>
                          <a:latin typeface="Times New Roman" pitchFamily="18" charset="0"/>
                          <a:ea typeface="Times New Roman" pitchFamily="18" charset="0"/>
                          <a:cs typeface="Simplified Arabic" pitchFamily="18" charset="-78"/>
                        </a:rPr>
                        <a:t>الاندفاع</a:t>
                      </a:r>
                      <a:endParaRPr kumimoji="0" lang="ar-SA" sz="1800" b="0" i="0" u="none" strike="noStrike" cap="none" normalizeH="0" baseline="0" smtClean="0">
                        <a:ln>
                          <a:noFill/>
                        </a:ln>
                        <a:solidFill>
                          <a:schemeClr val="tx1"/>
                        </a:solidFill>
                        <a:effectLst/>
                        <a:latin typeface="Arial" pitchFamily="34" charset="0"/>
                        <a:ea typeface="Times New Roman" pitchFamily="18" charset="0"/>
                        <a:cs typeface="Simplified Arabic" pitchFamily="18" charset="-7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93700">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sz="1800" b="1" i="0" u="none" strike="noStrike" cap="none" normalizeH="0" baseline="0" smtClean="0">
                          <a:ln>
                            <a:noFill/>
                          </a:ln>
                          <a:solidFill>
                            <a:schemeClr val="tx1"/>
                          </a:solidFill>
                          <a:effectLst/>
                          <a:latin typeface="Times New Roman" pitchFamily="18" charset="0"/>
                          <a:ea typeface="Times New Roman" pitchFamily="18" charset="0"/>
                          <a:cs typeface="Simplified Arabic" pitchFamily="18" charset="-78"/>
                        </a:rPr>
                        <a:t>الاعتماد على الآخرين</a:t>
                      </a:r>
                      <a:endParaRPr kumimoji="0" lang="ar-SA" sz="1800" b="0" i="0" u="none" strike="noStrike" cap="none" normalizeH="0" baseline="0" smtClean="0">
                        <a:ln>
                          <a:noFill/>
                        </a:ln>
                        <a:solidFill>
                          <a:schemeClr val="tx1"/>
                        </a:solidFill>
                        <a:effectLst/>
                        <a:latin typeface="Arial" pitchFamily="34" charset="0"/>
                        <a:ea typeface="Times New Roman" pitchFamily="18" charset="0"/>
                        <a:cs typeface="Simplified Arabic" pitchFamily="18" charset="-7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sz="1800" b="1" i="0" u="none" strike="noStrike" cap="none" normalizeH="0" baseline="0" smtClean="0">
                          <a:ln>
                            <a:noFill/>
                          </a:ln>
                          <a:solidFill>
                            <a:schemeClr val="tx1"/>
                          </a:solidFill>
                          <a:effectLst/>
                          <a:latin typeface="Times New Roman" pitchFamily="18" charset="0"/>
                          <a:ea typeface="Times New Roman" pitchFamily="18" charset="0"/>
                          <a:cs typeface="Simplified Arabic" pitchFamily="18" charset="-78"/>
                        </a:rPr>
                        <a:t>الاستقلالية</a:t>
                      </a:r>
                      <a:endParaRPr kumimoji="0" lang="ar-SA" sz="1800" b="0" i="0" u="none" strike="noStrike" cap="none" normalizeH="0" baseline="0" smtClean="0">
                        <a:ln>
                          <a:noFill/>
                        </a:ln>
                        <a:solidFill>
                          <a:schemeClr val="tx1"/>
                        </a:solidFill>
                        <a:effectLst/>
                        <a:latin typeface="Arial" pitchFamily="34" charset="0"/>
                        <a:ea typeface="Times New Roman" pitchFamily="18" charset="0"/>
                        <a:cs typeface="Simplified Arabic" pitchFamily="18" charset="-7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93700">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sz="1800" b="1" i="0" u="none" strike="noStrike" cap="none" normalizeH="0" baseline="0" smtClean="0">
                          <a:ln>
                            <a:noFill/>
                          </a:ln>
                          <a:solidFill>
                            <a:schemeClr val="tx1"/>
                          </a:solidFill>
                          <a:effectLst/>
                          <a:latin typeface="Times New Roman" pitchFamily="18" charset="0"/>
                          <a:ea typeface="Times New Roman" pitchFamily="18" charset="0"/>
                          <a:cs typeface="Simplified Arabic" pitchFamily="18" charset="-78"/>
                        </a:rPr>
                        <a:t>الظلم</a:t>
                      </a:r>
                      <a:endParaRPr kumimoji="0" lang="ar-SA" sz="1800" b="0" i="0" u="none" strike="noStrike" cap="none" normalizeH="0" baseline="0" smtClean="0">
                        <a:ln>
                          <a:noFill/>
                        </a:ln>
                        <a:solidFill>
                          <a:schemeClr val="tx1"/>
                        </a:solidFill>
                        <a:effectLst/>
                        <a:latin typeface="Arial" pitchFamily="34" charset="0"/>
                        <a:ea typeface="Times New Roman" pitchFamily="18" charset="0"/>
                        <a:cs typeface="Simplified Arabic" pitchFamily="18" charset="-7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sz="1800" b="1" i="0" u="none" strike="noStrike" cap="none" normalizeH="0" baseline="0" smtClean="0">
                          <a:ln>
                            <a:noFill/>
                          </a:ln>
                          <a:solidFill>
                            <a:schemeClr val="tx1"/>
                          </a:solidFill>
                          <a:effectLst/>
                          <a:latin typeface="Times New Roman" pitchFamily="18" charset="0"/>
                          <a:ea typeface="Times New Roman" pitchFamily="18" charset="0"/>
                          <a:cs typeface="Simplified Arabic" pitchFamily="18" charset="-78"/>
                        </a:rPr>
                        <a:t>الإنصاف</a:t>
                      </a:r>
                      <a:endParaRPr kumimoji="0" lang="ar-SA" sz="1800" b="0" i="0" u="none" strike="noStrike" cap="none" normalizeH="0" baseline="0" smtClean="0">
                        <a:ln>
                          <a:noFill/>
                        </a:ln>
                        <a:solidFill>
                          <a:schemeClr val="tx1"/>
                        </a:solidFill>
                        <a:effectLst/>
                        <a:latin typeface="Arial" pitchFamily="34" charset="0"/>
                        <a:ea typeface="Times New Roman" pitchFamily="18" charset="0"/>
                        <a:cs typeface="Simplified Arabic" pitchFamily="18" charset="-7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93700">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sz="1800" b="1" i="0" u="none" strike="noStrike" cap="none" normalizeH="0" baseline="0" smtClean="0">
                          <a:ln>
                            <a:noFill/>
                          </a:ln>
                          <a:solidFill>
                            <a:schemeClr val="tx1"/>
                          </a:solidFill>
                          <a:effectLst/>
                          <a:latin typeface="Times New Roman" pitchFamily="18" charset="0"/>
                          <a:ea typeface="Times New Roman" pitchFamily="18" charset="0"/>
                          <a:cs typeface="Simplified Arabic" pitchFamily="18" charset="-78"/>
                        </a:rPr>
                        <a:t>الشعور بالذنب</a:t>
                      </a:r>
                      <a:endParaRPr kumimoji="0" lang="ar-SA" sz="1800" b="0" i="0" u="none" strike="noStrike" cap="none" normalizeH="0" baseline="0" smtClean="0">
                        <a:ln>
                          <a:noFill/>
                        </a:ln>
                        <a:solidFill>
                          <a:schemeClr val="tx1"/>
                        </a:solidFill>
                        <a:effectLst/>
                        <a:latin typeface="Arial" pitchFamily="34" charset="0"/>
                        <a:ea typeface="Times New Roman" pitchFamily="18" charset="0"/>
                        <a:cs typeface="Simplified Arabic" pitchFamily="18" charset="-7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sz="1800" b="1" i="0" u="none" strike="noStrike" cap="none" normalizeH="0" baseline="0" smtClean="0">
                          <a:ln>
                            <a:noFill/>
                          </a:ln>
                          <a:solidFill>
                            <a:schemeClr val="tx1"/>
                          </a:solidFill>
                          <a:effectLst/>
                          <a:latin typeface="Times New Roman" pitchFamily="18" charset="0"/>
                          <a:ea typeface="Times New Roman" pitchFamily="18" charset="0"/>
                          <a:cs typeface="Simplified Arabic" pitchFamily="18" charset="-78"/>
                        </a:rPr>
                        <a:t>الفخر</a:t>
                      </a:r>
                      <a:endParaRPr kumimoji="0" lang="ar-SA" sz="1800" b="0" i="0" u="none" strike="noStrike" cap="none" normalizeH="0" baseline="0" smtClean="0">
                        <a:ln>
                          <a:noFill/>
                        </a:ln>
                        <a:solidFill>
                          <a:schemeClr val="tx1"/>
                        </a:solidFill>
                        <a:effectLst/>
                        <a:latin typeface="Arial" pitchFamily="34" charset="0"/>
                        <a:ea typeface="Times New Roman" pitchFamily="18" charset="0"/>
                        <a:cs typeface="Simplified Arabic" pitchFamily="18" charset="-7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92113">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sz="1800" b="1" i="0" u="none" strike="noStrike" cap="none" normalizeH="0" baseline="0" smtClean="0">
                          <a:ln>
                            <a:noFill/>
                          </a:ln>
                          <a:solidFill>
                            <a:schemeClr val="tx1"/>
                          </a:solidFill>
                          <a:effectLst/>
                          <a:latin typeface="Times New Roman" pitchFamily="18" charset="0"/>
                          <a:ea typeface="Times New Roman" pitchFamily="18" charset="0"/>
                          <a:cs typeface="Simplified Arabic" pitchFamily="18" charset="-78"/>
                        </a:rPr>
                        <a:t>الاكتئاب</a:t>
                      </a:r>
                      <a:endParaRPr kumimoji="0" lang="ar-SA" sz="1800" b="0" i="0" u="none" strike="noStrike" cap="none" normalizeH="0" baseline="0" smtClean="0">
                        <a:ln>
                          <a:noFill/>
                        </a:ln>
                        <a:solidFill>
                          <a:schemeClr val="tx1"/>
                        </a:solidFill>
                        <a:effectLst/>
                        <a:latin typeface="Arial" pitchFamily="34" charset="0"/>
                        <a:ea typeface="Times New Roman" pitchFamily="18" charset="0"/>
                        <a:cs typeface="Simplified Arabic" pitchFamily="18" charset="-7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sz="1800" b="1" i="0" u="none" strike="noStrike" cap="none" normalizeH="0" baseline="0" smtClean="0">
                          <a:ln>
                            <a:noFill/>
                          </a:ln>
                          <a:solidFill>
                            <a:schemeClr val="tx1"/>
                          </a:solidFill>
                          <a:effectLst/>
                          <a:latin typeface="Times New Roman" pitchFamily="18" charset="0"/>
                          <a:ea typeface="Times New Roman" pitchFamily="18" charset="0"/>
                          <a:cs typeface="Simplified Arabic" pitchFamily="18" charset="-78"/>
                        </a:rPr>
                        <a:t>الإثارة</a:t>
                      </a:r>
                      <a:endParaRPr kumimoji="0" lang="ar-SA" sz="1800" b="0" i="0" u="none" strike="noStrike" cap="none" normalizeH="0" baseline="0" smtClean="0">
                        <a:ln>
                          <a:noFill/>
                        </a:ln>
                        <a:solidFill>
                          <a:schemeClr val="tx1"/>
                        </a:solidFill>
                        <a:effectLst/>
                        <a:latin typeface="Arial" pitchFamily="34" charset="0"/>
                        <a:ea typeface="Times New Roman" pitchFamily="18" charset="0"/>
                        <a:cs typeface="Simplified Arabic" pitchFamily="18" charset="-7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93700">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sz="1800" b="1" i="0" u="none" strike="noStrike" cap="none" normalizeH="0" baseline="0" smtClean="0">
                          <a:ln>
                            <a:noFill/>
                          </a:ln>
                          <a:solidFill>
                            <a:schemeClr val="tx1"/>
                          </a:solidFill>
                          <a:effectLst/>
                          <a:latin typeface="Times New Roman" pitchFamily="18" charset="0"/>
                          <a:ea typeface="Times New Roman" pitchFamily="18" charset="0"/>
                          <a:cs typeface="Simplified Arabic" pitchFamily="18" charset="-78"/>
                        </a:rPr>
                        <a:t>الوحدة</a:t>
                      </a:r>
                      <a:endParaRPr kumimoji="0" lang="ar-SA" sz="1800" b="0" i="0" u="none" strike="noStrike" cap="none" normalizeH="0" baseline="0" smtClean="0">
                        <a:ln>
                          <a:noFill/>
                        </a:ln>
                        <a:solidFill>
                          <a:schemeClr val="tx1"/>
                        </a:solidFill>
                        <a:effectLst/>
                        <a:latin typeface="Arial" pitchFamily="34" charset="0"/>
                        <a:ea typeface="Times New Roman" pitchFamily="18" charset="0"/>
                        <a:cs typeface="Simplified Arabic" pitchFamily="18" charset="-7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sz="1800" b="1" i="0" u="none" strike="noStrike" cap="none" normalizeH="0" baseline="0" smtClean="0">
                          <a:ln>
                            <a:noFill/>
                          </a:ln>
                          <a:solidFill>
                            <a:schemeClr val="tx1"/>
                          </a:solidFill>
                          <a:effectLst/>
                          <a:latin typeface="Times New Roman" pitchFamily="18" charset="0"/>
                          <a:ea typeface="Times New Roman" pitchFamily="18" charset="0"/>
                          <a:cs typeface="Simplified Arabic" pitchFamily="18" charset="-78"/>
                        </a:rPr>
                        <a:t>التواصل</a:t>
                      </a:r>
                      <a:endParaRPr kumimoji="0" lang="ar-SA" sz="1800" b="0" i="0" u="none" strike="noStrike" cap="none" normalizeH="0" baseline="0" smtClean="0">
                        <a:ln>
                          <a:noFill/>
                        </a:ln>
                        <a:solidFill>
                          <a:schemeClr val="tx1"/>
                        </a:solidFill>
                        <a:effectLst/>
                        <a:latin typeface="Arial" pitchFamily="34" charset="0"/>
                        <a:ea typeface="Times New Roman" pitchFamily="18" charset="0"/>
                        <a:cs typeface="Simplified Arabic" pitchFamily="18" charset="-7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93700">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sz="1800" b="1" i="0" u="none" strike="noStrike" cap="none" normalizeH="0" baseline="0" smtClean="0">
                          <a:ln>
                            <a:noFill/>
                          </a:ln>
                          <a:solidFill>
                            <a:schemeClr val="tx1"/>
                          </a:solidFill>
                          <a:effectLst/>
                          <a:latin typeface="Times New Roman" pitchFamily="18" charset="0"/>
                          <a:ea typeface="Times New Roman" pitchFamily="18" charset="0"/>
                          <a:cs typeface="Simplified Arabic" pitchFamily="18" charset="-78"/>
                        </a:rPr>
                        <a:t>التجاهل</a:t>
                      </a:r>
                      <a:endParaRPr kumimoji="0" lang="ar-SA" sz="1800" b="0" i="0" u="none" strike="noStrike" cap="none" normalizeH="0" baseline="0" smtClean="0">
                        <a:ln>
                          <a:noFill/>
                        </a:ln>
                        <a:solidFill>
                          <a:schemeClr val="tx1"/>
                        </a:solidFill>
                        <a:effectLst/>
                        <a:latin typeface="Arial" pitchFamily="34" charset="0"/>
                        <a:ea typeface="Times New Roman" pitchFamily="18" charset="0"/>
                        <a:cs typeface="Simplified Arabic" pitchFamily="18" charset="-7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sz="1800" b="1" i="0" u="none" strike="noStrike" cap="none" normalizeH="0" baseline="0" smtClean="0">
                          <a:ln>
                            <a:noFill/>
                          </a:ln>
                          <a:solidFill>
                            <a:schemeClr val="tx1"/>
                          </a:solidFill>
                          <a:effectLst/>
                          <a:latin typeface="Times New Roman" pitchFamily="18" charset="0"/>
                          <a:ea typeface="Times New Roman" pitchFamily="18" charset="0"/>
                          <a:cs typeface="Simplified Arabic" pitchFamily="18" charset="-78"/>
                        </a:rPr>
                        <a:t>الاهتمام</a:t>
                      </a:r>
                      <a:endParaRPr kumimoji="0" lang="ar-SA" sz="1800" b="0" i="0" u="none" strike="noStrike" cap="none" normalizeH="0" baseline="0" smtClean="0">
                        <a:ln>
                          <a:noFill/>
                        </a:ln>
                        <a:solidFill>
                          <a:schemeClr val="tx1"/>
                        </a:solidFill>
                        <a:effectLst/>
                        <a:latin typeface="Arial" pitchFamily="34" charset="0"/>
                        <a:ea typeface="Times New Roman" pitchFamily="18" charset="0"/>
                        <a:cs typeface="Simplified Arabic" pitchFamily="18" charset="-7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93700">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sz="1800" b="1" i="0" u="none" strike="noStrike" cap="none" normalizeH="0" baseline="0" smtClean="0">
                          <a:ln>
                            <a:noFill/>
                          </a:ln>
                          <a:solidFill>
                            <a:schemeClr val="tx1"/>
                          </a:solidFill>
                          <a:effectLst/>
                          <a:latin typeface="Times New Roman" pitchFamily="18" charset="0"/>
                          <a:ea typeface="Times New Roman" pitchFamily="18" charset="0"/>
                          <a:cs typeface="Simplified Arabic" pitchFamily="18" charset="-78"/>
                        </a:rPr>
                        <a:t>سوء الفهم</a:t>
                      </a:r>
                      <a:endParaRPr kumimoji="0" lang="ar-SA" sz="1800" b="0" i="0" u="none" strike="noStrike" cap="none" normalizeH="0" baseline="0" smtClean="0">
                        <a:ln>
                          <a:noFill/>
                        </a:ln>
                        <a:solidFill>
                          <a:schemeClr val="tx1"/>
                        </a:solidFill>
                        <a:effectLst/>
                        <a:latin typeface="Arial" pitchFamily="34" charset="0"/>
                        <a:ea typeface="Times New Roman" pitchFamily="18" charset="0"/>
                        <a:cs typeface="Simplified Arabic" pitchFamily="18" charset="-7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sz="1800" b="1" i="0" u="none" strike="noStrike" cap="none" normalizeH="0" baseline="0" smtClean="0">
                          <a:ln>
                            <a:noFill/>
                          </a:ln>
                          <a:solidFill>
                            <a:schemeClr val="tx1"/>
                          </a:solidFill>
                          <a:effectLst/>
                          <a:latin typeface="Times New Roman" pitchFamily="18" charset="0"/>
                          <a:ea typeface="Times New Roman" pitchFamily="18" charset="0"/>
                          <a:cs typeface="Simplified Arabic" pitchFamily="18" charset="-78"/>
                        </a:rPr>
                        <a:t>التفهم</a:t>
                      </a:r>
                      <a:endParaRPr kumimoji="0" lang="ar-SA" sz="1800" b="0" i="0" u="none" strike="noStrike" cap="none" normalizeH="0" baseline="0" smtClean="0">
                        <a:ln>
                          <a:noFill/>
                        </a:ln>
                        <a:solidFill>
                          <a:schemeClr val="tx1"/>
                        </a:solidFill>
                        <a:effectLst/>
                        <a:latin typeface="Arial" pitchFamily="34" charset="0"/>
                        <a:ea typeface="Times New Roman" pitchFamily="18" charset="0"/>
                        <a:cs typeface="Simplified Arabic" pitchFamily="18" charset="-7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6320" name="Rectangle 176"/>
          <p:cNvSpPr>
            <a:spLocks noChangeArrowheads="1"/>
          </p:cNvSpPr>
          <p:nvPr/>
        </p:nvSpPr>
        <p:spPr bwMode="auto">
          <a:xfrm>
            <a:off x="0" y="6759575"/>
            <a:ext cx="184150" cy="366713"/>
          </a:xfrm>
          <a:prstGeom prst="rect">
            <a:avLst/>
          </a:prstGeom>
          <a:noFill/>
          <a:ln w="9525">
            <a:noFill/>
            <a:miter lim="800000"/>
            <a:headEnd/>
            <a:tailEnd/>
          </a:ln>
          <a:effectLst/>
        </p:spPr>
        <p:txBody>
          <a:bodyPr wrap="none" anchor="ctr">
            <a:spAutoFit/>
          </a:bodyPr>
          <a:lstStyle/>
          <a:p>
            <a:endParaRPr lang="en-GB"/>
          </a:p>
        </p:txBody>
      </p:sp>
      <p:sp>
        <p:nvSpPr>
          <p:cNvPr id="6323" name="Rectangle 179"/>
          <p:cNvSpPr>
            <a:spLocks noChangeArrowheads="1"/>
          </p:cNvSpPr>
          <p:nvPr/>
        </p:nvSpPr>
        <p:spPr bwMode="auto">
          <a:xfrm>
            <a:off x="333375" y="1116013"/>
            <a:ext cx="6172200" cy="1152525"/>
          </a:xfrm>
          <a:prstGeom prst="rect">
            <a:avLst/>
          </a:prstGeom>
          <a:solidFill>
            <a:srgbClr val="FFFFCC"/>
          </a:solidFill>
          <a:ln w="9525">
            <a:solidFill>
              <a:schemeClr val="tx1"/>
            </a:solidFill>
            <a:miter lim="800000"/>
            <a:headEnd/>
            <a:tailEnd/>
          </a:ln>
          <a:effectLst/>
        </p:spPr>
        <p:txBody>
          <a:bodyPr anchor="ctr"/>
          <a:lstStyle/>
          <a:p>
            <a:pPr algn="ctr" rtl="1"/>
            <a:r>
              <a:rPr lang="ar-SA" sz="2400" b="1">
                <a:solidFill>
                  <a:schemeClr val="tx2"/>
                </a:solidFill>
              </a:rPr>
              <a:t>الخطوة الأولى نحو التحكم بالعواطف هي قراءتها فالذين يجهلون قراءة عواطفهم يعيشون تحت رحمتها.</a:t>
            </a:r>
            <a:endParaRPr lang="en-US" sz="2400" b="1">
              <a:solidFill>
                <a:schemeClr val="tx2"/>
              </a:solidFill>
            </a:endParaRPr>
          </a:p>
        </p:txBody>
      </p:sp>
      <p:sp>
        <p:nvSpPr>
          <p:cNvPr id="6324" name="Rectangle 180"/>
          <p:cNvSpPr>
            <a:spLocks noChangeArrowheads="1"/>
          </p:cNvSpPr>
          <p:nvPr/>
        </p:nvSpPr>
        <p:spPr bwMode="auto">
          <a:xfrm>
            <a:off x="1196975" y="250825"/>
            <a:ext cx="4105275" cy="576263"/>
          </a:xfrm>
          <a:prstGeom prst="rect">
            <a:avLst/>
          </a:prstGeom>
          <a:gradFill rotWithShape="1">
            <a:gsLst>
              <a:gs pos="0">
                <a:schemeClr val="accent1"/>
              </a:gs>
              <a:gs pos="100000">
                <a:schemeClr val="bg1"/>
              </a:gs>
            </a:gsLst>
            <a:lin ang="5400000" scaled="1"/>
          </a:gradFill>
          <a:ln w="9525">
            <a:solidFill>
              <a:schemeClr val="tx1"/>
            </a:solidFill>
            <a:miter lim="800000"/>
            <a:headEnd/>
            <a:tailEnd/>
          </a:ln>
          <a:effectLst/>
        </p:spPr>
        <p:txBody>
          <a:bodyPr anchor="ctr"/>
          <a:lstStyle/>
          <a:p>
            <a:pPr algn="ctr" rtl="1"/>
            <a:r>
              <a:rPr lang="ar-KW" sz="2800" b="1">
                <a:solidFill>
                  <a:schemeClr val="tx2"/>
                </a:solidFill>
              </a:rPr>
              <a:t>قراءة العواطف </a:t>
            </a:r>
            <a:endParaRPr lang="en-US" sz="2800" b="1">
              <a:solidFill>
                <a:schemeClr val="tx2"/>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Footer Placeholder 4"/>
          <p:cNvSpPr>
            <a:spLocks noGrp="1"/>
          </p:cNvSpPr>
          <p:nvPr>
            <p:ph type="ftr" sz="quarter" idx="11"/>
          </p:nvPr>
        </p:nvSpPr>
        <p:spPr/>
        <p:txBody>
          <a:bodyPr/>
          <a:lstStyle/>
          <a:p>
            <a:r>
              <a:rPr lang="ar-SA"/>
              <a:t>مفاجآت صيف دبي 2005     الذكاء الوجداني : </a:t>
            </a:r>
            <a:r>
              <a:rPr lang="ar-KW"/>
              <a:t>”موعد مع القمة “</a:t>
            </a:r>
            <a:r>
              <a:rPr lang="ar-SA"/>
              <a:t> </a:t>
            </a:r>
            <a:r>
              <a:rPr lang="ar-KW"/>
              <a:t>     </a:t>
            </a:r>
            <a:r>
              <a:rPr lang="ar-SA"/>
              <a:t>د.مصطفى أبوسعد</a:t>
            </a:r>
            <a:endParaRPr lang="en-US"/>
          </a:p>
        </p:txBody>
      </p:sp>
      <p:sp>
        <p:nvSpPr>
          <p:cNvPr id="10" name="Slide Number Placeholder 5"/>
          <p:cNvSpPr>
            <a:spLocks noGrp="1"/>
          </p:cNvSpPr>
          <p:nvPr>
            <p:ph type="sldNum" sz="quarter" idx="12"/>
          </p:nvPr>
        </p:nvSpPr>
        <p:spPr/>
        <p:txBody>
          <a:bodyPr/>
          <a:lstStyle/>
          <a:p>
            <a:fld id="{B71CF893-ACA4-4ADF-AA45-34BBC55450C4}" type="slidenum">
              <a:rPr lang="ar-AE"/>
              <a:pPr/>
              <a:t>2</a:t>
            </a:fld>
            <a:endParaRPr lang="en-US"/>
          </a:p>
        </p:txBody>
      </p:sp>
      <p:sp>
        <p:nvSpPr>
          <p:cNvPr id="58370" name="Rectangle 2"/>
          <p:cNvSpPr>
            <a:spLocks noGrp="1" noChangeArrowheads="1"/>
          </p:cNvSpPr>
          <p:nvPr>
            <p:ph type="ctrTitle"/>
          </p:nvPr>
        </p:nvSpPr>
        <p:spPr>
          <a:xfrm>
            <a:off x="668338" y="395288"/>
            <a:ext cx="5353050" cy="595312"/>
          </a:xfrm>
          <a:gradFill rotWithShape="1">
            <a:gsLst>
              <a:gs pos="0">
                <a:schemeClr val="accent1"/>
              </a:gs>
              <a:gs pos="100000">
                <a:schemeClr val="bg1"/>
              </a:gs>
            </a:gsLst>
            <a:lin ang="5400000" scaled="1"/>
          </a:gradFill>
          <a:ln>
            <a:solidFill>
              <a:schemeClr val="tx1"/>
            </a:solidFill>
          </a:ln>
        </p:spPr>
        <p:txBody>
          <a:bodyPr/>
          <a:lstStyle/>
          <a:p>
            <a:r>
              <a:rPr lang="ar-SA" sz="2400" b="1">
                <a:cs typeface="PT Bold Heading" pitchFamily="2" charset="-78"/>
              </a:rPr>
              <a:t>ما هو الذكاء الوجداني؟</a:t>
            </a:r>
            <a:r>
              <a:rPr lang="ar-SA" sz="2400">
                <a:cs typeface="PT Bold Heading" pitchFamily="2" charset="-78"/>
              </a:rPr>
              <a:t> </a:t>
            </a:r>
            <a:endParaRPr lang="en-US" sz="2400">
              <a:cs typeface="PT Bold Heading" pitchFamily="2" charset="-78"/>
            </a:endParaRPr>
          </a:p>
        </p:txBody>
      </p:sp>
      <p:sp>
        <p:nvSpPr>
          <p:cNvPr id="58371" name="Rectangle 3"/>
          <p:cNvSpPr>
            <a:spLocks noGrp="1" noChangeArrowheads="1"/>
          </p:cNvSpPr>
          <p:nvPr>
            <p:ph type="subTitle" idx="1"/>
          </p:nvPr>
        </p:nvSpPr>
        <p:spPr>
          <a:xfrm>
            <a:off x="304800" y="2230438"/>
            <a:ext cx="6096000" cy="5221287"/>
          </a:xfrm>
          <a:ln>
            <a:solidFill>
              <a:schemeClr val="tx1"/>
            </a:solidFill>
          </a:ln>
        </p:spPr>
        <p:txBody>
          <a:bodyPr/>
          <a:lstStyle/>
          <a:p>
            <a:pPr algn="r" rtl="1">
              <a:lnSpc>
                <a:spcPct val="80000"/>
              </a:lnSpc>
            </a:pPr>
            <a:r>
              <a:rPr lang="ar-SA" sz="1600" b="1"/>
              <a:t>الذكاء الوجداني هو عبارة عن مجموعة من الصفات الشخصية والمهارات الاجتماعية والوجدانية  التى تمكن الشخص من تفهم مشاعر و انفعالات الآخرين، ومن ثم يكون أكثر قدرة علي ترشيد حياته النفسية والاجتماعية انطلاقا من هذه المهارات .  فالشخص الذي يتسم بدرجة عالية من الذكاء الوجداني، يتصف بقدرات ومهارات تمكنه من أن</a:t>
            </a:r>
            <a:r>
              <a:rPr lang="en-US" sz="1600" b="1"/>
              <a:t>:</a:t>
            </a:r>
          </a:p>
          <a:p>
            <a:pPr algn="r" rtl="1">
              <a:lnSpc>
                <a:spcPct val="80000"/>
              </a:lnSpc>
            </a:pPr>
            <a:r>
              <a:rPr lang="en-US" sz="1600" b="1"/>
              <a:t> </a:t>
            </a:r>
            <a:endParaRPr lang="ar-SA" sz="1600" b="1"/>
          </a:p>
          <a:p>
            <a:pPr algn="r" rtl="1">
              <a:lnSpc>
                <a:spcPct val="80000"/>
              </a:lnSpc>
            </a:pPr>
            <a:r>
              <a:rPr lang="ar-SA" sz="1600" b="1"/>
              <a:t>·            يتعاطف مع الآخرين خاصة في أوقات ضيقهم</a:t>
            </a:r>
            <a:r>
              <a:rPr lang="en-US" sz="1600" b="1"/>
              <a:t>.</a:t>
            </a:r>
            <a:endParaRPr lang="ar-SA" sz="1600" b="1"/>
          </a:p>
          <a:p>
            <a:pPr algn="r" rtl="1">
              <a:lnSpc>
                <a:spcPct val="80000"/>
              </a:lnSpc>
            </a:pPr>
            <a:r>
              <a:rPr lang="ar-SA" sz="1600" b="1"/>
              <a:t>·            يسهل عليه تكوين الأصدقاء والمحافظة عليهم </a:t>
            </a:r>
          </a:p>
          <a:p>
            <a:pPr algn="r" rtl="1">
              <a:lnSpc>
                <a:spcPct val="80000"/>
              </a:lnSpc>
            </a:pPr>
            <a:r>
              <a:rPr lang="ar-SA" sz="1600" b="1"/>
              <a:t>·            يتحكم في الانفعالات والتقلبات الوجدانية</a:t>
            </a:r>
            <a:r>
              <a:rPr lang="en-US" sz="1600" b="1"/>
              <a:t>.</a:t>
            </a:r>
            <a:endParaRPr lang="ar-SA" sz="1600" b="1"/>
          </a:p>
          <a:p>
            <a:pPr algn="r" rtl="1">
              <a:lnSpc>
                <a:spcPct val="80000"/>
              </a:lnSpc>
            </a:pPr>
            <a:r>
              <a:rPr lang="ar-SA" sz="1600" b="1"/>
              <a:t>·            يعبر عن المشاعر والأحاسيس بسهولة</a:t>
            </a:r>
            <a:r>
              <a:rPr lang="en-US" sz="1600" b="1"/>
              <a:t>.</a:t>
            </a:r>
            <a:endParaRPr lang="ar-SA" sz="1600" b="1"/>
          </a:p>
          <a:p>
            <a:pPr algn="r" rtl="1">
              <a:lnSpc>
                <a:spcPct val="80000"/>
              </a:lnSpc>
            </a:pPr>
            <a:r>
              <a:rPr lang="ar-SA" sz="1600" b="1"/>
              <a:t>·            يتفهم المشكلات بين الأشخاص و يحل الخلافات بينهم بيسر</a:t>
            </a:r>
            <a:r>
              <a:rPr lang="en-US" sz="1600" b="1"/>
              <a:t>.</a:t>
            </a:r>
            <a:endParaRPr lang="ar-SA" sz="1600" b="1"/>
          </a:p>
          <a:p>
            <a:pPr algn="r" rtl="1">
              <a:lnSpc>
                <a:spcPct val="80000"/>
              </a:lnSpc>
            </a:pPr>
            <a:r>
              <a:rPr lang="ar-SA" sz="1600" b="1"/>
              <a:t>·            يحترم الآخرين ويقدرهم</a:t>
            </a:r>
            <a:r>
              <a:rPr lang="en-US" sz="1600" b="1"/>
              <a:t>.</a:t>
            </a:r>
            <a:endParaRPr lang="ar-SA" sz="1600" b="1"/>
          </a:p>
          <a:p>
            <a:pPr algn="r" rtl="1">
              <a:lnSpc>
                <a:spcPct val="80000"/>
              </a:lnSpc>
            </a:pPr>
            <a:r>
              <a:rPr lang="ar-SA" sz="1600" b="1"/>
              <a:t>·            يظهر درجة عالية من الود والمودة  في تعاملاته مع الناس.</a:t>
            </a:r>
          </a:p>
          <a:p>
            <a:pPr algn="r" rtl="1">
              <a:lnSpc>
                <a:spcPct val="80000"/>
              </a:lnSpc>
            </a:pPr>
            <a:r>
              <a:rPr lang="ar-SA" sz="1600" b="1"/>
              <a:t>·            يحقق الحب والتقدير من الذين يعرفونه .</a:t>
            </a:r>
          </a:p>
          <a:p>
            <a:pPr algn="r" rtl="1">
              <a:lnSpc>
                <a:spcPct val="80000"/>
              </a:lnSpc>
            </a:pPr>
            <a:r>
              <a:rPr lang="ar-SA" sz="1600" b="1"/>
              <a:t>·            يتفهم مشاعر الآخرين ودوافعهم ويستطيع أن ينظر للأمور من </a:t>
            </a:r>
          </a:p>
          <a:p>
            <a:pPr algn="r" rtl="1">
              <a:lnSpc>
                <a:spcPct val="80000"/>
              </a:lnSpc>
            </a:pPr>
            <a:r>
              <a:rPr lang="ar-SA" sz="1600" b="1"/>
              <a:t>           وجهات  نظرهم.</a:t>
            </a:r>
          </a:p>
          <a:p>
            <a:pPr algn="r" rtl="1">
              <a:lnSpc>
                <a:spcPct val="80000"/>
              </a:lnSpc>
            </a:pPr>
            <a:r>
              <a:rPr lang="ar-SA" sz="1600" b="1"/>
              <a:t>·            يميل للاستقلال في الرأي والحكم وفهم الأمور</a:t>
            </a:r>
            <a:r>
              <a:rPr lang="en-US" sz="1600" b="1"/>
              <a:t>.</a:t>
            </a:r>
            <a:endParaRPr lang="ar-SA" sz="1600" b="1"/>
          </a:p>
          <a:p>
            <a:pPr algn="r" rtl="1">
              <a:lnSpc>
                <a:spcPct val="80000"/>
              </a:lnSpc>
            </a:pPr>
            <a:r>
              <a:rPr lang="ar-SA" sz="1600" b="1"/>
              <a:t>·            يتكيف للمواقف الاجتماعية الجديدة بسهولة.</a:t>
            </a:r>
          </a:p>
          <a:p>
            <a:pPr algn="r" rtl="1">
              <a:lnSpc>
                <a:spcPct val="80000"/>
              </a:lnSpc>
            </a:pPr>
            <a:r>
              <a:rPr lang="ar-SA" sz="1600" b="1"/>
              <a:t>·            يواجه المواقف الصعبة بثقة. </a:t>
            </a:r>
          </a:p>
          <a:p>
            <a:pPr algn="r" rtl="1">
              <a:lnSpc>
                <a:spcPct val="80000"/>
              </a:lnSpc>
            </a:pPr>
            <a:r>
              <a:rPr lang="ar-SA" sz="1600" b="1"/>
              <a:t>·            يشعر بالراحة في المواقف الحميمية التي تتطلب تبادل المشاعر </a:t>
            </a:r>
          </a:p>
          <a:p>
            <a:pPr algn="r" rtl="1">
              <a:lnSpc>
                <a:spcPct val="80000"/>
              </a:lnSpc>
            </a:pPr>
            <a:r>
              <a:rPr lang="ar-SA" sz="1600" b="1"/>
              <a:t>          والمودة.</a:t>
            </a:r>
          </a:p>
          <a:p>
            <a:pPr algn="r" rtl="1">
              <a:lnSpc>
                <a:spcPct val="80000"/>
              </a:lnSpc>
            </a:pPr>
            <a:r>
              <a:rPr lang="ar-SA" sz="1600" b="1"/>
              <a:t>·       يستطيع أن يتصدى للأخطاء والامتهان الخارجي.</a:t>
            </a:r>
            <a:r>
              <a:rPr lang="en-US" sz="1800"/>
              <a:t> </a:t>
            </a:r>
          </a:p>
        </p:txBody>
      </p:sp>
      <p:sp>
        <p:nvSpPr>
          <p:cNvPr id="58372" name="Rectangle 4"/>
          <p:cNvSpPr>
            <a:spLocks noChangeArrowheads="1"/>
          </p:cNvSpPr>
          <p:nvPr/>
        </p:nvSpPr>
        <p:spPr bwMode="auto">
          <a:xfrm>
            <a:off x="419100" y="7543800"/>
            <a:ext cx="5829300" cy="685800"/>
          </a:xfrm>
          <a:prstGeom prst="rect">
            <a:avLst/>
          </a:prstGeom>
          <a:noFill/>
          <a:ln w="9525">
            <a:solidFill>
              <a:schemeClr val="tx1"/>
            </a:solidFill>
            <a:miter lim="800000"/>
            <a:headEnd/>
            <a:tailEnd/>
          </a:ln>
          <a:effectLst/>
        </p:spPr>
        <p:txBody>
          <a:bodyPr anchor="ctr"/>
          <a:lstStyle/>
          <a:p>
            <a:pPr algn="ctr"/>
            <a:r>
              <a:rPr lang="ar-SA" sz="2000" b="1" i="1" u="sng">
                <a:solidFill>
                  <a:schemeClr val="tx2"/>
                </a:solidFill>
                <a:latin typeface="Monotype Corsiva" pitchFamily="66" charset="0"/>
              </a:rPr>
              <a:t> </a:t>
            </a:r>
            <a:r>
              <a:rPr lang="ar-SA" sz="2000" b="1" i="1">
                <a:solidFill>
                  <a:schemeClr val="tx2"/>
                </a:solidFill>
                <a:latin typeface="Monotype Corsiva" pitchFamily="66" charset="0"/>
              </a:rPr>
              <a:t>هو قدرة الإنسان على التعامل الإيجابي مع نفسه ومع الآخرين بحيث يحقق أكبر قدر من السعادة لنفسه ولمن حوله.</a:t>
            </a:r>
            <a:endParaRPr lang="en-US" sz="2000" b="1" i="1">
              <a:solidFill>
                <a:schemeClr val="tx2"/>
              </a:solidFill>
              <a:latin typeface="Monotype Corsiva" pitchFamily="66" charset="0"/>
            </a:endParaRPr>
          </a:p>
        </p:txBody>
      </p:sp>
      <p:pic>
        <p:nvPicPr>
          <p:cNvPr id="58373" name="Picture 5" descr="eqicon">
            <a:hlinkClick r:id="rId2"/>
          </p:cNvPr>
          <p:cNvPicPr>
            <a:picLocks noChangeAspect="1" noChangeArrowheads="1"/>
          </p:cNvPicPr>
          <p:nvPr/>
        </p:nvPicPr>
        <p:blipFill>
          <a:blip r:embed="rId3" cstate="print"/>
          <a:srcRect/>
          <a:stretch>
            <a:fillRect/>
          </a:stretch>
        </p:blipFill>
        <p:spPr bwMode="auto">
          <a:xfrm>
            <a:off x="5516563" y="457200"/>
            <a:ext cx="414337" cy="490538"/>
          </a:xfrm>
          <a:prstGeom prst="rect">
            <a:avLst/>
          </a:prstGeom>
          <a:noFill/>
        </p:spPr>
      </p:pic>
      <p:pic>
        <p:nvPicPr>
          <p:cNvPr id="58374" name="Picture 6" descr="eqicon">
            <a:hlinkClick r:id="rId2"/>
          </p:cNvPr>
          <p:cNvPicPr>
            <a:picLocks noChangeAspect="1" noChangeArrowheads="1"/>
          </p:cNvPicPr>
          <p:nvPr/>
        </p:nvPicPr>
        <p:blipFill>
          <a:blip r:embed="rId3" cstate="print"/>
          <a:srcRect/>
          <a:stretch>
            <a:fillRect/>
          </a:stretch>
        </p:blipFill>
        <p:spPr bwMode="auto">
          <a:xfrm>
            <a:off x="782638" y="457200"/>
            <a:ext cx="414337" cy="490538"/>
          </a:xfrm>
          <a:prstGeom prst="rect">
            <a:avLst/>
          </a:prstGeom>
          <a:noFill/>
        </p:spPr>
      </p:pic>
      <p:sp>
        <p:nvSpPr>
          <p:cNvPr id="58375" name="Rectangle 7"/>
          <p:cNvSpPr>
            <a:spLocks noChangeArrowheads="1"/>
          </p:cNvSpPr>
          <p:nvPr/>
        </p:nvSpPr>
        <p:spPr bwMode="auto">
          <a:xfrm>
            <a:off x="260350" y="1116013"/>
            <a:ext cx="6264275" cy="1008062"/>
          </a:xfrm>
          <a:prstGeom prst="rect">
            <a:avLst/>
          </a:prstGeom>
          <a:noFill/>
          <a:ln w="9525">
            <a:solidFill>
              <a:schemeClr val="tx1"/>
            </a:solidFill>
            <a:miter lim="800000"/>
            <a:headEnd/>
            <a:tailEnd/>
          </a:ln>
          <a:effectLst/>
        </p:spPr>
        <p:txBody>
          <a:bodyPr anchor="ctr"/>
          <a:lstStyle/>
          <a:p>
            <a:pPr algn="ctr"/>
            <a:r>
              <a:rPr lang="ar-SA" sz="1600" b="1">
                <a:solidFill>
                  <a:schemeClr val="tx2"/>
                </a:solidFill>
                <a:cs typeface="Traditional Arabic" pitchFamily="18" charset="-78"/>
              </a:rPr>
              <a:t>أجريت أبحاث خلال 25 سنة من قبل 1000 مؤسسة على عشرات الألوف من الأشخاص وكلها توصلت إلى  النتيجة</a:t>
            </a:r>
            <a:r>
              <a:rPr lang="ar-KW" sz="1600" b="1">
                <a:solidFill>
                  <a:schemeClr val="tx2"/>
                </a:solidFill>
                <a:cs typeface="Traditional Arabic" pitchFamily="18" charset="-78"/>
              </a:rPr>
              <a:t> نفسها</a:t>
            </a:r>
            <a:r>
              <a:rPr lang="ar-SA" sz="1600" b="1">
                <a:solidFill>
                  <a:schemeClr val="tx2"/>
                </a:solidFill>
                <a:cs typeface="Traditional Arabic" pitchFamily="18" charset="-78"/>
              </a:rPr>
              <a:t> :</a:t>
            </a:r>
            <a:r>
              <a:rPr lang="ar-SA" b="1">
                <a:solidFill>
                  <a:schemeClr val="tx2"/>
                </a:solidFill>
              </a:rPr>
              <a:t> </a:t>
            </a:r>
            <a:r>
              <a:rPr lang="ar-KW" b="1">
                <a:solidFill>
                  <a:schemeClr val="tx2"/>
                </a:solidFill>
              </a:rPr>
              <a:t/>
            </a:r>
            <a:br>
              <a:rPr lang="ar-KW" b="1">
                <a:solidFill>
                  <a:schemeClr val="tx2"/>
                </a:solidFill>
              </a:rPr>
            </a:br>
            <a:r>
              <a:rPr lang="ar-KW" sz="1600" b="1">
                <a:solidFill>
                  <a:schemeClr val="tx2"/>
                </a:solidFill>
              </a:rPr>
              <a:t>”</a:t>
            </a:r>
            <a:r>
              <a:rPr lang="ar-SA" sz="1600" b="1" i="1">
                <a:solidFill>
                  <a:schemeClr val="tx2"/>
                </a:solidFill>
                <a:cs typeface="Monotype Koufi" pitchFamily="2" charset="-78"/>
              </a:rPr>
              <a:t>إن نجاح الإنسان يتوقف على مهارات لا علاقة لها بشهاداته وتحصيله العلمي</a:t>
            </a:r>
            <a:r>
              <a:rPr lang="ar-SA" sz="1600" b="1">
                <a:solidFill>
                  <a:schemeClr val="tx2"/>
                </a:solidFill>
                <a:cs typeface="Monotype Koufi" pitchFamily="2" charset="-78"/>
              </a:rPr>
              <a:t> .</a:t>
            </a:r>
            <a:r>
              <a:rPr lang="ar-KW" sz="1600" b="1">
                <a:solidFill>
                  <a:schemeClr val="tx2"/>
                </a:solidFill>
                <a:cs typeface="Monotype Koufi" pitchFamily="2" charset="-78"/>
              </a:rPr>
              <a:t>“</a:t>
            </a:r>
            <a:endParaRPr lang="en-US" sz="1600" b="1">
              <a:solidFill>
                <a:schemeClr val="tx2"/>
              </a:solidFill>
              <a:cs typeface="Monotype Koufi" pitchFamily="2" charset="-78"/>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Footer Placeholder 5"/>
          <p:cNvSpPr>
            <a:spLocks noGrp="1"/>
          </p:cNvSpPr>
          <p:nvPr>
            <p:ph type="ftr" sz="quarter" idx="11"/>
          </p:nvPr>
        </p:nvSpPr>
        <p:spPr/>
        <p:txBody>
          <a:bodyPr/>
          <a:lstStyle/>
          <a:p>
            <a:r>
              <a:rPr lang="ar-SA"/>
              <a:t>مفاجآت صيف دبي 2005     الذكاء الوجداني : </a:t>
            </a:r>
            <a:r>
              <a:rPr lang="ar-KW"/>
              <a:t>”موعد مع القمة “</a:t>
            </a:r>
            <a:r>
              <a:rPr lang="ar-SA"/>
              <a:t> </a:t>
            </a:r>
            <a:r>
              <a:rPr lang="ar-KW"/>
              <a:t>     </a:t>
            </a:r>
            <a:r>
              <a:rPr lang="ar-SA"/>
              <a:t>د.مصطفى أبوسعد</a:t>
            </a:r>
            <a:endParaRPr lang="en-US"/>
          </a:p>
        </p:txBody>
      </p:sp>
      <p:sp>
        <p:nvSpPr>
          <p:cNvPr id="12" name="Slide Number Placeholder 6"/>
          <p:cNvSpPr>
            <a:spLocks noGrp="1"/>
          </p:cNvSpPr>
          <p:nvPr>
            <p:ph type="sldNum" sz="quarter" idx="12"/>
          </p:nvPr>
        </p:nvSpPr>
        <p:spPr/>
        <p:txBody>
          <a:bodyPr/>
          <a:lstStyle/>
          <a:p>
            <a:fld id="{B54086DA-F477-4BA6-97DB-15DE443E346B}" type="slidenum">
              <a:rPr lang="ar-AE"/>
              <a:pPr/>
              <a:t>20</a:t>
            </a:fld>
            <a:endParaRPr lang="en-US"/>
          </a:p>
        </p:txBody>
      </p:sp>
      <p:sp>
        <p:nvSpPr>
          <p:cNvPr id="9219" name="Rectangle 3"/>
          <p:cNvSpPr>
            <a:spLocks noGrp="1" noChangeArrowheads="1"/>
          </p:cNvSpPr>
          <p:nvPr>
            <p:ph type="body" sz="half" idx="1"/>
          </p:nvPr>
        </p:nvSpPr>
        <p:spPr>
          <a:xfrm>
            <a:off x="342900" y="1692275"/>
            <a:ext cx="5173663" cy="3024188"/>
          </a:xfrm>
          <a:ln>
            <a:solidFill>
              <a:schemeClr val="tx1"/>
            </a:solidFill>
          </a:ln>
        </p:spPr>
        <p:txBody>
          <a:bodyPr/>
          <a:lstStyle/>
          <a:p>
            <a:pPr algn="r" rtl="1"/>
            <a:r>
              <a:rPr lang="ar-SA" sz="1600" b="1" i="1"/>
              <a:t>إن وضع المشكلة ضمن أسئلة الإطار السلبي يؤدي إلى الشعور بالعجز وإلقاء اللوم على الآخرين وإضاعة الفرص .</a:t>
            </a:r>
          </a:p>
          <a:p>
            <a:pPr lvl="1" algn="r" rtl="1"/>
            <a:r>
              <a:rPr lang="ar-SA" sz="1600" b="1"/>
              <a:t>ما هي المشكلة ؟ </a:t>
            </a:r>
          </a:p>
          <a:p>
            <a:pPr lvl="1" algn="r" rtl="1"/>
            <a:r>
              <a:rPr lang="ar-SA" sz="1600" b="1"/>
              <a:t>لماذا لدي هذه المشكلة ؟</a:t>
            </a:r>
          </a:p>
          <a:p>
            <a:pPr lvl="1" algn="r" rtl="1"/>
            <a:r>
              <a:rPr lang="ar-SA" sz="1600" b="1"/>
              <a:t>منذ متى لدي هذه المشكلة ؟</a:t>
            </a:r>
          </a:p>
          <a:p>
            <a:pPr lvl="1" algn="r" rtl="1"/>
            <a:r>
              <a:rPr lang="ar-SA" sz="1600" b="1"/>
              <a:t>كيف تحد هذه المشكلة من إمكانياتي ؟</a:t>
            </a:r>
          </a:p>
          <a:p>
            <a:pPr lvl="1" algn="r" rtl="1"/>
            <a:r>
              <a:rPr lang="ar-SA" sz="1600" b="1"/>
              <a:t>من السبب في وجود هذه المشكلة ؟</a:t>
            </a:r>
          </a:p>
          <a:p>
            <a:pPr lvl="1" algn="r" rtl="1"/>
            <a:r>
              <a:rPr lang="ar-SA" sz="1600" b="1"/>
              <a:t>كيف تحول هذه المشكلة بيني وبين تحقيق ما أرغب فيه ؟</a:t>
            </a:r>
          </a:p>
          <a:p>
            <a:pPr lvl="1" algn="r" rtl="1"/>
            <a:r>
              <a:rPr lang="ar-SA" sz="1600" b="1"/>
              <a:t>ما أسوأ وقت عشت خلاله هذه المشكلة ؟</a:t>
            </a:r>
            <a:endParaRPr lang="ar-KW" sz="1600" b="1"/>
          </a:p>
        </p:txBody>
      </p:sp>
      <p:sp>
        <p:nvSpPr>
          <p:cNvPr id="9220" name="Rectangle 4"/>
          <p:cNvSpPr>
            <a:spLocks noChangeArrowheads="1"/>
          </p:cNvSpPr>
          <p:nvPr/>
        </p:nvSpPr>
        <p:spPr bwMode="auto">
          <a:xfrm>
            <a:off x="404813" y="827088"/>
            <a:ext cx="5903912" cy="649287"/>
          </a:xfrm>
          <a:prstGeom prst="rect">
            <a:avLst/>
          </a:prstGeom>
          <a:solidFill>
            <a:schemeClr val="bg1"/>
          </a:solidFill>
          <a:ln w="9525">
            <a:solidFill>
              <a:schemeClr val="tx1"/>
            </a:solidFill>
            <a:miter lim="800000"/>
            <a:headEnd/>
            <a:tailEnd/>
          </a:ln>
          <a:effectLst/>
        </p:spPr>
        <p:txBody>
          <a:bodyPr anchor="ctr"/>
          <a:lstStyle/>
          <a:p>
            <a:pPr algn="ctr" rtl="1"/>
            <a:r>
              <a:rPr lang="ar-SA" sz="1600" b="1"/>
              <a:t>الأشخاص الأذكياء عاطفياً يعرفون كيف يطرحون الأسئلة الذكية عاطفياً التي تحرك مشاعرهم الإيجابية وتوجههم في الاتجاه الصحيح .</a:t>
            </a:r>
            <a:endParaRPr lang="en-US" sz="1600" b="1"/>
          </a:p>
        </p:txBody>
      </p:sp>
      <p:sp>
        <p:nvSpPr>
          <p:cNvPr id="9221" name="Rectangle 5"/>
          <p:cNvSpPr>
            <a:spLocks noChangeArrowheads="1"/>
          </p:cNvSpPr>
          <p:nvPr/>
        </p:nvSpPr>
        <p:spPr bwMode="auto">
          <a:xfrm>
            <a:off x="1196975" y="179388"/>
            <a:ext cx="4105275" cy="576262"/>
          </a:xfrm>
          <a:prstGeom prst="rect">
            <a:avLst/>
          </a:prstGeom>
          <a:gradFill rotWithShape="1">
            <a:gsLst>
              <a:gs pos="0">
                <a:schemeClr val="accent1"/>
              </a:gs>
              <a:gs pos="100000">
                <a:schemeClr val="bg1"/>
              </a:gs>
            </a:gsLst>
            <a:lin ang="5400000" scaled="1"/>
          </a:gradFill>
          <a:ln w="9525">
            <a:solidFill>
              <a:schemeClr val="tx1"/>
            </a:solidFill>
            <a:miter lim="800000"/>
            <a:headEnd/>
            <a:tailEnd/>
          </a:ln>
          <a:effectLst/>
        </p:spPr>
        <p:txBody>
          <a:bodyPr anchor="ctr"/>
          <a:lstStyle/>
          <a:p>
            <a:pPr algn="ctr" rtl="1"/>
            <a:r>
              <a:rPr lang="ar-KW" sz="2800" b="1">
                <a:solidFill>
                  <a:schemeClr val="tx2"/>
                </a:solidFill>
              </a:rPr>
              <a:t>الأسئلة الذكية </a:t>
            </a:r>
            <a:endParaRPr lang="en-US"/>
          </a:p>
        </p:txBody>
      </p:sp>
      <p:sp>
        <p:nvSpPr>
          <p:cNvPr id="9222" name="Rectangle 6"/>
          <p:cNvSpPr>
            <a:spLocks noChangeArrowheads="1"/>
          </p:cNvSpPr>
          <p:nvPr/>
        </p:nvSpPr>
        <p:spPr bwMode="auto">
          <a:xfrm rot="16200000">
            <a:off x="5085556" y="3204370"/>
            <a:ext cx="2447925" cy="576262"/>
          </a:xfrm>
          <a:prstGeom prst="rect">
            <a:avLst/>
          </a:prstGeom>
          <a:gradFill rotWithShape="1">
            <a:gsLst>
              <a:gs pos="0">
                <a:schemeClr val="accent1"/>
              </a:gs>
              <a:gs pos="100000">
                <a:schemeClr val="bg1"/>
              </a:gs>
            </a:gsLst>
            <a:lin ang="5400000" scaled="1"/>
          </a:gradFill>
          <a:ln w="9525">
            <a:solidFill>
              <a:schemeClr val="tx1"/>
            </a:solidFill>
            <a:miter lim="800000"/>
            <a:headEnd/>
            <a:tailEnd/>
          </a:ln>
          <a:effectLst/>
        </p:spPr>
        <p:txBody>
          <a:bodyPr anchor="ctr"/>
          <a:lstStyle/>
          <a:p>
            <a:pPr algn="ctr" rtl="1">
              <a:lnSpc>
                <a:spcPct val="80000"/>
              </a:lnSpc>
              <a:spcBef>
                <a:spcPct val="20000"/>
              </a:spcBef>
            </a:pPr>
            <a:r>
              <a:rPr lang="ar-SA" sz="2400" b="1"/>
              <a:t>أسئلة الإطار السلبي :</a:t>
            </a:r>
            <a:endParaRPr lang="en-US" sz="2400" b="1"/>
          </a:p>
        </p:txBody>
      </p:sp>
      <p:sp>
        <p:nvSpPr>
          <p:cNvPr id="9227" name="Rectangle 11"/>
          <p:cNvSpPr>
            <a:spLocks noChangeArrowheads="1"/>
          </p:cNvSpPr>
          <p:nvPr/>
        </p:nvSpPr>
        <p:spPr bwMode="auto">
          <a:xfrm rot="16200000">
            <a:off x="4905375" y="6624638"/>
            <a:ext cx="2808288" cy="576262"/>
          </a:xfrm>
          <a:prstGeom prst="rect">
            <a:avLst/>
          </a:prstGeom>
          <a:gradFill rotWithShape="1">
            <a:gsLst>
              <a:gs pos="0">
                <a:schemeClr val="accent1"/>
              </a:gs>
              <a:gs pos="100000">
                <a:schemeClr val="bg1"/>
              </a:gs>
            </a:gsLst>
            <a:lin ang="5400000" scaled="1"/>
          </a:gradFill>
          <a:ln w="9525">
            <a:solidFill>
              <a:schemeClr val="tx1"/>
            </a:solidFill>
            <a:miter lim="800000"/>
            <a:headEnd/>
            <a:tailEnd/>
          </a:ln>
          <a:effectLst/>
        </p:spPr>
        <p:txBody>
          <a:bodyPr anchor="ctr"/>
          <a:lstStyle/>
          <a:p>
            <a:pPr lvl="1" algn="r" rtl="1">
              <a:lnSpc>
                <a:spcPct val="80000"/>
              </a:lnSpc>
              <a:spcBef>
                <a:spcPct val="20000"/>
              </a:spcBef>
            </a:pPr>
            <a:r>
              <a:rPr lang="ar-KW" sz="2400" b="1"/>
              <a:t>أ</a:t>
            </a:r>
            <a:r>
              <a:rPr lang="ar-SA" sz="2400" b="1"/>
              <a:t>سئلة الإطار الإيجابي</a:t>
            </a:r>
          </a:p>
        </p:txBody>
      </p:sp>
      <p:sp>
        <p:nvSpPr>
          <p:cNvPr id="9228" name="Rectangle 12"/>
          <p:cNvSpPr>
            <a:spLocks noChangeArrowheads="1"/>
          </p:cNvSpPr>
          <p:nvPr/>
        </p:nvSpPr>
        <p:spPr bwMode="auto">
          <a:xfrm>
            <a:off x="333375" y="5003800"/>
            <a:ext cx="5505450" cy="3313113"/>
          </a:xfrm>
          <a:prstGeom prst="rect">
            <a:avLst/>
          </a:prstGeom>
          <a:noFill/>
          <a:ln w="9525">
            <a:solidFill>
              <a:schemeClr val="tx1"/>
            </a:solidFill>
            <a:miter lim="800000"/>
            <a:headEnd/>
            <a:tailEnd/>
          </a:ln>
          <a:effectLst/>
        </p:spPr>
        <p:txBody>
          <a:bodyPr/>
          <a:lstStyle/>
          <a:p>
            <a:pPr marL="342900" indent="-342900" algn="r" rtl="1">
              <a:spcBef>
                <a:spcPct val="20000"/>
              </a:spcBef>
              <a:buFontTx/>
              <a:buChar char="•"/>
            </a:pPr>
            <a:r>
              <a:rPr lang="ar-SA" sz="1600" b="1" i="1"/>
              <a:t>* إن وضع المشكلة ضمن أسئلة الإطار الإيجابي يدفع الإنسان إلى السير في الاتجاه الذي يريده ويحمله المسئولية ويعطيه الكثير من الخيارات :</a:t>
            </a:r>
          </a:p>
          <a:p>
            <a:pPr marL="342900" indent="-342900" algn="ctr" rtl="1">
              <a:spcBef>
                <a:spcPct val="20000"/>
              </a:spcBef>
              <a:buFontTx/>
              <a:buChar char="•"/>
            </a:pPr>
            <a:r>
              <a:rPr lang="ar-SA" sz="1600" b="1"/>
              <a:t>ماذا أريد ؟نحن نصنع عاداتنا </a:t>
            </a:r>
          </a:p>
          <a:p>
            <a:pPr marL="342900" indent="-342900" algn="ctr" rtl="1">
              <a:spcBef>
                <a:spcPct val="20000"/>
              </a:spcBef>
              <a:buFontTx/>
              <a:buChar char="•"/>
            </a:pPr>
            <a:r>
              <a:rPr lang="ar-SA" sz="1600" b="1"/>
              <a:t>ثم تقوم عاداتنا بصنعنا </a:t>
            </a:r>
          </a:p>
          <a:p>
            <a:pPr marL="342900" indent="-342900" algn="ctr" rtl="1">
              <a:spcBef>
                <a:spcPct val="20000"/>
              </a:spcBef>
              <a:buFontTx/>
              <a:buChar char="•"/>
            </a:pPr>
            <a:r>
              <a:rPr lang="ar-SA" sz="1600" b="1"/>
              <a:t>متى أريد تحقيق ذلك ؟</a:t>
            </a:r>
          </a:p>
          <a:p>
            <a:pPr marL="342900" indent="-342900" algn="ctr" rtl="1">
              <a:spcBef>
                <a:spcPct val="20000"/>
              </a:spcBef>
              <a:buFontTx/>
              <a:buChar char="•"/>
            </a:pPr>
            <a:r>
              <a:rPr lang="ar-SA" sz="1600" b="1"/>
              <a:t>بعد الحصول على ما أريده ما الذي سيتحسن في حياتي ؟</a:t>
            </a:r>
          </a:p>
          <a:p>
            <a:pPr marL="342900" indent="-342900" algn="ctr" rtl="1">
              <a:spcBef>
                <a:spcPct val="20000"/>
              </a:spcBef>
              <a:buFontTx/>
              <a:buChar char="•"/>
            </a:pPr>
            <a:r>
              <a:rPr lang="ar-SA" sz="1600" b="1"/>
              <a:t>ما هي المصادر المتاحة لمساعدتي على الوصول إلى ما أريد ؟ </a:t>
            </a:r>
          </a:p>
          <a:p>
            <a:pPr marL="342900" indent="-342900" algn="ctr" rtl="1">
              <a:spcBef>
                <a:spcPct val="20000"/>
              </a:spcBef>
              <a:buFontTx/>
              <a:buChar char="•"/>
            </a:pPr>
            <a:r>
              <a:rPr lang="ar-SA" sz="1600" b="1"/>
              <a:t>كيف أستخدم الإمكانات التي لدي أحسن استخدام؟ </a:t>
            </a:r>
          </a:p>
          <a:p>
            <a:pPr marL="342900" indent="-342900" algn="ctr" rtl="1">
              <a:spcBef>
                <a:spcPct val="20000"/>
              </a:spcBef>
              <a:buFontTx/>
              <a:buChar char="•"/>
            </a:pPr>
            <a:r>
              <a:rPr lang="ar-SA" sz="1600" b="1"/>
              <a:t>ما هي التحديات التي يمكن أن تواجهني ؟</a:t>
            </a:r>
          </a:p>
          <a:p>
            <a:pPr marL="342900" indent="-342900" algn="ctr" rtl="1">
              <a:spcBef>
                <a:spcPct val="20000"/>
              </a:spcBef>
              <a:buFontTx/>
              <a:buChar char="•"/>
            </a:pPr>
            <a:r>
              <a:rPr lang="ar-SA" sz="1600" b="1"/>
              <a:t>ما هي أفضل طريقة لمواجهة هذه التحديات ؟</a:t>
            </a:r>
          </a:p>
          <a:p>
            <a:pPr marL="342900" indent="-342900" algn="ctr" rtl="1">
              <a:spcBef>
                <a:spcPct val="20000"/>
              </a:spcBef>
              <a:buFontTx/>
              <a:buChar char="•"/>
            </a:pPr>
            <a:r>
              <a:rPr lang="ar-SA" sz="1600" b="1"/>
              <a:t>ما الذي يجب القيام به</a:t>
            </a:r>
            <a:r>
              <a:rPr lang="ar-KW" sz="1600" b="1"/>
              <a:t> الآن </a:t>
            </a:r>
            <a:r>
              <a:rPr lang="ar-SA" sz="1600" b="1"/>
              <a:t> للحصول على ما أريد ؟</a:t>
            </a:r>
            <a:r>
              <a:rPr lang="en-US" sz="1600"/>
              <a:t> </a:t>
            </a:r>
          </a:p>
        </p:txBody>
      </p:sp>
      <p:pic>
        <p:nvPicPr>
          <p:cNvPr id="9232" name="Picture 16" descr="MCj01051920000[1]"/>
          <p:cNvPicPr>
            <a:picLocks noChangeAspect="1" noChangeArrowheads="1"/>
          </p:cNvPicPr>
          <p:nvPr>
            <p:ph sz="half" idx="2"/>
          </p:nvPr>
        </p:nvPicPr>
        <p:blipFill>
          <a:blip r:embed="rId2" cstate="print"/>
          <a:srcRect/>
          <a:stretch>
            <a:fillRect/>
          </a:stretch>
        </p:blipFill>
        <p:spPr>
          <a:xfrm>
            <a:off x="6007100" y="4932363"/>
            <a:ext cx="661988" cy="503237"/>
          </a:xfrm>
          <a:noFill/>
          <a:ln/>
        </p:spPr>
      </p:pic>
      <p:pic>
        <p:nvPicPr>
          <p:cNvPr id="9235" name="Picture 19" descr="MCBS01884_0000[1]"/>
          <p:cNvPicPr>
            <a:picLocks noChangeAspect="1" noChangeArrowheads="1"/>
          </p:cNvPicPr>
          <p:nvPr/>
        </p:nvPicPr>
        <p:blipFill>
          <a:blip r:embed="rId3" cstate="print"/>
          <a:srcRect/>
          <a:stretch>
            <a:fillRect/>
          </a:stretch>
        </p:blipFill>
        <p:spPr bwMode="auto">
          <a:xfrm>
            <a:off x="5949950" y="1619250"/>
            <a:ext cx="588963" cy="592138"/>
          </a:xfrm>
          <a:prstGeom prst="rect">
            <a:avLst/>
          </a:prstGeom>
          <a:noFill/>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ar-SA"/>
              <a:t>مفاجآت صيف دبي 2005     الذكاء الوجداني : </a:t>
            </a:r>
            <a:r>
              <a:rPr lang="ar-KW"/>
              <a:t>”موعد مع القمة “</a:t>
            </a:r>
            <a:r>
              <a:rPr lang="ar-SA"/>
              <a:t> </a:t>
            </a:r>
            <a:r>
              <a:rPr lang="ar-KW"/>
              <a:t>     </a:t>
            </a:r>
            <a:r>
              <a:rPr lang="ar-SA"/>
              <a:t>د.مصطفى أبوسعد</a:t>
            </a:r>
            <a:endParaRPr lang="en-US"/>
          </a:p>
        </p:txBody>
      </p:sp>
      <p:sp>
        <p:nvSpPr>
          <p:cNvPr id="6" name="Slide Number Placeholder 5"/>
          <p:cNvSpPr>
            <a:spLocks noGrp="1"/>
          </p:cNvSpPr>
          <p:nvPr>
            <p:ph type="sldNum" sz="quarter" idx="12"/>
          </p:nvPr>
        </p:nvSpPr>
        <p:spPr/>
        <p:txBody>
          <a:bodyPr/>
          <a:lstStyle/>
          <a:p>
            <a:fld id="{07C399A5-F7CA-44EC-BEA7-6591337B014B}" type="slidenum">
              <a:rPr lang="ar-AE"/>
              <a:pPr/>
              <a:t>21</a:t>
            </a:fld>
            <a:endParaRPr lang="en-US"/>
          </a:p>
        </p:txBody>
      </p:sp>
      <p:sp>
        <p:nvSpPr>
          <p:cNvPr id="50178" name="Rectangle 2"/>
          <p:cNvSpPr>
            <a:spLocks noGrp="1" noChangeArrowheads="1"/>
          </p:cNvSpPr>
          <p:nvPr>
            <p:ph type="body" idx="1"/>
          </p:nvPr>
        </p:nvSpPr>
        <p:spPr>
          <a:xfrm>
            <a:off x="333375" y="900113"/>
            <a:ext cx="6172200" cy="7704137"/>
          </a:xfrm>
          <a:ln>
            <a:solidFill>
              <a:schemeClr val="tx1"/>
            </a:solidFill>
          </a:ln>
        </p:spPr>
        <p:txBody>
          <a:bodyPr/>
          <a:lstStyle/>
          <a:p>
            <a:pPr algn="ctr" rtl="1">
              <a:lnSpc>
                <a:spcPct val="80000"/>
              </a:lnSpc>
              <a:buFontTx/>
              <a:buNone/>
            </a:pPr>
            <a:r>
              <a:rPr lang="ar-KW" sz="1400" b="1"/>
              <a:t>اللوزة في اجسام البشر هي مجموعة من الهياكل المتداخلة تقع فوق جذع الدماغ قرب قاع الحلقة الحوفية.. وهناك لوزتان. واحدة على كل جانب من الدماغ تقع باتجاه جانب الرأس. وتعد اللوزة متخصصة في المسائل الانفصالية الوجداني ة، فإذا بترت اللوزة عن باقي الدماغ، تكون النتيجة عدم القدرة على الاحساس بالاحداث المهمة الوجداني ة وتسمى هذه الحالة احيانا بـ «العمى المؤثر». ويؤدي فقد اللوزة الى الافتقار لأي تفاعل عاطفي. فعلى سبيل المثال خضع شاب لعملية استؤصلت خلالها اللوزة من دماغه، فأصبح لا يبدي اي رغبة في الاختلاط بالناس، وفضل الجلوس في عزلة بدون اي اتصال مع البشر. وبينما كان قادرا بصورة مثالية على التخاطب والتحادث مع الآخرين، إلا انه لم يعد قادرا على التمييز بين اصدقائه وأقاربه، ولم يعد يتعرف حتى على والدته، وبقي غير مبال بضيق الآخرين. وتعمل اللوزة لمخزن الذكريات الانفعالية، ولذلك فهي ذات اهمية بوظيفتها. فالحياة بدون لوزة الدماغ مجردة من المعاني الشخصية. </a:t>
            </a:r>
          </a:p>
          <a:p>
            <a:pPr algn="r" rtl="1">
              <a:lnSpc>
                <a:spcPct val="80000"/>
              </a:lnSpc>
            </a:pPr>
            <a:r>
              <a:rPr lang="ar-KW" sz="1400" b="1"/>
              <a:t>ودعنا نتذكر ذلك الوضع عندما يتحول الذكي الى مغفل، لقد حدث بدقة عندما طعن الطالب النجيب جاسون استاذ الفيزياء في المرحلة الثانوية باستخدام ساطور المطبخ، ولكن الحقائق ذكرت في التقرير الذي افاد ان جاسون الطالب الحاصل على ترتيب مستوى رفيع في مدرسة بكلورال سبرنيغ بولاية فلوريدا كان همه وأمله الوحيد هو دخول كلية الطب، اي ان حلمه كان الدخول الى كلية الطب بجامعة هارفرد، لكن استاذ مادة الفيزياء ديفيد بولوجروتو منحه 80 درجة في الاختبار. وعندما اعتقد جاسون ان الدرجة مجرد «</a:t>
            </a:r>
            <a:r>
              <a:rPr lang="en-US" sz="1400" b="1"/>
              <a:t>B</a:t>
            </a:r>
            <a:r>
              <a:rPr lang="ar-KW" sz="1400" b="1"/>
              <a:t>» احس ان امله قد خاب فحمل ساطورا الى المدرسة وفي مواجهة مع بولوجروتو في مختبر الفيزياء طعن الطالب استاذه في عظمة الترقوة قبل ان يتمكن اخرون من السيطرة على الموقف. وحكم قاض على الطالب جاسون بالبراءة، وقال ان الطالب اصيب بالجنون خلال الحادث وأقسم 4 أطباء نفسانيون وعلماء نفس على انه اصيب باضطراب نفسي خلال الشجار، وزعم جاسون انه كان يخطط للانتحار بسبب نتيجة الاختبار. وذهب الى استاذه لابلاغه بأنه سيقتل نفسه بسبب هذه الدرجة السيئة. ولكن الاستاذ بولوجروتو روى قصة مختلفة: «اعتقد انه كان يحاول الاجهاز علي بالكامل لانه اصيب بغضب شديد نتيجة للدرجة السيئة. </a:t>
            </a:r>
          </a:p>
          <a:p>
            <a:pPr algn="r" rtl="1">
              <a:lnSpc>
                <a:spcPct val="80000"/>
              </a:lnSpc>
            </a:pPr>
            <a:r>
              <a:rPr lang="ar-KW" sz="1400" b="1"/>
              <a:t>بعد نقله الى مدرسة خاصة، تخرج جاسون بعد عامين وكان الاول في فصله. وبعد ان حصل على درجات عالية تخرج بمرتبة الشرف وكان استاذه ديفيد بولوجروتو لا يزال يشتكي بأن طالبه السابق لم يعتذر قط عما فعله او حتى يتحمل المسئولية عن الحادث. </a:t>
            </a:r>
          </a:p>
          <a:p>
            <a:pPr algn="r" rtl="1">
              <a:lnSpc>
                <a:spcPct val="80000"/>
              </a:lnSpc>
            </a:pPr>
            <a:r>
              <a:rPr lang="ar-KW" sz="1400" b="1"/>
              <a:t>والقضية الآن كيف لطالب شديد الذكاء ومتميز ان يقوم بعمل اخرق مثل ذلك، عمل لا يقوم به سوى مجنون؟ الاجابة هي ان الذكاء الاكاديمي ليس له علاقة بالحياة الوجداني ة. فالاشخاص من ذوي الذكاء المتوقد يمكن ان يكونوا ضعفاء بصورة مذهلة في توجيه حياتهم الخاصة. والحقيقة ان هناك استثناءات واسعة النطاق من القاعدة القائلة ان اصحاب الذكاء الرفيع يتوقعون النجاح، بل ان هناك الكثير من الاستثناءات اكثر من الحالات التي تنسجم مع القاعدة. وفي احسن الحالات فإن الذكاء يسهم بنسبة 20% بالعوامل التي تحدد النجاح في الحياة. ويترك 80% لعوامل اخرى، وكما لاحظ احد الباحثين فإن الغالبية العظمى من العناصر التي تكمن وراء ارتفاع المكانة في المجتمع تحددها عوامل ليس لها صلة بالذكاء وتتراوح ما بين الطبقة الاجتماعية الى الحظ.</a:t>
            </a:r>
            <a:r>
              <a:rPr lang="ar-KW" sz="1400"/>
              <a:t> </a:t>
            </a:r>
          </a:p>
          <a:p>
            <a:pPr algn="r" rtl="1">
              <a:lnSpc>
                <a:spcPct val="80000"/>
              </a:lnSpc>
            </a:pPr>
            <a:r>
              <a:rPr lang="ar-KW" sz="1600" b="1"/>
              <a:t>وحتى كبار المفكرين، امثال ريتشارد هيرنشتين وتشارلز موريه، لا يعلقون الكثير من الاهمية على الذكاء والاخيران يعترفان بأنه يجوز ان طالبا بدرجات مقبول في الرياضيات، بدلا من التوجه كي يصبح عالماً رياضياً فإنه يدير مشروعه الخاص به فيصبح سيناتورا او يجمع الملايين من الدولارات، ولذلك لا ينبغي ان يفقد احلامه، ان الصلة بين درجات الاختبار وتلك الانجازات تتضاءل في ضوء شمولية السمات الاخرى التي يبعث فيها الحياة. </a:t>
            </a:r>
          </a:p>
          <a:p>
            <a:pPr algn="r" rtl="1">
              <a:lnSpc>
                <a:spcPct val="80000"/>
              </a:lnSpc>
            </a:pPr>
            <a:endParaRPr lang="en-US" sz="1400"/>
          </a:p>
        </p:txBody>
      </p:sp>
      <p:sp>
        <p:nvSpPr>
          <p:cNvPr id="50179" name="Rectangle 3"/>
          <p:cNvSpPr>
            <a:spLocks noChangeArrowheads="1"/>
          </p:cNvSpPr>
          <p:nvPr/>
        </p:nvSpPr>
        <p:spPr bwMode="auto">
          <a:xfrm>
            <a:off x="1196975" y="179388"/>
            <a:ext cx="4105275" cy="576262"/>
          </a:xfrm>
          <a:prstGeom prst="rect">
            <a:avLst/>
          </a:prstGeom>
          <a:gradFill rotWithShape="1">
            <a:gsLst>
              <a:gs pos="0">
                <a:schemeClr val="accent1"/>
              </a:gs>
              <a:gs pos="100000">
                <a:schemeClr val="bg1"/>
              </a:gs>
            </a:gsLst>
            <a:lin ang="5400000" scaled="1"/>
          </a:gradFill>
          <a:ln w="9525">
            <a:solidFill>
              <a:schemeClr val="tx1"/>
            </a:solidFill>
            <a:miter lim="800000"/>
            <a:headEnd/>
            <a:tailEnd/>
          </a:ln>
          <a:effectLst/>
        </p:spPr>
        <p:txBody>
          <a:bodyPr anchor="ctr"/>
          <a:lstStyle/>
          <a:p>
            <a:pPr algn="ctr" rtl="1"/>
            <a:r>
              <a:rPr lang="ar-KW" sz="3200" b="1"/>
              <a:t>مركز المشاعر القوية</a:t>
            </a:r>
            <a:endParaRPr lang="en-US" sz="3200" b="1"/>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4"/>
          <p:cNvSpPr>
            <a:spLocks noGrp="1"/>
          </p:cNvSpPr>
          <p:nvPr>
            <p:ph type="ftr" sz="quarter" idx="11"/>
          </p:nvPr>
        </p:nvSpPr>
        <p:spPr/>
        <p:txBody>
          <a:bodyPr/>
          <a:lstStyle/>
          <a:p>
            <a:r>
              <a:rPr lang="ar-SA"/>
              <a:t>مفاجآت صيف دبي 2005     الذكاء الوجداني : </a:t>
            </a:r>
            <a:r>
              <a:rPr lang="ar-KW"/>
              <a:t>”موعد مع القمة “</a:t>
            </a:r>
            <a:r>
              <a:rPr lang="ar-SA"/>
              <a:t> </a:t>
            </a:r>
            <a:r>
              <a:rPr lang="ar-KW"/>
              <a:t>     </a:t>
            </a:r>
            <a:r>
              <a:rPr lang="ar-SA"/>
              <a:t>د.مصطفى أبوسعد</a:t>
            </a:r>
            <a:endParaRPr lang="en-US"/>
          </a:p>
        </p:txBody>
      </p:sp>
      <p:sp>
        <p:nvSpPr>
          <p:cNvPr id="8" name="Slide Number Placeholder 5"/>
          <p:cNvSpPr>
            <a:spLocks noGrp="1"/>
          </p:cNvSpPr>
          <p:nvPr>
            <p:ph type="sldNum" sz="quarter" idx="12"/>
          </p:nvPr>
        </p:nvSpPr>
        <p:spPr/>
        <p:txBody>
          <a:bodyPr/>
          <a:lstStyle/>
          <a:p>
            <a:fld id="{86BB854A-4737-4880-8D23-32A60733505B}" type="slidenum">
              <a:rPr lang="ar-AE"/>
              <a:pPr/>
              <a:t>22</a:t>
            </a:fld>
            <a:endParaRPr lang="en-US"/>
          </a:p>
        </p:txBody>
      </p:sp>
      <p:sp>
        <p:nvSpPr>
          <p:cNvPr id="75778" name="Rectangle 2"/>
          <p:cNvSpPr>
            <a:spLocks noGrp="1" noChangeArrowheads="1"/>
          </p:cNvSpPr>
          <p:nvPr>
            <p:ph type="ctrTitle"/>
          </p:nvPr>
        </p:nvSpPr>
        <p:spPr>
          <a:xfrm>
            <a:off x="1484313" y="228600"/>
            <a:ext cx="4032250" cy="1219200"/>
          </a:xfrm>
          <a:solidFill>
            <a:srgbClr val="FFFFCC"/>
          </a:solidFill>
          <a:ln>
            <a:solidFill>
              <a:schemeClr val="tx1"/>
            </a:solidFill>
          </a:ln>
        </p:spPr>
        <p:txBody>
          <a:bodyPr/>
          <a:lstStyle/>
          <a:p>
            <a:r>
              <a:rPr lang="ar-KW" sz="4000" b="1"/>
              <a:t>      الذكاء الوجداني :</a:t>
            </a:r>
            <a:br>
              <a:rPr lang="ar-KW" sz="4000" b="1"/>
            </a:br>
            <a:r>
              <a:rPr lang="ar-KW" sz="4000" b="1"/>
              <a:t>           </a:t>
            </a:r>
            <a:r>
              <a:rPr lang="ar-SA" sz="2000" b="1"/>
              <a:t>دانييل جولمان</a:t>
            </a:r>
            <a:r>
              <a:rPr lang="ar-SA" sz="4000" b="1"/>
              <a:t>      </a:t>
            </a:r>
            <a:r>
              <a:rPr lang="ar-KW" sz="4000" b="1"/>
              <a:t>  </a:t>
            </a:r>
            <a:endParaRPr lang="en-US" sz="4000" b="1"/>
          </a:p>
        </p:txBody>
      </p:sp>
      <p:sp>
        <p:nvSpPr>
          <p:cNvPr id="75779" name="Rectangle 3"/>
          <p:cNvSpPr>
            <a:spLocks noGrp="1" noChangeArrowheads="1"/>
          </p:cNvSpPr>
          <p:nvPr>
            <p:ph type="subTitle" idx="1"/>
          </p:nvPr>
        </p:nvSpPr>
        <p:spPr>
          <a:xfrm>
            <a:off x="304800" y="1676400"/>
            <a:ext cx="6248400" cy="6553200"/>
          </a:xfrm>
          <a:ln>
            <a:solidFill>
              <a:schemeClr val="tx1"/>
            </a:solidFill>
          </a:ln>
        </p:spPr>
        <p:txBody>
          <a:bodyPr/>
          <a:lstStyle/>
          <a:p>
            <a:pPr marL="304800" indent="-304800" algn="r">
              <a:lnSpc>
                <a:spcPct val="80000"/>
              </a:lnSpc>
            </a:pPr>
            <a:endParaRPr lang="ar-KW" sz="1600" b="1" i="1"/>
          </a:p>
          <a:p>
            <a:pPr marL="304800" indent="-304800" algn="r">
              <a:lnSpc>
                <a:spcPct val="80000"/>
              </a:lnSpc>
            </a:pPr>
            <a:r>
              <a:rPr lang="ar-SA" sz="1500" b="1" i="1"/>
              <a:t>عن سلسلة عالم المعرفة صدر كتاب (الذكاء الوجداني ) ، محتوياً على ثلاثة أقسام مع مقدمة يقدم المؤلف في هذا الكتاب طريقاً جديداً للنظر في جذور أسباب أمراض الأسر والمجتمعات، ويدعو فيه إلى ثقافة العقل والقلب معاً.</a:t>
            </a:r>
          </a:p>
          <a:p>
            <a:pPr marL="304800" indent="-304800" algn="r">
              <a:lnSpc>
                <a:spcPct val="80000"/>
              </a:lnSpc>
            </a:pPr>
            <a:r>
              <a:rPr lang="ar-SA" sz="1500" b="1" i="1"/>
              <a:t>قام المؤلف في هذا الكتاب برحلة تأمل علمي ثاقب في عواطف الإنسان، نفهم منها معنى الذكاء، وكيفية ارتباطه بالعاطفة، ونطلع عبر صفحاته على مملكة المشاعر وتأثيرها في مسار حياتنا.</a:t>
            </a:r>
          </a:p>
          <a:p>
            <a:pPr marL="304800" indent="-304800" algn="r">
              <a:lnSpc>
                <a:spcPct val="80000"/>
              </a:lnSpc>
            </a:pPr>
            <a:r>
              <a:rPr lang="ar-SA" sz="1500" b="1" i="1"/>
              <a:t>اعتمد المؤلف على الأبحاث الطبية والدراسات التي أجريت على الدماغ البشري خلال العقدين الماضيين، ليخرج بآخر اكتشافات تركيبة المخ الوجداني ة التي تفسر كيف تهيمن قبضة العاطفة القوية على العقل المفكر، وكيف تكشف تراكيب المخ المتداخلة المتحكمة في لحظات الغضب والخوف أو الحب عن كثير من الحقائق، وأن النقص في الذكاء الوجداني أساس الكثير من مشاكل كل فرد منا، لأنه يدمر الذهن ويهدد الصحة الجسمانية بأخطار جسيمة.</a:t>
            </a:r>
          </a:p>
          <a:p>
            <a:pPr marL="304800" indent="-304800" algn="r">
              <a:lnSpc>
                <a:spcPct val="80000"/>
              </a:lnSpc>
            </a:pPr>
            <a:r>
              <a:rPr lang="ar-SA" sz="1500" b="1" i="1"/>
              <a:t>ويجيب المؤلف عن السؤال المهم: ما هذه المشاعر الإنسانية؟ وما مكانها في المخ؟ وهل ما ورثناه من طباع قدر محتوم، أم أن دوائر المخ العصبية دوائر مرنة يمكن أن تتعلم وتتغذى، وتقوى وفقاً للبنية التي يتأسس عليها ذكاؤنا الوجداني  منذ الطفولة؟.</a:t>
            </a:r>
          </a:p>
          <a:p>
            <a:pPr marL="304800" indent="-304800" algn="r">
              <a:lnSpc>
                <a:spcPct val="80000"/>
              </a:lnSpc>
            </a:pPr>
            <a:r>
              <a:rPr lang="ar-SA" sz="1500" b="1" i="1"/>
              <a:t>أما أكثر الحقائق إثارة للقلق في هذا الكتاب فهي ذلك المسح البحثي الشامل الذي يكشف كيف بات جيل الأطفال الحالي في العالم كله أكثر غضباً وجنوحاً وقلقاً واندفاعاً وعنفاً.. فهل الذكاء الوجداني يقدم علاجاً؟ .</a:t>
            </a:r>
          </a:p>
          <a:p>
            <a:pPr marL="304800" indent="-304800" algn="r">
              <a:lnSpc>
                <a:spcPct val="80000"/>
              </a:lnSpc>
            </a:pPr>
            <a:r>
              <a:rPr lang="ar-SA" sz="1500" b="1" i="1"/>
              <a:t>الجواب في صفحات هذا الكتاب الشيق.</a:t>
            </a:r>
            <a:endParaRPr lang="en-GB" sz="1500" b="1" i="1"/>
          </a:p>
          <a:p>
            <a:pPr marL="304800" indent="-304800">
              <a:lnSpc>
                <a:spcPct val="80000"/>
              </a:lnSpc>
            </a:pPr>
            <a:r>
              <a:rPr lang="ar-SA" sz="1500" b="1" i="1"/>
              <a:t>في المقدمة يستشهد المؤلف بقول لأرسطو في كتابه (الأخلاق إلى نيقو ماخوس): (أن يغضب أي إنسان، فهذا أمر سهل.. لكن أن تغضب من الشخص المناسب، وفي الوقت المناسب، وبالأسلوب المناسب.. فليس هذا بالأمر السهل).</a:t>
            </a:r>
          </a:p>
          <a:p>
            <a:pPr marL="304800" indent="-304800">
              <a:lnSpc>
                <a:spcPct val="80000"/>
              </a:lnSpc>
            </a:pPr>
            <a:r>
              <a:rPr lang="ar-SA" sz="1500" b="1" i="1"/>
              <a:t>ثم يذكر المؤلف حادثة كان شاهداً عليها قبل عشرين عاماً والتي انحفرت في ذهنه ودعته إلى تأليف هذا الكتاب..</a:t>
            </a:r>
          </a:p>
          <a:p>
            <a:pPr marL="304800" indent="-304800">
              <a:lnSpc>
                <a:spcPct val="80000"/>
              </a:lnSpc>
            </a:pPr>
            <a:r>
              <a:rPr lang="ar-SA" sz="1500" b="1" i="1"/>
              <a:t>تتلخص تلك الحادثة بصعود المؤلف إلى إحدى الحافلات حيث شد انتباهه سائقها وهو يرحب به وترتسم على وجهه ابتسامة دافئة حيث حيّاه بود، وقد انتبه المؤلف إلى أن السائق كان يرحب بكل راكب حين صعوده.. بينما ارتسم على وجوه الركاب المزاج الكئيب فلم تكن تلقى تحيته وداً إلا من قليل منهم.</a:t>
            </a:r>
          </a:p>
          <a:p>
            <a:pPr marL="304800" indent="-304800">
              <a:lnSpc>
                <a:spcPct val="80000"/>
              </a:lnSpc>
            </a:pPr>
            <a:r>
              <a:rPr lang="ar-SA" sz="1500" b="1" i="1"/>
              <a:t>ولكن مع تقدم الحافلة ببطء في مسيرها واستمرار السائق بتحية الركاب والتعليق على ما تمر عليه الحافلة من أسواق، ودور سينما.. حدث تحول بطيء وسحري داخل الحافلة، ومع الوقت انتقلت عدوى ابتهاجه بما يتمتع به من إمكانات ثرية إلى الركاب.. ونزل كل فرد في محطته وقد خلع عن وجهه ذلك القناع المتجهم الذي صعد به. وعندما كان السائق يودع كلاً منهم بقوله: إلى اللقاء.. يوماً سعيداً.. كان الرد يأتيه بابتسامة جميلة على الوجوه..</a:t>
            </a:r>
            <a:endParaRPr lang="en-GB" sz="1500" b="1" i="1"/>
          </a:p>
          <a:p>
            <a:pPr marL="304800" indent="-304800" algn="r">
              <a:lnSpc>
                <a:spcPct val="80000"/>
              </a:lnSpc>
            </a:pPr>
            <a:endParaRPr lang="en-US" sz="1500" b="1" i="1"/>
          </a:p>
        </p:txBody>
      </p:sp>
      <p:sp>
        <p:nvSpPr>
          <p:cNvPr id="75780" name="Rectangle 4"/>
          <p:cNvSpPr>
            <a:spLocks noChangeArrowheads="1"/>
          </p:cNvSpPr>
          <p:nvPr/>
        </p:nvSpPr>
        <p:spPr bwMode="auto">
          <a:xfrm rot="-892581">
            <a:off x="4459288" y="395288"/>
            <a:ext cx="2209800" cy="685800"/>
          </a:xfrm>
          <a:prstGeom prst="rect">
            <a:avLst/>
          </a:prstGeom>
          <a:noFill/>
          <a:ln w="9525">
            <a:solidFill>
              <a:schemeClr val="tx1"/>
            </a:solidFill>
            <a:miter lim="800000"/>
            <a:headEnd/>
            <a:tailEnd/>
          </a:ln>
          <a:effectLst/>
        </p:spPr>
        <p:txBody>
          <a:bodyPr anchor="ctr"/>
          <a:lstStyle/>
          <a:p>
            <a:pPr algn="r" rtl="1"/>
            <a:r>
              <a:rPr lang="ar-SA" sz="2800" b="1" i="1">
                <a:solidFill>
                  <a:schemeClr val="tx2"/>
                </a:solidFill>
              </a:rPr>
              <a:t>قــراءة في كتــاب</a:t>
            </a:r>
            <a:r>
              <a:rPr lang="ar-SA" sz="2800">
                <a:solidFill>
                  <a:schemeClr val="tx2"/>
                </a:solidFill>
              </a:rPr>
              <a:t> </a:t>
            </a:r>
          </a:p>
        </p:txBody>
      </p:sp>
      <p:pic>
        <p:nvPicPr>
          <p:cNvPr id="75781" name="Picture 5" descr="advert_emotional_intelligence">
            <a:hlinkClick r:id="rId2"/>
          </p:cNvPr>
          <p:cNvPicPr>
            <a:picLocks noChangeAspect="1" noChangeArrowheads="1"/>
          </p:cNvPicPr>
          <p:nvPr/>
        </p:nvPicPr>
        <p:blipFill>
          <a:blip r:embed="rId3" cstate="print"/>
          <a:srcRect/>
          <a:stretch>
            <a:fillRect/>
          </a:stretch>
        </p:blipFill>
        <p:spPr bwMode="auto">
          <a:xfrm>
            <a:off x="0" y="0"/>
            <a:ext cx="1196975" cy="1619250"/>
          </a:xfrm>
          <a:prstGeom prst="rect">
            <a:avLst/>
          </a:prstGeom>
          <a:noFill/>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r>
              <a:rPr lang="ar-SA"/>
              <a:t>مفاجآت صيف دبي 2005     الذكاء الوجداني : </a:t>
            </a:r>
            <a:r>
              <a:rPr lang="ar-KW"/>
              <a:t>”موعد مع القمة “</a:t>
            </a:r>
            <a:r>
              <a:rPr lang="ar-SA"/>
              <a:t> </a:t>
            </a:r>
            <a:r>
              <a:rPr lang="ar-KW"/>
              <a:t>     </a:t>
            </a:r>
            <a:r>
              <a:rPr lang="ar-SA"/>
              <a:t>د.مصطفى أبوسعد</a:t>
            </a:r>
            <a:endParaRPr lang="en-US"/>
          </a:p>
        </p:txBody>
      </p:sp>
      <p:sp>
        <p:nvSpPr>
          <p:cNvPr id="5" name="Slide Number Placeholder 5"/>
          <p:cNvSpPr>
            <a:spLocks noGrp="1"/>
          </p:cNvSpPr>
          <p:nvPr>
            <p:ph type="sldNum" sz="quarter" idx="12"/>
          </p:nvPr>
        </p:nvSpPr>
        <p:spPr/>
        <p:txBody>
          <a:bodyPr/>
          <a:lstStyle/>
          <a:p>
            <a:fld id="{08BFB620-A1DD-4C85-ABEE-8F1783BB6596}" type="slidenum">
              <a:rPr lang="ar-AE"/>
              <a:pPr/>
              <a:t>23</a:t>
            </a:fld>
            <a:endParaRPr lang="en-US"/>
          </a:p>
        </p:txBody>
      </p:sp>
      <p:sp>
        <p:nvSpPr>
          <p:cNvPr id="76802" name="Rectangle 2"/>
          <p:cNvSpPr>
            <a:spLocks noGrp="1" noChangeArrowheads="1"/>
          </p:cNvSpPr>
          <p:nvPr>
            <p:ph type="subTitle" idx="1"/>
          </p:nvPr>
        </p:nvSpPr>
        <p:spPr>
          <a:xfrm>
            <a:off x="304800" y="381000"/>
            <a:ext cx="6219825" cy="8007350"/>
          </a:xfrm>
          <a:ln>
            <a:solidFill>
              <a:schemeClr val="tx1"/>
            </a:solidFill>
          </a:ln>
        </p:spPr>
        <p:txBody>
          <a:bodyPr/>
          <a:lstStyle/>
          <a:p>
            <a:pPr marL="304800" indent="-304800">
              <a:lnSpc>
                <a:spcPct val="80000"/>
              </a:lnSpc>
            </a:pPr>
            <a:endParaRPr lang="ar-KW" sz="1500" b="1" i="1"/>
          </a:p>
          <a:p>
            <a:pPr marL="304800" indent="-304800">
              <a:lnSpc>
                <a:spcPct val="80000"/>
              </a:lnSpc>
            </a:pPr>
            <a:r>
              <a:rPr lang="ar-SA" sz="1500" b="1" i="1"/>
              <a:t>ويعلق المؤلف على هذه الحادثة بقوله:</a:t>
            </a:r>
          </a:p>
          <a:p>
            <a:pPr marL="304800" indent="-304800">
              <a:lnSpc>
                <a:spcPct val="80000"/>
              </a:lnSpc>
            </a:pPr>
            <a:r>
              <a:rPr lang="ar-SA" sz="1500" b="1" i="1"/>
              <a:t>لقد انطبع هذا الموقف في ذاكرتي قرابة عشرين عاماً، وكنت وقتها قد انتهيت رأساً من إعداد رسالتين لنيل الدكتوراه في علم النفس.. لكن الدراسات السيكولوجية في تلك الأيام لم تكن تبدي اهتماماً يذكر بالكيفية التي يمكن أن يحدث بها مثل هذا التحول..</a:t>
            </a:r>
          </a:p>
          <a:p>
            <a:pPr marL="304800" indent="-304800">
              <a:lnSpc>
                <a:spcPct val="80000"/>
              </a:lnSpc>
            </a:pPr>
            <a:r>
              <a:rPr lang="ar-SA" sz="1500" b="1" i="1"/>
              <a:t>إذ لم يكن العلم السيكولوجي يعرف سوى القليل، وربما لم يكن يعرف شيئاً أصلاً، عن آليات العاطفة.. ومع ذلك فكلما تخيلت انتشار (فيروس) المشاعر الطيبة بين ركاب الحافلة الذي لابد أنه سرى عبر المدينة، بدءاً من ركاب تلك الحافلة، اعتبرت ذلك السائق مصلحاً يجوب المدينة (أو باعث السلام في مجموعة من البشر) بمقدرته السحرية على التخفيف من حالة التجهم الشديد البادي على وجوه الركاب، فإذا بقلوبهم تتفتح قليلاً، ويتحول التجهم المرسوم على الوجوه إلى ابتسامة، وفي تناقض صارخ مع هذه الحادثة تنبئنا بعض فقرات الصحف بما يلي:</a:t>
            </a:r>
            <a:endParaRPr lang="en-GB" sz="1500" b="1" i="1"/>
          </a:p>
          <a:p>
            <a:pPr marL="304800" indent="-304800">
              <a:lnSpc>
                <a:spcPct val="80000"/>
              </a:lnSpc>
            </a:pPr>
            <a:endParaRPr lang="ar-KW" sz="1500" b="1" i="1"/>
          </a:p>
          <a:p>
            <a:pPr marL="304800" indent="-304800">
              <a:lnSpc>
                <a:spcPct val="80000"/>
              </a:lnSpc>
            </a:pPr>
            <a:r>
              <a:rPr lang="ar-SA" sz="1500" b="1" i="1"/>
              <a:t>- أحد المراهقين يطلق النار على جمهور أحد النوادي في مدينة مانهاتن ويصيب ثمانية من الصبية لأن كرامته أهينت كما تصور..</a:t>
            </a:r>
          </a:p>
          <a:p>
            <a:pPr marL="304800" indent="-304800">
              <a:lnSpc>
                <a:spcPct val="80000"/>
              </a:lnSpc>
            </a:pPr>
            <a:r>
              <a:rPr lang="ar-SA" sz="1500" b="1" i="1"/>
              <a:t>- جاء في تقرير حول ضحايا جرائم ما قبل سن الثانية عشرة، أن 75 % من صبية هذه المرحلة السنية هم ضحايا آبائهم أو أزواج أمهاتهم.. وفي 50% من الحالات الواردة في التقرير يقول الآباء أنهم لم يفعلوا شيئاً سوى محاولة أداء واجبهم في تربية أولادهم، بمعاقبتهم بالضرب حين يخالفون أوامرهم..</a:t>
            </a:r>
          </a:p>
          <a:p>
            <a:pPr marL="304800" indent="-304800">
              <a:lnSpc>
                <a:spcPct val="80000"/>
              </a:lnSpc>
            </a:pPr>
            <a:r>
              <a:rPr lang="ar-SA" sz="1500" b="1" i="1"/>
              <a:t>- وشاب ألماني يقتل خمس نساء تركيات، من خلال إشعال النار فيهن وهن نائمات.. وقد اعترف الشاب أثناء محاكمته، وهو عضو في مجموعة نازية جديدة، بأنه فشل في الحصول على عمل، وأنه يتعاطى الخمور، وأنه يحمّل الأجانب مسؤولية حظه السيء.</a:t>
            </a:r>
          </a:p>
          <a:p>
            <a:pPr marL="304800" indent="-304800">
              <a:lnSpc>
                <a:spcPct val="80000"/>
              </a:lnSpc>
            </a:pPr>
            <a:r>
              <a:rPr lang="ar-SA" sz="1500" b="1" i="1"/>
              <a:t>لقد أصبحت أخبار الصحف تحمل لنا كل يوم مثل هذه التقارير حول انهيار الحس الحضاري وفقدان الإحساس بالأمان، بما يشبه موجة من الدوافع النفسية المتدنية الآخذة في الاستفحال.. غير أن هذه الأخبار تعكس في النهاية إحساسنا المتزايد بانتشار هذه الانفعالات غير المحكومة على صعيد حياتنا الخاصة، وحياة الآخرين المحيطين بنا.. وليس هناك أحد بيننا بمنأى عن ذلك المد المتفلت من الانفجار الانفعالي، إذ هو يصيب مختلف مناحي حياتنا بشكل أو بآخر..</a:t>
            </a:r>
            <a:endParaRPr lang="en-GB" sz="1500" b="1" i="1"/>
          </a:p>
          <a:p>
            <a:pPr marL="304800" indent="-304800">
              <a:lnSpc>
                <a:spcPct val="80000"/>
              </a:lnSpc>
            </a:pPr>
            <a:r>
              <a:rPr lang="ar-SA" sz="1500" b="1" i="1"/>
              <a:t>في المقدمة يستشهد المؤلف بقول لأرسطو في كتابه (الأخلاق إلى نيقو ماخوس): (أن يغضب أي إنسان، فهذا أمر سهل.. لكن أن تغضب من الشخص المناسب، وفي الوقت المناسب، وبالأسلوب المناسب.. فليس هذا بالأمر السهل).</a:t>
            </a:r>
          </a:p>
          <a:p>
            <a:pPr marL="304800" indent="-304800">
              <a:lnSpc>
                <a:spcPct val="80000"/>
              </a:lnSpc>
            </a:pPr>
            <a:r>
              <a:rPr lang="ar-SA" sz="1500" b="1" i="1"/>
              <a:t>ثم يذكر المؤلف حادثة كان شاهداً عليها قبل عشرين عاماً والتي انحفرت في ذهنه ودعته إلى تأليف هذا الكتاب..</a:t>
            </a:r>
          </a:p>
          <a:p>
            <a:pPr marL="304800" indent="-304800">
              <a:lnSpc>
                <a:spcPct val="80000"/>
              </a:lnSpc>
            </a:pPr>
            <a:r>
              <a:rPr lang="ar-SA" sz="1500" b="1" i="1"/>
              <a:t>تتلخص تلك الحادثة بصعود المؤلف إلى إحدى الحافلات حيث شد انتباهه سائقها وهو يرحب به وترتسم على وجهه ابتسامة دافئة حيث حيّاه بود، وقد انتبه المؤلف إلى أن السائق كان يرحب بكل راكب حين صعوده.. بينما ارتسم على وجوه الركاب المزاج الكئيب فلم تكن تلقى تحيته وداً إلا من قليل منهم.</a:t>
            </a:r>
            <a:endParaRPr lang="en-GB" sz="1500" b="1" i="1"/>
          </a:p>
          <a:p>
            <a:pPr marL="304800" indent="-304800">
              <a:lnSpc>
                <a:spcPct val="80000"/>
              </a:lnSpc>
            </a:pPr>
            <a:r>
              <a:rPr lang="ar-SA" sz="1500" b="1" i="1"/>
              <a:t>ولكن مع تقدم الحافلة ببطء في مسيرها واستمرار السائق بتحية الركاب والتعليق على ما تمر عليه الحافلة من أسواق، ودور سينما.. حدث تحول بطيء وسحري داخل الحافلة، ومع الوقت انتقلت عدوى ابتهاجه بما يتمتع به من إمكانات ثرية إلى الركاب.. ونزل كل فرد في محطته وقد خلع عن وجهه ذلك القناع المتجهم الذي صعد به. وعندما كان السائق يودع كلاً منهم بقوله: إلى اللقاء.. يوماً سعيداً.. كان الرد يأتيه بابتسامة جميلة على الوجوه..</a:t>
            </a:r>
            <a:endParaRPr lang="ar-KW" sz="1500" b="1" i="1"/>
          </a:p>
          <a:p>
            <a:pPr marL="304800" indent="-304800">
              <a:lnSpc>
                <a:spcPct val="80000"/>
              </a:lnSpc>
            </a:pPr>
            <a:r>
              <a:rPr lang="en-US" sz="1500"/>
              <a:t> </a:t>
            </a:r>
          </a:p>
          <a:p>
            <a:pPr marL="304800" indent="-304800">
              <a:lnSpc>
                <a:spcPct val="80000"/>
              </a:lnSpc>
            </a:pPr>
            <a:endParaRPr lang="en-GB" sz="1500" b="1" i="1"/>
          </a:p>
          <a:p>
            <a:pPr marL="304800" indent="-304800">
              <a:lnSpc>
                <a:spcPct val="80000"/>
              </a:lnSpc>
            </a:pPr>
            <a:endParaRPr lang="en-US" sz="1500" b="1" i="1"/>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ooter Placeholder 4"/>
          <p:cNvSpPr>
            <a:spLocks noGrp="1"/>
          </p:cNvSpPr>
          <p:nvPr>
            <p:ph type="ftr" sz="quarter" idx="11"/>
          </p:nvPr>
        </p:nvSpPr>
        <p:spPr/>
        <p:txBody>
          <a:bodyPr/>
          <a:lstStyle/>
          <a:p>
            <a:r>
              <a:rPr lang="ar-SA"/>
              <a:t>مفاجآت صيف دبي 2005     الذكاء الوجداني : </a:t>
            </a:r>
            <a:r>
              <a:rPr lang="ar-KW"/>
              <a:t>”موعد مع القمة “</a:t>
            </a:r>
            <a:r>
              <a:rPr lang="ar-SA"/>
              <a:t> </a:t>
            </a:r>
            <a:r>
              <a:rPr lang="ar-KW"/>
              <a:t>     </a:t>
            </a:r>
            <a:r>
              <a:rPr lang="ar-SA"/>
              <a:t>د.مصطفى أبوسعد</a:t>
            </a:r>
            <a:endParaRPr lang="en-US"/>
          </a:p>
        </p:txBody>
      </p:sp>
      <p:sp>
        <p:nvSpPr>
          <p:cNvPr id="7" name="Slide Number Placeholder 5"/>
          <p:cNvSpPr>
            <a:spLocks noGrp="1"/>
          </p:cNvSpPr>
          <p:nvPr>
            <p:ph type="sldNum" sz="quarter" idx="12"/>
          </p:nvPr>
        </p:nvSpPr>
        <p:spPr/>
        <p:txBody>
          <a:bodyPr/>
          <a:lstStyle/>
          <a:p>
            <a:fld id="{4353D74A-EA23-4E19-86B3-36E8CF7BD680}" type="slidenum">
              <a:rPr lang="ar-AE"/>
              <a:pPr/>
              <a:t>24</a:t>
            </a:fld>
            <a:endParaRPr lang="en-US"/>
          </a:p>
        </p:txBody>
      </p:sp>
      <p:sp>
        <p:nvSpPr>
          <p:cNvPr id="78850" name="Rectangle 2"/>
          <p:cNvSpPr>
            <a:spLocks noGrp="1" noChangeArrowheads="1"/>
          </p:cNvSpPr>
          <p:nvPr>
            <p:ph type="subTitle" idx="1"/>
          </p:nvPr>
        </p:nvSpPr>
        <p:spPr>
          <a:xfrm>
            <a:off x="260350" y="307975"/>
            <a:ext cx="6248400" cy="2392363"/>
          </a:xfrm>
          <a:ln>
            <a:solidFill>
              <a:schemeClr val="tx1"/>
            </a:solidFill>
          </a:ln>
        </p:spPr>
        <p:txBody>
          <a:bodyPr/>
          <a:lstStyle/>
          <a:p>
            <a:pPr marL="304800" indent="-304800">
              <a:lnSpc>
                <a:spcPct val="90000"/>
              </a:lnSpc>
            </a:pPr>
            <a:r>
              <a:rPr lang="ar-SA" sz="1500" b="1" i="1"/>
              <a:t>ويعلق المؤلف على هذه الحادثة بقوله:</a:t>
            </a:r>
          </a:p>
          <a:p>
            <a:pPr marL="304800" indent="-304800">
              <a:lnSpc>
                <a:spcPct val="90000"/>
              </a:lnSpc>
            </a:pPr>
            <a:r>
              <a:rPr lang="ar-SA" sz="1500" b="1" i="1"/>
              <a:t>لقد انطبع هذا الموقف في ذاكرتي قرابة عشرين عاماً، وكنت وقتها قد انتهيت رأساً من إعداد رسالتين لنيل الدكتوراه في علم النفس.. لكن الدراسات السيكولوجية في تلك الأيام لم تكن تبدي اهتماماً يذكر بالكيفية التي يمكن أن يحدث بها مثل هذا التحول..</a:t>
            </a:r>
          </a:p>
          <a:p>
            <a:pPr marL="304800" indent="-304800">
              <a:lnSpc>
                <a:spcPct val="90000"/>
              </a:lnSpc>
            </a:pPr>
            <a:r>
              <a:rPr lang="ar-SA" sz="1500" b="1" i="1"/>
              <a:t>إذ لم يكن العلم السيكولوجي يعرف سوى القليل، وربما لم يكن يعرف شيئاً أصلاً، عن آليات العاطفة.. ومع ذلك فكلما تخيلت انتشار (فيروس) المشاعر الطيبة بين ركاب الحافلة الذي لابد أنه سرى عبر المدينة، بدءاً من ركاب تلك الحافلة، اعتبرت ذلك السائق مصلحاً يجوب المدينة (أو باعث السلام في مجموعة من البشر) بمقدرته السحرية على التخفيف من حالة التجهم الشديد البادي على وجوه الركاب، فإذا بقلوبهم تتفتح قليلاً، ويتحول التجهم المرسوم على الوجوه إلى ابتسامة، وفي تناقض صارخ مع هذه الحادثة تنبئنا بعض فقرات الصحف بما يلي:</a:t>
            </a:r>
            <a:endParaRPr lang="en-US" sz="1500" b="1" i="1"/>
          </a:p>
        </p:txBody>
      </p:sp>
      <p:sp>
        <p:nvSpPr>
          <p:cNvPr id="78851" name="Rectangle 3"/>
          <p:cNvSpPr>
            <a:spLocks noGrp="1" noChangeArrowheads="1"/>
          </p:cNvSpPr>
          <p:nvPr>
            <p:ph type="ctrTitle"/>
          </p:nvPr>
        </p:nvSpPr>
        <p:spPr>
          <a:xfrm>
            <a:off x="1628775" y="2771775"/>
            <a:ext cx="3311525" cy="522288"/>
          </a:xfrm>
          <a:noFill/>
          <a:ln>
            <a:solidFill>
              <a:schemeClr val="tx1"/>
            </a:solidFill>
          </a:ln>
        </p:spPr>
        <p:txBody>
          <a:bodyPr/>
          <a:lstStyle/>
          <a:p>
            <a:pPr rtl="1"/>
            <a:r>
              <a:rPr lang="ar-SA" sz="2400" b="1"/>
              <a:t>بواعث الفعل:</a:t>
            </a:r>
            <a:endParaRPr lang="en-US" sz="2400" b="1"/>
          </a:p>
        </p:txBody>
      </p:sp>
      <p:sp>
        <p:nvSpPr>
          <p:cNvPr id="78852" name="Rectangle 4"/>
          <p:cNvSpPr>
            <a:spLocks noChangeArrowheads="1"/>
          </p:cNvSpPr>
          <p:nvPr/>
        </p:nvSpPr>
        <p:spPr bwMode="auto">
          <a:xfrm>
            <a:off x="260350" y="3348038"/>
            <a:ext cx="6264275" cy="5040312"/>
          </a:xfrm>
          <a:prstGeom prst="rect">
            <a:avLst/>
          </a:prstGeom>
          <a:noFill/>
          <a:ln w="9525">
            <a:solidFill>
              <a:schemeClr val="tx1"/>
            </a:solidFill>
            <a:miter lim="800000"/>
            <a:headEnd/>
            <a:tailEnd/>
          </a:ln>
          <a:effectLst/>
        </p:spPr>
        <p:txBody>
          <a:bodyPr/>
          <a:lstStyle/>
          <a:p>
            <a:pPr algn="r">
              <a:lnSpc>
                <a:spcPct val="80000"/>
              </a:lnSpc>
              <a:spcBef>
                <a:spcPct val="20000"/>
              </a:spcBef>
            </a:pPr>
            <a:r>
              <a:rPr lang="ar-SA" sz="1500" b="1"/>
              <a:t>إن كل الانفعالات في جوهرها هي دوافع لأفعالنا.. هي الخطط الفورية للتعامل مع الحياة التي غرسها التطور في كياننا الإنساني..</a:t>
            </a:r>
          </a:p>
          <a:p>
            <a:pPr algn="r">
              <a:lnSpc>
                <a:spcPct val="80000"/>
              </a:lnSpc>
              <a:spcBef>
                <a:spcPct val="20000"/>
              </a:spcBef>
            </a:pPr>
            <a:r>
              <a:rPr lang="ar-SA" sz="1500" b="1"/>
              <a:t>ويلعب كل انفعال في سجلنا الوجداني  دوراً فريداً، كما توضحه البصمات البيولوجية المتميزة..</a:t>
            </a:r>
          </a:p>
          <a:p>
            <a:pPr algn="r">
              <a:lnSpc>
                <a:spcPct val="80000"/>
              </a:lnSpc>
              <a:spcBef>
                <a:spcPct val="20000"/>
              </a:spcBef>
            </a:pPr>
            <a:r>
              <a:rPr lang="ar-SA" sz="1500" b="1"/>
              <a:t>وقد تمكن الباحثون اليوم بالوسائل العلمية الجديدة البالغة التقدم التي استطاعت أن ترى الجسم والمخ من الداخل بدقة من اكتشاف مزيد من تفاصيل الكيفية الفسيولوجية التي تجهز بها العاطفة الجسم بمختلف أنواع الاستجابات، وعلى سبيل المثال:</a:t>
            </a:r>
          </a:p>
          <a:p>
            <a:pPr algn="r">
              <a:lnSpc>
                <a:spcPct val="80000"/>
              </a:lnSpc>
              <a:spcBef>
                <a:spcPct val="20000"/>
              </a:spcBef>
            </a:pPr>
            <a:r>
              <a:rPr lang="ar-SA" sz="1500" b="1"/>
              <a:t>في حالة الغضب يتدفق الدم إلى اليدين ليجعلهما قادرتين بصورة أسهل على القبض على سلاح أو ضرب عدو.. وتتسارع ضربات القلب، وتندفع دفقة من الهرمونات مثل هرمون (الأدرينالين) فيتولد كم من الطاقة القوية تكفي القيام بعمل عنيف.</a:t>
            </a:r>
          </a:p>
          <a:p>
            <a:pPr algn="r">
              <a:lnSpc>
                <a:spcPct val="80000"/>
              </a:lnSpc>
              <a:spcBef>
                <a:spcPct val="20000"/>
              </a:spcBef>
            </a:pPr>
            <a:r>
              <a:rPr lang="ar-SA" sz="1500" b="1"/>
              <a:t>وفي حالة الخوف: يندفع الدم إلى أكبر العضلات حجماً، مثل عضلات الساقين، فيسهل الهرب، ويصبح الوجه أبيض اللون شاحباً لأن الدم يهرب منه..</a:t>
            </a:r>
          </a:p>
          <a:p>
            <a:pPr algn="r">
              <a:lnSpc>
                <a:spcPct val="80000"/>
              </a:lnSpc>
              <a:spcBef>
                <a:spcPct val="20000"/>
              </a:spcBef>
            </a:pPr>
            <a:r>
              <a:rPr lang="ar-SA" sz="1500" b="1"/>
              <a:t>وفي حالة الدهشة؛ ترفع الحواجب لتسمح بنظرة شاملة أوسع، وتسمح بدخول مزيد من الضوء إلى الشبكية، وهذا يوفر مزيداً من المعلومات حول ما حدث دون توقع وأثار الدهشة، ويكشف حقيقة ما يجري بالضبط، بما يساعد على اختيار أفضل فعل مناسب للموقف.</a:t>
            </a:r>
          </a:p>
          <a:p>
            <a:pPr algn="r">
              <a:lnSpc>
                <a:spcPct val="80000"/>
              </a:lnSpc>
              <a:spcBef>
                <a:spcPct val="20000"/>
              </a:spcBef>
            </a:pPr>
            <a:r>
              <a:rPr lang="ar-SA" sz="1500" b="1"/>
              <a:t>في هذا القسم الأول من الكتاب؛ كانت رحلة المؤلف مع آخر اكتشافات لتركيبة المخ الوجداني ة، والتي تقدم تفسيراً لتلك اللحظات الأكثر تحييراً في حياتنا والتي تهيمن فيها، مشاعرنا على عقولنا..</a:t>
            </a:r>
          </a:p>
          <a:p>
            <a:pPr algn="r">
              <a:lnSpc>
                <a:spcPct val="80000"/>
              </a:lnSpc>
              <a:spcBef>
                <a:spcPct val="20000"/>
              </a:spcBef>
            </a:pPr>
            <a:r>
              <a:rPr lang="ar-SA" sz="1500" b="1"/>
              <a:t>إن فهم التفاعل بين تراكيب المخ يكشف عن الكثير فيما يتعلق بكيفية تعلمنا للعادات الوجداني ة التي يمكن أن تقوض أفضل أهدافنا، وكذلك ما الذي بوسعنا أن نفعله للسيطرة على انفعالاتنا الوجداني ة الهدامة والمسببة للإحباط؟.</a:t>
            </a:r>
            <a:endParaRPr lang="ar-KW" sz="1500" b="1"/>
          </a:p>
          <a:p>
            <a:pPr algn="r">
              <a:lnSpc>
                <a:spcPct val="80000"/>
              </a:lnSpc>
              <a:spcBef>
                <a:spcPct val="20000"/>
              </a:spcBef>
            </a:pPr>
            <a:r>
              <a:rPr lang="ar-SA" sz="1500" b="1"/>
              <a:t>في القسم الثاني من الكتاب يرينا المؤلف كيف تدخل معطياتنا العصبية في تشكيل المهارة الأساسية لممارسة الحياة والتي نسميها (الذكاء الوجداني ) أي أن نكون قادرين مثلاً على التحكم في نزعاتنا ونزواتنا، وأن نقرأ مشاعر الآخرين اليومية ونتعامل بمرونة في علاقاتنا مع الآخرون.</a:t>
            </a:r>
          </a:p>
          <a:p>
            <a:pPr algn="r">
              <a:lnSpc>
                <a:spcPct val="80000"/>
              </a:lnSpc>
              <a:spcBef>
                <a:spcPct val="20000"/>
              </a:spcBef>
            </a:pPr>
            <a:r>
              <a:rPr lang="ar-SA" sz="1500" b="1"/>
              <a:t>هذا النموذج المسهب لمعنى أن يكون المرء (ذكياً) يضع العواطف في بؤرة القدرات الشخصية في التعامل مع الحياة..</a:t>
            </a:r>
            <a:r>
              <a:rPr lang="en-US" sz="1500"/>
              <a:t> </a:t>
            </a:r>
            <a:endParaRPr lang="ar-SA" sz="150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Footer Placeholder 4"/>
          <p:cNvSpPr>
            <a:spLocks noGrp="1"/>
          </p:cNvSpPr>
          <p:nvPr>
            <p:ph type="ftr" sz="quarter" idx="11"/>
          </p:nvPr>
        </p:nvSpPr>
        <p:spPr/>
        <p:txBody>
          <a:bodyPr/>
          <a:lstStyle/>
          <a:p>
            <a:r>
              <a:rPr lang="ar-SA"/>
              <a:t>مفاجآت صيف دبي 2005     الذكاء الوجداني : </a:t>
            </a:r>
            <a:r>
              <a:rPr lang="ar-KW"/>
              <a:t>”موعد مع القمة “</a:t>
            </a:r>
            <a:r>
              <a:rPr lang="ar-SA"/>
              <a:t> </a:t>
            </a:r>
            <a:r>
              <a:rPr lang="ar-KW"/>
              <a:t>     </a:t>
            </a:r>
            <a:r>
              <a:rPr lang="ar-SA"/>
              <a:t>د.مصطفى أبوسعد</a:t>
            </a:r>
            <a:endParaRPr lang="en-US"/>
          </a:p>
        </p:txBody>
      </p:sp>
      <p:sp>
        <p:nvSpPr>
          <p:cNvPr id="9" name="Slide Number Placeholder 5"/>
          <p:cNvSpPr>
            <a:spLocks noGrp="1"/>
          </p:cNvSpPr>
          <p:nvPr>
            <p:ph type="sldNum" sz="quarter" idx="12"/>
          </p:nvPr>
        </p:nvSpPr>
        <p:spPr/>
        <p:txBody>
          <a:bodyPr/>
          <a:lstStyle/>
          <a:p>
            <a:fld id="{F2D1BCAC-9C24-4789-8748-1342F20A80C2}" type="slidenum">
              <a:rPr lang="ar-AE"/>
              <a:pPr/>
              <a:t>25</a:t>
            </a:fld>
            <a:endParaRPr lang="en-US"/>
          </a:p>
        </p:txBody>
      </p:sp>
      <p:sp>
        <p:nvSpPr>
          <p:cNvPr id="80898" name="Rectangle 2"/>
          <p:cNvSpPr>
            <a:spLocks noGrp="1" noChangeArrowheads="1"/>
          </p:cNvSpPr>
          <p:nvPr>
            <p:ph type="ctrTitle"/>
          </p:nvPr>
        </p:nvSpPr>
        <p:spPr>
          <a:xfrm>
            <a:off x="228600" y="304800"/>
            <a:ext cx="5829300" cy="990600"/>
          </a:xfrm>
          <a:ln>
            <a:solidFill>
              <a:schemeClr val="tx1"/>
            </a:solidFill>
          </a:ln>
        </p:spPr>
        <p:txBody>
          <a:bodyPr/>
          <a:lstStyle/>
          <a:p>
            <a:pPr rtl="1"/>
            <a:r>
              <a:rPr lang="ar-SA" sz="4000"/>
              <a:t>انفلات الأعصاب:</a:t>
            </a:r>
            <a:endParaRPr lang="en-US" sz="4000"/>
          </a:p>
        </p:txBody>
      </p:sp>
      <p:sp>
        <p:nvSpPr>
          <p:cNvPr id="80899" name="Rectangle 3"/>
          <p:cNvSpPr>
            <a:spLocks noGrp="1" noChangeArrowheads="1"/>
          </p:cNvSpPr>
          <p:nvPr>
            <p:ph type="subTitle" idx="1"/>
          </p:nvPr>
        </p:nvSpPr>
        <p:spPr>
          <a:xfrm>
            <a:off x="304800" y="1524000"/>
            <a:ext cx="5791200" cy="990600"/>
          </a:xfrm>
          <a:ln>
            <a:solidFill>
              <a:schemeClr val="tx1"/>
            </a:solidFill>
          </a:ln>
        </p:spPr>
        <p:txBody>
          <a:bodyPr/>
          <a:lstStyle/>
          <a:p>
            <a:pPr rtl="1">
              <a:lnSpc>
                <a:spcPct val="80000"/>
              </a:lnSpc>
            </a:pPr>
            <a:r>
              <a:rPr lang="ar-SA" sz="1800" b="1"/>
              <a:t>لاشك في أن ما يثير الفضول لفهم قوة العواطف وتأثيرها في حياتنا العقلية، تلك اللحظات المثيرة للمشاعر، والتي نندم عليها بعد أن ينقشع عنها غبار الانفعال، ونتذكرها فيما بعد..</a:t>
            </a:r>
          </a:p>
        </p:txBody>
      </p:sp>
      <p:pic>
        <p:nvPicPr>
          <p:cNvPr id="80900" name="Picture 4" descr="eqicon">
            <a:hlinkClick r:id="rId2"/>
          </p:cNvPr>
          <p:cNvPicPr>
            <a:picLocks noChangeAspect="1" noChangeArrowheads="1"/>
          </p:cNvPicPr>
          <p:nvPr/>
        </p:nvPicPr>
        <p:blipFill>
          <a:blip r:embed="rId3" cstate="print"/>
          <a:srcRect/>
          <a:stretch>
            <a:fillRect/>
          </a:stretch>
        </p:blipFill>
        <p:spPr bwMode="auto">
          <a:xfrm>
            <a:off x="4800600" y="347663"/>
            <a:ext cx="871538" cy="871537"/>
          </a:xfrm>
          <a:prstGeom prst="rect">
            <a:avLst/>
          </a:prstGeom>
          <a:noFill/>
        </p:spPr>
      </p:pic>
      <p:sp>
        <p:nvSpPr>
          <p:cNvPr id="80901" name="Rectangle 5"/>
          <p:cNvSpPr>
            <a:spLocks noChangeArrowheads="1"/>
          </p:cNvSpPr>
          <p:nvPr/>
        </p:nvSpPr>
        <p:spPr bwMode="auto">
          <a:xfrm>
            <a:off x="228600" y="2895600"/>
            <a:ext cx="5829300" cy="990600"/>
          </a:xfrm>
          <a:prstGeom prst="rect">
            <a:avLst/>
          </a:prstGeom>
          <a:noFill/>
          <a:ln w="9525">
            <a:solidFill>
              <a:schemeClr val="tx1"/>
            </a:solidFill>
            <a:miter lim="800000"/>
            <a:headEnd/>
            <a:tailEnd/>
          </a:ln>
          <a:effectLst/>
        </p:spPr>
        <p:txBody>
          <a:bodyPr anchor="ctr"/>
          <a:lstStyle/>
          <a:p>
            <a:pPr algn="ctr" rtl="1"/>
            <a:r>
              <a:rPr lang="ar-KW" sz="4400">
                <a:solidFill>
                  <a:schemeClr val="tx2"/>
                </a:solidFill>
              </a:rPr>
              <a:t>ا</a:t>
            </a:r>
            <a:r>
              <a:rPr lang="ar-SA" sz="4400">
                <a:solidFill>
                  <a:schemeClr val="tx2"/>
                </a:solidFill>
              </a:rPr>
              <a:t>عرف نفسك:</a:t>
            </a:r>
            <a:endParaRPr lang="en-US" sz="4400">
              <a:solidFill>
                <a:schemeClr val="tx2"/>
              </a:solidFill>
            </a:endParaRPr>
          </a:p>
        </p:txBody>
      </p:sp>
      <p:sp>
        <p:nvSpPr>
          <p:cNvPr id="80902" name="Rectangle 6"/>
          <p:cNvSpPr>
            <a:spLocks noChangeArrowheads="1"/>
          </p:cNvSpPr>
          <p:nvPr/>
        </p:nvSpPr>
        <p:spPr bwMode="auto">
          <a:xfrm>
            <a:off x="304800" y="4114800"/>
            <a:ext cx="5791200" cy="4038600"/>
          </a:xfrm>
          <a:prstGeom prst="rect">
            <a:avLst/>
          </a:prstGeom>
          <a:noFill/>
          <a:ln w="9525">
            <a:solidFill>
              <a:schemeClr val="tx1"/>
            </a:solidFill>
            <a:miter lim="800000"/>
            <a:headEnd/>
            <a:tailEnd/>
          </a:ln>
          <a:effectLst/>
        </p:spPr>
        <p:txBody>
          <a:bodyPr/>
          <a:lstStyle/>
          <a:p>
            <a:pPr algn="ctr">
              <a:spcBef>
                <a:spcPct val="20000"/>
              </a:spcBef>
            </a:pPr>
            <a:r>
              <a:rPr lang="ar-SA" sz="1500" b="1"/>
              <a:t>لاشك في أن وصية سقراط التي تقول (اعرف نفسك) تتحدث عن حجر الزاوية في الذكاء الوجداني ، الذي هو وعي الإنسان بمشاعره وقت حدوثها..</a:t>
            </a:r>
          </a:p>
          <a:p>
            <a:pPr algn="ctr">
              <a:spcBef>
                <a:spcPct val="20000"/>
              </a:spcBef>
            </a:pPr>
            <a:r>
              <a:rPr lang="ar-SA" sz="1500" b="1"/>
              <a:t>وقد يبدو للوهلة الأولى أن مشاعرنا واضحة.. ولكن قدراً أكبر من التفكير والتأمل يذكرنا بأننا جميعاً غافلون عما شعرنا به تجاه شيء ما في الحقيقة، أو يوقظ فينا هذه المشاعر فيما بعد..</a:t>
            </a:r>
          </a:p>
          <a:p>
            <a:pPr algn="ctr">
              <a:spcBef>
                <a:spcPct val="20000"/>
              </a:spcBef>
            </a:pPr>
            <a:r>
              <a:rPr lang="ar-SA" sz="1500" b="1"/>
              <a:t>وقد استخدم علماء النفس مصطلحاً ثقيلاً اسمه (ما بعد المعرفة) إشارة إلى الوعي بعملية التفكير واستخدموا مصطلح (ما بعد الانفعال) ليشير إلى تأمل الإنسان لانفعالاته..</a:t>
            </a:r>
          </a:p>
          <a:p>
            <a:pPr algn="ctr">
              <a:spcBef>
                <a:spcPct val="20000"/>
              </a:spcBef>
            </a:pPr>
            <a:r>
              <a:rPr lang="ar-SA" sz="1500" b="1"/>
              <a:t>لكن المؤلف يفضل مصطلح (الوعي بالذات) بمعنى الانتباه إلى الحالات الداخلية التي يعيشها الإنسان وبهذا الوعي التأملي للنفس، يقوم العقل بملاحظة ودراسة الخبرة نفسها بما فيها من انفعالات.</a:t>
            </a:r>
          </a:p>
          <a:p>
            <a:pPr algn="ctr">
              <a:spcBef>
                <a:spcPct val="20000"/>
              </a:spcBef>
            </a:pPr>
            <a:r>
              <a:rPr lang="ar-SA" sz="1500" b="1"/>
              <a:t>والواقع أن مراقبة الذات - على أحسن الفروض - تحقق إدراكاً رصيناً للمشاعر المضطربة والمتقدمة، إنها في أقل تقدير تقدم نفسها في صورة ظاهرية وبسيطة، وكأنها عائدة لتوها من خبرة ما.. هي مجرى يوازي الوعي، أي ما بعد توزع الانتباه في مجرى الوعي الرئيسي، أو بجانبه، مدركة الحدث الجاري أكثر من انضمامها إلى هذه المشاعر، وضياعها فيها.. وهذا هو الفرق - مثلاً - بين أن تكون غاضباً غضباً شديداً من شخص ما، وأن تدرك بفكرك الذاتي التأملي قائلاً: (أنا أشعر بالغضب) حتى وأنت في حالة هذا الغضب..</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ooter Placeholder 4"/>
          <p:cNvSpPr>
            <a:spLocks noGrp="1"/>
          </p:cNvSpPr>
          <p:nvPr>
            <p:ph type="ftr" sz="quarter" idx="11"/>
          </p:nvPr>
        </p:nvSpPr>
        <p:spPr/>
        <p:txBody>
          <a:bodyPr/>
          <a:lstStyle/>
          <a:p>
            <a:r>
              <a:rPr lang="ar-SA"/>
              <a:t>مفاجآت صيف دبي 2005     الذكاء الوجداني : </a:t>
            </a:r>
            <a:r>
              <a:rPr lang="ar-KW"/>
              <a:t>”موعد مع القمة “</a:t>
            </a:r>
            <a:r>
              <a:rPr lang="ar-SA"/>
              <a:t> </a:t>
            </a:r>
            <a:r>
              <a:rPr lang="ar-KW"/>
              <a:t>     </a:t>
            </a:r>
            <a:r>
              <a:rPr lang="ar-SA"/>
              <a:t>د.مصطفى أبوسعد</a:t>
            </a:r>
            <a:endParaRPr lang="en-US"/>
          </a:p>
        </p:txBody>
      </p:sp>
      <p:sp>
        <p:nvSpPr>
          <p:cNvPr id="7" name="Slide Number Placeholder 5"/>
          <p:cNvSpPr>
            <a:spLocks noGrp="1"/>
          </p:cNvSpPr>
          <p:nvPr>
            <p:ph type="sldNum" sz="quarter" idx="12"/>
          </p:nvPr>
        </p:nvSpPr>
        <p:spPr/>
        <p:txBody>
          <a:bodyPr/>
          <a:lstStyle/>
          <a:p>
            <a:fld id="{1C928EBC-1BF2-44C7-A26C-A753BE6B1C59}" type="slidenum">
              <a:rPr lang="ar-AE"/>
              <a:pPr/>
              <a:t>26</a:t>
            </a:fld>
            <a:endParaRPr lang="en-US"/>
          </a:p>
        </p:txBody>
      </p:sp>
      <p:sp>
        <p:nvSpPr>
          <p:cNvPr id="81922" name="Rectangle 2"/>
          <p:cNvSpPr>
            <a:spLocks noGrp="1" noChangeArrowheads="1"/>
          </p:cNvSpPr>
          <p:nvPr>
            <p:ph type="ctrTitle"/>
          </p:nvPr>
        </p:nvSpPr>
        <p:spPr>
          <a:xfrm>
            <a:off x="228600" y="304800"/>
            <a:ext cx="5829300" cy="990600"/>
          </a:xfrm>
          <a:ln>
            <a:solidFill>
              <a:schemeClr val="tx1"/>
            </a:solidFill>
          </a:ln>
        </p:spPr>
        <p:txBody>
          <a:bodyPr/>
          <a:lstStyle/>
          <a:p>
            <a:pPr rtl="1"/>
            <a:r>
              <a:rPr lang="ar-KW" sz="4000"/>
              <a:t>ا</a:t>
            </a:r>
            <a:r>
              <a:rPr lang="ar-SA" sz="4000"/>
              <a:t>عرف نفسك:</a:t>
            </a:r>
            <a:endParaRPr lang="en-US" sz="4000"/>
          </a:p>
        </p:txBody>
      </p:sp>
      <p:sp>
        <p:nvSpPr>
          <p:cNvPr id="81923" name="Rectangle 3"/>
          <p:cNvSpPr>
            <a:spLocks noGrp="1" noChangeArrowheads="1"/>
          </p:cNvSpPr>
          <p:nvPr>
            <p:ph type="subTitle" idx="1"/>
          </p:nvPr>
        </p:nvSpPr>
        <p:spPr>
          <a:xfrm>
            <a:off x="304800" y="1524000"/>
            <a:ext cx="5791200" cy="6858000"/>
          </a:xfrm>
          <a:ln>
            <a:solidFill>
              <a:schemeClr val="tx1"/>
            </a:solidFill>
          </a:ln>
        </p:spPr>
        <p:txBody>
          <a:bodyPr/>
          <a:lstStyle/>
          <a:p>
            <a:pPr rtl="1">
              <a:lnSpc>
                <a:spcPct val="80000"/>
              </a:lnSpc>
            </a:pPr>
            <a:r>
              <a:rPr lang="ar-SA" sz="1600" b="1"/>
              <a:t>وعلى الرغم من التمييز المنطقي بين أن نكون مدركين لمشاعرنا، وأن نعمل على تغييرها، نجد أن جون ماير العالم السيكولوجي بجامعة هامبشير، الذي وضع نظرية الذكاء الوجداني ، قد اكتشف أن الوعي بالمشاعر والقيام بالأفعال من أجل الأهداف العملية كلها عادة جنباً إلى جنب ويداً بيد.. ذلك لأن مجرد إدراكنا أن المزاج سيء، فهذا معناه الرغبة في التخلص منه والتعرف على الحالة النفسية شيء متميز عما نبذله من جهود حتى لا نقوم بفعل ما بدافع انفعالي.</a:t>
            </a:r>
          </a:p>
          <a:p>
            <a:pPr rtl="1">
              <a:lnSpc>
                <a:spcPct val="80000"/>
              </a:lnSpc>
            </a:pPr>
            <a:r>
              <a:rPr lang="ar-SA" sz="1600" b="1"/>
              <a:t>واكتشف ماير أن الناس يميلون إلى اتباع أساليب متميزة للعناية بعواطفهم والتعامل معها:</a:t>
            </a:r>
          </a:p>
          <a:p>
            <a:pPr>
              <a:lnSpc>
                <a:spcPct val="80000"/>
              </a:lnSpc>
            </a:pPr>
            <a:r>
              <a:rPr lang="ar-SA" sz="2000" b="1" u="sng">
                <a:latin typeface="Monotype Corsiva" pitchFamily="66" charset="0"/>
              </a:rPr>
              <a:t>الوعي بالنفس: </a:t>
            </a:r>
            <a:endParaRPr lang="ar-KW" sz="2000" b="1" u="sng">
              <a:latin typeface="Monotype Corsiva" pitchFamily="66" charset="0"/>
            </a:endParaRPr>
          </a:p>
          <a:p>
            <a:pPr rtl="1">
              <a:lnSpc>
                <a:spcPct val="80000"/>
              </a:lnSpc>
            </a:pPr>
            <a:r>
              <a:rPr lang="ar-SA" sz="1600" b="1"/>
              <a:t>إن أولئك البشر الذين يدركون حالتهم النفسية في أثناء معايشتها، عندهم بصورة متفهمة بعض الحنكة فيما يخص حياتهم الانفعالية.. ويمثل إدراكهم الواضح لانفعالاتهم أساساً لسماتهم الشخصية.. هم شخصيات استقلالية واثقة من إمكاناتها، ويتمتعون بصحة نفسية جيدة، ويميلون أيضاً إلى النظر للحياة نظرة إيجابية. وعندما يتكدر مزاجهم لا يجترونها ولا تستبد بأفكارهم، هم أيضاً قادرون على الخروج من مزاجهم السيء في أسرع وقت ممكن.. باختصار تساعدهم عقلانيتهم على إدارة عواطفهم وانفعالاتهم..</a:t>
            </a:r>
          </a:p>
          <a:p>
            <a:pPr>
              <a:lnSpc>
                <a:spcPct val="80000"/>
              </a:lnSpc>
            </a:pPr>
            <a:r>
              <a:rPr lang="ar-SA" sz="2000" b="1" u="sng">
                <a:latin typeface="Monotype Corsiva" pitchFamily="66" charset="0"/>
              </a:rPr>
              <a:t>الغارقون بانفعالاتهم: </a:t>
            </a:r>
            <a:endParaRPr lang="ar-KW" sz="2000" b="1" u="sng">
              <a:latin typeface="Monotype Corsiva" pitchFamily="66" charset="0"/>
            </a:endParaRPr>
          </a:p>
          <a:p>
            <a:pPr rtl="1">
              <a:lnSpc>
                <a:spcPct val="80000"/>
              </a:lnSpc>
            </a:pPr>
            <a:r>
              <a:rPr lang="ar-SA" sz="1600" b="1"/>
              <a:t>هؤلاء الأشخاص هم من يشعرون غالباً بأنهم غارقون في انفعالاتهم، عاجزون عن الخروج منها، وكأن حالتهم النفسية قد تملكتهم تماماً. هم أيضاً متقلبو المزاج، غير مدركين تماماً لمشاعرهم إلى الدرجة التي يضيعون فيها ويتيهون عن أهدافهم إلى حد ما، ومن ثم فهم قليلاً ما يحاولون الهرب من حالتهم النفسية السيئة، كما يشعرون بعجزهم عن التحكم في حياتهم الوجداني ة.. إنهم أناس مغلوبون على أمرهم، فاقدو السيطرة على عواطفهم..</a:t>
            </a:r>
          </a:p>
          <a:p>
            <a:pPr>
              <a:lnSpc>
                <a:spcPct val="80000"/>
              </a:lnSpc>
            </a:pPr>
            <a:r>
              <a:rPr lang="ar-SA" sz="2000" b="1" u="sng">
                <a:latin typeface="Monotype Corsiva" pitchFamily="66" charset="0"/>
              </a:rPr>
              <a:t>المتقبلون لمشاعرهم: </a:t>
            </a:r>
            <a:endParaRPr lang="ar-KW" sz="2000" b="1" u="sng">
              <a:latin typeface="Monotype Corsiva" pitchFamily="66" charset="0"/>
            </a:endParaRPr>
          </a:p>
          <a:p>
            <a:pPr rtl="1">
              <a:lnSpc>
                <a:spcPct val="80000"/>
              </a:lnSpc>
            </a:pPr>
            <a:r>
              <a:rPr lang="ar-SA" sz="1600" b="1"/>
              <a:t>هؤلاء على الرغم من وضوح رؤيتهم بالنسبة لمشاعرهم، فإنهم يميلون لتقبل حالتهم النفسية، دون محاولة تغييرها، ويبدو أن هناك مجموعتين من المتقبلين لمشاعرهم:</a:t>
            </a:r>
          </a:p>
          <a:p>
            <a:pPr rtl="1">
              <a:lnSpc>
                <a:spcPct val="80000"/>
              </a:lnSpc>
            </a:pPr>
            <a:r>
              <a:rPr lang="ar-SA" sz="1600" b="1"/>
              <a:t>المجموعة الأولى: تشمل من هم عادة في حالة مزاجية جيدة، ومن ثم ليس لديهم دافع لتغييرها.. والمجموعة الثانية تشمل من لهم رؤية واضحة لحالتهم النفسية ومع ذلك حين يتعرضون لحالة نفسية سيئة، يتقبلونها كأمر واقع، ولا يفعلون أي شيء لتغييرها على الرغم من اكتئابهم. وهذا النموذج من المتقبلين يدخل في إطار المكتئبين الذين استكانوا لليأس..</a:t>
            </a:r>
            <a:r>
              <a:rPr lang="en-US" sz="1600"/>
              <a:t> </a:t>
            </a:r>
            <a:endParaRPr lang="ar-SA" sz="1600"/>
          </a:p>
        </p:txBody>
      </p:sp>
      <p:pic>
        <p:nvPicPr>
          <p:cNvPr id="81924" name="Picture 4" descr="eqicon">
            <a:hlinkClick r:id="rId2"/>
          </p:cNvPr>
          <p:cNvPicPr>
            <a:picLocks noChangeAspect="1" noChangeArrowheads="1"/>
          </p:cNvPicPr>
          <p:nvPr/>
        </p:nvPicPr>
        <p:blipFill>
          <a:blip r:embed="rId3" cstate="print"/>
          <a:srcRect/>
          <a:stretch>
            <a:fillRect/>
          </a:stretch>
        </p:blipFill>
        <p:spPr bwMode="auto">
          <a:xfrm>
            <a:off x="4800600" y="347663"/>
            <a:ext cx="871538" cy="871537"/>
          </a:xfrm>
          <a:prstGeom prst="rect">
            <a:avLst/>
          </a:prstGeom>
          <a:noFill/>
        </p:spPr>
      </p:pic>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Footer Placeholder 4"/>
          <p:cNvSpPr>
            <a:spLocks noGrp="1"/>
          </p:cNvSpPr>
          <p:nvPr>
            <p:ph type="ftr" sz="quarter" idx="11"/>
          </p:nvPr>
        </p:nvSpPr>
        <p:spPr/>
        <p:txBody>
          <a:bodyPr/>
          <a:lstStyle/>
          <a:p>
            <a:r>
              <a:rPr lang="ar-SA"/>
              <a:t>مفاجآت صيف دبي 2005     الذكاء الوجداني : </a:t>
            </a:r>
            <a:r>
              <a:rPr lang="ar-KW"/>
              <a:t>”موعد مع القمة “</a:t>
            </a:r>
            <a:r>
              <a:rPr lang="ar-SA"/>
              <a:t> </a:t>
            </a:r>
            <a:r>
              <a:rPr lang="ar-KW"/>
              <a:t>     </a:t>
            </a:r>
            <a:r>
              <a:rPr lang="ar-SA"/>
              <a:t>د.مصطفى أبوسعد</a:t>
            </a:r>
            <a:endParaRPr lang="en-US"/>
          </a:p>
        </p:txBody>
      </p:sp>
      <p:sp>
        <p:nvSpPr>
          <p:cNvPr id="9" name="Slide Number Placeholder 5"/>
          <p:cNvSpPr>
            <a:spLocks noGrp="1"/>
          </p:cNvSpPr>
          <p:nvPr>
            <p:ph type="sldNum" sz="quarter" idx="12"/>
          </p:nvPr>
        </p:nvSpPr>
        <p:spPr/>
        <p:txBody>
          <a:bodyPr/>
          <a:lstStyle/>
          <a:p>
            <a:fld id="{B31DEFEA-0F7B-48B1-BA9B-8845BA3C6ED5}" type="slidenum">
              <a:rPr lang="ar-AE"/>
              <a:pPr/>
              <a:t>27</a:t>
            </a:fld>
            <a:endParaRPr lang="en-US"/>
          </a:p>
        </p:txBody>
      </p:sp>
      <p:sp>
        <p:nvSpPr>
          <p:cNvPr id="82946" name="Rectangle 2"/>
          <p:cNvSpPr>
            <a:spLocks noGrp="1" noChangeArrowheads="1"/>
          </p:cNvSpPr>
          <p:nvPr>
            <p:ph type="ctrTitle"/>
          </p:nvPr>
        </p:nvSpPr>
        <p:spPr>
          <a:xfrm>
            <a:off x="228600" y="425450"/>
            <a:ext cx="5829300" cy="450850"/>
          </a:xfrm>
          <a:ln>
            <a:solidFill>
              <a:schemeClr val="tx1"/>
            </a:solidFill>
          </a:ln>
        </p:spPr>
        <p:txBody>
          <a:bodyPr/>
          <a:lstStyle/>
          <a:p>
            <a:pPr rtl="1"/>
            <a:r>
              <a:rPr lang="ar-SA" sz="2800"/>
              <a:t>عبيد العاطفة:</a:t>
            </a:r>
            <a:endParaRPr lang="en-US" sz="2800"/>
          </a:p>
        </p:txBody>
      </p:sp>
      <p:sp>
        <p:nvSpPr>
          <p:cNvPr id="82947" name="Rectangle 3"/>
          <p:cNvSpPr>
            <a:spLocks noGrp="1" noChangeArrowheads="1"/>
          </p:cNvSpPr>
          <p:nvPr>
            <p:ph type="subTitle" idx="1"/>
          </p:nvPr>
        </p:nvSpPr>
        <p:spPr>
          <a:xfrm>
            <a:off x="301625" y="947738"/>
            <a:ext cx="5791200" cy="3479800"/>
          </a:xfrm>
          <a:ln>
            <a:solidFill>
              <a:schemeClr val="tx1"/>
            </a:solidFill>
          </a:ln>
        </p:spPr>
        <p:txBody>
          <a:bodyPr/>
          <a:lstStyle/>
          <a:p>
            <a:pPr rtl="1">
              <a:lnSpc>
                <a:spcPct val="80000"/>
              </a:lnSpc>
            </a:pPr>
            <a:r>
              <a:rPr lang="ar-SA" sz="1300" b="1"/>
              <a:t>منذ عصر أفلاطون، ظل الإحساس بتفوق النفس وقدرتها على مواجهة العواصف الوجداني ة الناتجة عن ضربات القدر بدلاً من الاستسلام لها لكي نصبح عبيداً للعاطفة، ظل هذا الإحساس فضيلة تستحق الإشادة بها دائماً..كانت الكلمة اليونانية لهذه الفضيلة هي (سوفروزايم </a:t>
            </a:r>
            <a:r>
              <a:rPr lang="en-US" sz="1300" b="1"/>
              <a:t>sophrozyme</a:t>
            </a:r>
            <a:r>
              <a:rPr lang="ar-SA" sz="1300" b="1"/>
              <a:t> )أي الانتباه والذكاء في إدارة حياتنا: بمعنى الإتزان والحكمة.. أما الرومان والكنيسة المسيحية القديمة فقد أطلقوا عليها اسم (</a:t>
            </a:r>
            <a:r>
              <a:rPr lang="en-US" sz="1300" b="1"/>
              <a:t>temprrantia</a:t>
            </a:r>
            <a:r>
              <a:rPr lang="ar-SA" sz="1300" b="1"/>
              <a:t> ) أي ضبط النفس، أو كبح جماح الإفراط في الانفعال، والهدف من ذلك تحقيق التوازن الوجداني  وليس قمع العاطفة، لأن لكل شعور قيمته ودلالته.. فالحياة من دون عاطفة تصبح أرضاً حيادية قاحلة ومملّة، منقطعة ومنعزلة عن ثراء الحياة نفسها..والمطلوب، كما لاحظ (أرسطو) انفعال يناسب الظرف ذاته، فعندما يكبت الانفعال تماماً فإن ذلك يؤدي إلى الفتور والعزلة، وعندما يخرج عن إطار الانضباط والسيطرة ويصبح بالغ التطرف، والإلحاح، فإنه يتحول إلى حالة مرضية، تحتاج إلى العلاج مثل الاكتئاب المؤدي إلى الشلل، والقلق الساحق، والغضب الكاسح، والتهيج المجنون..</a:t>
            </a:r>
            <a:endParaRPr lang="ar-KW" sz="1300" b="1"/>
          </a:p>
          <a:p>
            <a:pPr rtl="1">
              <a:lnSpc>
                <a:spcPct val="80000"/>
              </a:lnSpc>
            </a:pPr>
            <a:r>
              <a:rPr lang="ar-SA" sz="1300" b="1"/>
              <a:t>ولا شك في أن مفتاح سعادتنا الوجداني ة يكمن في ضبط انفعالاتنا المزعجة بصورة دائمة، هذا؛ لأن التطرف المتزايد والمكثف في العواطف لفترة طويلة يؤدي إلى تقويض استقرارنا.ومن الطبيعي ألا نشعر طوال الوقت بنوع واحد من الانفعال.. والواقع أن هناك الكثير مما يقال عما تسهم به المعاناة البناءة في الحياة الإبداعية والروحانية، لأن المعاناة تهذب الروح..ولا شك في أن تقلبات الدهر بما فيها من سعادة وتعاسة تعطي الحياة نكهة خاصة، وإن كانت تحتاج إلى التوازن..وما يحدد الإحساس بالسعادة - بحساب القلب - هو معدل العواطف الإيجابية والسلبية. وهذه - على الأقل - هي الحكمة التي خرجت بها دراسات عن طبائع مئات الرجال والنساء، وحالاتهم النفسية التي مرت عليهم، وسجلوا انفعالاتهم في تلك الأوقات.. مثل هؤلاء لا يحتاجون إلى تجنب المشاعر غير السارة للإحساس بالرضا عن حياتهم، لكنهم لا يتركون أنفسهم تحت رحمة مشاعرهم العاصفة دون كبح جماحها حتى لا تحل محل حالتهم النفسية المبتهجة، وثمة أناس يتعرضون لنوبات عارمة من الغضب والاكتئاب، ويمكن لأولئك الناس أن يشعروا بالرضا نحو حياتهم إذا ما تناوبتهم بقدر متساو فترات من الفرح والابتهاج..</a:t>
            </a:r>
          </a:p>
        </p:txBody>
      </p:sp>
      <p:pic>
        <p:nvPicPr>
          <p:cNvPr id="82948" name="Picture 4" descr="eqicon">
            <a:hlinkClick r:id="rId2"/>
          </p:cNvPr>
          <p:cNvPicPr>
            <a:picLocks noChangeAspect="1" noChangeArrowheads="1"/>
          </p:cNvPicPr>
          <p:nvPr/>
        </p:nvPicPr>
        <p:blipFill>
          <a:blip r:embed="rId3" cstate="print"/>
          <a:srcRect/>
          <a:stretch>
            <a:fillRect/>
          </a:stretch>
        </p:blipFill>
        <p:spPr bwMode="auto">
          <a:xfrm>
            <a:off x="4724400" y="420688"/>
            <a:ext cx="357188" cy="479425"/>
          </a:xfrm>
          <a:prstGeom prst="rect">
            <a:avLst/>
          </a:prstGeom>
          <a:noFill/>
        </p:spPr>
      </p:pic>
      <p:sp>
        <p:nvSpPr>
          <p:cNvPr id="82949" name="Rectangle 5"/>
          <p:cNvSpPr>
            <a:spLocks noChangeArrowheads="1"/>
          </p:cNvSpPr>
          <p:nvPr/>
        </p:nvSpPr>
        <p:spPr bwMode="auto">
          <a:xfrm>
            <a:off x="260350" y="4500563"/>
            <a:ext cx="5829300" cy="377825"/>
          </a:xfrm>
          <a:prstGeom prst="rect">
            <a:avLst/>
          </a:prstGeom>
          <a:noFill/>
          <a:ln w="9525">
            <a:solidFill>
              <a:schemeClr val="tx1"/>
            </a:solidFill>
            <a:miter lim="800000"/>
            <a:headEnd/>
            <a:tailEnd/>
          </a:ln>
          <a:effectLst/>
        </p:spPr>
        <p:txBody>
          <a:bodyPr anchor="ctr"/>
          <a:lstStyle/>
          <a:p>
            <a:pPr algn="ctr" rtl="1"/>
            <a:r>
              <a:rPr lang="ar-SA" sz="2400">
                <a:solidFill>
                  <a:schemeClr val="tx2"/>
                </a:solidFill>
              </a:rPr>
              <a:t>تحليل ثورة الغضب:</a:t>
            </a:r>
            <a:endParaRPr lang="en-US" sz="2400">
              <a:solidFill>
                <a:schemeClr val="tx2"/>
              </a:solidFill>
            </a:endParaRPr>
          </a:p>
        </p:txBody>
      </p:sp>
      <p:sp>
        <p:nvSpPr>
          <p:cNvPr id="82950" name="Rectangle 6"/>
          <p:cNvSpPr>
            <a:spLocks noChangeArrowheads="1"/>
          </p:cNvSpPr>
          <p:nvPr/>
        </p:nvSpPr>
        <p:spPr bwMode="auto">
          <a:xfrm>
            <a:off x="304800" y="4979988"/>
            <a:ext cx="5791200" cy="3552825"/>
          </a:xfrm>
          <a:prstGeom prst="rect">
            <a:avLst/>
          </a:prstGeom>
          <a:noFill/>
          <a:ln w="9525">
            <a:solidFill>
              <a:schemeClr val="tx1"/>
            </a:solidFill>
            <a:miter lim="800000"/>
            <a:headEnd/>
            <a:tailEnd/>
          </a:ln>
          <a:effectLst/>
        </p:spPr>
        <p:txBody>
          <a:bodyPr/>
          <a:lstStyle/>
          <a:p>
            <a:pPr algn="ctr">
              <a:lnSpc>
                <a:spcPct val="80000"/>
              </a:lnSpc>
              <a:spcBef>
                <a:spcPct val="20000"/>
              </a:spcBef>
            </a:pPr>
            <a:r>
              <a:rPr lang="ar-SA" sz="1300" b="1"/>
              <a:t>يبدو أن الغضب هو أكثر الحالات تصلباً وعناداً من بين كل الحالات التي يرغب الناس في الهروب منها، فقد انتهت (تايس) من دراستها إلى أن الغضب هو أسوأ الحالات النفسية التي يصعب السيطرة عليها. والغضب هو أكثر هذه الحالات غواية وخطأ على العواطف السلبية، ذلك لأن المونولوج الداخلي الذي يحث على الغضب والمبرر أخلاقياً، يملأ عقل الغاضب بالذرائع المقنعة ليصب جام غضبه.. والغضب ليس مثل الحزن، لأنه انفعال يولد الطاقة والتنبه.. فالغضب لديه قدرة على الإغواء والحفز، وربما كان هذا هو السبب في الأفكار الشائعة عنه بأنه يصعب التحكم فيه أو أنه لا ينبغي كظمه.. بل أكثر من ذلك، أن التنفيس بالغضب يطهر النفس وهو في مصلحة الغاضب، أما الرأي الآخر المضاد للرأي السالف والذي قد يكون رد فعل على الصورة الكئيبة التي يرسمها الرأيان الآخران، فيتمثل في القول إن الغضب يمكن الحيلولة دون حدوثه تماماً.</a:t>
            </a:r>
          </a:p>
          <a:p>
            <a:pPr algn="ctr">
              <a:lnSpc>
                <a:spcPct val="80000"/>
              </a:lnSpc>
              <a:spcBef>
                <a:spcPct val="20000"/>
              </a:spcBef>
            </a:pPr>
            <a:r>
              <a:rPr lang="ar-SA" sz="1300" b="1"/>
              <a:t>والواقع أن تسلسل الأفكار الغاضبة الذي يؤجج الغضب، من الممكن أن يكون هو نفسه مفتاح أقوى الوسائل للتخفيف من شدة الغضب، وذلك بوضع حد للأفكار التي توقد نار الغضب في مهدها.. وكلما طال الوقت الذي نجتر فيه الأسباب التي أثارت غضبنا، وجدنا (أسباباً طيبة) نلفقها ونخترعها لنبرر بها لأنفسنا أسباب غضبنا، لكن إذا نظرنا للأمور بشكل مختلف فسوف تهدأ هذه النيران المشتعلة. وهذا ما انتهت إليه (تايس) في بحثها فقد وجدت أن إعادة وضع موقف ما إيجابياً في إطاره، كان أكثر السبل الفعالة لوقف الغضب..</a:t>
            </a:r>
          </a:p>
          <a:p>
            <a:pPr algn="ctr">
              <a:lnSpc>
                <a:spcPct val="80000"/>
              </a:lnSpc>
              <a:spcBef>
                <a:spcPct val="20000"/>
              </a:spcBef>
            </a:pPr>
            <a:r>
              <a:rPr lang="ar-SA" sz="1300" b="1"/>
              <a:t>في القسم الثالث من الكتاب يبحث المؤلف في بعض الاختلافات الأساسية المترتبة على هذه القدرات مثل: كيف يمكن بهذه القدرات أن نصون علاقتنا الأكثر أهمية أو كيف يفسد الافتقار إلى هذه القدرات تلك العلاقات.. وكيف تسبغ قوى السوق التي تعيد تشكيل حياتنا العملية أهمية غير مسبوقة على الذكاء الوجداني من أجل تحقيق النجاح في العمل. وكيف تتسبب العواطف المسمومة في تهديد صحتنا الجسدية وإصابتها بالمخاطر، تماماً كما يفعل الإفراط في التدخين، في الوقت الذي يمكن للتوازن الوجداني  أن يحمي صحتنا وسعادتنا على حد سواء..</a:t>
            </a:r>
            <a:r>
              <a:rPr lang="ar-SA" sz="1300"/>
              <a:t> </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Footer Placeholder 4"/>
          <p:cNvSpPr>
            <a:spLocks noGrp="1"/>
          </p:cNvSpPr>
          <p:nvPr>
            <p:ph type="ftr" sz="quarter" idx="11"/>
          </p:nvPr>
        </p:nvSpPr>
        <p:spPr/>
        <p:txBody>
          <a:bodyPr/>
          <a:lstStyle/>
          <a:p>
            <a:r>
              <a:rPr lang="ar-SA"/>
              <a:t>مفاجآت صيف دبي 2005     الذكاء الوجداني : </a:t>
            </a:r>
            <a:r>
              <a:rPr lang="ar-KW"/>
              <a:t>”موعد مع القمة “</a:t>
            </a:r>
            <a:r>
              <a:rPr lang="ar-SA"/>
              <a:t> </a:t>
            </a:r>
            <a:r>
              <a:rPr lang="ar-KW"/>
              <a:t>     </a:t>
            </a:r>
            <a:r>
              <a:rPr lang="ar-SA"/>
              <a:t>د.مصطفى أبوسعد</a:t>
            </a:r>
            <a:endParaRPr lang="en-US"/>
          </a:p>
        </p:txBody>
      </p:sp>
      <p:sp>
        <p:nvSpPr>
          <p:cNvPr id="9" name="Slide Number Placeholder 5"/>
          <p:cNvSpPr>
            <a:spLocks noGrp="1"/>
          </p:cNvSpPr>
          <p:nvPr>
            <p:ph type="sldNum" sz="quarter" idx="12"/>
          </p:nvPr>
        </p:nvSpPr>
        <p:spPr/>
        <p:txBody>
          <a:bodyPr/>
          <a:lstStyle/>
          <a:p>
            <a:fld id="{58CEE06E-6DF8-4FAC-B135-5E52A2A87B6F}" type="slidenum">
              <a:rPr lang="ar-AE"/>
              <a:pPr/>
              <a:t>28</a:t>
            </a:fld>
            <a:endParaRPr lang="en-US"/>
          </a:p>
        </p:txBody>
      </p:sp>
      <p:sp>
        <p:nvSpPr>
          <p:cNvPr id="84994" name="Rectangle 2"/>
          <p:cNvSpPr>
            <a:spLocks noGrp="1" noChangeArrowheads="1"/>
          </p:cNvSpPr>
          <p:nvPr>
            <p:ph type="ctrTitle"/>
          </p:nvPr>
        </p:nvSpPr>
        <p:spPr>
          <a:xfrm>
            <a:off x="228600" y="304800"/>
            <a:ext cx="5829300" cy="990600"/>
          </a:xfrm>
          <a:ln>
            <a:solidFill>
              <a:schemeClr val="tx1"/>
            </a:solidFill>
          </a:ln>
        </p:spPr>
        <p:txBody>
          <a:bodyPr/>
          <a:lstStyle/>
          <a:p>
            <a:pPr rtl="1"/>
            <a:r>
              <a:rPr lang="ar-SA" sz="4000"/>
              <a:t>الأعداء الحميمون:</a:t>
            </a:r>
            <a:endParaRPr lang="en-US" sz="4000"/>
          </a:p>
        </p:txBody>
      </p:sp>
      <p:sp>
        <p:nvSpPr>
          <p:cNvPr id="84995" name="Rectangle 3"/>
          <p:cNvSpPr>
            <a:spLocks noGrp="1" noChangeArrowheads="1"/>
          </p:cNvSpPr>
          <p:nvPr>
            <p:ph type="subTitle" idx="1"/>
          </p:nvPr>
        </p:nvSpPr>
        <p:spPr>
          <a:xfrm>
            <a:off x="304800" y="1524000"/>
            <a:ext cx="5791200" cy="2057400"/>
          </a:xfrm>
          <a:ln>
            <a:solidFill>
              <a:schemeClr val="tx1"/>
            </a:solidFill>
          </a:ln>
        </p:spPr>
        <p:txBody>
          <a:bodyPr/>
          <a:lstStyle/>
          <a:p>
            <a:pPr>
              <a:lnSpc>
                <a:spcPct val="80000"/>
              </a:lnSpc>
            </a:pPr>
            <a:r>
              <a:rPr lang="ar-SA" sz="1400" b="1"/>
              <a:t>إذا نظرنا اليوم إلى معدلات الطلاق، فسنجد أنها أصبحت معدلات سنوية ثابتة بدرجة أو بأخرى.. لكن هناك طريقة أخرى لحساب معدلات الطلاق تشير إلى قفزة خطيرة في هذه المعدلات، إذا نظرنا إلى الخلافات الخطيرة التي تنشأ بين المتزوجين حديثاً وتنتهي أخيراً بالطلاق.. وعلى الرغم من ثبات معدلات الطلاق الإجمالية، فإن خطر الطلاق قد انتقل إلى الزيجات الحديثة.</a:t>
            </a:r>
          </a:p>
          <a:p>
            <a:pPr>
              <a:lnSpc>
                <a:spcPct val="80000"/>
              </a:lnSpc>
            </a:pPr>
            <a:r>
              <a:rPr lang="ar-SA" sz="1400" b="1"/>
              <a:t>وإذا ناقشنا هذا التصاعد في حالات الطلاق، فسنجد أنه يرجع بدرجة كبيرة إلى انخفاض في مستوى الذكاء الوجداني ، وتراجع الضغوط الاجتماعية، المتمثلة في وصمة العار التي تلحق بالمطلق أو المطلقة، أو في اعتماد الزوجات الاقتصادي على أزواجهن، الذي ظل سبباً في بقائهن معهم حتى لو كانوا أسوأ الأزواج. أما بعد أن أصبحت الضغوط الاجتماعية لا تمثل العامل الذي يبقي على العلاقة الزوجية، فقد باتت العلاقة الوجداني ة بين الزوج والزوجة أهم وأخطر العوامل التي تبقي على الزواج، إذا أراد كل من الزوجين لارتباطهما أن يدوم..</a:t>
            </a:r>
            <a:r>
              <a:rPr lang="ar-SA" sz="1400"/>
              <a:t> </a:t>
            </a:r>
          </a:p>
        </p:txBody>
      </p:sp>
      <p:pic>
        <p:nvPicPr>
          <p:cNvPr id="84996" name="Picture 4" descr="eqicon">
            <a:hlinkClick r:id="rId2"/>
          </p:cNvPr>
          <p:cNvPicPr>
            <a:picLocks noChangeAspect="1" noChangeArrowheads="1"/>
          </p:cNvPicPr>
          <p:nvPr/>
        </p:nvPicPr>
        <p:blipFill>
          <a:blip r:embed="rId3" cstate="print"/>
          <a:srcRect/>
          <a:stretch>
            <a:fillRect/>
          </a:stretch>
        </p:blipFill>
        <p:spPr bwMode="auto">
          <a:xfrm>
            <a:off x="4800600" y="347663"/>
            <a:ext cx="871538" cy="871537"/>
          </a:xfrm>
          <a:prstGeom prst="rect">
            <a:avLst/>
          </a:prstGeom>
          <a:noFill/>
        </p:spPr>
      </p:pic>
      <p:sp>
        <p:nvSpPr>
          <p:cNvPr id="84997" name="Rectangle 5"/>
          <p:cNvSpPr>
            <a:spLocks noChangeArrowheads="1"/>
          </p:cNvSpPr>
          <p:nvPr/>
        </p:nvSpPr>
        <p:spPr bwMode="auto">
          <a:xfrm>
            <a:off x="381000" y="3810000"/>
            <a:ext cx="5829300" cy="457200"/>
          </a:xfrm>
          <a:prstGeom prst="rect">
            <a:avLst/>
          </a:prstGeom>
          <a:noFill/>
          <a:ln w="9525">
            <a:solidFill>
              <a:schemeClr val="tx1"/>
            </a:solidFill>
            <a:miter lim="800000"/>
            <a:headEnd/>
            <a:tailEnd/>
          </a:ln>
          <a:effectLst/>
        </p:spPr>
        <p:txBody>
          <a:bodyPr anchor="ctr"/>
          <a:lstStyle/>
          <a:p>
            <a:pPr algn="ctr" rtl="1"/>
            <a:r>
              <a:rPr lang="ar-SA" sz="3200">
                <a:solidFill>
                  <a:schemeClr val="tx2"/>
                </a:solidFill>
              </a:rPr>
              <a:t>الــــنقد البــــــارع :</a:t>
            </a:r>
            <a:endParaRPr lang="en-US" sz="3200">
              <a:solidFill>
                <a:schemeClr val="tx2"/>
              </a:solidFill>
            </a:endParaRPr>
          </a:p>
        </p:txBody>
      </p:sp>
      <p:sp>
        <p:nvSpPr>
          <p:cNvPr id="84998" name="Rectangle 6"/>
          <p:cNvSpPr>
            <a:spLocks noChangeArrowheads="1"/>
          </p:cNvSpPr>
          <p:nvPr/>
        </p:nvSpPr>
        <p:spPr bwMode="auto">
          <a:xfrm>
            <a:off x="304800" y="4419600"/>
            <a:ext cx="5791200" cy="3962400"/>
          </a:xfrm>
          <a:prstGeom prst="rect">
            <a:avLst/>
          </a:prstGeom>
          <a:noFill/>
          <a:ln w="9525">
            <a:solidFill>
              <a:schemeClr val="tx1"/>
            </a:solidFill>
            <a:miter lim="800000"/>
            <a:headEnd/>
            <a:tailEnd/>
          </a:ln>
          <a:effectLst/>
        </p:spPr>
        <p:txBody>
          <a:bodyPr/>
          <a:lstStyle/>
          <a:p>
            <a:pPr algn="ctr">
              <a:spcBef>
                <a:spcPct val="20000"/>
              </a:spcBef>
            </a:pPr>
            <a:r>
              <a:rPr lang="ar-SA" sz="1200" b="1"/>
              <a:t>يقدم هاري لفنسون المحلل السيكولوجي، النصيحة التالية حول (فن النقد) الذي يتضافر مع فن الإطراء!.</a:t>
            </a:r>
          </a:p>
          <a:p>
            <a:pPr algn="ctr">
              <a:spcBef>
                <a:spcPct val="20000"/>
              </a:spcBef>
            </a:pPr>
            <a:r>
              <a:rPr lang="ar-SA" sz="1200" b="1"/>
              <a:t>كن محدداً: التقط حدثاً له دلالة، هدفاً يوضح مشكلة رئيسية تحتاج إلى التغيير، أو نموذجاً يمثل عدم الكفاءة، مثل عدم القدرة على أداء أجزاء معينة من العمل بصورة جيدة.. هذا لأن ما يثبط معنويات الإنسان هو أن يسمع أنه أخطأ في عمل شيء ما دون أن يعرف على وجه التحديد ما هذا الخطأ لكي يعمل على تصحيحه.. فلابد من التركيز على التحديد..</a:t>
            </a:r>
          </a:p>
          <a:p>
            <a:pPr algn="ctr">
              <a:spcBef>
                <a:spcPct val="20000"/>
              </a:spcBef>
            </a:pPr>
            <a:r>
              <a:rPr lang="ar-SA" sz="1200" b="1"/>
              <a:t>تذكر الشيء الجيد الذي فعله الإنسان، وما فعله بالتحديد بصورة ضعيفة، وكيف يمكن تغييره؟!..</a:t>
            </a:r>
          </a:p>
          <a:p>
            <a:pPr algn="ctr">
              <a:spcBef>
                <a:spcPct val="20000"/>
              </a:spcBef>
            </a:pPr>
            <a:r>
              <a:rPr lang="ar-SA" sz="1200" b="1"/>
              <a:t>قدم حلاً: فالنقد مثل كل تغذية مركزة مفيدة، يجب أن يشير إلى طريقة تحدد المشكلة تماماً، وإلا فسوف تترك المتلقي في حالة إحباط ومعنويات منخفضة ودون دافع للقيام بعمل، لأن النقد قد يفتح الباب إلى إمكانات وبدائل لم يتبين الشخص نفسه وجودها، أو يثير - ببساطة - الحساسية بأوجه النقص التي تستلزم الانتباه، وما يجب أن يصاحبه من اقتراحات حول أسلوب الاهتمام بهذه المشاكل.</a:t>
            </a:r>
          </a:p>
          <a:p>
            <a:pPr algn="ctr">
              <a:spcBef>
                <a:spcPct val="20000"/>
              </a:spcBef>
            </a:pPr>
            <a:r>
              <a:rPr lang="ar-SA" sz="1200" b="1"/>
              <a:t>كن حاضراً: لأن النقد مثل المديح، أكثر فعالية حين يقال وحينما يوجه للشخص نفسه على انفراد.. ونحن نلاحظ أن أولئك الناقدين غير المريحين يوجهون دائماً نقدهم سلباً أو إيجاباً من على بعد، كما لو أنهم يزيحون عبئاً عن أنفسهم.</a:t>
            </a:r>
          </a:p>
          <a:p>
            <a:pPr algn="ctr">
              <a:spcBef>
                <a:spcPct val="20000"/>
              </a:spcBef>
            </a:pPr>
            <a:r>
              <a:rPr lang="ar-SA" sz="1200" b="1"/>
              <a:t>كن حساساً: هذه دعوة للتعاطف مع الآخر، ليكون متناغماً مع ما تقوله، وكيف يكون وقعه على الشخص المتلقي..</a:t>
            </a:r>
          </a:p>
          <a:p>
            <a:pPr algn="ctr">
              <a:spcBef>
                <a:spcPct val="20000"/>
              </a:spcBef>
            </a:pPr>
            <a:r>
              <a:rPr lang="ar-SA" sz="1200" b="1"/>
              <a:t>يقدم ليفنسون أيضاً بعض النصائح الوجداني ة في آخر الأمر لمن يتلقون النقد قائلاً: يجب أن ينظر الإنسان إلى النقد كمعلومة لها قيمتها حول كيفية تحسين العمل وليس بوصفه هجوماً شخصياً، والأمر الآخر أن تراقب حافزك إلى اتخاذ موقف دفاعي بدلاً من تحمل المسؤولية..</a:t>
            </a:r>
          </a:p>
          <a:p>
            <a:pPr algn="ctr">
              <a:spcBef>
                <a:spcPct val="20000"/>
              </a:spcBef>
            </a:pPr>
            <a:r>
              <a:rPr lang="ar-SA" sz="1200" b="1"/>
              <a:t>وأخيراً ينصح ليفنسون الجميع أن ينظروا إلى النقد بوصفه فرصة للناقد والمنتقد للعمل معاً بهدف حل المشكلة، وليس بوصفه حالة خصومة بينهما..</a:t>
            </a:r>
            <a:r>
              <a:rPr lang="en-US" sz="1200"/>
              <a:t> </a:t>
            </a:r>
            <a:endParaRPr lang="ar-SA" sz="120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Footer Placeholder 4"/>
          <p:cNvSpPr>
            <a:spLocks noGrp="1"/>
          </p:cNvSpPr>
          <p:nvPr>
            <p:ph type="ftr" sz="quarter" idx="11"/>
          </p:nvPr>
        </p:nvSpPr>
        <p:spPr/>
        <p:txBody>
          <a:bodyPr/>
          <a:lstStyle/>
          <a:p>
            <a:r>
              <a:rPr lang="ar-SA"/>
              <a:t>مفاجآت صيف دبي 2005     الذكاء الوجداني : </a:t>
            </a:r>
            <a:r>
              <a:rPr lang="ar-KW"/>
              <a:t>”موعد مع القمة “</a:t>
            </a:r>
            <a:r>
              <a:rPr lang="ar-SA"/>
              <a:t> </a:t>
            </a:r>
            <a:r>
              <a:rPr lang="ar-KW"/>
              <a:t>     </a:t>
            </a:r>
            <a:r>
              <a:rPr lang="ar-SA"/>
              <a:t>د.مصطفى أبوسعد</a:t>
            </a:r>
            <a:endParaRPr lang="en-US"/>
          </a:p>
        </p:txBody>
      </p:sp>
      <p:sp>
        <p:nvSpPr>
          <p:cNvPr id="9" name="Slide Number Placeholder 5"/>
          <p:cNvSpPr>
            <a:spLocks noGrp="1"/>
          </p:cNvSpPr>
          <p:nvPr>
            <p:ph type="sldNum" sz="quarter" idx="12"/>
          </p:nvPr>
        </p:nvSpPr>
        <p:spPr/>
        <p:txBody>
          <a:bodyPr/>
          <a:lstStyle/>
          <a:p>
            <a:fld id="{D28A05C2-7FC5-4229-828B-2C300A111FB3}" type="slidenum">
              <a:rPr lang="ar-AE"/>
              <a:pPr/>
              <a:t>29</a:t>
            </a:fld>
            <a:endParaRPr lang="en-US"/>
          </a:p>
        </p:txBody>
      </p:sp>
      <p:sp>
        <p:nvSpPr>
          <p:cNvPr id="86018" name="Rectangle 2"/>
          <p:cNvSpPr>
            <a:spLocks noGrp="1" noChangeArrowheads="1"/>
          </p:cNvSpPr>
          <p:nvPr>
            <p:ph type="ctrTitle"/>
          </p:nvPr>
        </p:nvSpPr>
        <p:spPr>
          <a:xfrm>
            <a:off x="228600" y="304800"/>
            <a:ext cx="5829300" cy="685800"/>
          </a:xfrm>
          <a:ln>
            <a:solidFill>
              <a:schemeClr val="tx1"/>
            </a:solidFill>
          </a:ln>
        </p:spPr>
        <p:txBody>
          <a:bodyPr/>
          <a:lstStyle/>
          <a:p>
            <a:pPr rtl="1"/>
            <a:r>
              <a:rPr lang="ar-SA" sz="3200" b="1"/>
              <a:t>جـــذور التعصب  :</a:t>
            </a:r>
            <a:endParaRPr lang="en-US" sz="3200" b="1"/>
          </a:p>
        </p:txBody>
      </p:sp>
      <p:sp>
        <p:nvSpPr>
          <p:cNvPr id="86019" name="Rectangle 3"/>
          <p:cNvSpPr>
            <a:spLocks noGrp="1" noChangeArrowheads="1"/>
          </p:cNvSpPr>
          <p:nvPr>
            <p:ph type="subTitle" idx="1"/>
          </p:nvPr>
        </p:nvSpPr>
        <p:spPr>
          <a:xfrm>
            <a:off x="304800" y="1143000"/>
            <a:ext cx="5791200" cy="2057400"/>
          </a:xfrm>
          <a:ln>
            <a:solidFill>
              <a:schemeClr val="tx1"/>
            </a:solidFill>
          </a:ln>
        </p:spPr>
        <p:txBody>
          <a:bodyPr/>
          <a:lstStyle/>
          <a:p>
            <a:pPr rtl="1">
              <a:lnSpc>
                <a:spcPct val="80000"/>
              </a:lnSpc>
            </a:pPr>
            <a:r>
              <a:rPr lang="ar-SA" sz="1400" b="1"/>
              <a:t>تعتبر حالات التعصب نوعاً من التعلم الوجداني  الذي يجري في تيار الحياة منذ وقت مبكر، مكوناً ردود أفعال يصعب استئصالها كلية.. يحدث هذا أيضا حتى مع من يشعرون وهم شباب بخطأ الاقتناع بهذه الأفكار المتعصبة..</a:t>
            </a:r>
          </a:p>
          <a:p>
            <a:pPr rtl="1">
              <a:lnSpc>
                <a:spcPct val="80000"/>
              </a:lnSpc>
            </a:pPr>
            <a:r>
              <a:rPr lang="ar-SA" sz="1400" b="1"/>
              <a:t>ويفسر هذه الحقيقة توماس بيتجرو المتخصص في السيكولوجيا الاجتماعية، بجامعة كاليفورنيا، والذي درس مشكلة التعصب على مدى عقود قائلاً: قد يحدث في وقت متأخر من حياتك أن تغير تعصبك هذا، لكنك ستكتشف أنه من السهل عليك كثيراً أن تغير من معتقداتك الفكرية عن تغيير مشاعرك العميقة..</a:t>
            </a:r>
          </a:p>
          <a:p>
            <a:pPr rtl="1">
              <a:lnSpc>
                <a:spcPct val="80000"/>
              </a:lnSpc>
            </a:pPr>
            <a:r>
              <a:rPr lang="ar-SA" sz="1400" b="1"/>
              <a:t>وتأتي جزئياً الأفكار النمطية الشائعة التي تكرس التعصب من آليات أكثر حيادية في العقل الذي يجعل كل أنواع الأفكار النمطية مؤكدة بذاتها. هذا لأن الناس عموماً على استعداد سريع لتذكر اللحظات التي تؤيد الأفكار من هذا النوع، بينما ينزعون إلى إسقاط اللحظات التي تتحدى هذه الأفكار..</a:t>
            </a:r>
            <a:r>
              <a:rPr lang="en-US" sz="1400"/>
              <a:t> </a:t>
            </a:r>
            <a:endParaRPr lang="ar-SA" sz="1400"/>
          </a:p>
        </p:txBody>
      </p:sp>
      <p:pic>
        <p:nvPicPr>
          <p:cNvPr id="86020" name="Picture 4" descr="eqicon">
            <a:hlinkClick r:id="rId2"/>
          </p:cNvPr>
          <p:cNvPicPr>
            <a:picLocks noChangeAspect="1" noChangeArrowheads="1"/>
          </p:cNvPicPr>
          <p:nvPr/>
        </p:nvPicPr>
        <p:blipFill>
          <a:blip r:embed="rId3" cstate="print"/>
          <a:srcRect/>
          <a:stretch>
            <a:fillRect/>
          </a:stretch>
        </p:blipFill>
        <p:spPr bwMode="auto">
          <a:xfrm>
            <a:off x="4797425" y="395288"/>
            <a:ext cx="573088" cy="573087"/>
          </a:xfrm>
          <a:prstGeom prst="rect">
            <a:avLst/>
          </a:prstGeom>
          <a:noFill/>
        </p:spPr>
      </p:pic>
      <p:sp>
        <p:nvSpPr>
          <p:cNvPr id="86021" name="Rectangle 5"/>
          <p:cNvSpPr>
            <a:spLocks noChangeArrowheads="1"/>
          </p:cNvSpPr>
          <p:nvPr/>
        </p:nvSpPr>
        <p:spPr bwMode="auto">
          <a:xfrm>
            <a:off x="381000" y="3429000"/>
            <a:ext cx="5829300" cy="457200"/>
          </a:xfrm>
          <a:prstGeom prst="rect">
            <a:avLst/>
          </a:prstGeom>
          <a:noFill/>
          <a:ln w="9525">
            <a:solidFill>
              <a:schemeClr val="tx1"/>
            </a:solidFill>
            <a:miter lim="800000"/>
            <a:headEnd/>
            <a:tailEnd/>
          </a:ln>
          <a:effectLst/>
        </p:spPr>
        <p:txBody>
          <a:bodyPr anchor="ctr"/>
          <a:lstStyle/>
          <a:p>
            <a:pPr algn="ctr" rtl="1"/>
            <a:r>
              <a:rPr lang="ar-SA" sz="2800" b="1">
                <a:solidFill>
                  <a:schemeClr val="tx2"/>
                </a:solidFill>
              </a:rPr>
              <a:t>التوتر </a:t>
            </a:r>
            <a:r>
              <a:rPr lang="ar-KW" sz="2800" b="1">
                <a:solidFill>
                  <a:schemeClr val="tx2"/>
                </a:solidFill>
              </a:rPr>
              <a:t>:</a:t>
            </a:r>
            <a:r>
              <a:rPr lang="ar-SA" sz="2800" b="1">
                <a:solidFill>
                  <a:schemeClr val="tx2"/>
                </a:solidFill>
              </a:rPr>
              <a:t> قلق أكثر من اللازم و في غير محله  :</a:t>
            </a:r>
            <a:endParaRPr lang="en-US" sz="2800" b="1">
              <a:solidFill>
                <a:schemeClr val="tx2"/>
              </a:solidFill>
            </a:endParaRPr>
          </a:p>
        </p:txBody>
      </p:sp>
      <p:sp>
        <p:nvSpPr>
          <p:cNvPr id="86022" name="Rectangle 6"/>
          <p:cNvSpPr>
            <a:spLocks noChangeArrowheads="1"/>
          </p:cNvSpPr>
          <p:nvPr/>
        </p:nvSpPr>
        <p:spPr bwMode="auto">
          <a:xfrm>
            <a:off x="304800" y="4038600"/>
            <a:ext cx="5791200" cy="4343400"/>
          </a:xfrm>
          <a:prstGeom prst="rect">
            <a:avLst/>
          </a:prstGeom>
          <a:noFill/>
          <a:ln w="9525">
            <a:solidFill>
              <a:schemeClr val="tx1"/>
            </a:solidFill>
            <a:miter lim="800000"/>
            <a:headEnd/>
            <a:tailEnd/>
          </a:ln>
          <a:effectLst/>
        </p:spPr>
        <p:txBody>
          <a:bodyPr/>
          <a:lstStyle/>
          <a:p>
            <a:pPr algn="ctr">
              <a:spcBef>
                <a:spcPct val="20000"/>
              </a:spcBef>
            </a:pPr>
            <a:r>
              <a:rPr lang="ar-SA" sz="1400" b="1"/>
              <a:t>لاحظ السيكولوجي (بروس ماكوين) بجامعة بيل في بحث موسّع نشره عام 1993م حول العلاقة بين التوتر والمرض، لاحظ مجموعة كبيرة من التأثيرات.. وجد أن وظيفة المناعة قد تغيرت إلى درجة يتسارع فيها العامل المسبب للسرطان، وزادت سرعة التأثر بالعدوى الفيروسية كما تفاقم تكون الصفائح المسببة لتصلب الشرايين وتجلط الدم المؤدي إلى الذبحة الصدرية. كما عجل القلق أيضاً ببداية مرض السكر وأثر في نتيجة علاجه، وزاد من نوبات الربو.. وقد يؤدي التوتر أيضا إلى حدوث قرحة في المعدة، ويفاقم أعراض التهاب غشاء القولون المخاطي، والتهاب الأمعاء.. ويتعرض المخ ذاته نتيجة لتأثير التوتر المستمر، للإجهاد الشديد الذي يضر (قرن آمون) وبالتالي يضر الذاكرة نفسها..</a:t>
            </a:r>
          </a:p>
          <a:p>
            <a:pPr algn="ctr">
              <a:spcBef>
                <a:spcPct val="20000"/>
              </a:spcBef>
            </a:pPr>
            <a:r>
              <a:rPr lang="ar-SA" sz="1400" b="1"/>
              <a:t>في الكلمة الأخيرة التي جاءت ختاما لهذا الكتاب الرائع يقول المؤلف:</a:t>
            </a:r>
          </a:p>
          <a:p>
            <a:pPr algn="ctr">
              <a:spcBef>
                <a:spcPct val="20000"/>
              </a:spcBef>
            </a:pPr>
            <a:r>
              <a:rPr lang="ar-SA" sz="1400" b="1"/>
              <a:t>بينما كنت على وشك الانتهاء من هذا الكتاب، لفت انتباهي بعض الأخبار الصحافية المثيرة للقلق، تعلن أن الأسلحة أصبحت أول أسباب الموت في أمريكا.</a:t>
            </a:r>
          </a:p>
          <a:p>
            <a:pPr algn="ctr">
              <a:spcBef>
                <a:spcPct val="20000"/>
              </a:spcBef>
            </a:pPr>
            <a:r>
              <a:rPr lang="ar-SA" sz="1400" b="1"/>
              <a:t>أما الخبر الثاني فقد جاء فيه أن معدل الجريمة في العام الماضي ارتفع إلى 3% أما مصدر الانزعاج الأكبر فقد أورده الخبر الذي تنبأ على لسان أحد علماء الجريمة، بأننا نعيش الآن فترة هجوع تسبق عاصفة إجرامية ستهب علينا في العقد القادم.. والسبب في رأيه أن الجرائم التي يرتكبها المراهقون في سن الرابعة عشرة والخامسة عشرة في تصاعد مستمر.. هذه المجموعة السنية ستبلغ من العمر في العقد القادم الثامنة عشرة إلى الرابعة والعشرين، أي العمر الذي تصل فيه جرائم العنف إلى الذروة لدى المنخرط في العمل الإجرامي..</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Footer Placeholder 5"/>
          <p:cNvSpPr>
            <a:spLocks noGrp="1"/>
          </p:cNvSpPr>
          <p:nvPr>
            <p:ph type="ftr" sz="quarter" idx="11"/>
          </p:nvPr>
        </p:nvSpPr>
        <p:spPr/>
        <p:txBody>
          <a:bodyPr/>
          <a:lstStyle/>
          <a:p>
            <a:r>
              <a:rPr lang="ar-SA"/>
              <a:t>مفاجآت صيف دبي 2005     الذكاء الوجداني : </a:t>
            </a:r>
            <a:r>
              <a:rPr lang="ar-KW"/>
              <a:t>”موعد مع القمة “</a:t>
            </a:r>
            <a:r>
              <a:rPr lang="ar-SA"/>
              <a:t> </a:t>
            </a:r>
            <a:r>
              <a:rPr lang="ar-KW"/>
              <a:t>     </a:t>
            </a:r>
            <a:r>
              <a:rPr lang="ar-SA"/>
              <a:t>د.مصطفى أبوسعد</a:t>
            </a:r>
            <a:endParaRPr lang="en-US"/>
          </a:p>
        </p:txBody>
      </p:sp>
      <p:sp>
        <p:nvSpPr>
          <p:cNvPr id="9" name="Slide Number Placeholder 6"/>
          <p:cNvSpPr>
            <a:spLocks noGrp="1"/>
          </p:cNvSpPr>
          <p:nvPr>
            <p:ph type="sldNum" sz="quarter" idx="12"/>
          </p:nvPr>
        </p:nvSpPr>
        <p:spPr/>
        <p:txBody>
          <a:bodyPr/>
          <a:lstStyle/>
          <a:p>
            <a:fld id="{BDF38AF0-B2AA-4051-BB37-DF6FD123F3D7}" type="slidenum">
              <a:rPr lang="ar-AE"/>
              <a:pPr/>
              <a:t>3</a:t>
            </a:fld>
            <a:endParaRPr lang="en-US"/>
          </a:p>
        </p:txBody>
      </p:sp>
      <p:sp>
        <p:nvSpPr>
          <p:cNvPr id="54274" name="Rectangle 2"/>
          <p:cNvSpPr>
            <a:spLocks noGrp="1" noChangeArrowheads="1"/>
          </p:cNvSpPr>
          <p:nvPr>
            <p:ph type="title"/>
          </p:nvPr>
        </p:nvSpPr>
        <p:spPr>
          <a:xfrm>
            <a:off x="342900" y="366713"/>
            <a:ext cx="6172200" cy="1181100"/>
          </a:xfrm>
          <a:gradFill rotWithShape="1">
            <a:gsLst>
              <a:gs pos="0">
                <a:schemeClr val="accent1"/>
              </a:gs>
              <a:gs pos="100000">
                <a:schemeClr val="bg1"/>
              </a:gs>
            </a:gsLst>
            <a:lin ang="5400000" scaled="1"/>
          </a:gradFill>
          <a:ln>
            <a:solidFill>
              <a:schemeClr val="tx1"/>
            </a:solidFill>
          </a:ln>
        </p:spPr>
        <p:txBody>
          <a:bodyPr/>
          <a:lstStyle/>
          <a:p>
            <a:r>
              <a:rPr lang="ar-KW" sz="2800" b="1"/>
              <a:t>الذكاء الوجداني </a:t>
            </a:r>
            <a:r>
              <a:rPr lang="ar-SA" sz="2800" b="1"/>
              <a:t/>
            </a:r>
            <a:br>
              <a:rPr lang="ar-SA" sz="2800" b="1"/>
            </a:br>
            <a:r>
              <a:rPr lang="ar-SA" sz="4000" b="1"/>
              <a:t>مصطلحات</a:t>
            </a:r>
            <a:endParaRPr lang="en-US" sz="4000" b="1"/>
          </a:p>
        </p:txBody>
      </p:sp>
      <p:sp>
        <p:nvSpPr>
          <p:cNvPr id="54275" name="Rectangle 3"/>
          <p:cNvSpPr>
            <a:spLocks noGrp="1" noChangeArrowheads="1"/>
          </p:cNvSpPr>
          <p:nvPr>
            <p:ph type="body" sz="half" idx="1"/>
          </p:nvPr>
        </p:nvSpPr>
        <p:spPr>
          <a:xfrm>
            <a:off x="404813" y="1692275"/>
            <a:ext cx="6192837" cy="6911975"/>
          </a:xfrm>
          <a:ln>
            <a:solidFill>
              <a:schemeClr val="tx1"/>
            </a:solidFill>
          </a:ln>
        </p:spPr>
        <p:txBody>
          <a:bodyPr/>
          <a:lstStyle/>
          <a:p>
            <a:pPr algn="r" rtl="1">
              <a:lnSpc>
                <a:spcPct val="80000"/>
              </a:lnSpc>
            </a:pPr>
            <a:r>
              <a:rPr lang="ar-SA" sz="1300" b="1"/>
              <a:t>الذكاء هو مجموعة من القدرات العقلية التي تمكن من اكتساب المعرفة و التعلم و حل المشكلات.  أما الانفعال </a:t>
            </a:r>
            <a:r>
              <a:rPr lang="en-US" sz="1300" b="1"/>
              <a:t>Emotion</a:t>
            </a:r>
            <a:r>
              <a:rPr lang="ar-SA" sz="1300" b="1"/>
              <a:t>، فيعرفها معجم السمات الوجدانية بأنه "حالة وجدانية حادة و فجائية، مضطربة و غير منظمة، تختلف عن الحالة الاعتيادية للفرد، تتسم بالاستثارة و التنبيه و التوتر و الرغبة في القيام بعمل ما، و للانفعال مكونات داخلية (فيزيولوجية و شعورية و معرفية)، و خارجية (سلوكية مثل تعبيرات الوجه)، و تعتمد هذه الحالة على مواقف معينة، و تستثير ردود أفعال الفرد المتطرفة و التي توجه عادة نحو مصدر الانفعال، و يشمل الانفعال بوجه عام مشاعر قوية أو حالات وجدانية إيجابية أو سلبية". و الانفعالات تساعد الفرد على التكيف أمام مواقف الحياة ذات الصلة بالبقاء.</a:t>
            </a:r>
          </a:p>
          <a:p>
            <a:pPr algn="r" rtl="1">
              <a:lnSpc>
                <a:spcPct val="80000"/>
              </a:lnSpc>
            </a:pPr>
            <a:r>
              <a:rPr lang="ar-SA" sz="1300" b="1">
                <a:cs typeface="Andalus" pitchFamily="18" charset="-78"/>
              </a:rPr>
              <a:t>أما الذكاء الانفعالي</a:t>
            </a:r>
            <a:r>
              <a:rPr lang="ar-SA" sz="1300" b="1"/>
              <a:t> فهو يجمع بين الجانب العقلي و الجانب الانفعالي للفرد، </a:t>
            </a:r>
            <a:r>
              <a:rPr lang="ar-KW" sz="1300" b="1"/>
              <a:t>و يقدم "ماير و سالوفي "  (1997)</a:t>
            </a:r>
            <a:r>
              <a:rPr lang="en-US" sz="1300" b="1"/>
              <a:t> </a:t>
            </a:r>
            <a:r>
              <a:rPr lang="ar-KW" sz="1300" b="1"/>
              <a:t>تعريفاً للذكاء الوجداني، يجمع بين فكرة أن الانفعال يجعل تفكيرنا أكثر ذكاءً، و فكرة التفكير بشكل ذكي نحو حالاتنا الانفعالية، و يركز على القدرة على إدراك و تنظيم الانفعالات، و التفكير فيها، و هو أن "</a:t>
            </a:r>
            <a:r>
              <a:rPr lang="ar-KW" sz="1300" b="1" i="1"/>
              <a:t>الذكاء الوجادني يشمل القدرة على إدراك الانفعالات بدقة، و تقييمها، و التعبير عنها، و القدرة على توليد الانفعالات، أو الوصول إليها عندما تيسر عملية التفكير، و القدرة على فهم الانفعال و المعرفة الوجدانية،  و القدرة على تنظيم الانفعالات بما يعزز النمو الوجداني و العقلي</a:t>
            </a:r>
            <a:r>
              <a:rPr lang="ar-KW" sz="1300" b="1"/>
              <a:t>".</a:t>
            </a:r>
          </a:p>
          <a:p>
            <a:pPr algn="r" rtl="1">
              <a:lnSpc>
                <a:spcPct val="80000"/>
              </a:lnSpc>
            </a:pPr>
            <a:r>
              <a:rPr lang="ar-KW" sz="1300" b="1"/>
              <a:t>و التعريف المشار إليه يعرف الذكاء الوجد</a:t>
            </a:r>
            <a:r>
              <a:rPr lang="ar-SA" sz="1300" b="1"/>
              <a:t>ا</a:t>
            </a:r>
            <a:r>
              <a:rPr lang="ar-KW" sz="1300" b="1"/>
              <a:t>ني من خلال مجموعة من القدرات المنفصلة، و لكنها متجانسة مع بعضها، بمعنى أن الفرد قد يكون عالي القدرة في فهم انفعالات الآخرين من خلال حساسيته في قراءة إشارات الوجه غير اللغوية، و التمييز بين التعابير الصادقة و غير الصادقة مثلاً، و لكنه منخفض القدرة في تنظيم انفعالاته و التعبير عنها. و مفهوم القدرة يشير إلى توقع انتشار الأفراد إعتدالياً على طرفي منحنى القدرة. </a:t>
            </a:r>
            <a:endParaRPr lang="ar-SA" sz="1300" b="1"/>
          </a:p>
          <a:p>
            <a:pPr algn="r" rtl="1">
              <a:lnSpc>
                <a:spcPct val="80000"/>
              </a:lnSpc>
            </a:pPr>
            <a:r>
              <a:rPr lang="ar-SA" sz="1300" b="1"/>
              <a:t>لعله من المناسب هنا أن تقوم بتحديد ما نعنيه هنا بجملة من المصطلحات النفسية ذات الصلة بمفهوم الانفعال الذي عرفناه سابقاً، و تحديداً المزاج، و المشاعر، و العواطف، و الوجدان، و الأحاسيس.</a:t>
            </a:r>
          </a:p>
          <a:p>
            <a:pPr algn="r" rtl="1">
              <a:lnSpc>
                <a:spcPct val="80000"/>
              </a:lnSpc>
            </a:pPr>
            <a:r>
              <a:rPr lang="ar-SA" sz="1300" b="1"/>
              <a:t>فالمزاج </a:t>
            </a:r>
            <a:r>
              <a:rPr lang="en-US" sz="1300" b="1"/>
              <a:t>Mood  </a:t>
            </a:r>
            <a:r>
              <a:rPr lang="ar-SA" sz="1300" b="1"/>
              <a:t>أو الحالة المزاجية، فهي حالة انفعالية أقل حدة نسبياً في شدتها من الانفعال، تحدث لسبب مجهول، </a:t>
            </a:r>
            <a:r>
              <a:rPr lang="ar-KW" sz="1300" b="1"/>
              <a:t>و غالباً ما يكون مصدرها هرمونات الجسم، في حين أن الانفعال</a:t>
            </a:r>
            <a:r>
              <a:rPr lang="ar-SA" sz="1300" b="1"/>
              <a:t> غالباً ما يكون معلوم المصدر، و يستمر المزاج مدة أطول نسبياً من الإنفعال</a:t>
            </a:r>
            <a:r>
              <a:rPr lang="ar-KW" sz="1300" b="1"/>
              <a:t>، الذي يحدث و يختفي بصورة أسرع من المزاج.  و من الممكن أن ينشأ المزاج بعد الانفعال، كما في تحول انفعال الحزن، إذا استمر مدة طويلة و انخفضت حدته، إلى أسى</a:t>
            </a:r>
            <a:r>
              <a:rPr lang="ar-SA" sz="1300" b="1"/>
              <a:t>.</a:t>
            </a:r>
            <a:r>
              <a:rPr lang="ar-KW" sz="1300" b="1"/>
              <a:t> و يفضل عبدالخالق هنا استخدام مصطلح الحالة الانفعالية الممتدة بدلاً من المزاج، و يرى أن المزاج يقابله مصطلح </a:t>
            </a:r>
            <a:r>
              <a:rPr lang="en-US" sz="1300" b="1"/>
              <a:t>Temperament</a:t>
            </a:r>
            <a:r>
              <a:rPr lang="ar-KW" sz="1300" b="1"/>
              <a:t> بالإنجليزية، و الذي هو قابلية أو تهيؤ أو ميل  الفرد للاستجابة الإنفعالية بطريق معينة مع مواقف الحياة المختلفة، كميل البعض للحساسية و التهيج، أو للهدوء و السكينة، و يبدو أن الوراثة لها تأثيرها في مثل هذا الاستعداد.  </a:t>
            </a:r>
          </a:p>
          <a:p>
            <a:pPr algn="r" rtl="1">
              <a:lnSpc>
                <a:spcPct val="80000"/>
              </a:lnSpc>
            </a:pPr>
            <a:r>
              <a:rPr lang="ar-KW" sz="1300" b="1"/>
              <a:t>أما المشاعر</a:t>
            </a:r>
            <a:r>
              <a:rPr lang="en-US" sz="1300" b="1"/>
              <a:t>Feelings</a:t>
            </a:r>
            <a:r>
              <a:rPr lang="ar-KW" sz="1300" b="1"/>
              <a:t>، فتشير إلى الجانب الحسي من الخبرة الإنفعالية، كالشعور بالدفء أو الراحة، و بذلك يمكن إعتبارها المكون الحسي للإنفعال. كما يمكن اعتبار المشاعر، بهذا المعني، كلمة مرادفة للاحساس. </a:t>
            </a:r>
            <a:r>
              <a:rPr lang="ar-SA" sz="1300" b="1"/>
              <a:t>العاطفة </a:t>
            </a:r>
            <a:r>
              <a:rPr lang="en-US" sz="1300" b="1"/>
              <a:t>Sentiment  </a:t>
            </a:r>
            <a:r>
              <a:rPr lang="ar-KW" sz="1300" b="1"/>
              <a:t>، من جانب آخر، تعني </a:t>
            </a:r>
            <a:r>
              <a:rPr lang="ar-SA" sz="1300" b="1"/>
              <a:t>استعداداً كامناً نسبياً و مركبا ًمن عدة انفعالات حول موضوع معين. </a:t>
            </a:r>
            <a:endParaRPr lang="ar-KW" sz="1300" b="1"/>
          </a:p>
          <a:p>
            <a:pPr algn="r" rtl="1">
              <a:lnSpc>
                <a:spcPct val="80000"/>
              </a:lnSpc>
            </a:pPr>
            <a:r>
              <a:rPr lang="ar-KW" sz="1300" b="1"/>
              <a:t>و يمكن اعتبار الوجدان </a:t>
            </a:r>
            <a:r>
              <a:rPr lang="en-US" sz="1300" b="1"/>
              <a:t>Affect</a:t>
            </a:r>
            <a:r>
              <a:rPr lang="ar-KW" sz="1300" b="1"/>
              <a:t> مصطلح عام جامع يشمل على الانفعال، و المشاعر، و المزاج، رغم أن بعض الباحثين يرادف بينها. و يمكن القول بأن الوجدان أعم من الإنفعال.</a:t>
            </a:r>
          </a:p>
          <a:p>
            <a:pPr algn="r" rtl="1">
              <a:lnSpc>
                <a:spcPct val="80000"/>
              </a:lnSpc>
            </a:pPr>
            <a:r>
              <a:rPr lang="ar-KW" sz="1300" b="1"/>
              <a:t>و لقد </a:t>
            </a:r>
            <a:r>
              <a:rPr lang="ar-SA" sz="1300" b="1"/>
              <a:t>لاحظ الباحث عدة ترجمات عربية لإصطلاح </a:t>
            </a:r>
            <a:r>
              <a:rPr lang="en-US" sz="1300" b="1"/>
              <a:t>Emotional Intelligence</a:t>
            </a:r>
            <a:r>
              <a:rPr lang="ar-SA" sz="1300" b="1"/>
              <a:t>، فإلى جانب "الذكاء الانفعالي"، هناك "الذكاء الوجداني"، و "الذكاء الوجداني "، و "ذكاء  المشاعر". و رغم أن الترجمة الحرفية للمفهوم هي الذكاء الإنفعالي، إلا أن هذه الترجمة قد يساء فهمها لدى الذين يميلون إلى حصر  اصطلاح "انفعال" في جوانبه غير السارة أو المرضية، كالخوف و الحزن و الغضب ،</a:t>
            </a:r>
            <a:r>
              <a:rPr lang="ar-KW" sz="1300" b="1"/>
              <a:t> و حصر </a:t>
            </a:r>
            <a:r>
              <a:rPr lang="ar-SA" sz="1300" b="1"/>
              <a:t>اصطلاح "العواطف"  في جوانب الانفعالات السارة، كالسرور و الحب. لذا قد يكون استخدام مصطلح "الذكاء الوجداني" أكثر شمولية لجوانب المفهوم السارة و غير السارة و أكثر  تقبلاً لدى أوساط العامة.  </a:t>
            </a:r>
            <a:endParaRPr lang="en-US" sz="1300" b="1"/>
          </a:p>
        </p:txBody>
      </p:sp>
      <p:pic>
        <p:nvPicPr>
          <p:cNvPr id="54276" name="Picture 4" descr="eqicon">
            <a:hlinkClick r:id="rId2"/>
          </p:cNvPr>
          <p:cNvPicPr>
            <a:picLocks noChangeAspect="1" noChangeArrowheads="1"/>
          </p:cNvPicPr>
          <p:nvPr/>
        </p:nvPicPr>
        <p:blipFill>
          <a:blip r:embed="rId3" cstate="print"/>
          <a:srcRect/>
          <a:stretch>
            <a:fillRect/>
          </a:stretch>
        </p:blipFill>
        <p:spPr bwMode="auto">
          <a:xfrm>
            <a:off x="5894388" y="457200"/>
            <a:ext cx="414337" cy="490538"/>
          </a:xfrm>
          <a:prstGeom prst="rect">
            <a:avLst/>
          </a:prstGeom>
          <a:noFill/>
        </p:spPr>
      </p:pic>
      <p:pic>
        <p:nvPicPr>
          <p:cNvPr id="54277" name="Picture 5" descr="eqicon">
            <a:hlinkClick r:id="rId2"/>
          </p:cNvPr>
          <p:cNvPicPr>
            <a:picLocks noChangeAspect="1" noChangeArrowheads="1"/>
          </p:cNvPicPr>
          <p:nvPr/>
        </p:nvPicPr>
        <p:blipFill>
          <a:blip r:embed="rId3" cstate="print"/>
          <a:srcRect/>
          <a:stretch>
            <a:fillRect/>
          </a:stretch>
        </p:blipFill>
        <p:spPr bwMode="auto">
          <a:xfrm>
            <a:off x="533400" y="457200"/>
            <a:ext cx="414338" cy="490538"/>
          </a:xfrm>
          <a:prstGeom prst="rect">
            <a:avLst/>
          </a:prstGeom>
          <a:noFill/>
        </p:spPr>
      </p:pic>
      <p:pic>
        <p:nvPicPr>
          <p:cNvPr id="54281" name="Picture 9" descr="quiz_01"/>
          <p:cNvPicPr>
            <a:picLocks noChangeAspect="1" noChangeArrowheads="1"/>
          </p:cNvPicPr>
          <p:nvPr>
            <p:ph sz="half" idx="2"/>
          </p:nvPr>
        </p:nvPicPr>
        <p:blipFill>
          <a:blip r:embed="rId4" cstate="print"/>
          <a:srcRect/>
          <a:stretch>
            <a:fillRect/>
          </a:stretch>
        </p:blipFill>
        <p:spPr>
          <a:xfrm>
            <a:off x="4979988" y="395288"/>
            <a:ext cx="825500" cy="1092200"/>
          </a:xfrm>
          <a:noFill/>
          <a:ln/>
        </p:spPr>
      </p:pic>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Footer Placeholder 4"/>
          <p:cNvSpPr>
            <a:spLocks noGrp="1"/>
          </p:cNvSpPr>
          <p:nvPr>
            <p:ph type="ftr" sz="quarter" idx="11"/>
          </p:nvPr>
        </p:nvSpPr>
        <p:spPr/>
        <p:txBody>
          <a:bodyPr/>
          <a:lstStyle/>
          <a:p>
            <a:r>
              <a:rPr lang="ar-SA"/>
              <a:t>مفاجآت صيف دبي 2005     الذكاء الوجداني : </a:t>
            </a:r>
            <a:r>
              <a:rPr lang="ar-KW"/>
              <a:t>”موعد مع القمة “</a:t>
            </a:r>
            <a:r>
              <a:rPr lang="ar-SA"/>
              <a:t> </a:t>
            </a:r>
            <a:r>
              <a:rPr lang="ar-KW"/>
              <a:t>     </a:t>
            </a:r>
            <a:r>
              <a:rPr lang="ar-SA"/>
              <a:t>د.مصطفى أبوسعد</a:t>
            </a:r>
            <a:endParaRPr lang="en-US"/>
          </a:p>
        </p:txBody>
      </p:sp>
      <p:sp>
        <p:nvSpPr>
          <p:cNvPr id="14" name="Slide Number Placeholder 5"/>
          <p:cNvSpPr>
            <a:spLocks noGrp="1"/>
          </p:cNvSpPr>
          <p:nvPr>
            <p:ph type="sldNum" sz="quarter" idx="12"/>
          </p:nvPr>
        </p:nvSpPr>
        <p:spPr/>
        <p:txBody>
          <a:bodyPr/>
          <a:lstStyle/>
          <a:p>
            <a:fld id="{277A75C6-8367-4368-844D-A9894D145BFA}" type="slidenum">
              <a:rPr lang="ar-AE"/>
              <a:pPr/>
              <a:t>30</a:t>
            </a:fld>
            <a:endParaRPr lang="en-US"/>
          </a:p>
        </p:txBody>
      </p:sp>
      <p:sp>
        <p:nvSpPr>
          <p:cNvPr id="87042" name="Rectangle 2"/>
          <p:cNvSpPr>
            <a:spLocks noGrp="1" noChangeArrowheads="1"/>
          </p:cNvSpPr>
          <p:nvPr>
            <p:ph type="ctrTitle"/>
          </p:nvPr>
        </p:nvSpPr>
        <p:spPr>
          <a:xfrm>
            <a:off x="228600" y="304800"/>
            <a:ext cx="5829300" cy="379413"/>
          </a:xfrm>
          <a:ln>
            <a:solidFill>
              <a:schemeClr val="tx1"/>
            </a:solidFill>
          </a:ln>
        </p:spPr>
        <p:txBody>
          <a:bodyPr/>
          <a:lstStyle/>
          <a:p>
            <a:pPr rtl="1"/>
            <a:r>
              <a:rPr lang="ar-SA" sz="2000" b="1"/>
              <a:t>التوتر , قلق أكثر من اللازم و في غير محله  :</a:t>
            </a:r>
            <a:endParaRPr lang="en-US" sz="2000" b="1"/>
          </a:p>
        </p:txBody>
      </p:sp>
      <p:sp>
        <p:nvSpPr>
          <p:cNvPr id="87043" name="Rectangle 3"/>
          <p:cNvSpPr>
            <a:spLocks noGrp="1" noChangeArrowheads="1"/>
          </p:cNvSpPr>
          <p:nvPr>
            <p:ph type="subTitle" idx="1"/>
          </p:nvPr>
        </p:nvSpPr>
        <p:spPr>
          <a:xfrm>
            <a:off x="333375" y="827088"/>
            <a:ext cx="5867400" cy="2665412"/>
          </a:xfrm>
          <a:ln>
            <a:solidFill>
              <a:schemeClr val="tx1"/>
            </a:solidFill>
          </a:ln>
        </p:spPr>
        <p:txBody>
          <a:bodyPr/>
          <a:lstStyle/>
          <a:p>
            <a:pPr rtl="1">
              <a:lnSpc>
                <a:spcPct val="80000"/>
              </a:lnSpc>
            </a:pPr>
            <a:r>
              <a:rPr lang="ar-SA" sz="1400" b="1"/>
              <a:t>وتبدو نذر الشر في مقال ثالث، وفقاً لأرقام وزارة العدل الأمريكية التي تبين نسبة الأحداث المتهمين بارتكاب جرائم القتل، والهجوم الخطر والسطو، والاغتصاب، حيث أوضحت أن هذه النسبة قفزت في الفترة من العام 1988م إلى العام 1992م من 68% إلى 80%.</a:t>
            </a:r>
          </a:p>
          <a:p>
            <a:pPr rtl="1">
              <a:lnSpc>
                <a:spcPct val="80000"/>
              </a:lnSpc>
            </a:pPr>
            <a:r>
              <a:rPr lang="ar-SA" sz="1400" b="1"/>
              <a:t>هؤلاء المراهقون هم أول جيل لا يملك فقط المسدسات، بل من السهل عليه الحصول على الأسلحة الأوتوماتيكية، تماماً كما كان من السهل على جيل آبائهم الحصول على المخدرات.. هذا الكم من الأسلحة التي في حوزة المراهقين، يعني أن الخلافات التي كانت في الماضي تؤدي إلى القتال بالأيدي، يمكن اليوم أن تؤدي بالفعل إلى استخدام الرصاص. وكما أشار خبير آخر إلى أن هؤلاء المراهقين ليسوا بالأخلاق التي تدفعهم إلى تجنب المشاجرات..</a:t>
            </a:r>
          </a:p>
          <a:p>
            <a:pPr rtl="1">
              <a:lnSpc>
                <a:spcPct val="80000"/>
              </a:lnSpc>
            </a:pPr>
            <a:r>
              <a:rPr lang="ar-SA" sz="1400" b="1"/>
              <a:t>ومن الأسباب التي تجعل هؤلاء المراهقين يفتقرون إلى المهارات الأساسية في الحياة، أننا مجتمع لم يعبأ بالتأكد من أن كل طفل أمريكي قد تعلم الأساسيات في التعامل مع الغضب، أو حل الصراعات حلاً إيجابياً، كما أننا لم نعبأ بتعليمهم التعاطف الوجداني مع الآخرين، والسيطرة على الاندفاع، أو أية كفاءة عاطفية من الكفاءات الجوهرية.. ومع إهمالنا تعليم أطفالنا الدروس الوجداني ة وتركها للمصادفات، فقد خاطرنا بفقدنا الفرص المتاحة التي تقدمها عملية نضج المخ المادي البطيء، لمساعدة الأطفال على تنمية مخزون عاطفي سليم وصحي..</a:t>
            </a:r>
            <a:r>
              <a:rPr lang="ar-SA" sz="1400"/>
              <a:t> </a:t>
            </a:r>
          </a:p>
        </p:txBody>
      </p:sp>
      <p:sp>
        <p:nvSpPr>
          <p:cNvPr id="87044" name="Rectangle 4"/>
          <p:cNvSpPr>
            <a:spLocks noChangeArrowheads="1"/>
          </p:cNvSpPr>
          <p:nvPr/>
        </p:nvSpPr>
        <p:spPr bwMode="auto">
          <a:xfrm>
            <a:off x="333375" y="3563938"/>
            <a:ext cx="5829300" cy="360362"/>
          </a:xfrm>
          <a:prstGeom prst="rect">
            <a:avLst/>
          </a:prstGeom>
          <a:noFill/>
          <a:ln w="9525">
            <a:solidFill>
              <a:schemeClr val="tx1"/>
            </a:solidFill>
            <a:miter lim="800000"/>
            <a:headEnd/>
            <a:tailEnd/>
          </a:ln>
          <a:effectLst/>
        </p:spPr>
        <p:txBody>
          <a:bodyPr anchor="ctr"/>
          <a:lstStyle/>
          <a:p>
            <a:pPr algn="ctr" rtl="1"/>
            <a:r>
              <a:rPr lang="ar-SA" sz="2000" b="1">
                <a:solidFill>
                  <a:schemeClr val="tx2"/>
                </a:solidFill>
              </a:rPr>
              <a:t>و بعـــــد  :</a:t>
            </a:r>
            <a:endParaRPr lang="en-US" sz="2000" b="1">
              <a:solidFill>
                <a:schemeClr val="tx2"/>
              </a:solidFill>
            </a:endParaRPr>
          </a:p>
        </p:txBody>
      </p:sp>
      <p:sp>
        <p:nvSpPr>
          <p:cNvPr id="87045" name="Rectangle 5"/>
          <p:cNvSpPr>
            <a:spLocks noChangeArrowheads="1"/>
          </p:cNvSpPr>
          <p:nvPr/>
        </p:nvSpPr>
        <p:spPr bwMode="auto">
          <a:xfrm>
            <a:off x="333375" y="3995738"/>
            <a:ext cx="5791200" cy="1152525"/>
          </a:xfrm>
          <a:prstGeom prst="rect">
            <a:avLst/>
          </a:prstGeom>
          <a:noFill/>
          <a:ln w="9525">
            <a:solidFill>
              <a:schemeClr val="tx1"/>
            </a:solidFill>
            <a:miter lim="800000"/>
            <a:headEnd/>
            <a:tailEnd/>
          </a:ln>
          <a:effectLst/>
        </p:spPr>
        <p:txBody>
          <a:bodyPr/>
          <a:lstStyle/>
          <a:p>
            <a:pPr algn="r">
              <a:spcBef>
                <a:spcPct val="20000"/>
              </a:spcBef>
            </a:pPr>
            <a:r>
              <a:rPr lang="ar-SA" sz="1600" b="1"/>
              <a:t>الكتاب بأقسامه الخمسة تلك قدم رحلة رائعة وشيقة داخل النفس الإنسانية مستفيداً من أحدث الدراسات والنتائج العلمية..</a:t>
            </a:r>
          </a:p>
          <a:p>
            <a:pPr algn="r">
              <a:spcBef>
                <a:spcPct val="20000"/>
              </a:spcBef>
            </a:pPr>
            <a:r>
              <a:rPr lang="ar-SA" sz="1600" b="1"/>
              <a:t>وهو كتاب جدير بالقراءة، ومحاولة الإستفادة مما ورد فيه على مدار 365 صفحة من القطع الوسط..</a:t>
            </a:r>
            <a:r>
              <a:rPr lang="en-US" sz="1600"/>
              <a:t> </a:t>
            </a:r>
            <a:endParaRPr lang="ar-SA" sz="1600"/>
          </a:p>
        </p:txBody>
      </p:sp>
      <p:graphicFrame>
        <p:nvGraphicFramePr>
          <p:cNvPr id="87046" name="Object 6"/>
          <p:cNvGraphicFramePr>
            <a:graphicFrameLocks noChangeAspect="1"/>
          </p:cNvGraphicFramePr>
          <p:nvPr/>
        </p:nvGraphicFramePr>
        <p:xfrm>
          <a:off x="3644900" y="5148263"/>
          <a:ext cx="2481263" cy="3078162"/>
        </p:xfrm>
        <a:graphic>
          <a:graphicData uri="http://schemas.openxmlformats.org/presentationml/2006/ole">
            <p:oleObj spid="_x0000_s87046" name="Picture" r:id="rId3" imgW="4038600" imgH="5010912" progId="Word.Picture.8">
              <p:embed/>
            </p:oleObj>
          </a:graphicData>
        </a:graphic>
      </p:graphicFrame>
      <p:sp>
        <p:nvSpPr>
          <p:cNvPr id="87047" name="Text Box 7"/>
          <p:cNvSpPr txBox="1">
            <a:spLocks noChangeArrowheads="1"/>
          </p:cNvSpPr>
          <p:nvPr/>
        </p:nvSpPr>
        <p:spPr bwMode="auto">
          <a:xfrm>
            <a:off x="4221163" y="5689600"/>
            <a:ext cx="1397000" cy="1187450"/>
          </a:xfrm>
          <a:prstGeom prst="rect">
            <a:avLst/>
          </a:prstGeom>
          <a:noFill/>
          <a:ln w="9525">
            <a:noFill/>
            <a:miter lim="800000"/>
            <a:headEnd/>
            <a:tailEnd/>
          </a:ln>
          <a:effectLst/>
        </p:spPr>
        <p:txBody>
          <a:bodyPr>
            <a:spAutoFit/>
          </a:bodyPr>
          <a:lstStyle/>
          <a:p>
            <a:pPr algn="ctr" rtl="1">
              <a:spcBef>
                <a:spcPct val="50000"/>
              </a:spcBef>
            </a:pPr>
            <a:r>
              <a:rPr lang="ar-EG" sz="2400">
                <a:cs typeface="Monotype Koufi" pitchFamily="2" charset="-78"/>
              </a:rPr>
              <a:t>والآن أشكر الله سبحانه وتعالى</a:t>
            </a:r>
            <a:endParaRPr lang="en-US" sz="2400">
              <a:cs typeface="Monotype Koufi" pitchFamily="2" charset="-78"/>
            </a:endParaRPr>
          </a:p>
        </p:txBody>
      </p:sp>
      <p:grpSp>
        <p:nvGrpSpPr>
          <p:cNvPr id="87048" name="Group 8"/>
          <p:cNvGrpSpPr>
            <a:grpSpLocks/>
          </p:cNvGrpSpPr>
          <p:nvPr/>
        </p:nvGrpSpPr>
        <p:grpSpPr bwMode="auto">
          <a:xfrm>
            <a:off x="641350" y="5219700"/>
            <a:ext cx="3363913" cy="2503488"/>
            <a:chOff x="1089" y="1080"/>
            <a:chExt cx="2658" cy="2880"/>
          </a:xfrm>
        </p:grpSpPr>
        <p:sp>
          <p:nvSpPr>
            <p:cNvPr id="87049" name="Rectangle 9"/>
            <p:cNvSpPr>
              <a:spLocks noChangeArrowheads="1"/>
            </p:cNvSpPr>
            <p:nvPr/>
          </p:nvSpPr>
          <p:spPr bwMode="auto">
            <a:xfrm>
              <a:off x="1089" y="1080"/>
              <a:ext cx="2208" cy="2880"/>
            </a:xfrm>
            <a:prstGeom prst="rect">
              <a:avLst/>
            </a:prstGeom>
            <a:solidFill>
              <a:schemeClr val="bg1"/>
            </a:solidFill>
            <a:ln w="9525">
              <a:solidFill>
                <a:schemeClr val="tx1"/>
              </a:solidFill>
              <a:miter lim="800000"/>
              <a:headEnd/>
              <a:tailEnd/>
            </a:ln>
            <a:effectLst>
              <a:prstShdw prst="shdw11" dist="89803" dir="487806">
                <a:srgbClr val="C0C0C0">
                  <a:alpha val="50000"/>
                </a:srgbClr>
              </a:prstShdw>
            </a:effectLst>
          </p:spPr>
          <p:txBody>
            <a:bodyPr wrap="none" anchor="ctr"/>
            <a:lstStyle/>
            <a:p>
              <a:endParaRPr lang="ar-SA"/>
            </a:p>
          </p:txBody>
        </p:sp>
        <p:pic>
          <p:nvPicPr>
            <p:cNvPr id="87050" name="Picture 10" descr="CANDLE"/>
            <p:cNvPicPr>
              <a:picLocks noChangeAspect="1" noChangeArrowheads="1" noCrop="1"/>
            </p:cNvPicPr>
            <p:nvPr/>
          </p:nvPicPr>
          <p:blipFill>
            <a:blip r:embed="rId4" cstate="print"/>
            <a:srcRect/>
            <a:stretch>
              <a:fillRect/>
            </a:stretch>
          </p:blipFill>
          <p:spPr bwMode="auto">
            <a:xfrm>
              <a:off x="2883" y="2190"/>
              <a:ext cx="864" cy="1620"/>
            </a:xfrm>
            <a:prstGeom prst="rect">
              <a:avLst/>
            </a:prstGeom>
            <a:noFill/>
          </p:spPr>
        </p:pic>
      </p:grpSp>
      <p:sp>
        <p:nvSpPr>
          <p:cNvPr id="87051" name="Text Box 11"/>
          <p:cNvSpPr txBox="1">
            <a:spLocks noChangeArrowheads="1"/>
          </p:cNvSpPr>
          <p:nvPr/>
        </p:nvSpPr>
        <p:spPr bwMode="auto">
          <a:xfrm>
            <a:off x="765175" y="5508625"/>
            <a:ext cx="2308225" cy="2014538"/>
          </a:xfrm>
          <a:prstGeom prst="rect">
            <a:avLst/>
          </a:prstGeom>
          <a:noFill/>
          <a:ln w="9525">
            <a:noFill/>
            <a:miter lim="800000"/>
            <a:headEnd/>
            <a:tailEnd/>
          </a:ln>
          <a:effectLst/>
        </p:spPr>
        <p:txBody>
          <a:bodyPr>
            <a:spAutoFit/>
          </a:bodyPr>
          <a:lstStyle/>
          <a:p>
            <a:pPr algn="ctr" rtl="1">
              <a:spcBef>
                <a:spcPct val="50000"/>
              </a:spcBef>
            </a:pPr>
            <a:r>
              <a:rPr lang="ar-EG" sz="3600">
                <a:cs typeface="Monotype Koufi" pitchFamily="2" charset="-78"/>
              </a:rPr>
              <a:t>مع تحيات </a:t>
            </a:r>
          </a:p>
          <a:p>
            <a:pPr algn="ctr" rtl="1">
              <a:spcBef>
                <a:spcPct val="50000"/>
              </a:spcBef>
            </a:pPr>
            <a:r>
              <a:rPr lang="ar-EG" sz="3600" b="1" i="1">
                <a:cs typeface="Diwani Simple Outline" pitchFamily="2" charset="-78"/>
              </a:rPr>
              <a:t>د.مصطفى أبوسعد</a:t>
            </a:r>
            <a:endParaRPr lang="en-US" sz="3600" b="1" i="1">
              <a:cs typeface="Diwani Simple Outline" pitchFamily="2" charset="-78"/>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Footer Placeholder 4"/>
          <p:cNvSpPr>
            <a:spLocks noGrp="1"/>
          </p:cNvSpPr>
          <p:nvPr>
            <p:ph type="ftr" sz="quarter" idx="11"/>
          </p:nvPr>
        </p:nvSpPr>
        <p:spPr/>
        <p:txBody>
          <a:bodyPr/>
          <a:lstStyle/>
          <a:p>
            <a:r>
              <a:rPr lang="ar-SA"/>
              <a:t>مفاجآت صيف دبي 2005     الذكاء الوجداني : </a:t>
            </a:r>
            <a:r>
              <a:rPr lang="ar-KW"/>
              <a:t>”موعد مع القمة “</a:t>
            </a:r>
            <a:r>
              <a:rPr lang="ar-SA"/>
              <a:t> </a:t>
            </a:r>
            <a:r>
              <a:rPr lang="ar-KW"/>
              <a:t>     </a:t>
            </a:r>
            <a:r>
              <a:rPr lang="ar-SA"/>
              <a:t>د.مصطفى أبوسعد</a:t>
            </a:r>
            <a:endParaRPr lang="en-US"/>
          </a:p>
        </p:txBody>
      </p:sp>
      <p:sp>
        <p:nvSpPr>
          <p:cNvPr id="11" name="Slide Number Placeholder 5"/>
          <p:cNvSpPr>
            <a:spLocks noGrp="1"/>
          </p:cNvSpPr>
          <p:nvPr>
            <p:ph type="sldNum" sz="quarter" idx="12"/>
          </p:nvPr>
        </p:nvSpPr>
        <p:spPr/>
        <p:txBody>
          <a:bodyPr/>
          <a:lstStyle/>
          <a:p>
            <a:fld id="{89C0F709-8C9F-4BC5-A403-41F9248B0E00}" type="slidenum">
              <a:rPr lang="ar-AE"/>
              <a:pPr/>
              <a:t>4</a:t>
            </a:fld>
            <a:endParaRPr lang="en-US"/>
          </a:p>
        </p:txBody>
      </p:sp>
      <p:sp>
        <p:nvSpPr>
          <p:cNvPr id="61442" name="Rectangle 2"/>
          <p:cNvSpPr>
            <a:spLocks noGrp="1" noChangeArrowheads="1"/>
          </p:cNvSpPr>
          <p:nvPr>
            <p:ph type="ctrTitle"/>
          </p:nvPr>
        </p:nvSpPr>
        <p:spPr>
          <a:xfrm>
            <a:off x="381000" y="304800"/>
            <a:ext cx="5829300" cy="533400"/>
          </a:xfrm>
          <a:gradFill rotWithShape="1">
            <a:gsLst>
              <a:gs pos="0">
                <a:schemeClr val="accent1"/>
              </a:gs>
              <a:gs pos="100000">
                <a:schemeClr val="bg1"/>
              </a:gs>
            </a:gsLst>
            <a:lin ang="5400000" scaled="1"/>
          </a:gradFill>
          <a:ln>
            <a:solidFill>
              <a:schemeClr val="tx1"/>
            </a:solidFill>
          </a:ln>
        </p:spPr>
        <p:txBody>
          <a:bodyPr/>
          <a:lstStyle/>
          <a:p>
            <a:r>
              <a:rPr lang="ar-SA" sz="3600" b="1"/>
              <a:t>نشأة الذكاء الوجداني </a:t>
            </a:r>
            <a:endParaRPr lang="en-US" sz="3600"/>
          </a:p>
        </p:txBody>
      </p:sp>
      <p:sp>
        <p:nvSpPr>
          <p:cNvPr id="61443" name="Rectangle 3"/>
          <p:cNvSpPr>
            <a:spLocks noGrp="1" noChangeArrowheads="1"/>
          </p:cNvSpPr>
          <p:nvPr>
            <p:ph type="subTitle" idx="1"/>
          </p:nvPr>
        </p:nvSpPr>
        <p:spPr>
          <a:xfrm>
            <a:off x="304800" y="1066800"/>
            <a:ext cx="6096000" cy="1447800"/>
          </a:xfrm>
          <a:ln>
            <a:solidFill>
              <a:schemeClr val="tx1"/>
            </a:solidFill>
          </a:ln>
        </p:spPr>
        <p:txBody>
          <a:bodyPr/>
          <a:lstStyle/>
          <a:p>
            <a:pPr rtl="1">
              <a:lnSpc>
                <a:spcPct val="80000"/>
              </a:lnSpc>
            </a:pPr>
            <a:r>
              <a:rPr lang="ar-SA" sz="2000" b="1"/>
              <a:t>ولد مصطلح الذكاء الوجداني في الولايات المتحدة في التسعينيات إذ لاحظ الباحثون هناك  من خلال أبحاث ودراسات شملت عشرات الألوف من الأشخاص أن نجاح الإنسان وسعادته في الحياة لا يتوقفان فقط على شهاداته وتحصيله العلمي والتي تعبر عن ذكائه العقلي </a:t>
            </a:r>
            <a:r>
              <a:rPr lang="en-US" sz="2000" b="1"/>
              <a:t>  IQ</a:t>
            </a:r>
            <a:r>
              <a:rPr lang="ar-SA" sz="2000" b="1"/>
              <a:t> وإنما يحتاجان إلى نوع آخر من الذكاء سموه الذكاء الوجداني </a:t>
            </a:r>
            <a:r>
              <a:rPr lang="en-US" sz="2000" b="1"/>
              <a:t> EQ </a:t>
            </a:r>
            <a:r>
              <a:rPr lang="ar-SA" sz="2000" b="1"/>
              <a:t>.</a:t>
            </a:r>
            <a:endParaRPr lang="en-US" sz="2000" b="1"/>
          </a:p>
        </p:txBody>
      </p:sp>
      <p:sp>
        <p:nvSpPr>
          <p:cNvPr id="61444" name="Rectangle 4"/>
          <p:cNvSpPr>
            <a:spLocks noChangeArrowheads="1"/>
          </p:cNvSpPr>
          <p:nvPr/>
        </p:nvSpPr>
        <p:spPr bwMode="auto">
          <a:xfrm>
            <a:off x="457200" y="2667000"/>
            <a:ext cx="5829300" cy="685800"/>
          </a:xfrm>
          <a:prstGeom prst="rect">
            <a:avLst/>
          </a:prstGeom>
          <a:gradFill rotWithShape="1">
            <a:gsLst>
              <a:gs pos="0">
                <a:schemeClr val="accent1"/>
              </a:gs>
              <a:gs pos="100000">
                <a:srgbClr val="FFFFFF"/>
              </a:gs>
            </a:gsLst>
            <a:lin ang="5400000" scaled="1"/>
          </a:gradFill>
          <a:ln w="9525">
            <a:solidFill>
              <a:schemeClr val="tx1"/>
            </a:solidFill>
            <a:miter lim="800000"/>
            <a:headEnd/>
            <a:tailEnd/>
          </a:ln>
          <a:effectLst/>
        </p:spPr>
        <p:txBody>
          <a:bodyPr anchor="ctr"/>
          <a:lstStyle/>
          <a:p>
            <a:pPr algn="ctr"/>
            <a:r>
              <a:rPr lang="ar-SA" sz="3600" b="1" i="1">
                <a:solidFill>
                  <a:schemeClr val="tx2"/>
                </a:solidFill>
              </a:rPr>
              <a:t>الذكاء الوجداني يمكن تعلمه واكتسابه:</a:t>
            </a:r>
            <a:endParaRPr lang="en-US" sz="3600" b="1" i="1">
              <a:solidFill>
                <a:schemeClr val="tx2"/>
              </a:solidFill>
            </a:endParaRPr>
          </a:p>
        </p:txBody>
      </p:sp>
      <p:sp>
        <p:nvSpPr>
          <p:cNvPr id="61445" name="Rectangle 5"/>
          <p:cNvSpPr>
            <a:spLocks noChangeArrowheads="1"/>
          </p:cNvSpPr>
          <p:nvPr/>
        </p:nvSpPr>
        <p:spPr bwMode="auto">
          <a:xfrm>
            <a:off x="381000" y="3505200"/>
            <a:ext cx="6096000" cy="2651125"/>
          </a:xfrm>
          <a:prstGeom prst="rect">
            <a:avLst/>
          </a:prstGeom>
          <a:noFill/>
          <a:ln w="9525">
            <a:solidFill>
              <a:schemeClr val="tx1"/>
            </a:solidFill>
            <a:miter lim="800000"/>
            <a:headEnd/>
            <a:tailEnd/>
          </a:ln>
          <a:effectLst/>
        </p:spPr>
        <p:txBody>
          <a:bodyPr/>
          <a:lstStyle/>
          <a:p>
            <a:pPr algn="r">
              <a:spcBef>
                <a:spcPct val="20000"/>
              </a:spcBef>
            </a:pPr>
            <a:r>
              <a:rPr lang="ar-SA" sz="1600" b="1"/>
              <a:t>ولعل من أهم جوانب التطور إثارة في موضوع الذكاء الوجداني، ما يتعلق بتدريبه وزيادته في السلوك. فالذكاء الوجداني-  بعكس الذكاء العقلي  ونسبة الذكاء التقليدية- لا يخضع للوراثة ويمكن اكتسابه وتعلمه. وقد كشفت بحوث العلماء في هذا الصدد أن الذكاء الوجداني خاصية أو مجموعة من الخصائص يمكن تدريبها وتنميتها من خلال  كثير من الأساليب التي تساعد علي تنميته وتقويته في الشخصية. </a:t>
            </a:r>
          </a:p>
          <a:p>
            <a:pPr algn="r">
              <a:spcBef>
                <a:spcPct val="20000"/>
              </a:spcBef>
            </a:pPr>
            <a:r>
              <a:rPr lang="ar-SA" sz="1600" b="1"/>
              <a:t>ومن النصائح التي ينصح بها العلماء في هذا الصدد لمساعدتنا فى الحصول على معدل عال من الذكاء الوجداني،  أن نحافظ دائما على مشاعر طيبة عند التعامل مع الآخرين، وأن ندرب أنفسنا جيدا على مواجهة الأزمات بهدوء، وأن نتصدى لحل الخلافات خاصة تلك التي تثور عندما نواجه مختلف التأثيرات السلبية لبيئة اجتماعية تعوق قدراتنا علي النمو السليم والصحة النفسية.</a:t>
            </a:r>
            <a:endParaRPr lang="en-US" sz="1600" b="1"/>
          </a:p>
        </p:txBody>
      </p:sp>
      <p:pic>
        <p:nvPicPr>
          <p:cNvPr id="61447" name="Picture 7" descr="triangles-tfa"/>
          <p:cNvPicPr>
            <a:picLocks noChangeAspect="1" noChangeArrowheads="1"/>
          </p:cNvPicPr>
          <p:nvPr/>
        </p:nvPicPr>
        <p:blipFill>
          <a:blip r:embed="rId2" cstate="print"/>
          <a:srcRect/>
          <a:stretch>
            <a:fillRect/>
          </a:stretch>
        </p:blipFill>
        <p:spPr bwMode="auto">
          <a:xfrm>
            <a:off x="44450" y="6300788"/>
            <a:ext cx="2438400" cy="2308225"/>
          </a:xfrm>
          <a:prstGeom prst="rect">
            <a:avLst/>
          </a:prstGeom>
          <a:noFill/>
        </p:spPr>
      </p:pic>
      <p:sp>
        <p:nvSpPr>
          <p:cNvPr id="61448" name="Text Box 8"/>
          <p:cNvSpPr txBox="1">
            <a:spLocks noChangeArrowheads="1"/>
          </p:cNvSpPr>
          <p:nvPr/>
        </p:nvSpPr>
        <p:spPr bwMode="auto">
          <a:xfrm>
            <a:off x="2565400" y="7092950"/>
            <a:ext cx="3959225" cy="1474788"/>
          </a:xfrm>
          <a:prstGeom prst="rect">
            <a:avLst/>
          </a:prstGeom>
          <a:noFill/>
          <a:ln w="9525">
            <a:solidFill>
              <a:schemeClr val="tx1"/>
            </a:solidFill>
            <a:miter lim="800000"/>
            <a:headEnd/>
            <a:tailEnd/>
          </a:ln>
          <a:effectLst/>
        </p:spPr>
        <p:txBody>
          <a:bodyPr>
            <a:spAutoFit/>
          </a:bodyPr>
          <a:lstStyle/>
          <a:p>
            <a:pPr marL="800100" lvl="1" indent="-342900" algn="r" rtl="1">
              <a:buFontTx/>
              <a:buAutoNum type="arabicPeriod"/>
            </a:pPr>
            <a:r>
              <a:rPr lang="ar-SA" b="1"/>
              <a:t>هامش التطوير في الذكاء الوجداني أوسع بكثير من هامش التطوير في الذكاء العقلي </a:t>
            </a:r>
          </a:p>
          <a:p>
            <a:pPr marL="342900" indent="-342900" algn="r" rtl="1"/>
            <a:r>
              <a:rPr lang="en-GB" b="1"/>
              <a:t>. 2</a:t>
            </a:r>
            <a:r>
              <a:rPr lang="ar-SA" b="1"/>
              <a:t>تأثير الذكاء الوجداني على نجاح الإنسان أكبر بكثير من تأثير الذكاء العقلي</a:t>
            </a:r>
            <a:r>
              <a:rPr lang="ar-SA"/>
              <a:t> </a:t>
            </a:r>
            <a:endParaRPr lang="en-US"/>
          </a:p>
        </p:txBody>
      </p:sp>
      <p:sp>
        <p:nvSpPr>
          <p:cNvPr id="61449" name="Rectangle 9"/>
          <p:cNvSpPr>
            <a:spLocks noChangeArrowheads="1"/>
          </p:cNvSpPr>
          <p:nvPr/>
        </p:nvSpPr>
        <p:spPr bwMode="auto">
          <a:xfrm>
            <a:off x="2205038" y="6300788"/>
            <a:ext cx="4392612" cy="685800"/>
          </a:xfrm>
          <a:prstGeom prst="rect">
            <a:avLst/>
          </a:prstGeom>
          <a:gradFill rotWithShape="1">
            <a:gsLst>
              <a:gs pos="0">
                <a:schemeClr val="accent1"/>
              </a:gs>
              <a:gs pos="100000">
                <a:srgbClr val="FFFFFF"/>
              </a:gs>
            </a:gsLst>
            <a:lin ang="5400000" scaled="1"/>
          </a:gradFill>
          <a:ln w="9525">
            <a:solidFill>
              <a:schemeClr val="tx1"/>
            </a:solidFill>
            <a:miter lim="800000"/>
            <a:headEnd/>
            <a:tailEnd/>
          </a:ln>
          <a:effectLst/>
        </p:spPr>
        <p:txBody>
          <a:bodyPr anchor="ctr"/>
          <a:lstStyle/>
          <a:p>
            <a:pPr algn="ctr"/>
            <a:r>
              <a:rPr lang="ar-SA" b="1"/>
              <a:t>هناك ميزتان تميزان الذكاء الوجداني عن الذكاء العقلي :</a:t>
            </a:r>
            <a:endParaRPr lang="en-US" b="1"/>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Footer Placeholder 4"/>
          <p:cNvSpPr>
            <a:spLocks noGrp="1"/>
          </p:cNvSpPr>
          <p:nvPr>
            <p:ph type="ftr" sz="quarter" idx="11"/>
          </p:nvPr>
        </p:nvSpPr>
        <p:spPr/>
        <p:txBody>
          <a:bodyPr/>
          <a:lstStyle/>
          <a:p>
            <a:r>
              <a:rPr lang="ar-SA"/>
              <a:t>مفاجآت صيف دبي 2005     الذكاء الوجداني : </a:t>
            </a:r>
            <a:r>
              <a:rPr lang="ar-KW"/>
              <a:t>”موعد مع القمة “</a:t>
            </a:r>
            <a:r>
              <a:rPr lang="ar-SA"/>
              <a:t> </a:t>
            </a:r>
            <a:r>
              <a:rPr lang="ar-KW"/>
              <a:t>     </a:t>
            </a:r>
            <a:r>
              <a:rPr lang="ar-SA"/>
              <a:t>د.مصطفى أبوسعد</a:t>
            </a:r>
            <a:endParaRPr lang="en-US"/>
          </a:p>
        </p:txBody>
      </p:sp>
      <p:sp>
        <p:nvSpPr>
          <p:cNvPr id="10" name="Slide Number Placeholder 5"/>
          <p:cNvSpPr>
            <a:spLocks noGrp="1"/>
          </p:cNvSpPr>
          <p:nvPr>
            <p:ph type="sldNum" sz="quarter" idx="12"/>
          </p:nvPr>
        </p:nvSpPr>
        <p:spPr/>
        <p:txBody>
          <a:bodyPr/>
          <a:lstStyle/>
          <a:p>
            <a:fld id="{E598F48F-DE27-410E-8D3B-89E3DA6D4CD0}" type="slidenum">
              <a:rPr lang="ar-AE"/>
              <a:pPr/>
              <a:t>5</a:t>
            </a:fld>
            <a:endParaRPr lang="en-US"/>
          </a:p>
        </p:txBody>
      </p:sp>
      <p:sp>
        <p:nvSpPr>
          <p:cNvPr id="62466" name="Rectangle 2"/>
          <p:cNvSpPr>
            <a:spLocks noGrp="1" noChangeArrowheads="1"/>
          </p:cNvSpPr>
          <p:nvPr>
            <p:ph type="ctrTitle"/>
          </p:nvPr>
        </p:nvSpPr>
        <p:spPr>
          <a:xfrm>
            <a:off x="381000" y="304800"/>
            <a:ext cx="5829300" cy="685800"/>
          </a:xfrm>
          <a:gradFill rotWithShape="1">
            <a:gsLst>
              <a:gs pos="0">
                <a:schemeClr val="accent1"/>
              </a:gs>
              <a:gs pos="100000">
                <a:schemeClr val="bg1"/>
              </a:gs>
            </a:gsLst>
            <a:lin ang="5400000" scaled="1"/>
          </a:gradFill>
        </p:spPr>
        <p:txBody>
          <a:bodyPr/>
          <a:lstStyle/>
          <a:p>
            <a:r>
              <a:rPr lang="ar-KW" sz="4000" b="1"/>
              <a:t>”</a:t>
            </a:r>
            <a:r>
              <a:rPr lang="ar-SA" sz="4000" b="1"/>
              <a:t>الذكاء الوجداني في العمل </a:t>
            </a:r>
            <a:r>
              <a:rPr lang="ar-KW" sz="4000">
                <a:solidFill>
                  <a:schemeClr val="tx1"/>
                </a:solidFill>
              </a:rPr>
              <a:t>“</a:t>
            </a:r>
            <a:r>
              <a:rPr lang="ar-SA" sz="4000"/>
              <a:t> </a:t>
            </a:r>
            <a:endParaRPr lang="en-US" sz="4000"/>
          </a:p>
        </p:txBody>
      </p:sp>
      <p:sp>
        <p:nvSpPr>
          <p:cNvPr id="62467" name="Rectangle 3"/>
          <p:cNvSpPr>
            <a:spLocks noGrp="1" noChangeArrowheads="1"/>
          </p:cNvSpPr>
          <p:nvPr>
            <p:ph type="subTitle" idx="1"/>
          </p:nvPr>
        </p:nvSpPr>
        <p:spPr>
          <a:xfrm>
            <a:off x="304800" y="1295400"/>
            <a:ext cx="6096000" cy="990600"/>
          </a:xfrm>
          <a:ln>
            <a:solidFill>
              <a:schemeClr val="tx1"/>
            </a:solidFill>
          </a:ln>
        </p:spPr>
        <p:txBody>
          <a:bodyPr/>
          <a:lstStyle/>
          <a:p>
            <a:pPr algn="r" rtl="1">
              <a:lnSpc>
                <a:spcPct val="90000"/>
              </a:lnSpc>
            </a:pPr>
            <a:r>
              <a:rPr lang="ar-SA" sz="2000" b="1"/>
              <a:t>اليوم أصبح الذكاء الوجداني جزء مهم من فلسفة أي مؤسسة في اختيار وتدريب أفرادها لأن الذكاء الوجداني يعلم الناس كيف يعملون معاً للوصول إلى هدف مشترك .</a:t>
            </a:r>
            <a:endParaRPr lang="en-US" sz="2000" b="1"/>
          </a:p>
        </p:txBody>
      </p:sp>
      <p:sp>
        <p:nvSpPr>
          <p:cNvPr id="62468" name="Rectangle 4"/>
          <p:cNvSpPr>
            <a:spLocks noChangeArrowheads="1"/>
          </p:cNvSpPr>
          <p:nvPr/>
        </p:nvSpPr>
        <p:spPr bwMode="auto">
          <a:xfrm>
            <a:off x="152400" y="5486400"/>
            <a:ext cx="3429000" cy="2743200"/>
          </a:xfrm>
          <a:prstGeom prst="rect">
            <a:avLst/>
          </a:prstGeom>
          <a:noFill/>
          <a:ln w="9525">
            <a:solidFill>
              <a:schemeClr val="tx1"/>
            </a:solidFill>
            <a:miter lim="800000"/>
            <a:headEnd/>
            <a:tailEnd/>
          </a:ln>
          <a:effectLst/>
        </p:spPr>
        <p:txBody>
          <a:bodyPr anchor="ctr"/>
          <a:lstStyle/>
          <a:p>
            <a:pPr algn="r"/>
            <a:r>
              <a:rPr lang="ar-SA" sz="2400" b="1" i="1">
                <a:solidFill>
                  <a:schemeClr val="tx2"/>
                </a:solidFill>
              </a:rPr>
              <a:t>     إن استخدام مبادئ الذكاء الوجداني   يساعد الوالدين على إنشاء علاقات قوية مع أبنائهم</a:t>
            </a:r>
            <a:r>
              <a:rPr lang="ar-KW" sz="2400" b="1" i="1">
                <a:solidFill>
                  <a:schemeClr val="tx2"/>
                </a:solidFill>
              </a:rPr>
              <a:t>ا</a:t>
            </a:r>
            <a:r>
              <a:rPr lang="ar-SA" sz="2400" b="1" i="1">
                <a:solidFill>
                  <a:schemeClr val="tx2"/>
                </a:solidFill>
              </a:rPr>
              <a:t> كما يساهم في تنمية الذكاء الوجداني عند الأبناء   .</a:t>
            </a:r>
            <a:endParaRPr lang="en-US" sz="2400" b="1" i="1">
              <a:solidFill>
                <a:schemeClr val="tx2"/>
              </a:solidFill>
            </a:endParaRPr>
          </a:p>
        </p:txBody>
      </p:sp>
      <p:sp>
        <p:nvSpPr>
          <p:cNvPr id="62469" name="Rectangle 5"/>
          <p:cNvSpPr>
            <a:spLocks noChangeArrowheads="1"/>
          </p:cNvSpPr>
          <p:nvPr/>
        </p:nvSpPr>
        <p:spPr bwMode="auto">
          <a:xfrm>
            <a:off x="457200" y="2667000"/>
            <a:ext cx="5829300" cy="685800"/>
          </a:xfrm>
          <a:prstGeom prst="rect">
            <a:avLst/>
          </a:prstGeom>
          <a:gradFill rotWithShape="1">
            <a:gsLst>
              <a:gs pos="0">
                <a:schemeClr val="accent1"/>
              </a:gs>
              <a:gs pos="100000">
                <a:srgbClr val="FFFFFF"/>
              </a:gs>
            </a:gsLst>
            <a:lin ang="5400000" scaled="1"/>
          </a:gradFill>
          <a:ln w="9525">
            <a:noFill/>
            <a:miter lim="800000"/>
            <a:headEnd/>
            <a:tailEnd/>
          </a:ln>
          <a:effectLst/>
        </p:spPr>
        <p:txBody>
          <a:bodyPr anchor="ctr"/>
          <a:lstStyle/>
          <a:p>
            <a:pPr algn="ctr"/>
            <a:r>
              <a:rPr lang="ar-KW" sz="4000" b="1">
                <a:solidFill>
                  <a:schemeClr val="tx2"/>
                </a:solidFill>
              </a:rPr>
              <a:t>”</a:t>
            </a:r>
            <a:r>
              <a:rPr lang="ar-SA" sz="4000" b="1">
                <a:solidFill>
                  <a:schemeClr val="tx2"/>
                </a:solidFill>
              </a:rPr>
              <a:t>الذكاء الوجداني في الأسرة  </a:t>
            </a:r>
            <a:r>
              <a:rPr lang="ar-SA" sz="4000">
                <a:solidFill>
                  <a:schemeClr val="tx2"/>
                </a:solidFill>
              </a:rPr>
              <a:t> “</a:t>
            </a:r>
            <a:endParaRPr lang="en-US" sz="4000">
              <a:solidFill>
                <a:schemeClr val="tx2"/>
              </a:solidFill>
            </a:endParaRPr>
          </a:p>
        </p:txBody>
      </p:sp>
      <p:sp>
        <p:nvSpPr>
          <p:cNvPr id="62470" name="Rectangle 6"/>
          <p:cNvSpPr>
            <a:spLocks noChangeArrowheads="1"/>
          </p:cNvSpPr>
          <p:nvPr/>
        </p:nvSpPr>
        <p:spPr bwMode="auto">
          <a:xfrm>
            <a:off x="381000" y="3657600"/>
            <a:ext cx="6096000" cy="1600200"/>
          </a:xfrm>
          <a:prstGeom prst="rect">
            <a:avLst/>
          </a:prstGeom>
          <a:noFill/>
          <a:ln w="9525">
            <a:solidFill>
              <a:schemeClr val="tx1"/>
            </a:solidFill>
            <a:miter lim="800000"/>
            <a:headEnd/>
            <a:tailEnd/>
          </a:ln>
          <a:effectLst/>
        </p:spPr>
        <p:txBody>
          <a:bodyPr/>
          <a:lstStyle/>
          <a:p>
            <a:pPr algn="r" rtl="1">
              <a:lnSpc>
                <a:spcPct val="90000"/>
              </a:lnSpc>
              <a:spcBef>
                <a:spcPct val="20000"/>
              </a:spcBef>
            </a:pPr>
            <a:r>
              <a:rPr lang="ar-SA" sz="2000" b="1" u="sng"/>
              <a:t> </a:t>
            </a:r>
            <a:r>
              <a:rPr lang="ar-SA" sz="2000" b="1"/>
              <a:t>في دراسة قام بها عالم النفس الأمريكي غوتمان على تأثير الذكاء الوجداني في نجاح العلاقة الزوجية استطاع من خلال مراقبة الطريقة التي يتحدث بها الزوجان أثناء الخلاف أن يتنبأ باحتمال الطلاق بينهما خلال ثلاث سنوات بنسبة من الدقة وصلت إلى 97% .</a:t>
            </a:r>
            <a:endParaRPr lang="en-US" sz="2000" b="1"/>
          </a:p>
        </p:txBody>
      </p:sp>
      <p:pic>
        <p:nvPicPr>
          <p:cNvPr id="62471" name="Picture 7" descr="2002-2003surveyresults"/>
          <p:cNvPicPr>
            <a:picLocks noChangeAspect="1" noChangeArrowheads="1"/>
          </p:cNvPicPr>
          <p:nvPr/>
        </p:nvPicPr>
        <p:blipFill>
          <a:blip r:embed="rId2" cstate="print"/>
          <a:srcRect/>
          <a:stretch>
            <a:fillRect/>
          </a:stretch>
        </p:blipFill>
        <p:spPr bwMode="auto">
          <a:xfrm>
            <a:off x="3789363" y="5364163"/>
            <a:ext cx="2817812" cy="2879725"/>
          </a:xfrm>
          <a:prstGeom prst="rect">
            <a:avLst/>
          </a:prstGeom>
          <a:noFill/>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Footer Placeholder 4"/>
          <p:cNvSpPr>
            <a:spLocks noGrp="1"/>
          </p:cNvSpPr>
          <p:nvPr>
            <p:ph type="ftr" sz="quarter" idx="11"/>
          </p:nvPr>
        </p:nvSpPr>
        <p:spPr/>
        <p:txBody>
          <a:bodyPr/>
          <a:lstStyle/>
          <a:p>
            <a:r>
              <a:rPr lang="ar-SA"/>
              <a:t>مفاجآت صيف دبي 2005     الذكاء الوجداني : </a:t>
            </a:r>
            <a:r>
              <a:rPr lang="ar-KW"/>
              <a:t>”موعد مع القمة “</a:t>
            </a:r>
            <a:r>
              <a:rPr lang="ar-SA"/>
              <a:t> </a:t>
            </a:r>
            <a:r>
              <a:rPr lang="ar-KW"/>
              <a:t>     </a:t>
            </a:r>
            <a:r>
              <a:rPr lang="ar-SA"/>
              <a:t>د.مصطفى أبوسعد</a:t>
            </a:r>
            <a:endParaRPr lang="en-US"/>
          </a:p>
        </p:txBody>
      </p:sp>
      <p:sp>
        <p:nvSpPr>
          <p:cNvPr id="11" name="Slide Number Placeholder 5"/>
          <p:cNvSpPr>
            <a:spLocks noGrp="1"/>
          </p:cNvSpPr>
          <p:nvPr>
            <p:ph type="sldNum" sz="quarter" idx="12"/>
          </p:nvPr>
        </p:nvSpPr>
        <p:spPr/>
        <p:txBody>
          <a:bodyPr/>
          <a:lstStyle/>
          <a:p>
            <a:fld id="{775902C6-69B0-4646-A128-637C9AE44957}" type="slidenum">
              <a:rPr lang="ar-AE"/>
              <a:pPr/>
              <a:t>6</a:t>
            </a:fld>
            <a:endParaRPr lang="en-US"/>
          </a:p>
        </p:txBody>
      </p:sp>
      <p:sp>
        <p:nvSpPr>
          <p:cNvPr id="63490" name="Rectangle 2"/>
          <p:cNvSpPr>
            <a:spLocks noGrp="1" noChangeArrowheads="1"/>
          </p:cNvSpPr>
          <p:nvPr>
            <p:ph type="ctrTitle"/>
          </p:nvPr>
        </p:nvSpPr>
        <p:spPr>
          <a:xfrm>
            <a:off x="381000" y="304800"/>
            <a:ext cx="5410200" cy="685800"/>
          </a:xfrm>
          <a:gradFill rotWithShape="1">
            <a:gsLst>
              <a:gs pos="0">
                <a:schemeClr val="accent1"/>
              </a:gs>
              <a:gs pos="100000">
                <a:schemeClr val="bg1"/>
              </a:gs>
            </a:gsLst>
            <a:lin ang="5400000" scaled="1"/>
          </a:gradFill>
          <a:ln>
            <a:solidFill>
              <a:schemeClr val="tx1"/>
            </a:solidFill>
          </a:ln>
        </p:spPr>
        <p:txBody>
          <a:bodyPr/>
          <a:lstStyle/>
          <a:p>
            <a:pPr rtl="1"/>
            <a:r>
              <a:rPr lang="ar-SA" b="1"/>
              <a:t>أهمية الذكاء الوجداني</a:t>
            </a:r>
            <a:r>
              <a:rPr lang="en-US" b="1"/>
              <a:t> :</a:t>
            </a:r>
            <a:r>
              <a:rPr lang="en-US"/>
              <a:t> </a:t>
            </a:r>
          </a:p>
        </p:txBody>
      </p:sp>
      <p:sp>
        <p:nvSpPr>
          <p:cNvPr id="63491" name="Rectangle 3"/>
          <p:cNvSpPr>
            <a:spLocks noGrp="1" noChangeArrowheads="1"/>
          </p:cNvSpPr>
          <p:nvPr>
            <p:ph type="subTitle" idx="1"/>
          </p:nvPr>
        </p:nvSpPr>
        <p:spPr>
          <a:xfrm>
            <a:off x="304800" y="1143000"/>
            <a:ext cx="5562600" cy="4800600"/>
          </a:xfrm>
          <a:ln>
            <a:solidFill>
              <a:schemeClr val="tx1"/>
            </a:solidFill>
          </a:ln>
        </p:spPr>
        <p:txBody>
          <a:bodyPr/>
          <a:lstStyle/>
          <a:p>
            <a:pPr marL="304800" indent="-304800" algn="r" rtl="1">
              <a:lnSpc>
                <a:spcPct val="80000"/>
              </a:lnSpc>
            </a:pPr>
            <a:r>
              <a:rPr lang="ar-SA" sz="2000" b="1" i="1"/>
              <a:t>1- يلعب الذكاء الوجداني دوراً هاماً في توافق الطفل مع والديه وإخوته وأقرانه وبيئته بحيث ينمو سوياً ومنسجماً مع الحياة، كما أنه يؤدي إلى تحسين ورفع كفاءة التحصيل الدراسي.</a:t>
            </a:r>
            <a:br>
              <a:rPr lang="ar-SA" sz="2000" b="1" i="1"/>
            </a:br>
            <a:r>
              <a:rPr lang="ar-SA" sz="2000" b="1" i="1"/>
              <a:t>2- يساعد الذكاء الوجداني على تجاوز أزمة المراهقة وسائر الأزمات بعد ذلك مثل أزمة منتصف العمر بسلام.</a:t>
            </a:r>
            <a:br>
              <a:rPr lang="ar-SA" sz="2000" b="1" i="1"/>
            </a:br>
            <a:r>
              <a:rPr lang="ar-SA" sz="2000" b="1" i="1"/>
              <a:t>3- يعتبر الذكاء الوجداني عاملاً مهماً في استقرار الحياة الزوجية فالتعبير الجيد عن المشاعر وتفهم مشاعر الطرف الآخر ورعايتها بشكل ناضج، كل ذلك يضمن توافقاً زواجياً رائعاً .</a:t>
            </a:r>
            <a:br>
              <a:rPr lang="ar-SA" sz="2000" b="1" i="1"/>
            </a:br>
            <a:r>
              <a:rPr lang="ar-SA" sz="2000" b="1" i="1"/>
              <a:t>4- والذكاء الوجداني وراء النجاح في العمل والحياة، فالأكثر ذكاءاً وجدانياً محبوبون ومثابرون وتوكيديون، ومتألقون وقادرون على التواصل والقيادة ومصرون على النجاح.</a:t>
            </a:r>
            <a:br>
              <a:rPr lang="ar-SA" sz="2000" b="1" i="1"/>
            </a:br>
            <a:r>
              <a:rPr lang="ar-SA" sz="2000" b="1" i="1"/>
              <a:t/>
            </a:r>
            <a:br>
              <a:rPr lang="ar-SA" sz="2000" b="1" i="1"/>
            </a:br>
            <a:r>
              <a:rPr lang="ar-SA" sz="2000" b="1" i="1"/>
              <a:t>ونظراً لتلك الأهمية البالغة للذكاء الوجداني، فقد أوصى علماء النفس بتنميته من خلال دروس تعليمية ودورات تدريبية وورش عمل بهدف الوصول إلى درجات عالية من الذكاء الوجداني، وهو ما نطلق عليه النضج الوجداني، وسوف نتحدث عنه الآن بشيء من التفصيل نظراً لأهميته.</a:t>
            </a:r>
            <a:r>
              <a:rPr lang="ar-SA" sz="2000"/>
              <a:t> </a:t>
            </a:r>
            <a:endParaRPr lang="en-US" sz="2000"/>
          </a:p>
        </p:txBody>
      </p:sp>
      <p:sp>
        <p:nvSpPr>
          <p:cNvPr id="63492" name="Rectangle 4"/>
          <p:cNvSpPr>
            <a:spLocks noChangeArrowheads="1"/>
          </p:cNvSpPr>
          <p:nvPr/>
        </p:nvSpPr>
        <p:spPr bwMode="auto">
          <a:xfrm rot="16200000">
            <a:off x="4914900" y="1333500"/>
            <a:ext cx="2895600" cy="533400"/>
          </a:xfrm>
          <a:prstGeom prst="rect">
            <a:avLst/>
          </a:prstGeom>
          <a:noFill/>
          <a:ln w="9525">
            <a:solidFill>
              <a:schemeClr val="tx1"/>
            </a:solidFill>
            <a:miter lim="800000"/>
            <a:headEnd/>
            <a:tailEnd/>
          </a:ln>
          <a:effectLst/>
        </p:spPr>
        <p:txBody>
          <a:bodyPr anchor="ctr"/>
          <a:lstStyle/>
          <a:p>
            <a:pPr algn="r" rtl="1"/>
            <a:r>
              <a:rPr lang="ar-SA" sz="1400" b="1" i="1">
                <a:solidFill>
                  <a:schemeClr val="tx2"/>
                </a:solidFill>
              </a:rPr>
              <a:t>النضج الوجداني : دكتور محمد المهد</a:t>
            </a:r>
            <a:r>
              <a:rPr lang="ar-KW" sz="1400" b="1" i="1">
                <a:solidFill>
                  <a:schemeClr val="tx2"/>
                </a:solidFill>
              </a:rPr>
              <a:t>ي </a:t>
            </a:r>
            <a:r>
              <a:rPr lang="en-US" sz="1400" b="1" i="1">
                <a:solidFill>
                  <a:schemeClr val="tx2"/>
                </a:solidFill>
              </a:rPr>
              <a:t/>
            </a:r>
            <a:br>
              <a:rPr lang="en-US" sz="1400" b="1" i="1">
                <a:solidFill>
                  <a:schemeClr val="tx2"/>
                </a:solidFill>
              </a:rPr>
            </a:br>
            <a:endParaRPr lang="ar-SA" sz="1400" b="1" i="1">
              <a:solidFill>
                <a:schemeClr val="tx2"/>
              </a:solidFill>
            </a:endParaRPr>
          </a:p>
        </p:txBody>
      </p:sp>
      <p:pic>
        <p:nvPicPr>
          <p:cNvPr id="63493" name="Picture 5" descr="MCNA00685_0000[1]"/>
          <p:cNvPicPr>
            <a:picLocks noChangeAspect="1" noChangeArrowheads="1"/>
          </p:cNvPicPr>
          <p:nvPr/>
        </p:nvPicPr>
        <p:blipFill>
          <a:blip r:embed="rId2" cstate="print"/>
          <a:srcRect/>
          <a:stretch>
            <a:fillRect/>
          </a:stretch>
        </p:blipFill>
        <p:spPr bwMode="auto">
          <a:xfrm>
            <a:off x="2420938" y="6084888"/>
            <a:ext cx="1123950" cy="1111250"/>
          </a:xfrm>
          <a:prstGeom prst="rect">
            <a:avLst/>
          </a:prstGeom>
          <a:noFill/>
        </p:spPr>
      </p:pic>
      <p:pic>
        <p:nvPicPr>
          <p:cNvPr id="63494" name="Picture 6" descr="MCNA00652_0000[1]"/>
          <p:cNvPicPr>
            <a:picLocks noChangeAspect="1" noChangeArrowheads="1"/>
          </p:cNvPicPr>
          <p:nvPr/>
        </p:nvPicPr>
        <p:blipFill>
          <a:blip r:embed="rId3" cstate="print"/>
          <a:srcRect/>
          <a:stretch>
            <a:fillRect/>
          </a:stretch>
        </p:blipFill>
        <p:spPr bwMode="auto">
          <a:xfrm>
            <a:off x="4005263" y="6227763"/>
            <a:ext cx="711200" cy="660400"/>
          </a:xfrm>
          <a:prstGeom prst="rect">
            <a:avLst/>
          </a:prstGeom>
          <a:noFill/>
        </p:spPr>
      </p:pic>
      <p:pic>
        <p:nvPicPr>
          <p:cNvPr id="63495" name="Picture 7" descr="MCNA00647_0000[1]"/>
          <p:cNvPicPr>
            <a:picLocks noChangeAspect="1" noChangeArrowheads="1"/>
          </p:cNvPicPr>
          <p:nvPr/>
        </p:nvPicPr>
        <p:blipFill>
          <a:blip r:embed="rId4" cstate="print"/>
          <a:srcRect/>
          <a:stretch>
            <a:fillRect/>
          </a:stretch>
        </p:blipFill>
        <p:spPr bwMode="auto">
          <a:xfrm>
            <a:off x="5373688" y="6227763"/>
            <a:ext cx="650875" cy="930275"/>
          </a:xfrm>
          <a:prstGeom prst="rect">
            <a:avLst/>
          </a:prstGeom>
          <a:noFill/>
        </p:spPr>
      </p:pic>
      <p:pic>
        <p:nvPicPr>
          <p:cNvPr id="63496" name="Picture 8" descr="MCPE03021_0000[1]"/>
          <p:cNvPicPr>
            <a:picLocks noChangeAspect="1" noChangeArrowheads="1"/>
          </p:cNvPicPr>
          <p:nvPr/>
        </p:nvPicPr>
        <p:blipFill>
          <a:blip r:embed="rId5" cstate="print"/>
          <a:srcRect/>
          <a:stretch>
            <a:fillRect/>
          </a:stretch>
        </p:blipFill>
        <p:spPr bwMode="auto">
          <a:xfrm>
            <a:off x="620713" y="6156325"/>
            <a:ext cx="936625" cy="1076325"/>
          </a:xfrm>
          <a:prstGeom prst="rect">
            <a:avLst/>
          </a:prstGeom>
          <a:noFill/>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ooter Placeholder 4"/>
          <p:cNvSpPr>
            <a:spLocks noGrp="1"/>
          </p:cNvSpPr>
          <p:nvPr>
            <p:ph type="ftr" sz="quarter" idx="11"/>
          </p:nvPr>
        </p:nvSpPr>
        <p:spPr/>
        <p:txBody>
          <a:bodyPr/>
          <a:lstStyle/>
          <a:p>
            <a:r>
              <a:rPr lang="ar-SA"/>
              <a:t>مفاجآت صيف دبي 2005     الذكاء الوجداني : </a:t>
            </a:r>
            <a:r>
              <a:rPr lang="ar-KW"/>
              <a:t>”موعد مع القمة “</a:t>
            </a:r>
            <a:r>
              <a:rPr lang="ar-SA"/>
              <a:t> </a:t>
            </a:r>
            <a:r>
              <a:rPr lang="ar-KW"/>
              <a:t>     </a:t>
            </a:r>
            <a:r>
              <a:rPr lang="ar-SA"/>
              <a:t>د.مصطفى أبوسعد</a:t>
            </a:r>
            <a:endParaRPr lang="en-US"/>
          </a:p>
        </p:txBody>
      </p:sp>
      <p:sp>
        <p:nvSpPr>
          <p:cNvPr id="7" name="Slide Number Placeholder 5"/>
          <p:cNvSpPr>
            <a:spLocks noGrp="1"/>
          </p:cNvSpPr>
          <p:nvPr>
            <p:ph type="sldNum" sz="quarter" idx="12"/>
          </p:nvPr>
        </p:nvSpPr>
        <p:spPr/>
        <p:txBody>
          <a:bodyPr/>
          <a:lstStyle/>
          <a:p>
            <a:fld id="{475D59C8-DEA9-4814-943C-FF5A014B84CF}" type="slidenum">
              <a:rPr lang="ar-AE"/>
              <a:pPr/>
              <a:t>7</a:t>
            </a:fld>
            <a:endParaRPr lang="en-US"/>
          </a:p>
        </p:txBody>
      </p:sp>
      <p:sp>
        <p:nvSpPr>
          <p:cNvPr id="64514" name="Rectangle 2"/>
          <p:cNvSpPr>
            <a:spLocks noGrp="1" noChangeArrowheads="1"/>
          </p:cNvSpPr>
          <p:nvPr>
            <p:ph type="ctrTitle"/>
          </p:nvPr>
        </p:nvSpPr>
        <p:spPr>
          <a:xfrm>
            <a:off x="381000" y="304800"/>
            <a:ext cx="5829300" cy="685800"/>
          </a:xfrm>
          <a:gradFill rotWithShape="1">
            <a:gsLst>
              <a:gs pos="0">
                <a:schemeClr val="accent1"/>
              </a:gs>
              <a:gs pos="100000">
                <a:schemeClr val="bg1"/>
              </a:gs>
            </a:gsLst>
            <a:lin ang="5400000" scaled="1"/>
          </a:gradFill>
          <a:ln>
            <a:solidFill>
              <a:schemeClr val="tx1"/>
            </a:solidFill>
          </a:ln>
        </p:spPr>
        <p:txBody>
          <a:bodyPr/>
          <a:lstStyle/>
          <a:p>
            <a:r>
              <a:rPr lang="ar-SA" sz="3600" b="1" i="1"/>
              <a:t>المقاييس المختلفة للعمر :</a:t>
            </a:r>
            <a:endParaRPr lang="en-US" sz="3600" b="1" i="1"/>
          </a:p>
        </p:txBody>
      </p:sp>
      <p:sp>
        <p:nvSpPr>
          <p:cNvPr id="64515" name="Rectangle 3"/>
          <p:cNvSpPr>
            <a:spLocks noGrp="1" noChangeArrowheads="1"/>
          </p:cNvSpPr>
          <p:nvPr>
            <p:ph type="subTitle" idx="1"/>
          </p:nvPr>
        </p:nvSpPr>
        <p:spPr>
          <a:xfrm>
            <a:off x="304800" y="1295400"/>
            <a:ext cx="6096000" cy="6172200"/>
          </a:xfrm>
          <a:ln>
            <a:solidFill>
              <a:schemeClr val="tx1"/>
            </a:solidFill>
          </a:ln>
        </p:spPr>
        <p:txBody>
          <a:bodyPr/>
          <a:lstStyle/>
          <a:p>
            <a:pPr marL="304800" indent="-304800" rtl="1">
              <a:lnSpc>
                <a:spcPct val="80000"/>
              </a:lnSpc>
            </a:pPr>
            <a:r>
              <a:rPr lang="ar-SA" sz="1600" b="1" i="1"/>
              <a:t>حين نسأل شخصاً ما: ما عمرك ؟ يجيبنا على الفور: خمسون سنة (مثلاً). هذه الإجابة قاصرة جداً لأنه هنا ذكر عمره الزمني فقط، وهذا العمر الزمني لا يفيدنا كثيراً في معرفة أبعاد شخصية من سألناه لأن هناك مقاييس وأبعاد أخرى للعمر (أحياناً تكون منسجمة مع العمر الزمني وأحياناً أخرى لا تنسجم)، نذكرها فيما يلي:</a:t>
            </a:r>
            <a:br>
              <a:rPr lang="ar-SA" sz="1600" b="1" i="1"/>
            </a:br>
            <a:r>
              <a:rPr lang="ar-SA" sz="1600" b="1" i="1"/>
              <a:t/>
            </a:r>
            <a:br>
              <a:rPr lang="ar-SA" sz="1600" b="1" i="1"/>
            </a:br>
            <a:r>
              <a:rPr lang="ar-SA" sz="2000" b="1" i="1">
                <a:cs typeface="Andalus" pitchFamily="18" charset="-78"/>
              </a:rPr>
              <a:t>1- العمر الزمني ( </a:t>
            </a:r>
            <a:r>
              <a:rPr lang="arn-CL" sz="2000" b="1" i="1">
                <a:cs typeface="Andalus" pitchFamily="18" charset="-78"/>
              </a:rPr>
              <a:t>Choronological age ) :</a:t>
            </a:r>
            <a:r>
              <a:rPr lang="ar-SA" sz="1600" b="1" i="1"/>
              <a:t/>
            </a:r>
            <a:br>
              <a:rPr lang="ar-SA" sz="1600" b="1" i="1"/>
            </a:br>
            <a:r>
              <a:rPr lang="ar-SA" sz="1600" b="1" i="1"/>
              <a:t>هو عدد السنوات التي عاشها الإنسان في الحياة .</a:t>
            </a:r>
            <a:br>
              <a:rPr lang="ar-SA" sz="1600" b="1" i="1"/>
            </a:br>
            <a:r>
              <a:rPr lang="ar-SA" sz="2000" b="1" i="1">
                <a:cs typeface="Andalus" pitchFamily="18" charset="-78"/>
              </a:rPr>
              <a:t>2- العمر العقلي</a:t>
            </a:r>
            <a:r>
              <a:rPr lang="arn-CL" sz="2000" b="1" i="1">
                <a:cs typeface="Andalus" pitchFamily="18" charset="-78"/>
              </a:rPr>
              <a:t> ( Intellectual age ) :</a:t>
            </a:r>
            <a:r>
              <a:rPr lang="ar-SA" sz="2000" b="1" i="1">
                <a:cs typeface="Andalus" pitchFamily="18" charset="-78"/>
              </a:rPr>
              <a:t/>
            </a:r>
            <a:br>
              <a:rPr lang="ar-SA" sz="2000" b="1" i="1">
                <a:cs typeface="Andalus" pitchFamily="18" charset="-78"/>
              </a:rPr>
            </a:br>
            <a:r>
              <a:rPr lang="ar-SA" sz="1600" b="1" i="1"/>
              <a:t>وهو يشير إلى ما إذا كان ذكاء هذا الشخص أقل أو أكثر أو مساوي لعمره الزمني (أي الذكاء بالنسبة للعمر الزمني).</a:t>
            </a:r>
            <a:br>
              <a:rPr lang="ar-SA" sz="1600" b="1" i="1"/>
            </a:br>
            <a:r>
              <a:rPr lang="ar-SA" sz="2000" b="1" i="1">
                <a:cs typeface="Andalus" pitchFamily="18" charset="-78"/>
              </a:rPr>
              <a:t>3- العمر الاجتماعي </a:t>
            </a:r>
            <a:r>
              <a:rPr lang="arn-CL" sz="2000" b="1" i="1">
                <a:cs typeface="Andalus" pitchFamily="18" charset="-78"/>
              </a:rPr>
              <a:t>( Social age ) :</a:t>
            </a:r>
            <a:r>
              <a:rPr lang="ar-SA" sz="1600" b="1" i="1"/>
              <a:t> </a:t>
            </a:r>
            <a:br>
              <a:rPr lang="ar-SA" sz="1600" b="1" i="1"/>
            </a:br>
            <a:r>
              <a:rPr lang="ar-SA" sz="1600" b="1" i="1"/>
              <a:t>وهو يقارن النمو الاجتماعي للشخص بعمره الزمني، بمعنى: "هل هذا الشخص يتعامل مع الناس اجتماعياً كما يتوقع لمن هم في مثل عمره الزمني؟"</a:t>
            </a:r>
            <a:br>
              <a:rPr lang="ar-SA" sz="1600" b="1" i="1"/>
            </a:br>
            <a:r>
              <a:rPr lang="ar-SA" sz="2000" b="1" i="1">
                <a:cs typeface="Andalus" pitchFamily="18" charset="-78"/>
              </a:rPr>
              <a:t>4- العمر الوجداني </a:t>
            </a:r>
            <a:r>
              <a:rPr lang="arn-CL" sz="2000" b="1" i="1">
                <a:cs typeface="Andalus" pitchFamily="18" charset="-78"/>
              </a:rPr>
              <a:t>( Emotional age ) : </a:t>
            </a:r>
            <a:r>
              <a:rPr lang="ar-SA" sz="2000" b="1" i="1">
                <a:cs typeface="Andalus" pitchFamily="18" charset="-78"/>
              </a:rPr>
              <a:t/>
            </a:r>
            <a:br>
              <a:rPr lang="ar-SA" sz="2000" b="1" i="1">
                <a:cs typeface="Andalus" pitchFamily="18" charset="-78"/>
              </a:rPr>
            </a:br>
            <a:r>
              <a:rPr lang="ar-SA" sz="1600" b="1" i="1"/>
              <a:t>وهو يقارن النضج الوجداني للشخص بعمره العقلي، بمعنى: "هل هذا الشخص يتعامل مع مشاعره كما يفعل من هم في مثل عمره الزمني؟"</a:t>
            </a:r>
            <a:br>
              <a:rPr lang="ar-SA" sz="1600" b="1" i="1"/>
            </a:br>
            <a:r>
              <a:rPr lang="ar-SA" sz="1600" b="1" i="1"/>
              <a:t/>
            </a:r>
            <a:br>
              <a:rPr lang="ar-SA" sz="1600" b="1" i="1"/>
            </a:br>
            <a:r>
              <a:rPr lang="ar-SA" sz="1600" b="1" i="1"/>
              <a:t>وهذه الأنواع المختلفة من الأعمار لا تسير متوازية ومتساوية في أغلب الأحوال، فنجد بعضها يسبق الآخر، وكلما كانت المسافة كبيرة بينها كلما أدى ذلك إلى اضطراب التوافق فنجد مثلاً رجلاً قد بلغ الستين من العمر ولكن علاقاته الاجتماعية تشبه إلى حد كبير علاقات المراهقين، كما أن نضجه الوجداني لا يتعدى نضج الأطفال.</a:t>
            </a:r>
            <a:br>
              <a:rPr lang="ar-SA" sz="1600" b="1" i="1"/>
            </a:br>
            <a:r>
              <a:rPr lang="ar-SA" sz="1600" b="1" i="1"/>
              <a:t/>
            </a:r>
            <a:br>
              <a:rPr lang="ar-SA" sz="1600" b="1" i="1"/>
            </a:br>
            <a:r>
              <a:rPr lang="ar-SA" sz="1600" b="1" i="1"/>
              <a:t>ونحن ليست لنا سيطرة أو تحكم في عمرنا الزمني، وبالكاد لنا سيطرة ضعيفة على عمرنا العقلي، أما عمرنا الاجتماعي وعمرنا الوجداني فيمكننا تنميتهما وتحسينهما بدرجة كبيرة وصولاً إلى النضج الاجتماعي والنضج الوجداني.</a:t>
            </a:r>
            <a:br>
              <a:rPr lang="ar-SA" sz="1600" b="1" i="1"/>
            </a:br>
            <a:r>
              <a:rPr lang="ar-SA" sz="1600" b="1" i="1"/>
              <a:t/>
            </a:r>
            <a:br>
              <a:rPr lang="ar-SA" sz="1600" b="1" i="1"/>
            </a:br>
            <a:r>
              <a:rPr lang="ar-SA" sz="1600" b="1" i="1"/>
              <a:t>ولكي نفهم أنفسنا أكثر ونعرف أين نحن من مراحل النضج الوجداني فسوف نستعرض خصائص تأخر النضج ثم خصائص النضج</a:t>
            </a:r>
            <a:r>
              <a:rPr lang="ar-SA" sz="1600"/>
              <a:t> </a:t>
            </a:r>
            <a:endParaRPr lang="en-US" sz="1600"/>
          </a:p>
        </p:txBody>
      </p:sp>
      <p:sp>
        <p:nvSpPr>
          <p:cNvPr id="64516" name="Text Box 4"/>
          <p:cNvSpPr txBox="1">
            <a:spLocks noChangeArrowheads="1"/>
          </p:cNvSpPr>
          <p:nvPr/>
        </p:nvSpPr>
        <p:spPr bwMode="auto">
          <a:xfrm>
            <a:off x="228600" y="7696200"/>
            <a:ext cx="6400800" cy="457200"/>
          </a:xfrm>
          <a:prstGeom prst="rect">
            <a:avLst/>
          </a:prstGeom>
          <a:noFill/>
          <a:ln w="9525">
            <a:noFill/>
            <a:miter lim="800000"/>
            <a:headEnd/>
            <a:tailEnd/>
          </a:ln>
          <a:effectLst/>
        </p:spPr>
        <p:txBody>
          <a:bodyPr>
            <a:spAutoFit/>
          </a:bodyPr>
          <a:lstStyle/>
          <a:p>
            <a:pPr>
              <a:spcBef>
                <a:spcPct val="50000"/>
              </a:spcBef>
            </a:pPr>
            <a:r>
              <a:rPr lang="en-US" sz="1200" b="1" i="1"/>
              <a:t>- Jerome Murray (2004) . Are you growing up or just getting older?. An internet article under the title" Emotional Maturity" with modifications .</a:t>
            </a:r>
            <a:r>
              <a:rPr lang="en-US" sz="1200"/>
              <a:t>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ooter Placeholder 4"/>
          <p:cNvSpPr>
            <a:spLocks noGrp="1"/>
          </p:cNvSpPr>
          <p:nvPr>
            <p:ph type="ftr" sz="quarter" idx="11"/>
          </p:nvPr>
        </p:nvSpPr>
        <p:spPr/>
        <p:txBody>
          <a:bodyPr/>
          <a:lstStyle/>
          <a:p>
            <a:r>
              <a:rPr lang="ar-SA"/>
              <a:t>مفاجآت صيف دبي 2005     الذكاء الوجداني : </a:t>
            </a:r>
            <a:r>
              <a:rPr lang="ar-KW"/>
              <a:t>”موعد مع القمة “</a:t>
            </a:r>
            <a:r>
              <a:rPr lang="ar-SA"/>
              <a:t> </a:t>
            </a:r>
            <a:r>
              <a:rPr lang="ar-KW"/>
              <a:t>     </a:t>
            </a:r>
            <a:r>
              <a:rPr lang="ar-SA"/>
              <a:t>د.مصطفى أبوسعد</a:t>
            </a:r>
            <a:endParaRPr lang="en-US"/>
          </a:p>
        </p:txBody>
      </p:sp>
      <p:sp>
        <p:nvSpPr>
          <p:cNvPr id="7" name="Slide Number Placeholder 5"/>
          <p:cNvSpPr>
            <a:spLocks noGrp="1"/>
          </p:cNvSpPr>
          <p:nvPr>
            <p:ph type="sldNum" sz="quarter" idx="12"/>
          </p:nvPr>
        </p:nvSpPr>
        <p:spPr/>
        <p:txBody>
          <a:bodyPr/>
          <a:lstStyle/>
          <a:p>
            <a:fld id="{848D4FC9-2C2E-4BE2-ACF9-1C5F3EE91C5D}" type="slidenum">
              <a:rPr lang="ar-AE"/>
              <a:pPr/>
              <a:t>8</a:t>
            </a:fld>
            <a:endParaRPr lang="en-US"/>
          </a:p>
        </p:txBody>
      </p:sp>
      <p:sp>
        <p:nvSpPr>
          <p:cNvPr id="65538" name="Rectangle 2"/>
          <p:cNvSpPr>
            <a:spLocks noGrp="1" noChangeArrowheads="1"/>
          </p:cNvSpPr>
          <p:nvPr>
            <p:ph type="ctrTitle"/>
          </p:nvPr>
        </p:nvSpPr>
        <p:spPr>
          <a:xfrm>
            <a:off x="381000" y="304800"/>
            <a:ext cx="5829300" cy="685800"/>
          </a:xfrm>
          <a:gradFill rotWithShape="1">
            <a:gsLst>
              <a:gs pos="0">
                <a:schemeClr val="accent1"/>
              </a:gs>
              <a:gs pos="100000">
                <a:schemeClr val="bg1"/>
              </a:gs>
            </a:gsLst>
            <a:lin ang="5400000" scaled="1"/>
          </a:gradFill>
          <a:ln>
            <a:solidFill>
              <a:schemeClr val="tx1"/>
            </a:solidFill>
          </a:ln>
        </p:spPr>
        <p:txBody>
          <a:bodyPr/>
          <a:lstStyle/>
          <a:p>
            <a:r>
              <a:rPr lang="ar-SA" sz="3600" b="1" i="1"/>
              <a:t>كيف نحسن نضجنا الوجداني؟</a:t>
            </a:r>
            <a:r>
              <a:rPr lang="en-US" sz="3600"/>
              <a:t> </a:t>
            </a:r>
          </a:p>
        </p:txBody>
      </p:sp>
      <p:sp>
        <p:nvSpPr>
          <p:cNvPr id="65539" name="Rectangle 3"/>
          <p:cNvSpPr>
            <a:spLocks noGrp="1" noChangeArrowheads="1"/>
          </p:cNvSpPr>
          <p:nvPr>
            <p:ph type="subTitle" idx="1"/>
          </p:nvPr>
        </p:nvSpPr>
        <p:spPr>
          <a:xfrm>
            <a:off x="304800" y="1295400"/>
            <a:ext cx="6096000" cy="6172200"/>
          </a:xfrm>
          <a:ln>
            <a:solidFill>
              <a:schemeClr val="tx1"/>
            </a:solidFill>
          </a:ln>
        </p:spPr>
        <p:txBody>
          <a:bodyPr/>
          <a:lstStyle/>
          <a:p>
            <a:pPr marL="304800" indent="-304800" rtl="1">
              <a:lnSpc>
                <a:spcPct val="80000"/>
              </a:lnSpc>
            </a:pPr>
            <a:r>
              <a:rPr lang="ar-SA" sz="1400"/>
              <a:t>هي رحلة طويلة تبدأ من الطفولة المبكرة وتستمر حتى آخر لحظة في الحياة إذ ليس هناك سقف للنضج الوجداني. وإليك عزيزي القارئ بعض التوصيات:</a:t>
            </a:r>
            <a:br>
              <a:rPr lang="ar-SA" sz="1400"/>
            </a:br>
            <a:r>
              <a:rPr lang="ar-SA" sz="2000" b="1" u="sng"/>
              <a:t>1-</a:t>
            </a:r>
            <a:r>
              <a:rPr lang="ar-SA" sz="2000" u="sng"/>
              <a:t> </a:t>
            </a:r>
            <a:r>
              <a:rPr lang="ar-SA" sz="2000" b="1" u="sng"/>
              <a:t>الوعي بالذات:</a:t>
            </a:r>
            <a:r>
              <a:rPr lang="ar-SA" sz="1400" b="1"/>
              <a:t> </a:t>
            </a:r>
            <a:endParaRPr lang="ar-KW" sz="1400" b="1"/>
          </a:p>
          <a:p>
            <a:pPr marL="304800" indent="-304800" rtl="1">
              <a:lnSpc>
                <a:spcPct val="80000"/>
              </a:lnSpc>
            </a:pPr>
            <a:r>
              <a:rPr lang="ar-SA" sz="1400"/>
              <a:t>حاول أن ترى نفسك كما هي لا كما يجب أن تراها، ستواجهك بعض المصاعب حيث أن الدفاعات النفسية (مثل الكبت </a:t>
            </a:r>
            <a:r>
              <a:rPr lang="en-US" sz="1400"/>
              <a:t>Repression</a:t>
            </a:r>
            <a:r>
              <a:rPr lang="ar-SA" sz="1400"/>
              <a:t> والإسقاط </a:t>
            </a:r>
            <a:r>
              <a:rPr lang="en-US" sz="1400"/>
              <a:t>Projection</a:t>
            </a:r>
            <a:r>
              <a:rPr lang="ar-SA" sz="1400"/>
              <a:t> والإنكار </a:t>
            </a:r>
            <a:r>
              <a:rPr lang="en-US" sz="1400"/>
              <a:t>Denial</a:t>
            </a:r>
            <a:r>
              <a:rPr lang="ar-SA" sz="1400"/>
              <a:t> والتبرير </a:t>
            </a:r>
            <a:r>
              <a:rPr lang="en-US" sz="1400"/>
              <a:t>Rationalization</a:t>
            </a:r>
            <a:r>
              <a:rPr lang="ar-SA" sz="1400"/>
              <a:t>) ستحول بينك وبين هذه الرؤية الموضوعية، لذلك اسأل الناس المخلصين الصادقين من حولك أن يحدثوك عن نفسك بصراحة، وتقبل رؤيتهم حتى ولو لم تعجبك. تدرب جيداً وطويلاً على قراءة ما يدور بداخلك من أفكار وما يعتمل في نفسك من مشاعر.</a:t>
            </a:r>
            <a:br>
              <a:rPr lang="ar-SA" sz="1400"/>
            </a:br>
            <a:r>
              <a:rPr lang="ar-SA" sz="2000" b="1" u="sng"/>
              <a:t>2- تقبل الذات:</a:t>
            </a:r>
            <a:r>
              <a:rPr lang="ar-SA" sz="1400" b="1"/>
              <a:t> </a:t>
            </a:r>
            <a:endParaRPr lang="ar-KW" sz="1400" b="1"/>
          </a:p>
          <a:p>
            <a:pPr marL="304800" indent="-304800" rtl="1">
              <a:lnSpc>
                <a:spcPct val="80000"/>
              </a:lnSpc>
            </a:pPr>
            <a:r>
              <a:rPr lang="ar-SA" sz="1400"/>
              <a:t>وتقبل الذات لا يعني موافقتها على ما هي عليه دائماً وإنما هي مرحلة مهمة يبدأ منها التغيير للأفضل.</a:t>
            </a:r>
            <a:br>
              <a:rPr lang="ar-SA" sz="1400"/>
            </a:br>
            <a:r>
              <a:rPr lang="ar-SA" sz="2000" b="1" u="sng"/>
              <a:t>3- لا تحاول السيطرة على الآخرين:</a:t>
            </a:r>
            <a:endParaRPr lang="ar-KW" sz="2000" b="1" u="sng"/>
          </a:p>
          <a:p>
            <a:pPr marL="304800" indent="-304800" rtl="1">
              <a:lnSpc>
                <a:spcPct val="80000"/>
              </a:lnSpc>
            </a:pPr>
            <a:r>
              <a:rPr lang="ar-SA" sz="1400"/>
              <a:t> فبدلاً من السيطرة والتحكم في الآخرين حاول أن تتعاون معهم، وعندما يكون هناك صراع أو خلاف مع طرف آخر فحاول أن تصل إلى حل يكون الطرفان فيه رابحين، ولا تحرص على أن تكون أنت الرابح الوحيد دائماً.</a:t>
            </a:r>
            <a:br>
              <a:rPr lang="ar-SA" sz="1400"/>
            </a:br>
            <a:r>
              <a:rPr lang="ar-SA" sz="2000" b="1" u="sng"/>
              <a:t>4- كن مستعداً لتغيير صلاتك الاجتماعية: </a:t>
            </a:r>
            <a:endParaRPr lang="ar-KW" sz="2000" b="1" u="sng"/>
          </a:p>
          <a:p>
            <a:pPr marL="304800" indent="-304800" rtl="1">
              <a:lnSpc>
                <a:spcPct val="80000"/>
              </a:lnSpc>
            </a:pPr>
            <a:r>
              <a:rPr lang="ar-SA" sz="1400"/>
              <a:t>تجنب الناس والمواقف التي تخرج أسوأ ما فيك، واحرص على أن تعرض نفسك للناس وللمواقف التي تخرج أحسن ما فيك.</a:t>
            </a:r>
            <a:br>
              <a:rPr lang="ar-SA" sz="1400"/>
            </a:br>
            <a:r>
              <a:rPr lang="ar-SA" sz="2000" b="1" u="sng"/>
              <a:t>5- ابحث عن معنى للحياة يتجاوز حدود ذاتك:</a:t>
            </a:r>
            <a:r>
              <a:rPr lang="ar-SA" sz="2000" u="sng"/>
              <a:t> </a:t>
            </a:r>
            <a:endParaRPr lang="ar-KW" sz="2000" u="sng"/>
          </a:p>
          <a:p>
            <a:pPr marL="304800" indent="-304800" rtl="1">
              <a:lnSpc>
                <a:spcPct val="80000"/>
              </a:lnSpc>
            </a:pPr>
            <a:r>
              <a:rPr lang="ar-SA" sz="1400"/>
              <a:t>ذلك المعنى الذي يعطيك منظوراً تلسكوبياً واسعاً للحياة، وليس ذلك المعنى المحدود الضيق الذي لا يتجاوز حدود اهتمامك الذاتي. وإذا كان لديك هذا المعنى الكبير الممتد للحياة فإنك ستعمل للخلود وبالتالي ستكون أهدافك عظيمة ومحفزة لقدراتك لكي تنمو بشكل مضطرد. وعلامة نجاحك في الوصول إلى هذا المعنى هي شعور ثري وممتلئ بالحياة، ليس حياتك فقط بل أيضاً حياة الآخرين، وعمارة الكون، ذلك الشعور الجميل لا يحس به إلا من وصلوا إلى النضج الوجداني سعياً لوجه الله الذي امتدح صفات النضج الوجداني في رسوله صلى الله عليه وسلم قائلاً</a:t>
            </a:r>
            <a:r>
              <a:rPr lang="ar-SA" sz="1400" b="1"/>
              <a:t>: </a:t>
            </a:r>
            <a:endParaRPr lang="ar-KW" sz="1400" b="1"/>
          </a:p>
          <a:p>
            <a:pPr marL="304800" indent="-304800" rtl="1">
              <a:lnSpc>
                <a:spcPct val="80000"/>
              </a:lnSpc>
            </a:pPr>
            <a:endParaRPr lang="ar-KW" sz="1400" b="1"/>
          </a:p>
          <a:p>
            <a:pPr marL="304800" indent="-304800" rtl="1">
              <a:lnSpc>
                <a:spcPct val="80000"/>
              </a:lnSpc>
            </a:pPr>
            <a:r>
              <a:rPr lang="ar-SA" sz="1400" b="1"/>
              <a:t>(فَبِمَا رَحْمَةٍ مِنَ اللَّهِ لِنْتَ لَهُمْ وَلَوْ كُنْتَ فَظّاً غَلِيظَ الْقَلْبِ لَانْفَضُّوا مِنْ حَوْلِكَ فَاعْفُ عَنْهُمْ وَاسْتَغْفِرْ لَهُمْ وَشَاوِرْهُمْ فِي الْأَمْرِ فَإِذَا عَزَمْتَ فَتَوَكَّلْ عَلَى اللَّهِ إِنَّ اللَّهَ يُحِبُّ الْمُتَوَكِّلِينَ)</a:t>
            </a:r>
            <a:r>
              <a:rPr lang="ar-SA" sz="1400"/>
              <a:t> </a:t>
            </a:r>
            <a:r>
              <a:rPr lang="ar-SA" sz="1400" b="1"/>
              <a:t>صدق الله العظيم(آل عمران:159).</a:t>
            </a:r>
            <a:r>
              <a:rPr lang="ar-SA" sz="1400"/>
              <a:t/>
            </a:r>
            <a:br>
              <a:rPr lang="ar-SA" sz="1400"/>
            </a:br>
            <a:r>
              <a:rPr lang="ar-SA" sz="1400"/>
              <a:t/>
            </a:r>
            <a:br>
              <a:rPr lang="ar-SA" sz="1400"/>
            </a:br>
            <a:endParaRPr lang="en-US" sz="1400"/>
          </a:p>
        </p:txBody>
      </p:sp>
      <p:sp>
        <p:nvSpPr>
          <p:cNvPr id="65540" name="Text Box 4"/>
          <p:cNvSpPr txBox="1">
            <a:spLocks noChangeArrowheads="1"/>
          </p:cNvSpPr>
          <p:nvPr/>
        </p:nvSpPr>
        <p:spPr bwMode="auto">
          <a:xfrm>
            <a:off x="228600" y="7696200"/>
            <a:ext cx="6400800" cy="457200"/>
          </a:xfrm>
          <a:prstGeom prst="rect">
            <a:avLst/>
          </a:prstGeom>
          <a:noFill/>
          <a:ln w="9525">
            <a:noFill/>
            <a:miter lim="800000"/>
            <a:headEnd/>
            <a:tailEnd/>
          </a:ln>
          <a:effectLst/>
        </p:spPr>
        <p:txBody>
          <a:bodyPr>
            <a:spAutoFit/>
          </a:bodyPr>
          <a:lstStyle/>
          <a:p>
            <a:pPr>
              <a:spcBef>
                <a:spcPct val="50000"/>
              </a:spcBef>
            </a:pPr>
            <a:r>
              <a:rPr lang="en-US" sz="1200" b="1" i="1"/>
              <a:t>- Jerome Murray (2004) . Are you growing up or just getting older?. An internet article under the title" Emotional Maturity" with modifications .</a:t>
            </a:r>
            <a:r>
              <a:rPr lang="en-US" sz="1200"/>
              <a:t>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ooter Placeholder 4"/>
          <p:cNvSpPr>
            <a:spLocks noGrp="1"/>
          </p:cNvSpPr>
          <p:nvPr>
            <p:ph type="ftr" sz="quarter" idx="11"/>
          </p:nvPr>
        </p:nvSpPr>
        <p:spPr/>
        <p:txBody>
          <a:bodyPr/>
          <a:lstStyle/>
          <a:p>
            <a:r>
              <a:rPr lang="ar-SA"/>
              <a:t>مفاجآت صيف دبي 2005     الذكاء الوجداني : </a:t>
            </a:r>
            <a:r>
              <a:rPr lang="ar-KW"/>
              <a:t>”موعد مع القمة “</a:t>
            </a:r>
            <a:r>
              <a:rPr lang="ar-SA"/>
              <a:t> </a:t>
            </a:r>
            <a:r>
              <a:rPr lang="ar-KW"/>
              <a:t>     </a:t>
            </a:r>
            <a:r>
              <a:rPr lang="ar-SA"/>
              <a:t>د.مصطفى أبوسعد</a:t>
            </a:r>
            <a:endParaRPr lang="en-US"/>
          </a:p>
        </p:txBody>
      </p:sp>
      <p:sp>
        <p:nvSpPr>
          <p:cNvPr id="7" name="Slide Number Placeholder 5"/>
          <p:cNvSpPr>
            <a:spLocks noGrp="1"/>
          </p:cNvSpPr>
          <p:nvPr>
            <p:ph type="sldNum" sz="quarter" idx="12"/>
          </p:nvPr>
        </p:nvSpPr>
        <p:spPr/>
        <p:txBody>
          <a:bodyPr/>
          <a:lstStyle/>
          <a:p>
            <a:fld id="{4B177FFA-CC5B-442F-9C67-17B19AF8EFC6}" type="slidenum">
              <a:rPr lang="ar-AE"/>
              <a:pPr/>
              <a:t>9</a:t>
            </a:fld>
            <a:endParaRPr lang="en-US"/>
          </a:p>
        </p:txBody>
      </p:sp>
      <p:sp>
        <p:nvSpPr>
          <p:cNvPr id="66562" name="Rectangle 2"/>
          <p:cNvSpPr>
            <a:spLocks noGrp="1" noChangeArrowheads="1"/>
          </p:cNvSpPr>
          <p:nvPr>
            <p:ph type="ctrTitle"/>
          </p:nvPr>
        </p:nvSpPr>
        <p:spPr>
          <a:xfrm>
            <a:off x="381000" y="304800"/>
            <a:ext cx="5829300" cy="685800"/>
          </a:xfrm>
          <a:gradFill rotWithShape="1">
            <a:gsLst>
              <a:gs pos="0">
                <a:schemeClr val="accent1"/>
              </a:gs>
              <a:gs pos="100000">
                <a:schemeClr val="bg1"/>
              </a:gs>
            </a:gsLst>
            <a:lin ang="5400000" scaled="1"/>
          </a:gradFill>
        </p:spPr>
        <p:txBody>
          <a:bodyPr/>
          <a:lstStyle/>
          <a:p>
            <a:r>
              <a:rPr lang="ar-SA" sz="4000" b="1"/>
              <a:t>الذكاء الوجداني في المدرسة</a:t>
            </a:r>
            <a:r>
              <a:rPr lang="ar-SA" sz="4000"/>
              <a:t> </a:t>
            </a:r>
            <a:endParaRPr lang="en-US" sz="4000"/>
          </a:p>
        </p:txBody>
      </p:sp>
      <p:sp>
        <p:nvSpPr>
          <p:cNvPr id="66563" name="Rectangle 3"/>
          <p:cNvSpPr>
            <a:spLocks noGrp="1" noChangeArrowheads="1"/>
          </p:cNvSpPr>
          <p:nvPr>
            <p:ph type="subTitle" idx="1"/>
          </p:nvPr>
        </p:nvSpPr>
        <p:spPr>
          <a:xfrm>
            <a:off x="304800" y="1219200"/>
            <a:ext cx="6096000" cy="3124200"/>
          </a:xfrm>
          <a:ln>
            <a:solidFill>
              <a:schemeClr val="tx1"/>
            </a:solidFill>
          </a:ln>
        </p:spPr>
        <p:txBody>
          <a:bodyPr/>
          <a:lstStyle/>
          <a:p>
            <a:pPr algn="r">
              <a:lnSpc>
                <a:spcPct val="90000"/>
              </a:lnSpc>
            </a:pPr>
            <a:r>
              <a:rPr lang="ar-SA" sz="2000" b="1"/>
              <a:t> في تجربة استمرت لمدة عامين أُدخلت مادة الذكاء الوجداني ضمن البرنامج الدراسي لمجموعة من الطلاب ثم تمت متابعة هؤلاء الطلاب لمدة ست سنوات بعد انتهاء التجربة فكانت النتيجة كما يلي : </a:t>
            </a:r>
          </a:p>
          <a:p>
            <a:pPr algn="r">
              <a:lnSpc>
                <a:spcPct val="90000"/>
              </a:lnSpc>
            </a:pPr>
            <a:r>
              <a:rPr lang="ar-SA" sz="2000" b="1"/>
              <a:t>1-               ازدياد قدرة الطلاب على التأقلم مع الشدة النفسية .</a:t>
            </a:r>
          </a:p>
          <a:p>
            <a:pPr algn="r">
              <a:lnSpc>
                <a:spcPct val="90000"/>
              </a:lnSpc>
            </a:pPr>
            <a:r>
              <a:rPr lang="ar-SA" sz="2000" b="1"/>
              <a:t>2-                انخفاض نسبة الإدمان والعادات الغذائية السلبية.</a:t>
            </a:r>
          </a:p>
          <a:p>
            <a:pPr algn="r">
              <a:lnSpc>
                <a:spcPct val="90000"/>
              </a:lnSpc>
            </a:pPr>
            <a:r>
              <a:rPr lang="ar-SA" sz="2000" b="1"/>
              <a:t>3-                انخفاض نسبة التصرفات العدوانية .</a:t>
            </a:r>
          </a:p>
          <a:p>
            <a:pPr algn="r">
              <a:lnSpc>
                <a:spcPct val="90000"/>
              </a:lnSpc>
            </a:pPr>
            <a:r>
              <a:rPr lang="ar-SA" sz="2000" b="1"/>
              <a:t>4-                انخفاض نسبة التدخين .</a:t>
            </a:r>
          </a:p>
          <a:p>
            <a:pPr algn="r">
              <a:lnSpc>
                <a:spcPct val="90000"/>
              </a:lnSpc>
            </a:pPr>
            <a:r>
              <a:rPr lang="ar-SA" sz="2000" b="1"/>
              <a:t>كما ثبت أيضاً أن تنمية مهارات الذكاء الوجداني عند المدرسين يساعدهم على التواصل مع الطلاب بشكل أفضل .</a:t>
            </a:r>
            <a:endParaRPr lang="en-US" sz="2000" b="1"/>
          </a:p>
        </p:txBody>
      </p:sp>
      <p:sp>
        <p:nvSpPr>
          <p:cNvPr id="66564" name="Rectangle 4"/>
          <p:cNvSpPr>
            <a:spLocks noChangeArrowheads="1"/>
          </p:cNvSpPr>
          <p:nvPr/>
        </p:nvSpPr>
        <p:spPr bwMode="auto">
          <a:xfrm>
            <a:off x="304800" y="4800600"/>
            <a:ext cx="5943600" cy="3276600"/>
          </a:xfrm>
          <a:prstGeom prst="rect">
            <a:avLst/>
          </a:prstGeom>
          <a:noFill/>
          <a:ln w="9525">
            <a:solidFill>
              <a:schemeClr val="tx1"/>
            </a:solidFill>
            <a:miter lim="800000"/>
            <a:headEnd/>
            <a:tailEnd/>
          </a:ln>
          <a:effectLst/>
        </p:spPr>
        <p:txBody>
          <a:bodyPr anchor="ctr"/>
          <a:lstStyle/>
          <a:p>
            <a:pPr algn="ctr"/>
            <a:r>
              <a:rPr lang="ar-SA" sz="2000" b="1" i="1">
                <a:solidFill>
                  <a:schemeClr val="tx2"/>
                </a:solidFill>
              </a:rPr>
              <a:t>الفهم الجيد للذكاء العاطفى للطفل مفيد للأباء الذين يحاولوا المحافظة النظرية على ما هو مهم في تنشأة أطفالهم وبذلك فان الجينات الوراثية لنا تمدنا بنظم ونزعة اتجاة الصفات الشخصية و تجاربنا من خلال الحياة فى السنوات المبكرة للطفولة. الأطفال يطوروا جوهر شخصيتهم وحسهم بانفسهم و هم يطوروا المنظور الاجتماعي والطبيعي للعالم ومهارتهم فى قيادة السائدة والضحلة التى تتدعمهم على طول و الحافز للنجاح ينبع من الداخل و الأطفال يظهرعاطفته للأخرين و القدرة للأستجابة الوجداني ة طلوعاً ونزولاً عن الأخرين.</a:t>
            </a:r>
            <a:endParaRPr lang="en-US" sz="2000" b="1" i="1">
              <a:solidFill>
                <a:schemeClr val="tx2"/>
              </a:solidFill>
            </a:endParaRPr>
          </a:p>
        </p:txBody>
      </p:sp>
    </p:spTree>
  </p:cSld>
  <p:clrMapOvr>
    <a:masterClrMapping/>
  </p:clrMapOvr>
</p:sld>
</file>

<file path=ppt/theme/theme1.xml><?xml version="1.0" encoding="utf-8"?>
<a:theme xmlns:a="http://schemas.openxmlformats.org/drawingml/2006/main" name="تصميم افتراضي">
  <a:themeElements>
    <a:clrScheme name="تصميم افتراضي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تصميم افتراضي">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pitchFamily="34" charset="0"/>
            <a:cs typeface="Arial"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pitchFamily="34" charset="0"/>
            <a:cs typeface="Arial" pitchFamily="34" charset="0"/>
          </a:defRPr>
        </a:defPPr>
      </a:lstStyle>
    </a:lnDef>
  </a:objectDefaults>
  <a:extraClrSchemeLst>
    <a:extraClrScheme>
      <a:clrScheme name="تصميم افتراضي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تصميم افتراضي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تصميم افتراضي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تصميم افتراضي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تصميم افتراضي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تصميم افتراضي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تصميم افتراضي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تصميم افتراضي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تصميم افتراضي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تصميم افتراضي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تصميم افتراضي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تصميم افتراضي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271</TotalTime>
  <Words>7846</Words>
  <Application>Microsoft Office PowerPoint</Application>
  <PresentationFormat>On-screen Show (4:3)</PresentationFormat>
  <Paragraphs>405</Paragraphs>
  <Slides>30</Slides>
  <Notes>1</Notes>
  <HiddenSlides>0</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1</vt:i4>
      </vt:variant>
      <vt:variant>
        <vt:lpstr>Slide Titles</vt:lpstr>
      </vt:variant>
      <vt:variant>
        <vt:i4>30</vt:i4>
      </vt:variant>
    </vt:vector>
  </HeadingPairs>
  <TitlesOfParts>
    <vt:vector size="41" baseType="lpstr">
      <vt:lpstr>Arial</vt:lpstr>
      <vt:lpstr>Monotype Koufi</vt:lpstr>
      <vt:lpstr>Times New Roman</vt:lpstr>
      <vt:lpstr>PT Bold Heading</vt:lpstr>
      <vt:lpstr>Monotype Corsiva</vt:lpstr>
      <vt:lpstr>Traditional Arabic</vt:lpstr>
      <vt:lpstr>Andalus</vt:lpstr>
      <vt:lpstr>Simplified Arabic</vt:lpstr>
      <vt:lpstr>Diwani Simple Outline</vt:lpstr>
      <vt:lpstr>تصميم افتراضي</vt:lpstr>
      <vt:lpstr>Microsoft Picture</vt:lpstr>
      <vt:lpstr>Slide 1</vt:lpstr>
      <vt:lpstr>ما هو الذكاء الوجداني؟ </vt:lpstr>
      <vt:lpstr>الذكاء الوجداني  مصطلحات</vt:lpstr>
      <vt:lpstr>نشأة الذكاء الوجداني </vt:lpstr>
      <vt:lpstr>”الذكاء الوجداني في العمل “ </vt:lpstr>
      <vt:lpstr>أهمية الذكاء الوجداني : </vt:lpstr>
      <vt:lpstr>المقاييس المختلفة للعمر :</vt:lpstr>
      <vt:lpstr>كيف نحسن نضجنا الوجداني؟ </vt:lpstr>
      <vt:lpstr>الذكاء الوجداني في المدرسة </vt:lpstr>
      <vt:lpstr>معدل الذكاء الوجداني لطفلك</vt:lpstr>
      <vt:lpstr>أبعاد الذكاء الوجداني  الذكاء الوجداني يبنى على الأتى:</vt:lpstr>
      <vt:lpstr>ما هي الانفعالات الوجدانية؟ </vt:lpstr>
      <vt:lpstr>مكونات الذكاء الوجداني </vt:lpstr>
      <vt:lpstr>من مكونات الذكاء الوجداني 1 </vt:lpstr>
      <vt:lpstr>من مكونات الذكاء الوجداني 2</vt:lpstr>
      <vt:lpstr>التعاطف : فن الإحساس بالآخر</vt:lpstr>
      <vt:lpstr>هل العاطفة ذكاء؟ </vt:lpstr>
      <vt:lpstr>كيف تكون سيد نفسك  إن القدرة على التحكم بالنفس تؤدي إلى السعادة والنجاح في الحياة </vt:lpstr>
      <vt:lpstr>Slide 19</vt:lpstr>
      <vt:lpstr>Slide 20</vt:lpstr>
      <vt:lpstr>Slide 21</vt:lpstr>
      <vt:lpstr>      الذكاء الوجداني :            دانييل جولمان        </vt:lpstr>
      <vt:lpstr>Slide 23</vt:lpstr>
      <vt:lpstr>بواعث الفعل:</vt:lpstr>
      <vt:lpstr>انفلات الأعصاب:</vt:lpstr>
      <vt:lpstr>اعرف نفسك:</vt:lpstr>
      <vt:lpstr>عبيد العاطفة:</vt:lpstr>
      <vt:lpstr>الأعداء الحميمون:</vt:lpstr>
      <vt:lpstr>جـــذور التعصب  :</vt:lpstr>
      <vt:lpstr>التوتر , قلق أكثر من اللازم و في غير محله  :</vt:lpstr>
    </vt:vector>
  </TitlesOfParts>
  <Company>Forqan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الشريحة 1</dc:title>
  <dc:creator>Mostafa</dc:creator>
  <cp:lastModifiedBy>TOSHIBA</cp:lastModifiedBy>
  <cp:revision>141</cp:revision>
  <dcterms:created xsi:type="dcterms:W3CDTF">2004-04-19T18:29:24Z</dcterms:created>
  <dcterms:modified xsi:type="dcterms:W3CDTF">2012-05-28T21:08:17Z</dcterms:modified>
</cp:coreProperties>
</file>