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326" r:id="rId3"/>
    <p:sldId id="318" r:id="rId4"/>
    <p:sldId id="274" r:id="rId5"/>
    <p:sldId id="316" r:id="rId6"/>
    <p:sldId id="319" r:id="rId7"/>
    <p:sldId id="285" r:id="rId8"/>
    <p:sldId id="290" r:id="rId9"/>
    <p:sldId id="291" r:id="rId10"/>
    <p:sldId id="275" r:id="rId11"/>
    <p:sldId id="320" r:id="rId12"/>
    <p:sldId id="286" r:id="rId13"/>
    <p:sldId id="287" r:id="rId14"/>
    <p:sldId id="288" r:id="rId15"/>
    <p:sldId id="289" r:id="rId16"/>
    <p:sldId id="315" r:id="rId17"/>
    <p:sldId id="292" r:id="rId18"/>
    <p:sldId id="293" r:id="rId19"/>
    <p:sldId id="294" r:id="rId20"/>
    <p:sldId id="295" r:id="rId21"/>
    <p:sldId id="321" r:id="rId22"/>
    <p:sldId id="296" r:id="rId23"/>
    <p:sldId id="297" r:id="rId24"/>
    <p:sldId id="298" r:id="rId25"/>
    <p:sldId id="299" r:id="rId26"/>
    <p:sldId id="300" r:id="rId27"/>
    <p:sldId id="301" r:id="rId28"/>
    <p:sldId id="302" r:id="rId29"/>
    <p:sldId id="306" r:id="rId30"/>
    <p:sldId id="307" r:id="rId31"/>
    <p:sldId id="322" r:id="rId32"/>
    <p:sldId id="308" r:id="rId33"/>
    <p:sldId id="309" r:id="rId34"/>
    <p:sldId id="310" r:id="rId35"/>
    <p:sldId id="312" r:id="rId36"/>
    <p:sldId id="304" r:id="rId37"/>
    <p:sldId id="324" r:id="rId38"/>
    <p:sldId id="323" r:id="rId39"/>
    <p:sldId id="31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0" d="100"/>
          <a:sy n="60" d="100"/>
        </p:scale>
        <p:origin x="-786" y="-3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64CF2E0-CCC4-4E1E-9902-C3C36AB3FDA4}" type="datetimeFigureOut">
              <a:rPr lang="en-US" smtClean="0"/>
              <a:pPr/>
              <a:t>1/29/2012</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F42FDE4-A7DD-41A7-A0A6-9B649FB43336}" type="slidenum">
              <a:rPr kumimoji="0" lang="en-US" smtClean="0"/>
              <a:pPr/>
              <a:t>‹#›</a:t>
            </a:fld>
            <a:endParaRPr kumimoji="0" lang="en-US" sz="1400" dirty="0">
              <a:solidFill>
                <a:srgbClr val="FFFFFF"/>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1/29/2012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1/29/2012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pPr/>
              <a:t>1/29/2012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4CF2E0-CCC4-4E1E-9902-C3C36AB3FDA4}" type="datetimeFigureOut">
              <a:rPr lang="en-US" smtClean="0"/>
              <a:pPr/>
              <a:t>1/29/2012</a:t>
            </a:fld>
            <a:endParaRPr lang="en-US"/>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a:xfrm>
            <a:off x="7924800" y="6416675"/>
            <a:ext cx="762000" cy="365125"/>
          </a:xfrm>
        </p:spPr>
        <p:txBody>
          <a:bodyPr/>
          <a:lstStyle/>
          <a:p>
            <a:fld id="{6F42FDE4-A7DD-41A7-A0A6-9B649FB43336}"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4CF2E0-CCC4-4E1E-9902-C3C36AB3FDA4}" type="datetimeFigureOut">
              <a:rPr lang="en-US" smtClean="0"/>
              <a:pPr/>
              <a:t>1/29/2012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64CF2E0-CCC4-4E1E-9902-C3C36AB3FDA4}" type="datetimeFigureOut">
              <a:rPr lang="en-US" smtClean="0"/>
              <a:pPr/>
              <a:t>1/29/2012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4CF2E0-CCC4-4E1E-9902-C3C36AB3FDA4}" type="datetimeFigureOut">
              <a:rPr lang="en-US" smtClean="0"/>
              <a:pPr/>
              <a:t>1/29/2012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CF2E0-CCC4-4E1E-9902-C3C36AB3FDA4}" type="datetimeFigureOut">
              <a:rPr lang="en-US" smtClean="0"/>
              <a:pPr/>
              <a:t>1/29/2012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4CF2E0-CCC4-4E1E-9902-C3C36AB3FDA4}" type="datetimeFigureOut">
              <a:rPr lang="en-US" smtClean="0"/>
              <a:pPr/>
              <a:t>1/29/2012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pPr/>
              <a:t>1/29/2012</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F42FDE4-A7DD-41A7-A0A6-9B649FB43336}" type="slidenum">
              <a:rPr kumimoji="0" lang="en-US" smtClean="0"/>
              <a:pPr/>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lgn="r" eaLnBrk="1" latinLnBrk="0" hangingPunct="1"/>
            <a:fld id="{564CF2E0-CCC4-4E1E-9902-C3C36AB3FDA4}" type="datetimeFigureOut">
              <a:rPr lang="en-US" smtClean="0"/>
              <a:pPr algn="r" eaLnBrk="1" latinLnBrk="0" hangingPunct="1"/>
              <a:t>1/29/2012</a:t>
            </a:fld>
            <a:endParaRPr lang="en-US" sz="1400" dirty="0">
              <a:solidFill>
                <a:schemeClr val="tx2"/>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sz="1400" dirty="0">
              <a:solidFill>
                <a:schemeClr val="tx2"/>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lgn="ctr" eaLnBrk="1" latinLnBrk="0" hangingPunct="1"/>
            <a:fld id="{6F42FDE4-A7DD-41A7-A0A6-9B649FB43336}" type="slidenum">
              <a:rPr kumimoji="0" lang="en-US" smtClean="0"/>
              <a:pPr algn="ctr" eaLnBrk="1" latinLnBrk="0" hangingPunct="1"/>
              <a:t>‹#›</a:t>
            </a:fld>
            <a:endParaRPr kumimoji="0" lang="en-US" sz="1400" dirty="0">
              <a:solidFill>
                <a:srgbClr val="FFFFFF"/>
              </a:solidFill>
              <a:latin typeface="+mj-lt"/>
              <a:ea typeface="+mj-ea"/>
              <a:cs typeface="+mj-cs"/>
            </a:endParaRPr>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54483" y="0"/>
            <a:ext cx="6858000" cy="6858000"/>
          </a:xfrm>
          <a:prstGeom prst="rect">
            <a:avLst/>
          </a:prstGeom>
          <a:noFill/>
          <a:ln w="9525">
            <a:noFill/>
            <a:miter lim="800000"/>
            <a:headEnd/>
            <a:tailEnd/>
          </a:ln>
          <a:effectLst/>
        </p:spPr>
      </p:pic>
      <p:pic>
        <p:nvPicPr>
          <p:cNvPr id="9" name="Picture 18"/>
          <p:cNvPicPr>
            <a:picLocks noChangeAspect="1" noChangeArrowheads="1"/>
          </p:cNvPicPr>
          <p:nvPr/>
        </p:nvPicPr>
        <p:blipFill>
          <a:blip r:embed="rId3" cstate="print"/>
          <a:srcRect/>
          <a:stretch>
            <a:fillRect/>
          </a:stretch>
        </p:blipFill>
        <p:spPr bwMode="auto">
          <a:xfrm>
            <a:off x="1043608" y="6000750"/>
            <a:ext cx="2160240" cy="857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1164813"/>
            <a:ext cx="835292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tabLst/>
            </a:pPr>
            <a:r>
              <a:rPr kumimoji="0" lang="ar-EG" sz="3600" b="1" i="0" u="none" strike="noStrike" cap="none" normalizeH="0" baseline="0" dirty="0" smtClean="0">
                <a:ln>
                  <a:noFill/>
                </a:ln>
                <a:effectLst>
                  <a:outerShdw blurRad="38100" dist="38100" dir="2700000" algn="tl">
                    <a:srgbClr val="000000">
                      <a:alpha val="43137"/>
                    </a:srgbClr>
                  </a:outerShdw>
                </a:effectLst>
                <a:latin typeface="Calibri" pitchFamily="34" charset="0"/>
                <a:ea typeface="Times New Roman" pitchFamily="18" charset="0"/>
                <a:cs typeface="Arial" pitchFamily="34" charset="0"/>
              </a:rPr>
              <a:t>1- </a:t>
            </a:r>
            <a:r>
              <a:rPr kumimoji="0" lang="ar-SA" sz="3600" b="1" i="0" u="none" strike="noStrike" cap="none" normalizeH="0" baseline="0" dirty="0" smtClean="0">
                <a:ln>
                  <a:noFill/>
                </a:ln>
                <a:effectLst>
                  <a:outerShdw blurRad="38100" dist="38100" dir="2700000" algn="tl">
                    <a:srgbClr val="000000">
                      <a:alpha val="43137"/>
                    </a:srgbClr>
                  </a:outerShdw>
                </a:effectLst>
                <a:latin typeface="Calibri" pitchFamily="34" charset="0"/>
                <a:ea typeface="Times New Roman" pitchFamily="18" charset="0"/>
                <a:cs typeface="Arial" pitchFamily="34" charset="0"/>
              </a:rPr>
              <a:t>حق الطالب في الحصول على المادة العلمية والمعرفة المرتبطة بالمقررات الجامعية في بيئة دراسية مناسبة تحقق له الاستيعاب والتحصيل بيسر وسهولة.</a:t>
            </a:r>
            <a:endParaRPr kumimoji="0" lang="en-US" sz="32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1259632" y="3573016"/>
            <a:ext cx="2057400" cy="3048000"/>
          </a:xfrm>
          <a:prstGeom prst="rect">
            <a:avLst/>
          </a:prstGeom>
          <a:noFill/>
          <a:ln w="9525">
            <a:noFill/>
            <a:miter lim="800000"/>
            <a:headEnd/>
            <a:tailEnd/>
          </a:ln>
          <a:effectLst/>
        </p:spPr>
      </p:pic>
      <p:pic>
        <p:nvPicPr>
          <p:cNvPr id="7" name="Picture 5"/>
          <p:cNvPicPr>
            <a:picLocks noChangeAspect="1" noChangeArrowheads="1"/>
          </p:cNvPicPr>
          <p:nvPr/>
        </p:nvPicPr>
        <p:blipFill>
          <a:blip r:embed="rId3" cstate="print"/>
          <a:srcRect/>
          <a:stretch>
            <a:fillRect/>
          </a:stretch>
        </p:blipFill>
        <p:spPr bwMode="auto">
          <a:xfrm>
            <a:off x="5245521" y="3462908"/>
            <a:ext cx="2945210" cy="3278460"/>
          </a:xfrm>
          <a:prstGeom prst="rect">
            <a:avLst/>
          </a:prstGeom>
          <a:noFill/>
          <a:ln w="9525">
            <a:noFill/>
            <a:miter lim="800000"/>
            <a:headEnd/>
            <a:tailEnd/>
          </a:ln>
          <a:effectLst/>
        </p:spPr>
      </p:pic>
      <p:sp>
        <p:nvSpPr>
          <p:cNvPr id="5" name="Rectangle 4"/>
          <p:cNvSpPr/>
          <p:nvPr/>
        </p:nvSpPr>
        <p:spPr>
          <a:xfrm>
            <a:off x="4003254" y="548680"/>
            <a:ext cx="4745210" cy="707886"/>
          </a:xfrm>
          <a:prstGeom prst="rect">
            <a:avLst/>
          </a:prstGeom>
        </p:spPr>
        <p:txBody>
          <a:bodyPr wrap="none">
            <a:spAutoFit/>
          </a:bodyPr>
          <a:lstStyle/>
          <a:p>
            <a:pPr lvl="0" algn="just" rtl="1" fontAlgn="base">
              <a:spcBef>
                <a:spcPct val="0"/>
              </a:spcBef>
              <a:spcAft>
                <a:spcPct val="0"/>
              </a:spcAft>
            </a:pPr>
            <a:r>
              <a:rPr lang="ar-SA"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أولاً: حقوق الطالب الجامعي</a:t>
            </a:r>
            <a:endParaRPr lang="ar-EG"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1164813"/>
            <a:ext cx="835292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tabLst/>
            </a:pPr>
            <a:r>
              <a:rPr kumimoji="0" lang="ar-EG" sz="3600" b="1" i="0" u="none" strike="noStrike" cap="none" normalizeH="0" baseline="0" dirty="0" smtClean="0">
                <a:ln>
                  <a:noFill/>
                </a:ln>
                <a:effectLst>
                  <a:outerShdw blurRad="38100" dist="38100" dir="2700000" algn="tl">
                    <a:srgbClr val="000000">
                      <a:alpha val="43137"/>
                    </a:srgbClr>
                  </a:outerShdw>
                </a:effectLst>
                <a:latin typeface="Calibri" pitchFamily="34" charset="0"/>
                <a:ea typeface="Times New Roman" pitchFamily="18" charset="0"/>
                <a:cs typeface="Arial" pitchFamily="34" charset="0"/>
              </a:rPr>
              <a:t>1- </a:t>
            </a:r>
            <a:r>
              <a:rPr kumimoji="0" lang="ar-SA" sz="3600" b="1" i="0" u="none" strike="noStrike" cap="none" normalizeH="0" baseline="0" dirty="0" smtClean="0">
                <a:ln>
                  <a:noFill/>
                </a:ln>
                <a:effectLst>
                  <a:outerShdw blurRad="38100" dist="38100" dir="2700000" algn="tl">
                    <a:srgbClr val="000000">
                      <a:alpha val="43137"/>
                    </a:srgbClr>
                  </a:outerShdw>
                </a:effectLst>
                <a:latin typeface="Calibri" pitchFamily="34" charset="0"/>
                <a:ea typeface="Times New Roman" pitchFamily="18" charset="0"/>
                <a:cs typeface="Arial" pitchFamily="34" charset="0"/>
              </a:rPr>
              <a:t>حق الطالب في الحصول على المادة العلمية والمعرفة المرتبطة بالمقررات الجامعية في بيئة دراسية مناسبة تحقق له الاستيعاب والتحصيل بيسر وسهولة.</a:t>
            </a:r>
            <a:endParaRPr kumimoji="0" lang="en-US" sz="32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4003254" y="548680"/>
            <a:ext cx="4745210" cy="707886"/>
          </a:xfrm>
          <a:prstGeom prst="rect">
            <a:avLst/>
          </a:prstGeom>
        </p:spPr>
        <p:txBody>
          <a:bodyPr wrap="none">
            <a:spAutoFit/>
          </a:bodyPr>
          <a:lstStyle/>
          <a:p>
            <a:pPr lvl="0" algn="just" rtl="1" fontAlgn="base">
              <a:spcBef>
                <a:spcPct val="0"/>
              </a:spcBef>
              <a:spcAft>
                <a:spcPct val="0"/>
              </a:spcAft>
            </a:pPr>
            <a:r>
              <a:rPr lang="ar-SA"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أولاً: حقوق الطالب الجامعي</a:t>
            </a:r>
            <a:endParaRPr lang="ar-EG"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347531" y="3356992"/>
            <a:ext cx="4152461" cy="3186354"/>
          </a:xfrm>
          <a:prstGeom prst="rect">
            <a:avLst/>
          </a:prstGeom>
          <a:noFill/>
          <a:ln w="9525">
            <a:noFill/>
            <a:miter lim="800000"/>
            <a:headEnd/>
            <a:tailEnd/>
          </a:ln>
          <a:effectLst/>
        </p:spPr>
      </p:pic>
      <p:pic>
        <p:nvPicPr>
          <p:cNvPr id="4098" name="Picture 2"/>
          <p:cNvPicPr>
            <a:picLocks noChangeAspect="1" noChangeArrowheads="1"/>
          </p:cNvPicPr>
          <p:nvPr/>
        </p:nvPicPr>
        <p:blipFill>
          <a:blip r:embed="rId3" cstate="print"/>
          <a:srcRect/>
          <a:stretch>
            <a:fillRect/>
          </a:stretch>
        </p:blipFill>
        <p:spPr bwMode="auto">
          <a:xfrm>
            <a:off x="4644008" y="3356992"/>
            <a:ext cx="4032448" cy="30963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1164814"/>
            <a:ext cx="835292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lvl="0" algn="r" rtl="1"/>
            <a:r>
              <a:rPr lang="ar-EG" sz="3600" b="1" dirty="0" smtClean="0"/>
              <a:t>2- </a:t>
            </a:r>
            <a:r>
              <a:rPr lang="ar-SA" sz="3600" b="1" dirty="0" smtClean="0"/>
              <a:t>حق الطالب في سؤال أساتذته داخل الحرم الجامعي ومناقشتهم المناقشة العلمية اللائقة وفي الأوقات المناسبة.</a:t>
            </a:r>
            <a:endParaRPr lang="en-US" sz="36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2699792" y="3212976"/>
            <a:ext cx="4176464" cy="3132348"/>
          </a:xfrm>
          <a:prstGeom prst="rect">
            <a:avLst/>
          </a:prstGeom>
          <a:noFill/>
          <a:ln w="9525">
            <a:noFill/>
            <a:miter lim="800000"/>
            <a:headEnd/>
            <a:tailEnd/>
          </a:ln>
          <a:effectLst/>
        </p:spPr>
      </p:pic>
      <p:sp>
        <p:nvSpPr>
          <p:cNvPr id="5" name="Rectangle 4"/>
          <p:cNvSpPr/>
          <p:nvPr/>
        </p:nvSpPr>
        <p:spPr>
          <a:xfrm>
            <a:off x="4003254" y="548680"/>
            <a:ext cx="4745210" cy="707886"/>
          </a:xfrm>
          <a:prstGeom prst="rect">
            <a:avLst/>
          </a:prstGeom>
        </p:spPr>
        <p:txBody>
          <a:bodyPr wrap="none">
            <a:spAutoFit/>
          </a:bodyPr>
          <a:lstStyle/>
          <a:p>
            <a:pPr lvl="0" algn="just" rtl="1" fontAlgn="base">
              <a:spcBef>
                <a:spcPct val="0"/>
              </a:spcBef>
              <a:spcAft>
                <a:spcPct val="0"/>
              </a:spcAft>
            </a:pPr>
            <a:r>
              <a:rPr lang="ar-SA"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أولاً: حقوق الطالب الجامعي</a:t>
            </a:r>
            <a:endParaRPr lang="ar-EG"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51520" y="1164814"/>
            <a:ext cx="8496944"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lvl="0" algn="r" rtl="1"/>
            <a:r>
              <a:rPr lang="ar-EG" sz="3600" b="1" dirty="0" smtClean="0"/>
              <a:t>3- </a:t>
            </a:r>
            <a:r>
              <a:rPr lang="ar-SA" sz="3600" b="1" dirty="0" smtClean="0"/>
              <a:t>حق الطالب في الحصول على الخطط والجداول الدراسية وإجراء تسجيله في المقررات التي يتيحها له النظام وقواعد التسجيل المتبعة.</a:t>
            </a:r>
            <a:endParaRPr lang="en-US" sz="36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pic>
        <p:nvPicPr>
          <p:cNvPr id="3" name="Picture 14"/>
          <p:cNvPicPr>
            <a:picLocks noChangeAspect="1" noChangeArrowheads="1"/>
          </p:cNvPicPr>
          <p:nvPr/>
        </p:nvPicPr>
        <p:blipFill>
          <a:blip r:embed="rId3" cstate="print"/>
          <a:srcRect/>
          <a:stretch>
            <a:fillRect/>
          </a:stretch>
        </p:blipFill>
        <p:spPr bwMode="auto">
          <a:xfrm>
            <a:off x="3563888" y="3501008"/>
            <a:ext cx="2434580" cy="3111810"/>
          </a:xfrm>
          <a:prstGeom prst="rect">
            <a:avLst/>
          </a:prstGeom>
          <a:noFill/>
          <a:ln w="9525">
            <a:noFill/>
            <a:miter lim="800000"/>
            <a:headEnd/>
            <a:tailEnd/>
          </a:ln>
          <a:effectLst/>
        </p:spPr>
      </p:pic>
      <p:sp>
        <p:nvSpPr>
          <p:cNvPr id="4" name="Rectangle 3"/>
          <p:cNvSpPr/>
          <p:nvPr/>
        </p:nvSpPr>
        <p:spPr>
          <a:xfrm>
            <a:off x="4003254" y="548680"/>
            <a:ext cx="4745210" cy="707886"/>
          </a:xfrm>
          <a:prstGeom prst="rect">
            <a:avLst/>
          </a:prstGeom>
        </p:spPr>
        <p:txBody>
          <a:bodyPr wrap="none">
            <a:spAutoFit/>
          </a:bodyPr>
          <a:lstStyle/>
          <a:p>
            <a:pPr lvl="0" algn="just" rtl="1" fontAlgn="base">
              <a:spcBef>
                <a:spcPct val="0"/>
              </a:spcBef>
              <a:spcAft>
                <a:spcPct val="0"/>
              </a:spcAft>
            </a:pPr>
            <a:r>
              <a:rPr lang="ar-SA"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أولاً: حقوق الطالب الجامعي</a:t>
            </a:r>
            <a:endParaRPr lang="ar-EG"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1032406"/>
            <a:ext cx="8352928"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lvl="0" algn="r" rtl="1"/>
            <a:r>
              <a:rPr lang="ar-EG" sz="3600" b="1" dirty="0" smtClean="0"/>
              <a:t>4- </a:t>
            </a:r>
            <a:r>
              <a:rPr lang="ar-SA" sz="3600" b="1" dirty="0" smtClean="0"/>
              <a:t>حق الطالب في تقيد أعضاء هيئة التدريس بالجامعة بمواعيد </a:t>
            </a:r>
            <a:r>
              <a:rPr lang="ar-SA" sz="3600" b="1" dirty="0" err="1" smtClean="0"/>
              <a:t>و</a:t>
            </a:r>
            <a:r>
              <a:rPr lang="ar-SA" sz="3600" b="1" dirty="0" smtClean="0"/>
              <a:t> أوقات المحاضرات واستيفاء الساعات العلمية والعملية وعدم إلغاء أي منها إلا في حالة الضرورة وبعد الإعلان عن ذلك مسبقاً مع إعطاء محاضرات بديلة عنها بالتنسيق مع الطلبة.</a:t>
            </a:r>
            <a:endParaRPr lang="en-US" sz="36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4003254" y="548680"/>
            <a:ext cx="4745210" cy="707886"/>
          </a:xfrm>
          <a:prstGeom prst="rect">
            <a:avLst/>
          </a:prstGeom>
        </p:spPr>
        <p:txBody>
          <a:bodyPr wrap="none">
            <a:spAutoFit/>
          </a:bodyPr>
          <a:lstStyle/>
          <a:p>
            <a:pPr lvl="0" algn="just" rtl="1" fontAlgn="base">
              <a:spcBef>
                <a:spcPct val="0"/>
              </a:spcBef>
              <a:spcAft>
                <a:spcPct val="0"/>
              </a:spcAft>
            </a:pPr>
            <a:r>
              <a:rPr lang="ar-SA"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أولاً: حقوق الطالب الجامعي</a:t>
            </a:r>
            <a:endParaRPr lang="ar-EG"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p:txBody>
      </p:sp>
      <p:pic>
        <p:nvPicPr>
          <p:cNvPr id="4" name="Picture 1"/>
          <p:cNvPicPr>
            <a:picLocks noChangeAspect="1" noChangeArrowheads="1"/>
          </p:cNvPicPr>
          <p:nvPr/>
        </p:nvPicPr>
        <p:blipFill>
          <a:blip r:embed="rId2" cstate="print"/>
          <a:srcRect/>
          <a:stretch>
            <a:fillRect/>
          </a:stretch>
        </p:blipFill>
        <p:spPr bwMode="auto">
          <a:xfrm>
            <a:off x="683568" y="3573016"/>
            <a:ext cx="3048876" cy="32849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059832" y="1052736"/>
            <a:ext cx="5760640"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lvl="0" algn="r" rtl="1"/>
            <a:r>
              <a:rPr lang="ar-EG" sz="3600" b="1" dirty="0" smtClean="0"/>
              <a:t>5- </a:t>
            </a:r>
            <a:r>
              <a:rPr lang="ar-SA" sz="3600" b="1" dirty="0" smtClean="0"/>
              <a:t>حق الطالب في أن تكون أسئلة الاختبارات ضمن المقرر الدراسي ومحتوياته وحقه في معرفة نتائجه وطلب مراجعة إجابته في الاختبار النهائي وفقاً للأنظمة واللوائح المتبعة.</a:t>
            </a:r>
            <a:endParaRPr lang="en-US" sz="36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pic>
        <p:nvPicPr>
          <p:cNvPr id="5" name="Picture 17"/>
          <p:cNvPicPr>
            <a:picLocks noChangeAspect="1" noChangeArrowheads="1"/>
          </p:cNvPicPr>
          <p:nvPr/>
        </p:nvPicPr>
        <p:blipFill>
          <a:blip r:embed="rId2" cstate="print"/>
          <a:srcRect/>
          <a:stretch>
            <a:fillRect/>
          </a:stretch>
        </p:blipFill>
        <p:spPr bwMode="auto">
          <a:xfrm>
            <a:off x="4860032" y="4581128"/>
            <a:ext cx="2016224" cy="1726537"/>
          </a:xfrm>
          <a:prstGeom prst="rect">
            <a:avLst/>
          </a:prstGeom>
          <a:noFill/>
          <a:ln w="9525">
            <a:noFill/>
            <a:miter lim="800000"/>
            <a:headEnd/>
            <a:tailEnd/>
          </a:ln>
          <a:effectLst/>
        </p:spPr>
      </p:pic>
      <p:pic>
        <p:nvPicPr>
          <p:cNvPr id="98306" name="Picture 2"/>
          <p:cNvPicPr>
            <a:picLocks noChangeAspect="1" noChangeArrowheads="1"/>
          </p:cNvPicPr>
          <p:nvPr/>
        </p:nvPicPr>
        <p:blipFill>
          <a:blip r:embed="rId3" cstate="print"/>
          <a:srcRect/>
          <a:stretch>
            <a:fillRect/>
          </a:stretch>
        </p:blipFill>
        <p:spPr bwMode="auto">
          <a:xfrm>
            <a:off x="0" y="0"/>
            <a:ext cx="3019425" cy="6858000"/>
          </a:xfrm>
          <a:prstGeom prst="rect">
            <a:avLst/>
          </a:prstGeom>
          <a:noFill/>
          <a:ln w="9525">
            <a:noFill/>
            <a:miter lim="800000"/>
            <a:headEnd/>
            <a:tailEnd/>
          </a:ln>
          <a:effectLst/>
        </p:spPr>
      </p:pic>
      <p:sp>
        <p:nvSpPr>
          <p:cNvPr id="6" name="Rectangle 5"/>
          <p:cNvSpPr/>
          <p:nvPr/>
        </p:nvSpPr>
        <p:spPr>
          <a:xfrm>
            <a:off x="4003254" y="548680"/>
            <a:ext cx="4745210" cy="707886"/>
          </a:xfrm>
          <a:prstGeom prst="rect">
            <a:avLst/>
          </a:prstGeom>
        </p:spPr>
        <p:txBody>
          <a:bodyPr wrap="none">
            <a:spAutoFit/>
          </a:bodyPr>
          <a:lstStyle/>
          <a:p>
            <a:pPr lvl="0" algn="just" rtl="1" fontAlgn="base">
              <a:spcBef>
                <a:spcPct val="0"/>
              </a:spcBef>
              <a:spcAft>
                <a:spcPct val="0"/>
              </a:spcAft>
            </a:pPr>
            <a:r>
              <a:rPr lang="ar-SA"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أولاً: حقوق الطالب الجامعي</a:t>
            </a:r>
            <a:endParaRPr lang="ar-EG"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1619672" y="2132856"/>
            <a:ext cx="6436318" cy="3558365"/>
          </a:xfrm>
          <a:prstGeom prst="rect">
            <a:avLst/>
          </a:prstGeom>
          <a:noFill/>
          <a:ln w="9525">
            <a:noFill/>
            <a:miter lim="800000"/>
            <a:headEnd/>
            <a:tailEnd/>
          </a:ln>
          <a:effectLst/>
        </p:spPr>
      </p:pic>
      <p:sp>
        <p:nvSpPr>
          <p:cNvPr id="5" name="Rectangle 4"/>
          <p:cNvSpPr/>
          <p:nvPr/>
        </p:nvSpPr>
        <p:spPr>
          <a:xfrm>
            <a:off x="4003254" y="548680"/>
            <a:ext cx="4745210" cy="707886"/>
          </a:xfrm>
          <a:prstGeom prst="rect">
            <a:avLst/>
          </a:prstGeom>
        </p:spPr>
        <p:txBody>
          <a:bodyPr wrap="none">
            <a:spAutoFit/>
          </a:bodyPr>
          <a:lstStyle/>
          <a:p>
            <a:pPr lvl="0" algn="just" rtl="1" fontAlgn="base">
              <a:spcBef>
                <a:spcPct val="0"/>
              </a:spcBef>
              <a:spcAft>
                <a:spcPct val="0"/>
              </a:spcAft>
            </a:pPr>
            <a:r>
              <a:rPr lang="ar-SA"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أولاً: حقوق الطالب الجامعي</a:t>
            </a:r>
            <a:endParaRPr lang="ar-EG"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934849"/>
            <a:ext cx="8352928"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lvl="0" algn="just" rtl="1"/>
            <a:r>
              <a:rPr lang="ar-EG" sz="3600" b="1" dirty="0" smtClean="0"/>
              <a:t>1- </a:t>
            </a:r>
            <a:r>
              <a:rPr lang="ar-SA" sz="3600" b="1" dirty="0" smtClean="0"/>
              <a:t>إتباع الأنظمة الجامعية ولوائحها والتعليمات والقرارات الصادرة تنفيذاً لها وعدم القيام بأي أعمال مخلة بالأخلاق الإسلامية </a:t>
            </a:r>
            <a:r>
              <a:rPr lang="ar-SA" sz="3600" b="1" dirty="0" err="1" smtClean="0"/>
              <a:t>و</a:t>
            </a:r>
            <a:r>
              <a:rPr lang="ar-SA" sz="3600" b="1" dirty="0" smtClean="0"/>
              <a:t> الآداب العامة.</a:t>
            </a:r>
            <a:endParaRPr lang="en-US" sz="3600" b="1" dirty="0" smtClean="0"/>
          </a:p>
        </p:txBody>
      </p:sp>
      <p:pic>
        <p:nvPicPr>
          <p:cNvPr id="4" name="Picture 25"/>
          <p:cNvPicPr>
            <a:picLocks noChangeAspect="1" noChangeArrowheads="1"/>
          </p:cNvPicPr>
          <p:nvPr/>
        </p:nvPicPr>
        <p:blipFill>
          <a:blip r:embed="rId2" cstate="print"/>
          <a:srcRect/>
          <a:stretch>
            <a:fillRect/>
          </a:stretch>
        </p:blipFill>
        <p:spPr bwMode="auto">
          <a:xfrm>
            <a:off x="3347864" y="3068960"/>
            <a:ext cx="3203401" cy="3672408"/>
          </a:xfrm>
          <a:prstGeom prst="rect">
            <a:avLst/>
          </a:prstGeom>
          <a:noFill/>
          <a:ln w="9525">
            <a:noFill/>
            <a:miter lim="800000"/>
            <a:headEnd/>
            <a:tailEnd/>
          </a:ln>
          <a:effectLst/>
        </p:spPr>
      </p:pic>
      <p:sp>
        <p:nvSpPr>
          <p:cNvPr id="5" name="Rectangle 4"/>
          <p:cNvSpPr/>
          <p:nvPr/>
        </p:nvSpPr>
        <p:spPr>
          <a:xfrm>
            <a:off x="3491880" y="476672"/>
            <a:ext cx="5157181" cy="707886"/>
          </a:xfrm>
          <a:prstGeom prst="rect">
            <a:avLst/>
          </a:prstGeom>
        </p:spPr>
        <p:txBody>
          <a:bodyPr wrap="none">
            <a:spAutoFit/>
          </a:bodyPr>
          <a:lstStyle/>
          <a:p>
            <a:pPr algn="just" rtl="1"/>
            <a:r>
              <a:rPr lang="ar-SA" sz="4000" b="1" dirty="0" smtClean="0">
                <a:solidFill>
                  <a:srgbClr val="FFFF00"/>
                </a:solidFill>
              </a:rPr>
              <a:t>ثانياً: التزامات الطالب الجامعي</a:t>
            </a:r>
            <a:endParaRPr lang="en-US" sz="4000" b="1" dirty="0" smtClean="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1052736"/>
            <a:ext cx="835292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lvl="0" algn="just" rtl="1"/>
            <a:r>
              <a:rPr lang="ar-EG" sz="3600" b="1" dirty="0" smtClean="0"/>
              <a:t>2- </a:t>
            </a:r>
            <a:r>
              <a:rPr lang="ar-SA" sz="3600" b="1" dirty="0" smtClean="0"/>
              <a:t>الانتظام بالدراسة والقيام بكافة المتطلبات الدراسية للمقررات.</a:t>
            </a:r>
            <a:endParaRPr lang="en-US" sz="36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7"/>
          <p:cNvPicPr>
            <a:picLocks noChangeAspect="1" noChangeArrowheads="1"/>
          </p:cNvPicPr>
          <p:nvPr/>
        </p:nvPicPr>
        <p:blipFill>
          <a:blip r:embed="rId2" cstate="print"/>
          <a:srcRect/>
          <a:stretch>
            <a:fillRect/>
          </a:stretch>
        </p:blipFill>
        <p:spPr bwMode="auto">
          <a:xfrm>
            <a:off x="1584042" y="2420888"/>
            <a:ext cx="4140086" cy="4104456"/>
          </a:xfrm>
          <a:prstGeom prst="rect">
            <a:avLst/>
          </a:prstGeom>
          <a:noFill/>
          <a:ln w="9525">
            <a:noFill/>
            <a:miter lim="800000"/>
            <a:headEnd/>
            <a:tailEnd/>
          </a:ln>
          <a:effectLst/>
        </p:spPr>
      </p:pic>
      <p:sp>
        <p:nvSpPr>
          <p:cNvPr id="4" name="Rectangle 3"/>
          <p:cNvSpPr/>
          <p:nvPr/>
        </p:nvSpPr>
        <p:spPr>
          <a:xfrm>
            <a:off x="3491880" y="476672"/>
            <a:ext cx="5157181" cy="707886"/>
          </a:xfrm>
          <a:prstGeom prst="rect">
            <a:avLst/>
          </a:prstGeom>
        </p:spPr>
        <p:txBody>
          <a:bodyPr wrap="none">
            <a:spAutoFit/>
          </a:bodyPr>
          <a:lstStyle/>
          <a:p>
            <a:pPr algn="just" rtl="1"/>
            <a:r>
              <a:rPr lang="ar-SA" sz="4000" b="1" dirty="0" smtClean="0">
                <a:solidFill>
                  <a:srgbClr val="FFFF00"/>
                </a:solidFill>
              </a:rPr>
              <a:t>ثانياً: التزامات الطالب الجامعي</a:t>
            </a:r>
            <a:endParaRPr lang="en-US" sz="4000" b="1" dirty="0" smtClean="0">
              <a:solidFill>
                <a:srgbClr val="FFFF00"/>
              </a:solidFill>
            </a:endParaRPr>
          </a:p>
        </p:txBody>
      </p:sp>
      <p:pic>
        <p:nvPicPr>
          <p:cNvPr id="5" name="Picture 2"/>
          <p:cNvPicPr>
            <a:picLocks noChangeAspect="1" noChangeArrowheads="1"/>
          </p:cNvPicPr>
          <p:nvPr/>
        </p:nvPicPr>
        <p:blipFill>
          <a:blip r:embed="rId3" cstate="print"/>
          <a:srcRect/>
          <a:stretch>
            <a:fillRect/>
          </a:stretch>
        </p:blipFill>
        <p:spPr bwMode="auto">
          <a:xfrm>
            <a:off x="5724128" y="3501008"/>
            <a:ext cx="2088232" cy="17751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1124744"/>
            <a:ext cx="8352928"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lvl="0" algn="just" rtl="1"/>
            <a:r>
              <a:rPr lang="ar-EG" sz="3600" b="1" dirty="0" smtClean="0"/>
              <a:t>3- </a:t>
            </a:r>
            <a:r>
              <a:rPr lang="ar-SA" sz="3600" b="1" dirty="0" smtClean="0"/>
              <a:t>يلتزم الطالب بحمل البطاقة الجامعية أثناء وجوده داخل الجامعة وتقديمها للمختصين عند الطلب</a:t>
            </a:r>
            <a:endParaRPr lang="ar-EG" sz="3600" b="1" dirty="0" smtClean="0"/>
          </a:p>
          <a:p>
            <a:pPr lvl="0" algn="just" rtl="1"/>
            <a:r>
              <a:rPr lang="ar-SA" sz="3600" b="1" dirty="0" smtClean="0"/>
              <a:t>و المحافظة على النظافة العامة والالتزام بالزى المناسب الذي يكفل الاحترام اللائق للجامعة.</a:t>
            </a:r>
            <a:endParaRPr lang="en-US" sz="3600" b="1" dirty="0" smtClean="0"/>
          </a:p>
        </p:txBody>
      </p:sp>
      <p:pic>
        <p:nvPicPr>
          <p:cNvPr id="3" name="Picture 16"/>
          <p:cNvPicPr>
            <a:picLocks noChangeAspect="1" noChangeArrowheads="1"/>
          </p:cNvPicPr>
          <p:nvPr/>
        </p:nvPicPr>
        <p:blipFill>
          <a:blip r:embed="rId2" cstate="print"/>
          <a:srcRect/>
          <a:stretch>
            <a:fillRect/>
          </a:stretch>
        </p:blipFill>
        <p:spPr bwMode="auto">
          <a:xfrm rot="2301337">
            <a:off x="566021" y="4083909"/>
            <a:ext cx="1847850" cy="2466975"/>
          </a:xfrm>
          <a:prstGeom prst="rect">
            <a:avLst/>
          </a:prstGeom>
          <a:noFill/>
          <a:ln w="9525">
            <a:noFill/>
            <a:miter lim="800000"/>
            <a:headEnd/>
            <a:tailEnd/>
          </a:ln>
          <a:effectLst/>
        </p:spPr>
      </p:pic>
      <p:sp>
        <p:nvSpPr>
          <p:cNvPr id="4" name="Rectangle 3"/>
          <p:cNvSpPr/>
          <p:nvPr/>
        </p:nvSpPr>
        <p:spPr>
          <a:xfrm>
            <a:off x="3491880" y="476672"/>
            <a:ext cx="5157181" cy="707886"/>
          </a:xfrm>
          <a:prstGeom prst="rect">
            <a:avLst/>
          </a:prstGeom>
        </p:spPr>
        <p:txBody>
          <a:bodyPr wrap="none">
            <a:spAutoFit/>
          </a:bodyPr>
          <a:lstStyle/>
          <a:p>
            <a:pPr algn="just" rtl="1"/>
            <a:r>
              <a:rPr lang="ar-SA" sz="4000" b="1" dirty="0" smtClean="0">
                <a:solidFill>
                  <a:srgbClr val="FFFF00"/>
                </a:solidFill>
              </a:rPr>
              <a:t>ثانياً: التزامات الطالب الجامعي</a:t>
            </a:r>
            <a:endParaRPr lang="en-US" sz="4000" b="1" dirty="0" smtClean="0">
              <a:solidFill>
                <a:srgbClr val="FFFF00"/>
              </a:solidFill>
            </a:endParaRPr>
          </a:p>
        </p:txBody>
      </p:sp>
      <p:pic>
        <p:nvPicPr>
          <p:cNvPr id="5" name="Picture 4"/>
          <p:cNvPicPr>
            <a:picLocks noChangeAspect="1" noChangeArrowheads="1"/>
          </p:cNvPicPr>
          <p:nvPr/>
        </p:nvPicPr>
        <p:blipFill>
          <a:blip r:embed="rId3" cstate="print"/>
          <a:srcRect/>
          <a:stretch>
            <a:fillRect/>
          </a:stretch>
        </p:blipFill>
        <p:spPr bwMode="auto">
          <a:xfrm>
            <a:off x="3203848" y="3687139"/>
            <a:ext cx="5420271" cy="291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772816"/>
            <a:ext cx="8064896" cy="5109091"/>
          </a:xfrm>
          <a:prstGeom prst="rect">
            <a:avLst/>
          </a:prstGeom>
        </p:spPr>
        <p:txBody>
          <a:bodyPr wrap="square">
            <a:spAutoFit/>
          </a:bodyPr>
          <a:lstStyle/>
          <a:p>
            <a:pPr algn="ctr"/>
            <a:r>
              <a:rPr lang="ar-EG" sz="5400" b="1" dirty="0" smtClean="0">
                <a:solidFill>
                  <a:srgbClr val="FF0000"/>
                </a:solidFill>
                <a:effectLst>
                  <a:outerShdw blurRad="38100" dist="38100" dir="2700000" algn="tl">
                    <a:srgbClr val="000000">
                      <a:alpha val="43137"/>
                    </a:srgbClr>
                  </a:outerShdw>
                </a:effectLst>
              </a:rPr>
              <a:t>الطالب الجامعي - ماله وما عليه</a:t>
            </a:r>
            <a:endParaRPr lang="en-US" sz="5400" b="1" dirty="0" smtClean="0">
              <a:solidFill>
                <a:srgbClr val="FF0000"/>
              </a:solidFill>
              <a:effectLst>
                <a:outerShdw blurRad="38100" dist="38100" dir="2700000" algn="tl">
                  <a:srgbClr val="000000">
                    <a:alpha val="43137"/>
                  </a:srgbClr>
                </a:outerShdw>
              </a:effectLst>
            </a:endParaRPr>
          </a:p>
          <a:p>
            <a:endParaRPr lang="ar-EG" sz="3200" b="1" dirty="0" smtClean="0"/>
          </a:p>
          <a:p>
            <a:endParaRPr lang="ar-EG" sz="3200" b="1" dirty="0" smtClean="0"/>
          </a:p>
          <a:p>
            <a:endParaRPr lang="ar-EG" sz="3200" b="1" dirty="0" smtClean="0"/>
          </a:p>
          <a:p>
            <a:endParaRPr lang="ar-EG" sz="3200" b="1" dirty="0" smtClean="0"/>
          </a:p>
          <a:p>
            <a:endParaRPr lang="en-US" sz="3200" b="1" dirty="0" smtClean="0"/>
          </a:p>
          <a:p>
            <a:r>
              <a:rPr lang="ar-EG" sz="3200" b="1" dirty="0" smtClean="0">
                <a:solidFill>
                  <a:schemeClr val="accent6">
                    <a:lumMod val="60000"/>
                    <a:lumOff val="40000"/>
                  </a:schemeClr>
                </a:solidFill>
                <a:effectLst>
                  <a:outerShdw blurRad="38100" dist="38100" dir="2700000" algn="tl">
                    <a:srgbClr val="000000">
                      <a:alpha val="43137"/>
                    </a:srgbClr>
                  </a:outerShdw>
                </a:effectLst>
              </a:rPr>
              <a:t>د/علاء الدين صلاح الدين</a:t>
            </a:r>
            <a:endParaRPr lang="en-US" sz="3200" b="1" dirty="0" smtClean="0">
              <a:solidFill>
                <a:schemeClr val="accent6">
                  <a:lumMod val="60000"/>
                  <a:lumOff val="40000"/>
                </a:schemeClr>
              </a:solidFill>
              <a:effectLst>
                <a:outerShdw blurRad="38100" dist="38100" dir="2700000" algn="tl">
                  <a:srgbClr val="000000">
                    <a:alpha val="43137"/>
                  </a:srgbClr>
                </a:outerShdw>
              </a:effectLst>
            </a:endParaRPr>
          </a:p>
          <a:p>
            <a:r>
              <a:rPr lang="ar-EG" sz="3200" b="1" dirty="0" smtClean="0">
                <a:solidFill>
                  <a:schemeClr val="accent6">
                    <a:lumMod val="60000"/>
                    <a:lumOff val="40000"/>
                  </a:schemeClr>
                </a:solidFill>
                <a:effectLst>
                  <a:outerShdw blurRad="38100" dist="38100" dir="2700000" algn="tl">
                    <a:srgbClr val="000000">
                      <a:alpha val="43137"/>
                    </a:srgbClr>
                  </a:outerShdw>
                </a:effectLst>
              </a:rPr>
              <a:t>قسم المختبرات الطبية</a:t>
            </a:r>
            <a:endParaRPr lang="en-US" sz="3200" b="1" dirty="0" smtClean="0">
              <a:solidFill>
                <a:schemeClr val="accent6">
                  <a:lumMod val="60000"/>
                  <a:lumOff val="40000"/>
                </a:schemeClr>
              </a:solidFill>
              <a:effectLst>
                <a:outerShdw blurRad="38100" dist="38100" dir="2700000" algn="tl">
                  <a:srgbClr val="000000">
                    <a:alpha val="43137"/>
                  </a:srgbClr>
                </a:outerShdw>
              </a:effectLst>
            </a:endParaRPr>
          </a:p>
          <a:p>
            <a:pPr algn="ctr"/>
            <a:endParaRPr lang="en-US" sz="4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938331"/>
            <a:ext cx="8352928"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lvl="0" algn="just" rtl="1"/>
            <a:r>
              <a:rPr lang="ar-EG" sz="3600" b="1" dirty="0" smtClean="0"/>
              <a:t>4- </a:t>
            </a:r>
            <a:r>
              <a:rPr lang="ar-SA" sz="3600" b="1" dirty="0" smtClean="0"/>
              <a:t>الالتزام بالقواعد والترتيبات المتعلقة بإعداد البحوث أو التقارير أو الاختبارات وعدم الغش أو الشروع فيه أو المساعدة في ارتكابه أو الإخلال بنظام الامتحانات.</a:t>
            </a:r>
            <a:endParaRPr lang="en-US" sz="3600" b="1" dirty="0" smtClean="0"/>
          </a:p>
          <a:p>
            <a:pPr lvl="0" algn="just" rtl="1"/>
            <a:endParaRPr lang="en-US" sz="36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pic>
        <p:nvPicPr>
          <p:cNvPr id="93186" name="Picture 2"/>
          <p:cNvPicPr>
            <a:picLocks noChangeAspect="1" noChangeArrowheads="1"/>
          </p:cNvPicPr>
          <p:nvPr/>
        </p:nvPicPr>
        <p:blipFill>
          <a:blip r:embed="rId2" cstate="print"/>
          <a:srcRect/>
          <a:stretch>
            <a:fillRect/>
          </a:stretch>
        </p:blipFill>
        <p:spPr bwMode="auto">
          <a:xfrm>
            <a:off x="2411760" y="3212976"/>
            <a:ext cx="4680520" cy="3173978"/>
          </a:xfrm>
          <a:prstGeom prst="rect">
            <a:avLst/>
          </a:prstGeom>
          <a:noFill/>
          <a:ln w="9525">
            <a:noFill/>
            <a:miter lim="800000"/>
            <a:headEnd/>
            <a:tailEnd/>
          </a:ln>
          <a:effectLst/>
        </p:spPr>
      </p:pic>
      <p:sp>
        <p:nvSpPr>
          <p:cNvPr id="4" name="Rectangle 3"/>
          <p:cNvSpPr/>
          <p:nvPr/>
        </p:nvSpPr>
        <p:spPr>
          <a:xfrm>
            <a:off x="3491880" y="476672"/>
            <a:ext cx="5157181" cy="707886"/>
          </a:xfrm>
          <a:prstGeom prst="rect">
            <a:avLst/>
          </a:prstGeom>
        </p:spPr>
        <p:txBody>
          <a:bodyPr wrap="none">
            <a:spAutoFit/>
          </a:bodyPr>
          <a:lstStyle/>
          <a:p>
            <a:pPr algn="just" rtl="1"/>
            <a:r>
              <a:rPr lang="ar-SA" sz="4000" b="1" dirty="0" smtClean="0">
                <a:solidFill>
                  <a:srgbClr val="FFFF00"/>
                </a:solidFill>
              </a:rPr>
              <a:t>ثانياً: التزامات الطالب الجامعي</a:t>
            </a:r>
            <a:endParaRPr lang="en-US" sz="4000" b="1" dirty="0" smtClean="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1880" y="476672"/>
            <a:ext cx="5157181" cy="707886"/>
          </a:xfrm>
          <a:prstGeom prst="rect">
            <a:avLst/>
          </a:prstGeom>
        </p:spPr>
        <p:txBody>
          <a:bodyPr wrap="none">
            <a:spAutoFit/>
          </a:bodyPr>
          <a:lstStyle/>
          <a:p>
            <a:pPr algn="just" rtl="1"/>
            <a:r>
              <a:rPr lang="ar-SA" sz="4000" b="1" dirty="0" smtClean="0">
                <a:solidFill>
                  <a:srgbClr val="FFFF00"/>
                </a:solidFill>
              </a:rPr>
              <a:t>ثانياً: التزامات الطالب الجامعي</a:t>
            </a:r>
            <a:endParaRPr lang="en-US" sz="4000" b="1" dirty="0" smtClean="0">
              <a:solidFill>
                <a:srgbClr val="FFFF00"/>
              </a:solidFill>
            </a:endParaRPr>
          </a:p>
        </p:txBody>
      </p:sp>
      <p:pic>
        <p:nvPicPr>
          <p:cNvPr id="5" name="Picture 10"/>
          <p:cNvPicPr>
            <a:picLocks noChangeAspect="1" noChangeArrowheads="1"/>
          </p:cNvPicPr>
          <p:nvPr/>
        </p:nvPicPr>
        <p:blipFill>
          <a:blip r:embed="rId2" cstate="print"/>
          <a:srcRect/>
          <a:stretch>
            <a:fillRect/>
          </a:stretch>
        </p:blipFill>
        <p:spPr bwMode="auto">
          <a:xfrm>
            <a:off x="1763688" y="1412776"/>
            <a:ext cx="5328592" cy="49393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1124744"/>
            <a:ext cx="8352928"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lvl="0" algn="just" rtl="1"/>
            <a:r>
              <a:rPr lang="ar-EG" sz="3600" b="1" dirty="0" smtClean="0"/>
              <a:t>5- </a:t>
            </a:r>
            <a:r>
              <a:rPr lang="ar-SA" sz="3600" b="1" dirty="0" smtClean="0"/>
              <a:t>الالتزام بعدم التعرض لممتلكات الجامعة بالإتلاف أو العبث </a:t>
            </a:r>
            <a:r>
              <a:rPr lang="ar-SA" sz="3600" b="1" dirty="0" err="1" smtClean="0"/>
              <a:t>بها</a:t>
            </a:r>
            <a:r>
              <a:rPr lang="ar-SA" sz="3600" b="1" dirty="0" smtClean="0"/>
              <a:t> أو تعطيلها عن العمل والمحافظة عليها وعلى المواد والكتب الجامعية وإرجاع ما أستعير منها في الوقت المحدد.</a:t>
            </a:r>
            <a:endParaRPr kumimoji="0" lang="en-US" sz="4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3491880" y="476672"/>
            <a:ext cx="5157181" cy="707886"/>
          </a:xfrm>
          <a:prstGeom prst="rect">
            <a:avLst/>
          </a:prstGeom>
        </p:spPr>
        <p:txBody>
          <a:bodyPr wrap="none">
            <a:spAutoFit/>
          </a:bodyPr>
          <a:lstStyle/>
          <a:p>
            <a:pPr algn="just" rtl="1"/>
            <a:r>
              <a:rPr lang="ar-SA" sz="4000" b="1" dirty="0" smtClean="0">
                <a:solidFill>
                  <a:srgbClr val="FFFF00"/>
                </a:solidFill>
              </a:rPr>
              <a:t>ثانياً: التزامات الطالب الجامعي</a:t>
            </a:r>
            <a:endParaRPr lang="en-US" sz="4000" b="1" dirty="0" smtClean="0">
              <a:solidFill>
                <a:srgbClr val="FFFF00"/>
              </a:solidFill>
            </a:endParaRPr>
          </a:p>
        </p:txBody>
      </p:sp>
      <p:pic>
        <p:nvPicPr>
          <p:cNvPr id="6146" name="Picture 2"/>
          <p:cNvPicPr>
            <a:picLocks noChangeAspect="1" noChangeArrowheads="1"/>
          </p:cNvPicPr>
          <p:nvPr/>
        </p:nvPicPr>
        <p:blipFill>
          <a:blip r:embed="rId2" cstate="print"/>
          <a:srcRect/>
          <a:stretch>
            <a:fillRect/>
          </a:stretch>
        </p:blipFill>
        <p:spPr bwMode="auto">
          <a:xfrm>
            <a:off x="5176217" y="4005064"/>
            <a:ext cx="3140199" cy="2088232"/>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899592" y="3645024"/>
            <a:ext cx="3744416"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908720"/>
            <a:ext cx="8352928"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lvl="0" algn="just" rtl="1"/>
            <a:r>
              <a:rPr lang="ar-EG" sz="3600" b="1" dirty="0" smtClean="0"/>
              <a:t>6- </a:t>
            </a:r>
            <a:r>
              <a:rPr lang="ar-SA" sz="3600" b="1" dirty="0" smtClean="0"/>
              <a:t>الالتزام بالهدوء والسكينة داخل مرافق الجامعة والامتناع عن التدخين فيها وعدم إثارة الإزعاج أو التجمع في غير الأماكن المخصصة وعدم التواجد في الفصول أو الممرات أو المطعم في وقت الصلاة.</a:t>
            </a:r>
            <a:endParaRPr kumimoji="0" lang="en-US" sz="4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pic>
        <p:nvPicPr>
          <p:cNvPr id="96258" name="Picture 2"/>
          <p:cNvPicPr>
            <a:picLocks noChangeAspect="1" noChangeArrowheads="1"/>
          </p:cNvPicPr>
          <p:nvPr/>
        </p:nvPicPr>
        <p:blipFill>
          <a:blip r:embed="rId2" cstate="print"/>
          <a:srcRect/>
          <a:stretch>
            <a:fillRect/>
          </a:stretch>
        </p:blipFill>
        <p:spPr bwMode="auto">
          <a:xfrm>
            <a:off x="3131840" y="3501008"/>
            <a:ext cx="3168352" cy="3168352"/>
          </a:xfrm>
          <a:prstGeom prst="rect">
            <a:avLst/>
          </a:prstGeom>
          <a:noFill/>
          <a:ln w="9525">
            <a:noFill/>
            <a:miter lim="800000"/>
            <a:headEnd/>
            <a:tailEnd/>
          </a:ln>
          <a:effectLst/>
        </p:spPr>
      </p:pic>
      <p:sp>
        <p:nvSpPr>
          <p:cNvPr id="4" name="Rectangle 3"/>
          <p:cNvSpPr/>
          <p:nvPr/>
        </p:nvSpPr>
        <p:spPr>
          <a:xfrm>
            <a:off x="3491880" y="476672"/>
            <a:ext cx="5157181" cy="707886"/>
          </a:xfrm>
          <a:prstGeom prst="rect">
            <a:avLst/>
          </a:prstGeom>
        </p:spPr>
        <p:txBody>
          <a:bodyPr wrap="none">
            <a:spAutoFit/>
          </a:bodyPr>
          <a:lstStyle/>
          <a:p>
            <a:pPr algn="just" rtl="1"/>
            <a:r>
              <a:rPr lang="ar-SA" sz="4000" b="1" dirty="0" smtClean="0">
                <a:solidFill>
                  <a:srgbClr val="FFFF00"/>
                </a:solidFill>
              </a:rPr>
              <a:t>ثانياً: التزامات الطالب الجامعي</a:t>
            </a:r>
            <a:endParaRPr lang="en-US" sz="4000" b="1" dirty="0" smtClean="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1124744"/>
            <a:ext cx="8352928"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lvl="0" algn="just" rtl="1"/>
            <a:r>
              <a:rPr lang="ar-EG" sz="3600" b="1" dirty="0" smtClean="0"/>
              <a:t>7- </a:t>
            </a:r>
            <a:r>
              <a:rPr lang="ar-SA" sz="3600" b="1" dirty="0" smtClean="0"/>
              <a:t>دفع المبالغ المقررة سواء كانت قيمة الخدمات الطلابية أو غرامات أو خلافه.</a:t>
            </a:r>
            <a:endParaRPr lang="en-US" sz="3600" b="1" dirty="0" smtClean="0"/>
          </a:p>
        </p:txBody>
      </p:sp>
      <p:sp>
        <p:nvSpPr>
          <p:cNvPr id="3" name="Rectangle 2"/>
          <p:cNvSpPr/>
          <p:nvPr/>
        </p:nvSpPr>
        <p:spPr>
          <a:xfrm>
            <a:off x="3491880" y="476672"/>
            <a:ext cx="5157181" cy="707886"/>
          </a:xfrm>
          <a:prstGeom prst="rect">
            <a:avLst/>
          </a:prstGeom>
        </p:spPr>
        <p:txBody>
          <a:bodyPr wrap="none">
            <a:spAutoFit/>
          </a:bodyPr>
          <a:lstStyle/>
          <a:p>
            <a:pPr algn="just" rtl="1"/>
            <a:r>
              <a:rPr lang="ar-SA" sz="4000" b="1" dirty="0" smtClean="0">
                <a:solidFill>
                  <a:srgbClr val="FFFF00"/>
                </a:solidFill>
              </a:rPr>
              <a:t>ثانياً: التزامات الطالب الجامعي</a:t>
            </a:r>
            <a:endParaRPr lang="en-US" sz="4000" b="1" dirty="0" smtClean="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1124744"/>
            <a:ext cx="8352928"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lvl="0" algn="just" rtl="1"/>
            <a:r>
              <a:rPr lang="ar-EG" sz="3600" b="1" dirty="0" smtClean="0"/>
              <a:t>7- </a:t>
            </a:r>
            <a:r>
              <a:rPr lang="ar-SA" sz="3600" b="1" dirty="0" smtClean="0"/>
              <a:t>معاملة كل منسوبي الجامعة وضيوفها بالاحترام اللائق وعدم الإساءة إليهم أو أهانتهم بالقول أو الفعل.</a:t>
            </a:r>
            <a:endParaRPr kumimoji="0" lang="en-US" sz="4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3491880" y="476672"/>
            <a:ext cx="5157181" cy="707886"/>
          </a:xfrm>
          <a:prstGeom prst="rect">
            <a:avLst/>
          </a:prstGeom>
        </p:spPr>
        <p:txBody>
          <a:bodyPr wrap="none">
            <a:spAutoFit/>
          </a:bodyPr>
          <a:lstStyle/>
          <a:p>
            <a:pPr algn="just" rtl="1"/>
            <a:r>
              <a:rPr lang="ar-SA" sz="4000" b="1" dirty="0" smtClean="0">
                <a:solidFill>
                  <a:srgbClr val="FFFF00"/>
                </a:solidFill>
              </a:rPr>
              <a:t>ثانياً: التزامات الطالب الجامعي</a:t>
            </a:r>
            <a:endParaRPr lang="en-US" sz="4000" b="1" dirty="0" smtClean="0">
              <a:solidFill>
                <a:srgbClr val="FFFF00"/>
              </a:solidFill>
            </a:endParaRPr>
          </a:p>
        </p:txBody>
      </p:sp>
      <p:pic>
        <p:nvPicPr>
          <p:cNvPr id="7171" name="Picture 3"/>
          <p:cNvPicPr>
            <a:picLocks noChangeAspect="1" noChangeArrowheads="1"/>
          </p:cNvPicPr>
          <p:nvPr/>
        </p:nvPicPr>
        <p:blipFill>
          <a:blip r:embed="rId2" cstate="print"/>
          <a:srcRect/>
          <a:stretch>
            <a:fillRect/>
          </a:stretch>
        </p:blipFill>
        <p:spPr bwMode="auto">
          <a:xfrm>
            <a:off x="2915816" y="3356992"/>
            <a:ext cx="3948851" cy="26473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467544" y="1052736"/>
            <a:ext cx="835292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lvl="0" algn="just" rtl="1"/>
            <a:r>
              <a:rPr lang="ar-EG" sz="3600" b="1" dirty="0" smtClean="0"/>
              <a:t>8- </a:t>
            </a:r>
            <a:r>
              <a:rPr lang="ar-SA" sz="3600" b="1" dirty="0" smtClean="0"/>
              <a:t>عدم تناول المأكولات والمشروبات داخل قاعات الدراسة أو المختبرات أو المكتبات الجامعية.</a:t>
            </a:r>
            <a:endParaRPr lang="en-US" sz="36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3491880" y="476672"/>
            <a:ext cx="5157181" cy="707886"/>
          </a:xfrm>
          <a:prstGeom prst="rect">
            <a:avLst/>
          </a:prstGeom>
        </p:spPr>
        <p:txBody>
          <a:bodyPr wrap="none">
            <a:spAutoFit/>
          </a:bodyPr>
          <a:lstStyle/>
          <a:p>
            <a:pPr algn="just" rtl="1"/>
            <a:r>
              <a:rPr lang="ar-SA" sz="4000" b="1" dirty="0" smtClean="0">
                <a:solidFill>
                  <a:srgbClr val="FFFF00"/>
                </a:solidFill>
              </a:rPr>
              <a:t>ثانياً: التزامات الطالب الجامعي</a:t>
            </a:r>
            <a:endParaRPr lang="en-US" sz="4000" b="1" dirty="0" smtClean="0">
              <a:solidFill>
                <a:srgbClr val="FFFF00"/>
              </a:solidFill>
            </a:endParaRPr>
          </a:p>
        </p:txBody>
      </p:sp>
      <p:pic>
        <p:nvPicPr>
          <p:cNvPr id="8194" name="Picture 2" descr="G:\ph0tes\294608_242528859129571_130951053620686_608832_337341198_n.jpg"/>
          <p:cNvPicPr>
            <a:picLocks noChangeAspect="1" noChangeArrowheads="1"/>
          </p:cNvPicPr>
          <p:nvPr/>
        </p:nvPicPr>
        <p:blipFill>
          <a:blip r:embed="rId2" cstate="print"/>
          <a:srcRect/>
          <a:stretch>
            <a:fillRect/>
          </a:stretch>
        </p:blipFill>
        <p:spPr bwMode="auto">
          <a:xfrm>
            <a:off x="1259632" y="3645024"/>
            <a:ext cx="3048000" cy="2348483"/>
          </a:xfrm>
          <a:prstGeom prst="rect">
            <a:avLst/>
          </a:prstGeom>
          <a:noFill/>
        </p:spPr>
      </p:pic>
      <p:pic>
        <p:nvPicPr>
          <p:cNvPr id="8195" name="Picture 3" descr="G:\ph0tes\34119_406102163359_290539813359_4207823_297877_n.jpg"/>
          <p:cNvPicPr>
            <a:picLocks noChangeAspect="1" noChangeArrowheads="1"/>
          </p:cNvPicPr>
          <p:nvPr/>
        </p:nvPicPr>
        <p:blipFill>
          <a:blip r:embed="rId3" cstate="print"/>
          <a:srcRect/>
          <a:stretch>
            <a:fillRect/>
          </a:stretch>
        </p:blipFill>
        <p:spPr bwMode="auto">
          <a:xfrm>
            <a:off x="4932040" y="3645024"/>
            <a:ext cx="3024336" cy="230425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980728"/>
            <a:ext cx="8352928"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lvl="0" algn="just" rtl="1"/>
            <a:r>
              <a:rPr lang="ar-EG" sz="3600" b="1" dirty="0" smtClean="0"/>
              <a:t>9- </a:t>
            </a:r>
            <a:r>
              <a:rPr lang="ar-SA" sz="3600" b="1" dirty="0" smtClean="0"/>
              <a:t>على الطالب التأكد من أن بريده الإلكتروني الرسمي المعتمد من قبل الجامعة يعمل بشكل صحيح وعليه كذلك قراءة بريده الإلكتروني بشكل يومي لمتابعة ما قد يرسل خلاله من إعلانات أو خلافه.</a:t>
            </a:r>
            <a:endParaRPr lang="en-US" sz="3600" b="1" dirty="0" smtClean="0"/>
          </a:p>
        </p:txBody>
      </p:sp>
      <p:sp>
        <p:nvSpPr>
          <p:cNvPr id="4" name="Rectangle 3"/>
          <p:cNvSpPr/>
          <p:nvPr/>
        </p:nvSpPr>
        <p:spPr>
          <a:xfrm>
            <a:off x="3491880" y="476672"/>
            <a:ext cx="5157181" cy="707886"/>
          </a:xfrm>
          <a:prstGeom prst="rect">
            <a:avLst/>
          </a:prstGeom>
        </p:spPr>
        <p:txBody>
          <a:bodyPr wrap="none">
            <a:spAutoFit/>
          </a:bodyPr>
          <a:lstStyle/>
          <a:p>
            <a:pPr algn="just" rtl="1"/>
            <a:r>
              <a:rPr lang="ar-SA" sz="4000" b="1" dirty="0" smtClean="0">
                <a:solidFill>
                  <a:srgbClr val="FFFF00"/>
                </a:solidFill>
              </a:rPr>
              <a:t>ثانياً: التزامات الطالب الجامعي</a:t>
            </a:r>
            <a:endParaRPr lang="en-US" sz="4000" b="1" dirty="0" smtClean="0">
              <a:solidFill>
                <a:srgbClr val="FFFF00"/>
              </a:solidFill>
            </a:endParaRPr>
          </a:p>
        </p:txBody>
      </p:sp>
      <p:pic>
        <p:nvPicPr>
          <p:cNvPr id="5122" name="Picture 2"/>
          <p:cNvPicPr>
            <a:picLocks noChangeAspect="1" noChangeArrowheads="1"/>
          </p:cNvPicPr>
          <p:nvPr/>
        </p:nvPicPr>
        <p:blipFill>
          <a:blip r:embed="rId2" cstate="print"/>
          <a:srcRect/>
          <a:stretch>
            <a:fillRect/>
          </a:stretch>
        </p:blipFill>
        <p:spPr bwMode="auto">
          <a:xfrm>
            <a:off x="2411760" y="3645024"/>
            <a:ext cx="4320480" cy="2880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980728"/>
            <a:ext cx="835292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lvl="0" algn="just" rtl="1"/>
            <a:r>
              <a:rPr lang="ar-EG" sz="3600" b="1" dirty="0" smtClean="0"/>
              <a:t>10- </a:t>
            </a:r>
            <a:r>
              <a:rPr lang="ar-SA" sz="3600" b="1" dirty="0" smtClean="0"/>
              <a:t>على الطالب متابعة الإعلانات التي توضع في لوحة الإعلانات الرسمية داخل مبنى الجامعة.</a:t>
            </a:r>
            <a:endParaRPr lang="en-US" sz="36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pic>
        <p:nvPicPr>
          <p:cNvPr id="100354" name="Picture 2"/>
          <p:cNvPicPr>
            <a:picLocks noChangeAspect="1" noChangeArrowheads="1"/>
          </p:cNvPicPr>
          <p:nvPr/>
        </p:nvPicPr>
        <p:blipFill>
          <a:blip r:embed="rId2" cstate="print"/>
          <a:srcRect/>
          <a:stretch>
            <a:fillRect/>
          </a:stretch>
        </p:blipFill>
        <p:spPr bwMode="auto">
          <a:xfrm>
            <a:off x="2627784" y="2564904"/>
            <a:ext cx="3816424" cy="3986800"/>
          </a:xfrm>
          <a:prstGeom prst="rect">
            <a:avLst/>
          </a:prstGeom>
          <a:noFill/>
          <a:ln w="9525">
            <a:noFill/>
            <a:miter lim="800000"/>
            <a:headEnd/>
            <a:tailEnd/>
          </a:ln>
          <a:effectLst/>
        </p:spPr>
      </p:pic>
      <p:sp>
        <p:nvSpPr>
          <p:cNvPr id="5" name="Rectangle 4"/>
          <p:cNvSpPr/>
          <p:nvPr/>
        </p:nvSpPr>
        <p:spPr>
          <a:xfrm>
            <a:off x="3491880" y="476672"/>
            <a:ext cx="5157181" cy="707886"/>
          </a:xfrm>
          <a:prstGeom prst="rect">
            <a:avLst/>
          </a:prstGeom>
        </p:spPr>
        <p:txBody>
          <a:bodyPr wrap="none">
            <a:spAutoFit/>
          </a:bodyPr>
          <a:lstStyle/>
          <a:p>
            <a:pPr algn="just" rtl="1"/>
            <a:r>
              <a:rPr lang="ar-SA" sz="4000" b="1" dirty="0" smtClean="0">
                <a:solidFill>
                  <a:srgbClr val="FFFF00"/>
                </a:solidFill>
              </a:rPr>
              <a:t>ثانياً: التزامات الطالب الجامعي</a:t>
            </a:r>
            <a:endParaRPr lang="en-US" sz="4000" b="1" dirty="0" smtClean="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888390"/>
            <a:ext cx="8352928"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lvl="0" algn="just" rtl="1"/>
            <a:r>
              <a:rPr lang="ar-EG" sz="3600" b="1" dirty="0" smtClean="0"/>
              <a:t>11- </a:t>
            </a:r>
            <a:r>
              <a:rPr lang="ar-SA" sz="3600" b="1" dirty="0" smtClean="0"/>
              <a:t>يلتزم الطالب بعدم وجود أخطاء في جدوله الدراسي مثل التعارض في أوقات المحاضرات أو التسجيل في مقرر سبق وأن نجح فيه الطالب وعلى الطالب في حالة وجود أخطاء في الجدول سرعة مراجعة مسجل الجامعة أثناء فترة الإضافة فقط.</a:t>
            </a:r>
            <a:endParaRPr lang="en-US" sz="36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3491880" y="476672"/>
            <a:ext cx="5157181" cy="707886"/>
          </a:xfrm>
          <a:prstGeom prst="rect">
            <a:avLst/>
          </a:prstGeom>
        </p:spPr>
        <p:txBody>
          <a:bodyPr wrap="none">
            <a:spAutoFit/>
          </a:bodyPr>
          <a:lstStyle/>
          <a:p>
            <a:pPr algn="just" rtl="1"/>
            <a:r>
              <a:rPr lang="ar-SA" sz="4000" b="1" dirty="0" smtClean="0">
                <a:solidFill>
                  <a:srgbClr val="FFFF00"/>
                </a:solidFill>
              </a:rPr>
              <a:t>ثانياً: التزامات الطالب الجامعي</a:t>
            </a:r>
            <a:endParaRPr lang="en-US" sz="4000" b="1" dirty="0" smtClean="0">
              <a:solidFill>
                <a:srgbClr val="FFFF00"/>
              </a:solidFill>
            </a:endParaRPr>
          </a:p>
        </p:txBody>
      </p:sp>
      <p:pic>
        <p:nvPicPr>
          <p:cNvPr id="4" name="Picture 7"/>
          <p:cNvPicPr>
            <a:picLocks noChangeAspect="1" noChangeArrowheads="1"/>
          </p:cNvPicPr>
          <p:nvPr/>
        </p:nvPicPr>
        <p:blipFill>
          <a:blip r:embed="rId2" cstate="print"/>
          <a:srcRect/>
          <a:stretch>
            <a:fillRect/>
          </a:stretch>
        </p:blipFill>
        <p:spPr bwMode="auto">
          <a:xfrm>
            <a:off x="3443875" y="4149080"/>
            <a:ext cx="3168352" cy="2376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332656"/>
            <a:ext cx="6156176" cy="1569660"/>
          </a:xfrm>
          <a:prstGeom prst="rect">
            <a:avLst/>
          </a:prstGeom>
        </p:spPr>
        <p:txBody>
          <a:bodyPr wrap="square">
            <a:spAutoFit/>
          </a:bodyPr>
          <a:lstStyle/>
          <a:p>
            <a:pPr algn="ctr"/>
            <a:r>
              <a:rPr lang="ar-SA" sz="4800" b="1" dirty="0" smtClean="0">
                <a:solidFill>
                  <a:schemeClr val="accent1">
                    <a:lumMod val="20000"/>
                    <a:lumOff val="8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لائحة حقوق </a:t>
            </a:r>
            <a:r>
              <a:rPr lang="ar-SA" sz="4800" b="1" dirty="0" err="1" smtClean="0">
                <a:solidFill>
                  <a:schemeClr val="accent1">
                    <a:lumMod val="20000"/>
                    <a:lumOff val="8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و</a:t>
            </a:r>
            <a:r>
              <a:rPr lang="ar-EG" sz="4800" b="1" dirty="0" smtClean="0">
                <a:solidFill>
                  <a:schemeClr val="accent1">
                    <a:lumMod val="20000"/>
                    <a:lumOff val="8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 </a:t>
            </a:r>
            <a:r>
              <a:rPr lang="ar-SA" sz="4800" b="1" dirty="0" smtClean="0">
                <a:solidFill>
                  <a:schemeClr val="accent1">
                    <a:lumMod val="20000"/>
                    <a:lumOff val="8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واجبات الطالب</a:t>
            </a:r>
            <a:r>
              <a:rPr lang="en-US" sz="4800" b="1" dirty="0" smtClean="0">
                <a:solidFill>
                  <a:schemeClr val="accent1">
                    <a:lumMod val="20000"/>
                    <a:lumOff val="80000"/>
                  </a:schemeClr>
                </a:solidFill>
                <a:effectLst>
                  <a:outerShdw blurRad="38100" dist="38100" dir="2700000" algn="tl">
                    <a:srgbClr val="000000">
                      <a:alpha val="43137"/>
                    </a:srgbClr>
                  </a:outerShdw>
                </a:effectLst>
                <a:latin typeface="Arial Unicode MS" pitchFamily="34" charset="-128"/>
                <a:ea typeface="Arial Unicode MS" pitchFamily="34" charset="-128"/>
              </a:rPr>
              <a:t/>
            </a:r>
            <a:br>
              <a:rPr lang="en-US" sz="4800" b="1" dirty="0" smtClean="0">
                <a:solidFill>
                  <a:schemeClr val="accent1">
                    <a:lumMod val="20000"/>
                    <a:lumOff val="80000"/>
                  </a:schemeClr>
                </a:solidFill>
                <a:effectLst>
                  <a:outerShdw blurRad="38100" dist="38100" dir="2700000" algn="tl">
                    <a:srgbClr val="000000">
                      <a:alpha val="43137"/>
                    </a:srgbClr>
                  </a:outerShdw>
                </a:effectLst>
                <a:latin typeface="Arial Unicode MS" pitchFamily="34" charset="-128"/>
                <a:ea typeface="Arial Unicode MS" pitchFamily="34" charset="-128"/>
              </a:rPr>
            </a:br>
            <a:r>
              <a:rPr lang="en-US" sz="4800" b="1" dirty="0" smtClean="0">
                <a:solidFill>
                  <a:schemeClr val="accent1">
                    <a:lumMod val="20000"/>
                    <a:lumOff val="80000"/>
                  </a:schemeClr>
                </a:solidFill>
                <a:effectLst>
                  <a:outerShdw blurRad="38100" dist="38100" dir="2700000" algn="tl">
                    <a:srgbClr val="000000">
                      <a:alpha val="43137"/>
                    </a:srgbClr>
                  </a:outerShdw>
                </a:effectLst>
                <a:latin typeface="Arial Unicode MS" pitchFamily="34" charset="-128"/>
                <a:ea typeface="Arial Unicode MS" pitchFamily="34" charset="-128"/>
              </a:rPr>
              <a:t> </a:t>
            </a:r>
            <a:endParaRPr lang="en-US" sz="4800" b="1" dirty="0">
              <a:solidFill>
                <a:schemeClr val="accent1">
                  <a:lumMod val="20000"/>
                  <a:lumOff val="80000"/>
                </a:schemeClr>
              </a:solidFill>
            </a:endParaRPr>
          </a:p>
        </p:txBody>
      </p:sp>
      <p:pic>
        <p:nvPicPr>
          <p:cNvPr id="6" name="Picture 15"/>
          <p:cNvPicPr>
            <a:picLocks noChangeAspect="1" noChangeArrowheads="1"/>
          </p:cNvPicPr>
          <p:nvPr/>
        </p:nvPicPr>
        <p:blipFill>
          <a:blip r:embed="rId2" cstate="print"/>
          <a:srcRect/>
          <a:stretch>
            <a:fillRect/>
          </a:stretch>
        </p:blipFill>
        <p:spPr bwMode="auto">
          <a:xfrm>
            <a:off x="315752" y="2132856"/>
            <a:ext cx="4976328" cy="3312368"/>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5508104" y="2132856"/>
            <a:ext cx="3400425" cy="3324225"/>
          </a:xfrm>
          <a:prstGeom prst="rect">
            <a:avLst/>
          </a:prstGeom>
          <a:noFill/>
          <a:ln w="9525">
            <a:noFill/>
            <a:miter lim="800000"/>
            <a:headEnd/>
            <a:tailEnd/>
          </a:ln>
        </p:spPr>
      </p:pic>
      <p:sp>
        <p:nvSpPr>
          <p:cNvPr id="9" name="Rectangle 8"/>
          <p:cNvSpPr/>
          <p:nvPr/>
        </p:nvSpPr>
        <p:spPr>
          <a:xfrm>
            <a:off x="6372200" y="5013176"/>
            <a:ext cx="11521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heckerboard(across)">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9"/>
                                        </p:tgtEl>
                                        <p:attrNameLst>
                                          <p:attrName>ppt_x</p:attrName>
                                        </p:attrNameLst>
                                      </p:cBhvr>
                                      <p:tavLst>
                                        <p:tav tm="0">
                                          <p:val>
                                            <p:strVal val="ppt_x"/>
                                          </p:val>
                                        </p:tav>
                                        <p:tav tm="100000">
                                          <p:val>
                                            <p:strVal val="ppt_x"/>
                                          </p:val>
                                        </p:tav>
                                      </p:tavLst>
                                    </p:anim>
                                    <p:anim calcmode="lin" valueType="num">
                                      <p:cBhvr additive="base">
                                        <p:cTn id="17" dur="500"/>
                                        <p:tgtEl>
                                          <p:spTgt spid="9"/>
                                        </p:tgtEl>
                                        <p:attrNameLst>
                                          <p:attrName>ppt_y</p:attrName>
                                        </p:attrNameLst>
                                      </p:cBhvr>
                                      <p:tavLst>
                                        <p:tav tm="0">
                                          <p:val>
                                            <p:strVal val="ppt_y"/>
                                          </p:val>
                                        </p:tav>
                                        <p:tav tm="100000">
                                          <p:val>
                                            <p:strVal val="1+ppt_h/2"/>
                                          </p:val>
                                        </p:tav>
                                      </p:tavLst>
                                    </p:anim>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79912" y="836712"/>
            <a:ext cx="2215671" cy="830997"/>
          </a:xfrm>
          <a:prstGeom prst="rect">
            <a:avLst/>
          </a:prstGeom>
        </p:spPr>
        <p:txBody>
          <a:bodyPr wrap="none">
            <a:spAutoFit/>
          </a:bodyPr>
          <a:lstStyle/>
          <a:p>
            <a:pPr algn="just" rtl="1"/>
            <a:r>
              <a:rPr lang="ar-SA" sz="4800" b="1" u="sng" dirty="0" smtClean="0">
                <a:solidFill>
                  <a:srgbClr val="FF0000"/>
                </a:solidFill>
                <a:effectLst>
                  <a:outerShdw blurRad="38100" dist="38100" dir="2700000" algn="tl">
                    <a:srgbClr val="000000">
                      <a:alpha val="43137"/>
                    </a:srgbClr>
                  </a:outerShdw>
                </a:effectLst>
              </a:rPr>
              <a:t>الاختبارات</a:t>
            </a:r>
            <a:endParaRPr lang="en-US" sz="4800" b="1" u="sng" dirty="0" smtClean="0">
              <a:solidFill>
                <a:srgbClr val="FF0000"/>
              </a:solidFill>
              <a:effectLst>
                <a:outerShdw blurRad="38100" dist="38100" dir="2700000" algn="tl">
                  <a:srgbClr val="000000">
                    <a:alpha val="43137"/>
                  </a:srgbClr>
                </a:outerShdw>
              </a:effectLst>
            </a:endParaRPr>
          </a:p>
        </p:txBody>
      </p:sp>
      <p:pic>
        <p:nvPicPr>
          <p:cNvPr id="6" name="Picture 22"/>
          <p:cNvPicPr>
            <a:picLocks noChangeAspect="1" noChangeArrowheads="1"/>
          </p:cNvPicPr>
          <p:nvPr/>
        </p:nvPicPr>
        <p:blipFill>
          <a:blip r:embed="rId2" cstate="print"/>
          <a:srcRect/>
          <a:stretch>
            <a:fillRect/>
          </a:stretch>
        </p:blipFill>
        <p:spPr bwMode="auto">
          <a:xfrm>
            <a:off x="1979712" y="1916832"/>
            <a:ext cx="5817595" cy="36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1052736"/>
            <a:ext cx="835292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effectLst>
                <a:outerShdw blurRad="38100" dist="38100" dir="2700000" algn="tl">
                  <a:srgbClr val="000000">
                    <a:alpha val="43137"/>
                  </a:srgbClr>
                </a:outerShdw>
              </a:effectLst>
              <a:latin typeface="Arial" pitchFamily="34" charset="0"/>
            </a:endParaRPr>
          </a:p>
          <a:p>
            <a:pPr lvl="0" algn="just" rtl="1"/>
            <a:r>
              <a:rPr lang="ar-EG" sz="3600" b="1" dirty="0" smtClean="0"/>
              <a:t>1- </a:t>
            </a:r>
            <a:r>
              <a:rPr lang="ar-SA" sz="3600" b="1" dirty="0" smtClean="0"/>
              <a:t>على الطالب التأكد من فترة ومكان اختباره والحضور قبل بدايته بنصف ساعة.</a:t>
            </a:r>
            <a:endParaRPr lang="en-US" sz="36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dirty="0" smtClean="0">
              <a:ln>
                <a:noFill/>
              </a:ln>
              <a:effectLst>
                <a:outerShdw blurRad="38100" dist="38100" dir="2700000" algn="tl">
                  <a:srgbClr val="000000">
                    <a:alpha val="43137"/>
                  </a:srgbClr>
                </a:outerShdw>
              </a:effectLst>
              <a:latin typeface="Arial" pitchFamily="34" charset="0"/>
            </a:endParaRPr>
          </a:p>
        </p:txBody>
      </p:sp>
      <p:pic>
        <p:nvPicPr>
          <p:cNvPr id="101378" name="Picture 2"/>
          <p:cNvPicPr>
            <a:picLocks noChangeAspect="1" noChangeArrowheads="1"/>
          </p:cNvPicPr>
          <p:nvPr/>
        </p:nvPicPr>
        <p:blipFill>
          <a:blip r:embed="rId2" cstate="print"/>
          <a:srcRect/>
          <a:stretch>
            <a:fillRect/>
          </a:stretch>
        </p:blipFill>
        <p:spPr bwMode="auto">
          <a:xfrm>
            <a:off x="2915816" y="2852936"/>
            <a:ext cx="3312368" cy="3667674"/>
          </a:xfrm>
          <a:prstGeom prst="rect">
            <a:avLst/>
          </a:prstGeom>
          <a:noFill/>
          <a:ln w="9525">
            <a:noFill/>
            <a:miter lim="800000"/>
            <a:headEnd/>
            <a:tailEnd/>
          </a:ln>
          <a:effectLst/>
        </p:spPr>
      </p:pic>
      <p:sp>
        <p:nvSpPr>
          <p:cNvPr id="5" name="Rectangle 4"/>
          <p:cNvSpPr/>
          <p:nvPr/>
        </p:nvSpPr>
        <p:spPr>
          <a:xfrm>
            <a:off x="4427984" y="764704"/>
            <a:ext cx="4196983" cy="707886"/>
          </a:xfrm>
          <a:prstGeom prst="rect">
            <a:avLst/>
          </a:prstGeom>
        </p:spPr>
        <p:txBody>
          <a:bodyPr wrap="none">
            <a:spAutoFit/>
          </a:bodyPr>
          <a:lstStyle/>
          <a:p>
            <a:pPr algn="just" rtl="1"/>
            <a:r>
              <a:rPr lang="ar-SA" sz="4000" b="1" u="sng" dirty="0" smtClean="0">
                <a:solidFill>
                  <a:srgbClr val="FF0000"/>
                </a:solidFill>
              </a:rPr>
              <a:t>ثالثاً: تعليمات الاختبارات</a:t>
            </a:r>
            <a:endParaRPr lang="en-US" sz="4000" b="1" u="sng" dirty="0" smtClean="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23528" y="948784"/>
            <a:ext cx="835292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effectLst>
                <a:outerShdw blurRad="38100" dist="38100" dir="2700000" algn="tl">
                  <a:srgbClr val="000000">
                    <a:alpha val="43137"/>
                  </a:srgbClr>
                </a:outerShdw>
              </a:effectLst>
              <a:latin typeface="Arial" pitchFamily="34" charset="0"/>
            </a:endParaRPr>
          </a:p>
          <a:p>
            <a:pPr lvl="0" algn="just" rtl="1"/>
            <a:r>
              <a:rPr lang="ar-EG" sz="3600" b="1" dirty="0" smtClean="0"/>
              <a:t>2- </a:t>
            </a:r>
            <a:r>
              <a:rPr lang="ar-SA" sz="3600" b="1" dirty="0" smtClean="0"/>
              <a:t>الطالب الذي يتغيب عن الاختبار تكون درجته صفراً في ذلك الاختبار ويحسب تقديره في ذلك المقرر على أساس درجات الأعمال الفصلية التي حصل عليها فقط ما لم يكن هناك عذراً مقبولاً.</a:t>
            </a:r>
            <a:endParaRPr lang="en-US" sz="36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dirty="0" smtClean="0">
              <a:ln>
                <a:noFill/>
              </a:ln>
              <a:effectLst>
                <a:outerShdw blurRad="38100" dist="38100" dir="2700000" algn="tl">
                  <a:srgbClr val="000000">
                    <a:alpha val="43137"/>
                  </a:srgbClr>
                </a:outerShdw>
              </a:effectLst>
              <a:latin typeface="Arial" pitchFamily="34" charset="0"/>
            </a:endParaRPr>
          </a:p>
        </p:txBody>
      </p:sp>
      <p:sp>
        <p:nvSpPr>
          <p:cNvPr id="5" name="Rectangle 4"/>
          <p:cNvSpPr/>
          <p:nvPr/>
        </p:nvSpPr>
        <p:spPr>
          <a:xfrm>
            <a:off x="4427984" y="764704"/>
            <a:ext cx="4196983" cy="707886"/>
          </a:xfrm>
          <a:prstGeom prst="rect">
            <a:avLst/>
          </a:prstGeom>
        </p:spPr>
        <p:txBody>
          <a:bodyPr wrap="none">
            <a:spAutoFit/>
          </a:bodyPr>
          <a:lstStyle/>
          <a:p>
            <a:pPr algn="just" rtl="1"/>
            <a:r>
              <a:rPr lang="ar-SA" sz="4000" b="1" u="sng" dirty="0" smtClean="0">
                <a:solidFill>
                  <a:srgbClr val="FF0000"/>
                </a:solidFill>
              </a:rPr>
              <a:t>ثالثاً: تعليمات الاختبارات</a:t>
            </a:r>
            <a:endParaRPr lang="en-US" sz="4000" b="1" u="sng" dirty="0" smtClean="0">
              <a:solidFill>
                <a:srgbClr val="FF0000"/>
              </a:solidFill>
            </a:endParaRPr>
          </a:p>
        </p:txBody>
      </p:sp>
      <p:pic>
        <p:nvPicPr>
          <p:cNvPr id="6" name="Picture 13"/>
          <p:cNvPicPr>
            <a:picLocks noChangeAspect="1" noChangeArrowheads="1"/>
          </p:cNvPicPr>
          <p:nvPr/>
        </p:nvPicPr>
        <p:blipFill>
          <a:blip r:embed="rId2" cstate="print"/>
          <a:srcRect/>
          <a:stretch>
            <a:fillRect/>
          </a:stretch>
        </p:blipFill>
        <p:spPr bwMode="auto">
          <a:xfrm>
            <a:off x="1907704" y="4293096"/>
            <a:ext cx="5779971" cy="16561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1268760"/>
            <a:ext cx="835292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effectLst>
                <a:outerShdw blurRad="38100" dist="38100" dir="2700000" algn="tl">
                  <a:srgbClr val="000000">
                    <a:alpha val="43137"/>
                  </a:srgbClr>
                </a:outerShdw>
              </a:effectLst>
              <a:latin typeface="Arial" pitchFamily="34" charset="0"/>
            </a:endParaRPr>
          </a:p>
          <a:p>
            <a:pPr lvl="0" algn="just" rtl="1"/>
            <a:r>
              <a:rPr lang="ar-EG" sz="3600" b="1" dirty="0" smtClean="0"/>
              <a:t>2- </a:t>
            </a:r>
            <a:r>
              <a:rPr lang="ar-SA" sz="3600" b="1" dirty="0" smtClean="0"/>
              <a:t>على الطالب إحضار كل ما يحتاجه من الأدوات المسموح </a:t>
            </a:r>
            <a:r>
              <a:rPr lang="ar-SA" sz="3600" b="1" dirty="0" err="1" smtClean="0"/>
              <a:t>بها</a:t>
            </a:r>
            <a:r>
              <a:rPr lang="ar-SA" sz="3600" b="1" dirty="0" smtClean="0"/>
              <a:t> ولا يسمح باستعمال أدوات الآخرين.</a:t>
            </a:r>
            <a:endParaRPr lang="en-US" sz="36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dirty="0" smtClean="0">
              <a:ln>
                <a:noFill/>
              </a:ln>
              <a:effectLst>
                <a:outerShdw blurRad="38100" dist="38100" dir="2700000" algn="tl">
                  <a:srgbClr val="000000">
                    <a:alpha val="43137"/>
                  </a:srgbClr>
                </a:outerShdw>
              </a:effectLst>
              <a:latin typeface="Arial" pitchFamily="34" charset="0"/>
            </a:endParaRPr>
          </a:p>
        </p:txBody>
      </p:sp>
      <p:pic>
        <p:nvPicPr>
          <p:cNvPr id="92162" name="Picture 2" descr="G:\ph0tes\30123_122089287815721_100000439514886_216635_3596059_s.jpg"/>
          <p:cNvPicPr>
            <a:picLocks noChangeAspect="1" noChangeArrowheads="1" noCrop="1"/>
          </p:cNvPicPr>
          <p:nvPr/>
        </p:nvPicPr>
        <p:blipFill>
          <a:blip r:embed="rId2" cstate="print"/>
          <a:srcRect/>
          <a:stretch>
            <a:fillRect/>
          </a:stretch>
        </p:blipFill>
        <p:spPr bwMode="auto">
          <a:xfrm rot="16200000">
            <a:off x="-100575" y="476672"/>
            <a:ext cx="2400267" cy="1800200"/>
          </a:xfrm>
          <a:prstGeom prst="rect">
            <a:avLst/>
          </a:prstGeom>
          <a:noFill/>
        </p:spPr>
      </p:pic>
      <p:pic>
        <p:nvPicPr>
          <p:cNvPr id="92164" name="Picture 4"/>
          <p:cNvPicPr>
            <a:picLocks noChangeAspect="1" noChangeArrowheads="1"/>
          </p:cNvPicPr>
          <p:nvPr/>
        </p:nvPicPr>
        <p:blipFill>
          <a:blip r:embed="rId3" cstate="print"/>
          <a:srcRect/>
          <a:stretch>
            <a:fillRect/>
          </a:stretch>
        </p:blipFill>
        <p:spPr bwMode="auto">
          <a:xfrm>
            <a:off x="2843808" y="3212976"/>
            <a:ext cx="3672408" cy="3362548"/>
          </a:xfrm>
          <a:prstGeom prst="rect">
            <a:avLst/>
          </a:prstGeom>
          <a:noFill/>
          <a:ln w="9525">
            <a:noFill/>
            <a:miter lim="800000"/>
            <a:headEnd/>
            <a:tailEnd/>
          </a:ln>
          <a:effectLst/>
        </p:spPr>
      </p:pic>
      <p:sp>
        <p:nvSpPr>
          <p:cNvPr id="5" name="Rectangle 4"/>
          <p:cNvSpPr/>
          <p:nvPr/>
        </p:nvSpPr>
        <p:spPr>
          <a:xfrm>
            <a:off x="4427984" y="764704"/>
            <a:ext cx="4196983" cy="707886"/>
          </a:xfrm>
          <a:prstGeom prst="rect">
            <a:avLst/>
          </a:prstGeom>
        </p:spPr>
        <p:txBody>
          <a:bodyPr wrap="none">
            <a:spAutoFit/>
          </a:bodyPr>
          <a:lstStyle/>
          <a:p>
            <a:pPr algn="just" rtl="1"/>
            <a:r>
              <a:rPr lang="ar-SA" sz="4000" b="1" u="sng" dirty="0" smtClean="0">
                <a:solidFill>
                  <a:srgbClr val="FF0000"/>
                </a:solidFill>
              </a:rPr>
              <a:t>ثالثاً: تعليمات الاختبارات</a:t>
            </a:r>
            <a:endParaRPr lang="en-US" sz="4000" b="1" u="sng" dirty="0" smtClean="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826834"/>
            <a:ext cx="835292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effectLst>
                <a:outerShdw blurRad="38100" dist="38100" dir="2700000" algn="tl">
                  <a:srgbClr val="000000">
                    <a:alpha val="43137"/>
                  </a:srgbClr>
                </a:outerShdw>
              </a:effectLst>
              <a:latin typeface="Arial" pitchFamily="34" charset="0"/>
            </a:endParaRPr>
          </a:p>
          <a:p>
            <a:pPr lvl="0" algn="just" rtl="1"/>
            <a:r>
              <a:rPr lang="ar-EG" sz="3600" b="1" dirty="0" smtClean="0"/>
              <a:t>3- </a:t>
            </a:r>
            <a:r>
              <a:rPr lang="ar-SA" sz="3600" b="1" dirty="0" smtClean="0"/>
              <a:t>لا يسمح للطالب بالآتي:</a:t>
            </a:r>
            <a:endParaRPr lang="en-US" sz="3600" b="1" dirty="0" smtClean="0"/>
          </a:p>
          <a:p>
            <a:pPr lvl="1" algn="just" rtl="1">
              <a:buFont typeface="Arial" pitchFamily="34" charset="0"/>
              <a:buChar char="•"/>
            </a:pPr>
            <a:r>
              <a:rPr lang="ar-SA" sz="3600" b="1" dirty="0" smtClean="0"/>
              <a:t>دخول قاعة الاختبارات إلا بالبطاقة الجامعية.</a:t>
            </a:r>
            <a:endParaRPr lang="en-US" sz="3600" b="1" dirty="0" smtClean="0"/>
          </a:p>
          <a:p>
            <a:pPr lvl="1" algn="just" rtl="1">
              <a:buFont typeface="Arial" pitchFamily="34" charset="0"/>
              <a:buChar char="•"/>
            </a:pPr>
            <a:r>
              <a:rPr lang="ar-SA" sz="3600" b="1" dirty="0" smtClean="0"/>
              <a:t>دخول قاعة الاختبارات قبل حضور المراقب.</a:t>
            </a:r>
            <a:endParaRPr lang="en-US" sz="3600" b="1" dirty="0" smtClean="0"/>
          </a:p>
          <a:p>
            <a:pPr lvl="1" algn="just" rtl="1">
              <a:buFont typeface="Arial" pitchFamily="34" charset="0"/>
              <a:buChar char="•"/>
            </a:pPr>
            <a:r>
              <a:rPr lang="ar-SA" sz="3600" b="1" dirty="0" smtClean="0"/>
              <a:t>الخروج من قاعة الاختبار قبل مضي نصف ساعة من بدايته والانتهاء من رصد الحضور والغياب.</a:t>
            </a:r>
            <a:endParaRPr lang="en-US" sz="36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dirty="0" smtClean="0">
              <a:ln>
                <a:noFill/>
              </a:ln>
              <a:effectLst>
                <a:outerShdw blurRad="38100" dist="38100" dir="2700000" algn="tl">
                  <a:srgbClr val="000000">
                    <a:alpha val="43137"/>
                  </a:srgbClr>
                </a:outerShdw>
              </a:effectLst>
              <a:latin typeface="Arial" pitchFamily="34" charset="0"/>
            </a:endParaRPr>
          </a:p>
        </p:txBody>
      </p:sp>
      <p:pic>
        <p:nvPicPr>
          <p:cNvPr id="102402" name="Picture 2"/>
          <p:cNvPicPr>
            <a:picLocks noChangeAspect="1" noChangeArrowheads="1"/>
          </p:cNvPicPr>
          <p:nvPr/>
        </p:nvPicPr>
        <p:blipFill>
          <a:blip r:embed="rId2" cstate="print"/>
          <a:srcRect/>
          <a:stretch>
            <a:fillRect/>
          </a:stretch>
        </p:blipFill>
        <p:spPr bwMode="auto">
          <a:xfrm>
            <a:off x="4499991" y="4221088"/>
            <a:ext cx="3262663" cy="2448272"/>
          </a:xfrm>
          <a:prstGeom prst="rect">
            <a:avLst/>
          </a:prstGeom>
          <a:noFill/>
          <a:ln w="9525">
            <a:noFill/>
            <a:miter lim="800000"/>
            <a:headEnd/>
            <a:tailEnd/>
          </a:ln>
          <a:effectLst/>
        </p:spPr>
      </p:pic>
      <p:pic>
        <p:nvPicPr>
          <p:cNvPr id="102403" name="Picture 3"/>
          <p:cNvPicPr>
            <a:picLocks noChangeAspect="1" noChangeArrowheads="1"/>
          </p:cNvPicPr>
          <p:nvPr/>
        </p:nvPicPr>
        <p:blipFill>
          <a:blip r:embed="rId3" cstate="print"/>
          <a:srcRect/>
          <a:stretch>
            <a:fillRect/>
          </a:stretch>
        </p:blipFill>
        <p:spPr bwMode="auto">
          <a:xfrm>
            <a:off x="1259632" y="4221088"/>
            <a:ext cx="2952328" cy="2448272"/>
          </a:xfrm>
          <a:prstGeom prst="rect">
            <a:avLst/>
          </a:prstGeom>
          <a:noFill/>
          <a:ln w="9525">
            <a:noFill/>
            <a:miter lim="800000"/>
            <a:headEnd/>
            <a:tailEnd/>
          </a:ln>
          <a:effectLst/>
        </p:spPr>
      </p:pic>
      <p:sp>
        <p:nvSpPr>
          <p:cNvPr id="7" name="Rectangle 6"/>
          <p:cNvSpPr/>
          <p:nvPr/>
        </p:nvSpPr>
        <p:spPr>
          <a:xfrm>
            <a:off x="4427984" y="764704"/>
            <a:ext cx="4196983" cy="707886"/>
          </a:xfrm>
          <a:prstGeom prst="rect">
            <a:avLst/>
          </a:prstGeom>
        </p:spPr>
        <p:txBody>
          <a:bodyPr wrap="none">
            <a:spAutoFit/>
          </a:bodyPr>
          <a:lstStyle/>
          <a:p>
            <a:pPr algn="just" rtl="1"/>
            <a:r>
              <a:rPr lang="ar-SA" sz="4000" b="1" u="sng" dirty="0" smtClean="0">
                <a:solidFill>
                  <a:srgbClr val="FF0000"/>
                </a:solidFill>
              </a:rPr>
              <a:t>ثالثاً: تعليمات الاختبارات</a:t>
            </a:r>
            <a:endParaRPr lang="en-US" sz="4000" b="1" u="sng" dirty="0" smtClean="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627784" y="798959"/>
            <a:ext cx="612068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3600" b="1" i="0" u="none" strike="noStrike" cap="none" normalizeH="0" baseline="0" dirty="0" smtClean="0">
              <a:ln>
                <a:noFill/>
              </a:ln>
              <a:effectLst>
                <a:outerShdw blurRad="38100" dist="38100" dir="2700000" algn="tl">
                  <a:srgbClr val="000000">
                    <a:alpha val="43137"/>
                  </a:srgbClr>
                </a:outerShdw>
              </a:effectLst>
              <a:latin typeface="Arial" pitchFamily="34" charset="0"/>
            </a:endParaRPr>
          </a:p>
          <a:p>
            <a:pPr lvl="0" algn="just" rtl="1"/>
            <a:r>
              <a:rPr lang="ar-EG" sz="3600" b="1" dirty="0" smtClean="0"/>
              <a:t>4- </a:t>
            </a:r>
            <a:r>
              <a:rPr lang="ar-SA" sz="3600" b="1" dirty="0" smtClean="0"/>
              <a:t>لا يسمح للطالب بالآتي:</a:t>
            </a:r>
            <a:endParaRPr lang="en-US" sz="3600" b="1" dirty="0" smtClean="0"/>
          </a:p>
          <a:p>
            <a:pPr lvl="1" algn="just" rtl="1">
              <a:buFont typeface="Arial" pitchFamily="34" charset="0"/>
              <a:buChar char="•"/>
            </a:pPr>
            <a:r>
              <a:rPr lang="ar-SA" sz="3600" b="1" dirty="0" smtClean="0"/>
              <a:t>استعمال أجهزة الاتصال داخل قاعة الاختبار ويجب قفلها.</a:t>
            </a:r>
            <a:endParaRPr lang="en-US" sz="3600" b="1" dirty="0" smtClean="0"/>
          </a:p>
          <a:p>
            <a:pPr lvl="1" algn="just" rtl="1">
              <a:buFont typeface="Arial" pitchFamily="34" charset="0"/>
              <a:buChar char="•"/>
            </a:pPr>
            <a:r>
              <a:rPr lang="ar-SA" sz="3600" b="1" dirty="0" smtClean="0"/>
              <a:t>دخول الاختبار للمقرر المحروم منه الطالب وتكون درجة الاختبار النهائي له في ذلك المقرر صفراً.</a:t>
            </a:r>
            <a:endParaRPr lang="en-US" sz="3600" b="1" dirty="0" smtClean="0"/>
          </a:p>
          <a:p>
            <a:pPr lvl="0" algn="just" rtl="1"/>
            <a:endParaRPr lang="en-US" sz="36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dirty="0" smtClean="0">
              <a:ln>
                <a:noFill/>
              </a:ln>
              <a:effectLst>
                <a:outerShdw blurRad="38100" dist="38100" dir="2700000" algn="tl">
                  <a:srgbClr val="000000">
                    <a:alpha val="43137"/>
                  </a:srgbClr>
                </a:outerShdw>
              </a:effectLst>
              <a:latin typeface="Arial" pitchFamily="34" charset="0"/>
            </a:endParaRPr>
          </a:p>
        </p:txBody>
      </p:sp>
      <p:pic>
        <p:nvPicPr>
          <p:cNvPr id="3" name="Picture 2"/>
          <p:cNvPicPr>
            <a:picLocks noChangeAspect="1" noChangeArrowheads="1"/>
          </p:cNvPicPr>
          <p:nvPr/>
        </p:nvPicPr>
        <p:blipFill>
          <a:blip r:embed="rId2" cstate="print"/>
          <a:srcRect/>
          <a:stretch>
            <a:fillRect/>
          </a:stretch>
        </p:blipFill>
        <p:spPr bwMode="auto">
          <a:xfrm>
            <a:off x="2699792" y="4370802"/>
            <a:ext cx="2088232" cy="2487198"/>
          </a:xfrm>
          <a:prstGeom prst="rect">
            <a:avLst/>
          </a:prstGeom>
          <a:noFill/>
          <a:ln w="9525">
            <a:noFill/>
            <a:miter lim="800000"/>
            <a:headEnd/>
            <a:tailEnd/>
          </a:ln>
          <a:effectLst/>
        </p:spPr>
      </p:pic>
      <p:sp>
        <p:nvSpPr>
          <p:cNvPr id="4" name="Rectangle 3"/>
          <p:cNvSpPr/>
          <p:nvPr/>
        </p:nvSpPr>
        <p:spPr>
          <a:xfrm>
            <a:off x="4427984" y="764704"/>
            <a:ext cx="4196983" cy="707886"/>
          </a:xfrm>
          <a:prstGeom prst="rect">
            <a:avLst/>
          </a:prstGeom>
        </p:spPr>
        <p:txBody>
          <a:bodyPr wrap="none">
            <a:spAutoFit/>
          </a:bodyPr>
          <a:lstStyle/>
          <a:p>
            <a:pPr algn="just" rtl="1"/>
            <a:r>
              <a:rPr lang="ar-SA" sz="4000" b="1" u="sng" dirty="0" smtClean="0">
                <a:solidFill>
                  <a:srgbClr val="FF0000"/>
                </a:solidFill>
              </a:rPr>
              <a:t>ثالثاً: تعليمات الاختبارات</a:t>
            </a:r>
            <a:endParaRPr lang="en-US" sz="4000" b="1" u="sng" dirty="0" smtClean="0">
              <a:solidFill>
                <a:srgbClr val="FF0000"/>
              </a:solidFill>
            </a:endParaRPr>
          </a:p>
        </p:txBody>
      </p:sp>
      <p:pic>
        <p:nvPicPr>
          <p:cNvPr id="6" name="Picture 3"/>
          <p:cNvPicPr>
            <a:picLocks noChangeAspect="1" noChangeArrowheads="1"/>
          </p:cNvPicPr>
          <p:nvPr/>
        </p:nvPicPr>
        <p:blipFill>
          <a:blip r:embed="rId3" cstate="print"/>
          <a:srcRect/>
          <a:stretch>
            <a:fillRect/>
          </a:stretch>
        </p:blipFill>
        <p:spPr bwMode="auto">
          <a:xfrm>
            <a:off x="0" y="1412776"/>
            <a:ext cx="2699792" cy="54452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129987"/>
            <a:ext cx="835292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algn="ctr" rtl="1"/>
            <a:r>
              <a:rPr lang="ar-SA" sz="4800" b="1" dirty="0" smtClean="0">
                <a:solidFill>
                  <a:srgbClr val="92D050"/>
                </a:solidFill>
                <a:effectLst>
                  <a:outerShdw blurRad="38100" dist="38100" dir="2700000" algn="tl">
                    <a:srgbClr val="000000">
                      <a:alpha val="43137"/>
                    </a:srgbClr>
                  </a:outerShdw>
                </a:effectLst>
              </a:rPr>
              <a:t> الجزاءات التأديبية</a:t>
            </a:r>
            <a:endParaRPr lang="en-US" sz="4800" b="1" dirty="0" smtClean="0">
              <a:solidFill>
                <a:srgbClr val="92D050"/>
              </a:solidFill>
              <a:effectLst>
                <a:outerShdw blurRad="38100" dist="38100" dir="2700000" algn="tl">
                  <a:srgbClr val="000000">
                    <a:alpha val="43137"/>
                  </a:srgbClr>
                </a:outerShdw>
              </a:effectLst>
            </a:endParaRPr>
          </a:p>
        </p:txBody>
      </p:sp>
      <p:pic>
        <p:nvPicPr>
          <p:cNvPr id="18" name="Picture 3"/>
          <p:cNvPicPr>
            <a:picLocks noChangeAspect="1" noChangeArrowheads="1"/>
          </p:cNvPicPr>
          <p:nvPr/>
        </p:nvPicPr>
        <p:blipFill>
          <a:blip r:embed="rId2" cstate="print"/>
          <a:srcRect/>
          <a:stretch>
            <a:fillRect/>
          </a:stretch>
        </p:blipFill>
        <p:spPr bwMode="auto">
          <a:xfrm>
            <a:off x="5724128" y="1556792"/>
            <a:ext cx="2555329" cy="4542807"/>
          </a:xfrm>
          <a:prstGeom prst="rect">
            <a:avLst/>
          </a:prstGeom>
          <a:noFill/>
          <a:ln w="9525">
            <a:noFill/>
            <a:miter lim="800000"/>
            <a:headEnd/>
            <a:tailEnd/>
          </a:ln>
          <a:effectLst/>
        </p:spPr>
      </p:pic>
      <p:pic>
        <p:nvPicPr>
          <p:cNvPr id="19" name="Picture 4"/>
          <p:cNvPicPr>
            <a:picLocks noChangeAspect="1" noChangeArrowheads="1"/>
          </p:cNvPicPr>
          <p:nvPr/>
        </p:nvPicPr>
        <p:blipFill>
          <a:blip r:embed="rId3" cstate="print"/>
          <a:srcRect/>
          <a:stretch>
            <a:fillRect/>
          </a:stretch>
        </p:blipFill>
        <p:spPr bwMode="auto">
          <a:xfrm>
            <a:off x="683568" y="2204864"/>
            <a:ext cx="4762500" cy="3371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134625"/>
            <a:ext cx="8352928"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algn="just" rtl="1"/>
            <a:r>
              <a:rPr lang="ar-EG" sz="4000" b="1" dirty="0" smtClean="0">
                <a:solidFill>
                  <a:srgbClr val="92D050"/>
                </a:solidFill>
              </a:rPr>
              <a:t>رابعا</a:t>
            </a:r>
            <a:r>
              <a:rPr lang="ar-SA" sz="4000" b="1" dirty="0" smtClean="0">
                <a:solidFill>
                  <a:srgbClr val="92D050"/>
                </a:solidFill>
              </a:rPr>
              <a:t>: الجزاءات التأديبية</a:t>
            </a:r>
            <a:endParaRPr lang="en-US" sz="4000" b="1" dirty="0" smtClean="0">
              <a:solidFill>
                <a:srgbClr val="92D050"/>
              </a:solidFill>
            </a:endParaRPr>
          </a:p>
          <a:p>
            <a:pPr lvl="0" algn="just" rtl="1">
              <a:buFont typeface="Arial" pitchFamily="34" charset="0"/>
              <a:buChar char="•"/>
            </a:pPr>
            <a:r>
              <a:rPr lang="ar-SA" sz="3600" b="1" dirty="0" smtClean="0"/>
              <a:t>التنبيه شفاهة.</a:t>
            </a:r>
            <a:endParaRPr lang="en-US" sz="3600" b="1" dirty="0" smtClean="0"/>
          </a:p>
          <a:p>
            <a:pPr lvl="0" algn="just" rtl="1">
              <a:buFont typeface="Arial" pitchFamily="34" charset="0"/>
              <a:buChar char="•"/>
            </a:pPr>
            <a:r>
              <a:rPr lang="ar-SA" sz="3600" b="1" dirty="0" smtClean="0"/>
              <a:t>الإنذار كتابةً.</a:t>
            </a:r>
            <a:endParaRPr lang="en-US" sz="3600" b="1" dirty="0" smtClean="0"/>
          </a:p>
          <a:p>
            <a:pPr lvl="0" algn="just" rtl="1">
              <a:buFont typeface="Arial" pitchFamily="34" charset="0"/>
              <a:buChar char="•"/>
            </a:pPr>
            <a:r>
              <a:rPr lang="ar-SA" sz="3600" b="1" dirty="0" smtClean="0"/>
              <a:t>الحرمان من الاشتراك في النشاطات الطلابية أو من بعض الخدمات الجامعية.</a:t>
            </a:r>
            <a:endParaRPr lang="en-US" sz="3600" b="1" dirty="0" smtClean="0"/>
          </a:p>
          <a:p>
            <a:pPr lvl="0" algn="just" rtl="1">
              <a:buFont typeface="Arial" pitchFamily="34" charset="0"/>
              <a:buChar char="•"/>
            </a:pPr>
            <a:r>
              <a:rPr lang="ar-SA" sz="3600" b="1" dirty="0" smtClean="0"/>
              <a:t>تقديم خدمات للمجتمع الجامعي كعقوبات بديلة.</a:t>
            </a:r>
            <a:endParaRPr lang="en-US" sz="3600" b="1" dirty="0" smtClean="0"/>
          </a:p>
          <a:p>
            <a:pPr lvl="0" algn="just" rtl="1">
              <a:buFont typeface="Arial" pitchFamily="34" charset="0"/>
              <a:buChar char="•"/>
            </a:pPr>
            <a:r>
              <a:rPr lang="ar-SA" sz="3600" b="1" dirty="0" smtClean="0"/>
              <a:t>ترسيب الطالب بعدد من المواد لا يتجاوز الثلاث.</a:t>
            </a:r>
            <a:endParaRPr lang="en-US" sz="3600" b="1" dirty="0" smtClean="0"/>
          </a:p>
          <a:p>
            <a:pPr lvl="0" algn="just" rtl="1">
              <a:buFont typeface="Arial" pitchFamily="34" charset="0"/>
              <a:buChar char="•"/>
            </a:pPr>
            <a:r>
              <a:rPr lang="ar-SA" sz="3600" b="1" dirty="0" smtClean="0"/>
              <a:t>الفصل المؤقت من الجامعة مدة لا تتجاوز فصلين دراسيين.</a:t>
            </a:r>
            <a:endParaRPr lang="en-US" sz="3600" b="1" dirty="0" smtClean="0"/>
          </a:p>
          <a:p>
            <a:pPr lvl="0" algn="just" rtl="1">
              <a:buFont typeface="Arial" pitchFamily="34" charset="0"/>
              <a:buChar char="•"/>
            </a:pPr>
            <a:r>
              <a:rPr lang="ar-SA" sz="3600" b="1" dirty="0" smtClean="0"/>
              <a:t>الفصل النهائي من الجامعة.</a:t>
            </a:r>
            <a:endParaRPr lang="en-US" sz="36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p:cNvPicPr>
            <a:picLocks noChangeAspect="1" noChangeArrowheads="1"/>
          </p:cNvPicPr>
          <p:nvPr/>
        </p:nvPicPr>
        <p:blipFill>
          <a:blip r:embed="rId2" cstate="print"/>
          <a:srcRect/>
          <a:stretch>
            <a:fillRect/>
          </a:stretch>
        </p:blipFill>
        <p:spPr bwMode="auto">
          <a:xfrm>
            <a:off x="2051720" y="0"/>
            <a:ext cx="4859585" cy="68930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1640" y="332656"/>
            <a:ext cx="6156176" cy="1323439"/>
          </a:xfrm>
          <a:prstGeom prst="rect">
            <a:avLst/>
          </a:prstGeom>
        </p:spPr>
        <p:txBody>
          <a:bodyPr wrap="square">
            <a:spAutoFit/>
          </a:bodyPr>
          <a:lstStyle/>
          <a:p>
            <a:pPr algn="ctr"/>
            <a:r>
              <a:rPr lang="ar-SA" sz="4000" b="1" dirty="0" smtClean="0">
                <a:solidFill>
                  <a:schemeClr val="accent6">
                    <a:lumMod val="60000"/>
                    <a:lumOff val="4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لائحة حقوق </a:t>
            </a:r>
            <a:r>
              <a:rPr lang="ar-SA" sz="4000" b="1" dirty="0" err="1" smtClean="0">
                <a:solidFill>
                  <a:schemeClr val="accent6">
                    <a:lumMod val="60000"/>
                    <a:lumOff val="4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و</a:t>
            </a:r>
            <a:r>
              <a:rPr lang="ar-EG" sz="4000" b="1" dirty="0" smtClean="0">
                <a:solidFill>
                  <a:schemeClr val="accent6">
                    <a:lumMod val="60000"/>
                    <a:lumOff val="4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 </a:t>
            </a:r>
            <a:r>
              <a:rPr lang="ar-SA" sz="4000" b="1" dirty="0" smtClean="0">
                <a:solidFill>
                  <a:schemeClr val="accent6">
                    <a:lumMod val="60000"/>
                    <a:lumOff val="4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واجبات الطالب</a:t>
            </a:r>
            <a:r>
              <a:rPr lang="en-US" sz="4000" b="1" dirty="0" smtClean="0">
                <a:effectLst>
                  <a:outerShdw blurRad="38100" dist="38100" dir="2700000" algn="tl">
                    <a:srgbClr val="000000">
                      <a:alpha val="43137"/>
                    </a:srgbClr>
                  </a:outerShdw>
                </a:effectLst>
                <a:latin typeface="Arial Unicode MS" pitchFamily="34" charset="-128"/>
                <a:ea typeface="Arial Unicode MS" pitchFamily="34" charset="-128"/>
              </a:rPr>
              <a:t/>
            </a:r>
            <a:br>
              <a:rPr lang="en-US" sz="4000" b="1" dirty="0" smtClean="0">
                <a:effectLst>
                  <a:outerShdw blurRad="38100" dist="38100" dir="2700000" algn="tl">
                    <a:srgbClr val="000000">
                      <a:alpha val="43137"/>
                    </a:srgbClr>
                  </a:outerShdw>
                </a:effectLst>
                <a:latin typeface="Arial Unicode MS" pitchFamily="34" charset="-128"/>
                <a:ea typeface="Arial Unicode MS" pitchFamily="34" charset="-128"/>
              </a:rPr>
            </a:br>
            <a:r>
              <a:rPr lang="en-US" sz="4000" b="1" dirty="0" smtClean="0">
                <a:effectLst>
                  <a:outerShdw blurRad="38100" dist="38100" dir="2700000" algn="tl">
                    <a:srgbClr val="000000">
                      <a:alpha val="43137"/>
                    </a:srgbClr>
                  </a:outerShdw>
                </a:effectLst>
                <a:latin typeface="Arial Unicode MS" pitchFamily="34" charset="-128"/>
                <a:ea typeface="Arial Unicode MS" pitchFamily="34" charset="-128"/>
              </a:rPr>
              <a:t> </a:t>
            </a:r>
            <a:endParaRPr lang="en-US" sz="4000" b="1" dirty="0"/>
          </a:p>
        </p:txBody>
      </p:sp>
      <p:pic>
        <p:nvPicPr>
          <p:cNvPr id="2050" name="Picture 2"/>
          <p:cNvPicPr>
            <a:picLocks noChangeAspect="1" noChangeArrowheads="1"/>
          </p:cNvPicPr>
          <p:nvPr/>
        </p:nvPicPr>
        <p:blipFill>
          <a:blip r:embed="rId2" cstate="print"/>
          <a:srcRect/>
          <a:stretch>
            <a:fillRect/>
          </a:stretch>
        </p:blipFill>
        <p:spPr bwMode="auto">
          <a:xfrm>
            <a:off x="1043608" y="1124744"/>
            <a:ext cx="6858000" cy="514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4"/>
          <p:cNvPicPr>
            <a:picLocks noChangeAspect="1" noChangeArrowheads="1"/>
          </p:cNvPicPr>
          <p:nvPr/>
        </p:nvPicPr>
        <p:blipFill>
          <a:blip r:embed="rId2" cstate="print"/>
          <a:srcRect/>
          <a:stretch>
            <a:fillRect/>
          </a:stretch>
        </p:blipFill>
        <p:spPr bwMode="auto">
          <a:xfrm>
            <a:off x="1907704" y="1268760"/>
            <a:ext cx="5256584" cy="5011757"/>
          </a:xfrm>
          <a:prstGeom prst="rect">
            <a:avLst/>
          </a:prstGeom>
          <a:noFill/>
          <a:ln w="9525">
            <a:noFill/>
            <a:miter lim="800000"/>
            <a:headEnd/>
            <a:tailEnd/>
          </a:ln>
          <a:effectLst/>
        </p:spPr>
      </p:pic>
      <p:sp>
        <p:nvSpPr>
          <p:cNvPr id="5" name="Rectangle 4"/>
          <p:cNvSpPr/>
          <p:nvPr/>
        </p:nvSpPr>
        <p:spPr>
          <a:xfrm>
            <a:off x="1440160" y="332656"/>
            <a:ext cx="6156176" cy="1323439"/>
          </a:xfrm>
          <a:prstGeom prst="rect">
            <a:avLst/>
          </a:prstGeom>
        </p:spPr>
        <p:txBody>
          <a:bodyPr wrap="square">
            <a:spAutoFit/>
          </a:bodyPr>
          <a:lstStyle/>
          <a:p>
            <a:pPr algn="ctr"/>
            <a:r>
              <a:rPr lang="ar-SA" sz="4000" b="1" dirty="0" smtClean="0">
                <a:solidFill>
                  <a:schemeClr val="accent6">
                    <a:lumMod val="60000"/>
                    <a:lumOff val="4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لائحة حقوق </a:t>
            </a:r>
            <a:r>
              <a:rPr lang="ar-SA" sz="4000" b="1" dirty="0" err="1" smtClean="0">
                <a:solidFill>
                  <a:schemeClr val="accent6">
                    <a:lumMod val="60000"/>
                    <a:lumOff val="4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و</a:t>
            </a:r>
            <a:r>
              <a:rPr lang="ar-EG" sz="4000" b="1" dirty="0" smtClean="0">
                <a:solidFill>
                  <a:schemeClr val="accent6">
                    <a:lumMod val="60000"/>
                    <a:lumOff val="4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 </a:t>
            </a:r>
            <a:r>
              <a:rPr lang="ar-SA" sz="4000" b="1" dirty="0" smtClean="0">
                <a:solidFill>
                  <a:schemeClr val="accent6">
                    <a:lumMod val="60000"/>
                    <a:lumOff val="4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واجبات الطالب</a:t>
            </a:r>
            <a:r>
              <a:rPr lang="en-US" sz="4000" b="1" dirty="0" smtClean="0">
                <a:effectLst>
                  <a:outerShdw blurRad="38100" dist="38100" dir="2700000" algn="tl">
                    <a:srgbClr val="000000">
                      <a:alpha val="43137"/>
                    </a:srgbClr>
                  </a:outerShdw>
                </a:effectLst>
                <a:latin typeface="Arial Unicode MS" pitchFamily="34" charset="-128"/>
                <a:ea typeface="Arial Unicode MS" pitchFamily="34" charset="-128"/>
              </a:rPr>
              <a:t/>
            </a:r>
            <a:br>
              <a:rPr lang="en-US" sz="4000" b="1" dirty="0" smtClean="0">
                <a:effectLst>
                  <a:outerShdw blurRad="38100" dist="38100" dir="2700000" algn="tl">
                    <a:srgbClr val="000000">
                      <a:alpha val="43137"/>
                    </a:srgbClr>
                  </a:outerShdw>
                </a:effectLst>
                <a:latin typeface="Arial Unicode MS" pitchFamily="34" charset="-128"/>
                <a:ea typeface="Arial Unicode MS" pitchFamily="34" charset="-128"/>
              </a:rPr>
            </a:br>
            <a:r>
              <a:rPr lang="en-US" sz="4000" b="1" dirty="0" smtClean="0">
                <a:effectLst>
                  <a:outerShdw blurRad="38100" dist="38100" dir="2700000" algn="tl">
                    <a:srgbClr val="000000">
                      <a:alpha val="43137"/>
                    </a:srgbClr>
                  </a:outerShdw>
                </a:effectLst>
                <a:latin typeface="Arial Unicode MS" pitchFamily="34" charset="-128"/>
                <a:ea typeface="Arial Unicode MS" pitchFamily="34" charset="-128"/>
              </a:rPr>
              <a:t> </a:t>
            </a:r>
            <a:endParaRPr lang="en-US" sz="4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3528" y="2132856"/>
            <a:ext cx="8477940" cy="3960440"/>
          </a:xfrm>
        </p:spPr>
        <p:txBody>
          <a:bodyPr>
            <a:noAutofit/>
          </a:bodyPr>
          <a:lstStyle/>
          <a:p>
            <a:pPr algn="r"/>
            <a:r>
              <a:rPr lang="ar-SA" sz="4000"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mn-cs"/>
              </a:rPr>
              <a:t>بما أن الطالب الجامعي هو المحور الأساس في المنظومة التعليمية في جامعة </a:t>
            </a:r>
            <a:r>
              <a:rPr lang="ar-EG" sz="4000"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mn-cs"/>
              </a:rPr>
              <a:t>المجمعة </a:t>
            </a:r>
            <a:r>
              <a:rPr lang="ar-SA" sz="4000"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mn-cs"/>
              </a:rPr>
              <a:t>فكان لزاماً الاهتمام ببيان ماله وما عليه من حقوق وواجبات بعيداً عن الفهم التقليدي الذي يجعل الطالب وعاء للحقوق والالتزامات وبين الإفراط في هذه الحقوق على نحو يخرج العملية التعليمية عن مسارها الصحيح.</a:t>
            </a:r>
            <a:r>
              <a:rPr lang="en-US" sz="4000"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mn-cs"/>
              </a:rPr>
              <a:t/>
            </a:r>
            <a:br>
              <a:rPr lang="en-US" sz="4000" dirty="0" smtClean="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mn-cs"/>
              </a:rPr>
            </a:br>
            <a:endParaRPr lang="en-US" sz="40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mn-cs"/>
            </a:endParaRPr>
          </a:p>
        </p:txBody>
      </p:sp>
      <p:sp>
        <p:nvSpPr>
          <p:cNvPr id="5" name="Rectangle 4"/>
          <p:cNvSpPr/>
          <p:nvPr/>
        </p:nvSpPr>
        <p:spPr>
          <a:xfrm>
            <a:off x="1440160" y="332656"/>
            <a:ext cx="6156176" cy="1323439"/>
          </a:xfrm>
          <a:prstGeom prst="rect">
            <a:avLst/>
          </a:prstGeom>
        </p:spPr>
        <p:txBody>
          <a:bodyPr wrap="square">
            <a:spAutoFit/>
          </a:bodyPr>
          <a:lstStyle/>
          <a:p>
            <a:pPr algn="ctr"/>
            <a:r>
              <a:rPr lang="ar-SA" sz="4000" b="1" dirty="0" smtClean="0">
                <a:solidFill>
                  <a:schemeClr val="accent6">
                    <a:lumMod val="60000"/>
                    <a:lumOff val="4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لائحة حقوق </a:t>
            </a:r>
            <a:r>
              <a:rPr lang="ar-SA" sz="4000" b="1" dirty="0" err="1" smtClean="0">
                <a:solidFill>
                  <a:schemeClr val="accent6">
                    <a:lumMod val="60000"/>
                    <a:lumOff val="4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و</a:t>
            </a:r>
            <a:r>
              <a:rPr lang="ar-EG" sz="4000" b="1" dirty="0" smtClean="0">
                <a:solidFill>
                  <a:schemeClr val="accent6">
                    <a:lumMod val="60000"/>
                    <a:lumOff val="4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 </a:t>
            </a:r>
            <a:r>
              <a:rPr lang="ar-SA" sz="4000" b="1" dirty="0" smtClean="0">
                <a:solidFill>
                  <a:schemeClr val="accent6">
                    <a:lumMod val="60000"/>
                    <a:lumOff val="4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واجبات الطالب</a:t>
            </a:r>
            <a:r>
              <a:rPr lang="en-US" sz="4000" b="1" dirty="0" smtClean="0">
                <a:effectLst>
                  <a:outerShdw blurRad="38100" dist="38100" dir="2700000" algn="tl">
                    <a:srgbClr val="000000">
                      <a:alpha val="43137"/>
                    </a:srgbClr>
                  </a:outerShdw>
                </a:effectLst>
                <a:latin typeface="Arial Unicode MS" pitchFamily="34" charset="-128"/>
                <a:ea typeface="Arial Unicode MS" pitchFamily="34" charset="-128"/>
              </a:rPr>
              <a:t/>
            </a:r>
            <a:br>
              <a:rPr lang="en-US" sz="4000" b="1" dirty="0" smtClean="0">
                <a:effectLst>
                  <a:outerShdw blurRad="38100" dist="38100" dir="2700000" algn="tl">
                    <a:srgbClr val="000000">
                      <a:alpha val="43137"/>
                    </a:srgbClr>
                  </a:outerShdw>
                </a:effectLst>
                <a:latin typeface="Arial Unicode MS" pitchFamily="34" charset="-128"/>
                <a:ea typeface="Arial Unicode MS" pitchFamily="34" charset="-128"/>
              </a:rPr>
            </a:br>
            <a:r>
              <a:rPr lang="en-US" sz="4000" b="1" dirty="0" smtClean="0">
                <a:effectLst>
                  <a:outerShdw blurRad="38100" dist="38100" dir="2700000" algn="tl">
                    <a:srgbClr val="000000">
                      <a:alpha val="43137"/>
                    </a:srgbClr>
                  </a:outerShdw>
                </a:effectLst>
                <a:latin typeface="Arial Unicode MS" pitchFamily="34" charset="-128"/>
                <a:ea typeface="Arial Unicode MS" pitchFamily="34" charset="-128"/>
              </a:rPr>
              <a:t> </a:t>
            </a:r>
            <a:endParaRPr lang="en-US" sz="4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0160" y="332656"/>
            <a:ext cx="6156176" cy="1323439"/>
          </a:xfrm>
          <a:prstGeom prst="rect">
            <a:avLst/>
          </a:prstGeom>
        </p:spPr>
        <p:txBody>
          <a:bodyPr wrap="square">
            <a:spAutoFit/>
          </a:bodyPr>
          <a:lstStyle/>
          <a:p>
            <a:pPr algn="ctr"/>
            <a:r>
              <a:rPr lang="ar-SA" sz="4000" b="1" dirty="0" smtClean="0">
                <a:solidFill>
                  <a:schemeClr val="accent6">
                    <a:lumMod val="60000"/>
                    <a:lumOff val="4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لائحة حقوق </a:t>
            </a:r>
            <a:r>
              <a:rPr lang="ar-SA" sz="4000" b="1" dirty="0" err="1" smtClean="0">
                <a:solidFill>
                  <a:schemeClr val="accent6">
                    <a:lumMod val="60000"/>
                    <a:lumOff val="4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و</a:t>
            </a:r>
            <a:r>
              <a:rPr lang="ar-EG" sz="4000" b="1" dirty="0" smtClean="0">
                <a:solidFill>
                  <a:schemeClr val="accent6">
                    <a:lumMod val="60000"/>
                    <a:lumOff val="4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 </a:t>
            </a:r>
            <a:r>
              <a:rPr lang="ar-SA" sz="4000" b="1" dirty="0" smtClean="0">
                <a:solidFill>
                  <a:schemeClr val="accent6">
                    <a:lumMod val="60000"/>
                    <a:lumOff val="40000"/>
                  </a:schemeClr>
                </a:solidFill>
                <a:effectLst>
                  <a:outerShdw blurRad="38100" dist="38100" dir="2700000" algn="tl">
                    <a:srgbClr val="000000">
                      <a:alpha val="43137"/>
                    </a:srgbClr>
                  </a:outerShdw>
                </a:effectLst>
                <a:latin typeface="Arial Unicode MS" pitchFamily="34" charset="-128"/>
                <a:ea typeface="Arial Unicode MS" pitchFamily="34" charset="-128"/>
                <a:cs typeface="Arabic Transparent" pitchFamily="2" charset="-78"/>
              </a:rPr>
              <a:t>واجبات الطالب</a:t>
            </a:r>
            <a:r>
              <a:rPr lang="en-US" sz="4000" b="1" dirty="0" smtClean="0">
                <a:effectLst>
                  <a:outerShdw blurRad="38100" dist="38100" dir="2700000" algn="tl">
                    <a:srgbClr val="000000">
                      <a:alpha val="43137"/>
                    </a:srgbClr>
                  </a:outerShdw>
                </a:effectLst>
                <a:latin typeface="Arial Unicode MS" pitchFamily="34" charset="-128"/>
                <a:ea typeface="Arial Unicode MS" pitchFamily="34" charset="-128"/>
              </a:rPr>
              <a:t/>
            </a:r>
            <a:br>
              <a:rPr lang="en-US" sz="4000" b="1" dirty="0" smtClean="0">
                <a:effectLst>
                  <a:outerShdw blurRad="38100" dist="38100" dir="2700000" algn="tl">
                    <a:srgbClr val="000000">
                      <a:alpha val="43137"/>
                    </a:srgbClr>
                  </a:outerShdw>
                </a:effectLst>
                <a:latin typeface="Arial Unicode MS" pitchFamily="34" charset="-128"/>
                <a:ea typeface="Arial Unicode MS" pitchFamily="34" charset="-128"/>
              </a:rPr>
            </a:br>
            <a:r>
              <a:rPr lang="en-US" sz="4000" b="1" dirty="0" smtClean="0">
                <a:effectLst>
                  <a:outerShdw blurRad="38100" dist="38100" dir="2700000" algn="tl">
                    <a:srgbClr val="000000">
                      <a:alpha val="43137"/>
                    </a:srgbClr>
                  </a:outerShdw>
                </a:effectLst>
                <a:latin typeface="Arial Unicode MS" pitchFamily="34" charset="-128"/>
                <a:ea typeface="Arial Unicode MS" pitchFamily="34" charset="-128"/>
              </a:rPr>
              <a:t> </a:t>
            </a:r>
            <a:endParaRPr lang="en-US" sz="4000" b="1" dirty="0"/>
          </a:p>
        </p:txBody>
      </p:sp>
      <p:sp>
        <p:nvSpPr>
          <p:cNvPr id="7" name="Title 2"/>
          <p:cNvSpPr txBox="1">
            <a:spLocks/>
          </p:cNvSpPr>
          <p:nvPr/>
        </p:nvSpPr>
        <p:spPr>
          <a:xfrm>
            <a:off x="251520" y="2609528"/>
            <a:ext cx="8621956" cy="449188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all" spc="0" normalizeH="0" baseline="0" noProof="0" dirty="0" smtClean="0">
                <a:ln w="6350">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mn-cs"/>
              </a:rPr>
              <a:t/>
            </a:r>
            <a:br>
              <a:rPr kumimoji="0" lang="en-US" sz="4000" b="1" i="0" u="none" strike="noStrike" kern="1200" cap="all" spc="0" normalizeH="0" baseline="0" noProof="0" dirty="0" smtClean="0">
                <a:ln w="6350">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mn-cs"/>
              </a:rPr>
            </a:br>
            <a:r>
              <a:rPr kumimoji="0" lang="ar-SA" sz="4000" b="1" i="0" u="none" strike="noStrike" kern="1200" cap="all" spc="0" normalizeH="0" baseline="0" noProof="0" dirty="0" smtClean="0">
                <a:ln w="6350">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mn-cs"/>
              </a:rPr>
              <a:t>كما تعبر هذه اللائحة عن الفهم المتبادل بين الجامعة وطلابها بتوعيتهم بحقوقهم </a:t>
            </a:r>
            <a:r>
              <a:rPr kumimoji="0" lang="ar-SA" sz="4000" b="1" i="0" u="none" strike="noStrike" kern="1200" cap="all" spc="0" normalizeH="0" baseline="0" noProof="0" dirty="0" smtClean="0">
                <a:ln w="6350">
                  <a:noFill/>
                </a:ln>
                <a:solidFill>
                  <a:schemeClr val="accent6">
                    <a:lumMod val="40000"/>
                    <a:lumOff val="60000"/>
                  </a:schemeClr>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mn-cs"/>
              </a:rPr>
              <a:t>الأكاديمية</a:t>
            </a:r>
            <a:r>
              <a:rPr kumimoji="0" lang="ar-SA" sz="4000" b="1" i="0" u="none" strike="noStrike" kern="1200" cap="all" spc="0" normalizeH="0" baseline="0" noProof="0" dirty="0" smtClean="0">
                <a:ln w="6350">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mn-cs"/>
              </a:rPr>
              <a:t> </a:t>
            </a:r>
            <a:r>
              <a:rPr kumimoji="0" lang="ar-SA" sz="4000" b="1" i="0" u="none" strike="noStrike" kern="1200" cap="all" spc="0" normalizeH="0" baseline="0" noProof="0" dirty="0" smtClean="0">
                <a:ln w="6350">
                  <a:noFill/>
                </a:ln>
                <a:effectLst>
                  <a:outerShdw blurRad="38100" dist="38100" dir="2700000" algn="tl">
                    <a:srgbClr val="000000">
                      <a:alpha val="43137"/>
                    </a:srgbClr>
                  </a:outerShdw>
                </a:effectLst>
                <a:uLnTx/>
                <a:uFillTx/>
                <a:latin typeface="Arial Unicode MS" pitchFamily="34" charset="-128"/>
                <a:ea typeface="Arial Unicode MS" pitchFamily="34" charset="-128"/>
                <a:cs typeface="+mn-cs"/>
              </a:rPr>
              <a:t>و</a:t>
            </a:r>
            <a:r>
              <a:rPr kumimoji="0" lang="ar-SA" sz="4000" b="1" i="0" u="none" strike="noStrike" kern="1200" cap="all" spc="0" normalizeH="0" baseline="0" noProof="0" dirty="0" smtClean="0">
                <a:ln w="6350">
                  <a:noFill/>
                </a:ln>
                <a:solidFill>
                  <a:schemeClr val="accent6">
                    <a:lumMod val="40000"/>
                    <a:lumOff val="60000"/>
                  </a:schemeClr>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mn-cs"/>
              </a:rPr>
              <a:t>الخدمية</a:t>
            </a:r>
            <a:r>
              <a:rPr kumimoji="0" lang="ar-SA" sz="4000" b="1" i="0" u="none" strike="noStrike" kern="1200" cap="all" spc="0" normalizeH="0" baseline="0" noProof="0" dirty="0" smtClean="0">
                <a:ln w="6350">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mn-cs"/>
              </a:rPr>
              <a:t> وكيفية الحصول على هذه الحقوق والجهة المختصة بذلك وتوعيتهم أيضا بالتزاماتهم تجاه الجامعة وذلك حرصاً من جامعة </a:t>
            </a:r>
            <a:r>
              <a:rPr kumimoji="0" lang="ar-EG" sz="4000" b="1" i="0" u="none" strike="noStrike" kern="1200" cap="all" spc="0" normalizeH="0" baseline="0" noProof="0" dirty="0" smtClean="0">
                <a:ln w="6350">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mn-cs"/>
              </a:rPr>
              <a:t>المجمعة </a:t>
            </a:r>
            <a:r>
              <a:rPr kumimoji="0" lang="ar-SA" sz="4000" b="1" i="0" u="none" strike="noStrike" kern="1200" cap="all" spc="0" normalizeH="0" baseline="0" noProof="0" dirty="0" smtClean="0">
                <a:ln w="6350">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mn-cs"/>
              </a:rPr>
              <a:t>على جودة العمل الأكاديمي وما ينبغي أن يكون عليه حال تلك العلاقة من الشفافية والوضوح في مختلف مكونات العمل الجامعي.</a:t>
            </a:r>
            <a:endParaRPr kumimoji="0" lang="en-US" sz="4000" b="1" i="0" u="none" strike="noStrike" kern="1200" cap="all" spc="0" normalizeH="0" baseline="0" noProof="0" dirty="0" smtClean="0">
              <a:ln w="6350">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mn-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ar-SA" sz="4000" b="1" i="0" u="none" strike="noStrike" kern="1200" cap="all" spc="0" normalizeH="0" baseline="0" noProof="0" dirty="0" smtClean="0">
                <a:ln w="6350">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mn-cs"/>
              </a:rPr>
              <a:t> وفيما يلي بيان هذه الحقوق والواجبات:</a:t>
            </a:r>
            <a:r>
              <a:rPr kumimoji="0" lang="en-US" sz="4000" b="1" i="0" u="none" strike="noStrike" kern="1200" cap="all" spc="0" normalizeH="0" baseline="0" noProof="0" dirty="0" smtClean="0">
                <a:ln w="6350">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mn-cs"/>
              </a:rPr>
              <a:t/>
            </a:r>
            <a:br>
              <a:rPr kumimoji="0" lang="en-US" sz="4000" b="1" i="0" u="none" strike="noStrike" kern="1200" cap="all" spc="0" normalizeH="0" baseline="0" noProof="0" dirty="0" smtClean="0">
                <a:ln w="6350">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mn-cs"/>
              </a:rPr>
            </a:br>
            <a:endParaRPr kumimoji="0" lang="en-US" sz="4000" b="1" i="0" u="none" strike="noStrike" kern="1200" cap="all" spc="0" normalizeH="0" baseline="0" noProof="0" dirty="0">
              <a:ln w="6350">
                <a:noFill/>
              </a:ln>
              <a:solidFill>
                <a:schemeClr val="tx1"/>
              </a:solidFill>
              <a:effectLst>
                <a:outerShdw blurRad="38100" dist="38100" dir="2700000" algn="tl">
                  <a:srgbClr val="000000">
                    <a:alpha val="43137"/>
                  </a:srgbClr>
                </a:outerShdw>
              </a:effectLst>
              <a:uLnTx/>
              <a:uFillTx/>
              <a:latin typeface="Arial Unicode MS" pitchFamily="34" charset="-128"/>
              <a:ea typeface="Arial Unicode MS" pitchFamily="34" charset="-128"/>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79512" y="5229200"/>
            <a:ext cx="1475656" cy="14756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1082347"/>
            <a:ext cx="8352928"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lvl="0" algn="just" rtl="1"/>
            <a:r>
              <a:rPr lang="ar-EG" sz="3600" b="1" dirty="0" smtClean="0"/>
              <a:t>1- </a:t>
            </a:r>
            <a:r>
              <a:rPr lang="ar-SA" sz="3600" b="1" dirty="0" smtClean="0"/>
              <a:t>حق الطالب في الحصول على البطاقة الجامعية والاستفادة من الخدمات التي تتيحها الجامعة وفقاً لما تقضي </a:t>
            </a:r>
            <a:r>
              <a:rPr lang="ar-SA" sz="3600" b="1" dirty="0" err="1" smtClean="0"/>
              <a:t>به</a:t>
            </a:r>
            <a:r>
              <a:rPr lang="ar-SA" sz="3600" b="1" dirty="0" smtClean="0"/>
              <a:t> اللوائح والقرارات والأعراف الجامعية المعمول </a:t>
            </a:r>
            <a:r>
              <a:rPr lang="ar-SA" sz="3600" b="1" dirty="0" err="1" smtClean="0"/>
              <a:t>بها</a:t>
            </a:r>
            <a:r>
              <a:rPr lang="ar-SA" sz="3600" b="1" dirty="0" smtClean="0"/>
              <a:t> في هذا الشأن.</a:t>
            </a:r>
            <a:endParaRPr lang="en-US" sz="36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pic>
        <p:nvPicPr>
          <p:cNvPr id="6" name="Picture 3"/>
          <p:cNvPicPr>
            <a:picLocks noChangeAspect="1" noChangeArrowheads="1" noCrop="1"/>
          </p:cNvPicPr>
          <p:nvPr/>
        </p:nvPicPr>
        <p:blipFill>
          <a:blip r:embed="rId2" cstate="print"/>
          <a:srcRect/>
          <a:stretch>
            <a:fillRect/>
          </a:stretch>
        </p:blipFill>
        <p:spPr bwMode="auto">
          <a:xfrm>
            <a:off x="2915816" y="4077072"/>
            <a:ext cx="3672408" cy="2016224"/>
          </a:xfrm>
          <a:prstGeom prst="rect">
            <a:avLst/>
          </a:prstGeom>
          <a:noFill/>
          <a:ln w="9525">
            <a:noFill/>
            <a:miter lim="800000"/>
            <a:headEnd/>
            <a:tailEnd/>
          </a:ln>
        </p:spPr>
      </p:pic>
      <p:sp>
        <p:nvSpPr>
          <p:cNvPr id="4" name="Rectangle 3"/>
          <p:cNvSpPr/>
          <p:nvPr/>
        </p:nvSpPr>
        <p:spPr>
          <a:xfrm>
            <a:off x="4003254" y="548680"/>
            <a:ext cx="4745210" cy="707886"/>
          </a:xfrm>
          <a:prstGeom prst="rect">
            <a:avLst/>
          </a:prstGeom>
        </p:spPr>
        <p:txBody>
          <a:bodyPr wrap="none">
            <a:spAutoFit/>
          </a:bodyPr>
          <a:lstStyle/>
          <a:p>
            <a:pPr lvl="0" algn="just" rtl="1" fontAlgn="base">
              <a:spcBef>
                <a:spcPct val="0"/>
              </a:spcBef>
              <a:spcAft>
                <a:spcPct val="0"/>
              </a:spcAft>
            </a:pPr>
            <a:r>
              <a:rPr lang="ar-SA" sz="4000" b="1" u="sng" dirty="0" smtClean="0">
                <a:solidFill>
                  <a:schemeClr val="accent6">
                    <a:lumMod val="7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أولاً:</a:t>
            </a:r>
            <a:r>
              <a:rPr lang="ar-SA"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حقوق الطالب الجامعي</a:t>
            </a:r>
            <a:endParaRPr lang="ar-EG"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1164814"/>
            <a:ext cx="835292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lvl="0" algn="r" rtl="1"/>
            <a:r>
              <a:rPr lang="ar-EG" sz="3600" b="1" dirty="0" smtClean="0"/>
              <a:t>2- </a:t>
            </a:r>
            <a:r>
              <a:rPr lang="ar-SA" sz="3600" b="1" dirty="0" smtClean="0"/>
              <a:t>حق الطالب في الحصول على الرعاية الاجتماعية التي تقدمها الجامعة وكذلك المشاركة في الأنشطة المقامة داخلها وفقاً للنظام.</a:t>
            </a:r>
            <a:endParaRPr lang="en-US" sz="36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4003254" y="548680"/>
            <a:ext cx="4745210" cy="707886"/>
          </a:xfrm>
          <a:prstGeom prst="rect">
            <a:avLst/>
          </a:prstGeom>
        </p:spPr>
        <p:txBody>
          <a:bodyPr wrap="none">
            <a:spAutoFit/>
          </a:bodyPr>
          <a:lstStyle/>
          <a:p>
            <a:pPr lvl="0" algn="just" rtl="1" fontAlgn="base">
              <a:spcBef>
                <a:spcPct val="0"/>
              </a:spcBef>
              <a:spcAft>
                <a:spcPct val="0"/>
              </a:spcAft>
            </a:pPr>
            <a:r>
              <a:rPr lang="ar-SA" sz="4000" b="1" u="sng" dirty="0" smtClean="0">
                <a:solidFill>
                  <a:schemeClr val="accent6">
                    <a:lumMod val="7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أولاً:</a:t>
            </a:r>
            <a:r>
              <a:rPr lang="ar-SA"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حقوق الطالب الجامعي</a:t>
            </a:r>
            <a:endParaRPr lang="ar-EG"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0" y="4077072"/>
            <a:ext cx="2786955" cy="1743075"/>
          </a:xfrm>
          <a:prstGeom prst="rect">
            <a:avLst/>
          </a:prstGeom>
          <a:noFill/>
          <a:ln w="9525">
            <a:noFill/>
            <a:miter lim="800000"/>
            <a:headEnd/>
            <a:tailEnd/>
          </a:ln>
          <a:effectLst/>
        </p:spPr>
      </p:pic>
      <p:pic>
        <p:nvPicPr>
          <p:cNvPr id="5126" name="Picture 6"/>
          <p:cNvPicPr>
            <a:picLocks noChangeAspect="1" noChangeArrowheads="1"/>
          </p:cNvPicPr>
          <p:nvPr/>
        </p:nvPicPr>
        <p:blipFill>
          <a:blip r:embed="rId3" cstate="print"/>
          <a:srcRect/>
          <a:stretch>
            <a:fillRect/>
          </a:stretch>
        </p:blipFill>
        <p:spPr bwMode="auto">
          <a:xfrm>
            <a:off x="2843808" y="3201938"/>
            <a:ext cx="6095629" cy="365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536" y="1348028"/>
            <a:ext cx="835292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a:p>
            <a:pPr lvl="0" algn="r" rtl="1"/>
            <a:r>
              <a:rPr lang="ar-EG" sz="3600" b="1" dirty="0" smtClean="0"/>
              <a:t>3- </a:t>
            </a:r>
            <a:r>
              <a:rPr lang="ar-SA" sz="3600" b="1" dirty="0" smtClean="0"/>
              <a:t>حق الطالب في الحفاظ على سرية محتويات ملفه داخل الجامعة مع نزاهة التعامل معه.</a:t>
            </a:r>
            <a:endParaRPr lang="en-US" sz="3600" b="1" dirty="0" smtClean="0"/>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800" b="1" i="0" u="none" strike="noStrike" cap="none" normalizeH="0" baseline="0" dirty="0" smtClean="0">
              <a:ln>
                <a:noFill/>
              </a:ln>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4003254" y="548680"/>
            <a:ext cx="4745210" cy="707886"/>
          </a:xfrm>
          <a:prstGeom prst="rect">
            <a:avLst/>
          </a:prstGeom>
        </p:spPr>
        <p:txBody>
          <a:bodyPr wrap="none">
            <a:spAutoFit/>
          </a:bodyPr>
          <a:lstStyle/>
          <a:p>
            <a:pPr lvl="0" algn="just" rtl="1" fontAlgn="base">
              <a:spcBef>
                <a:spcPct val="0"/>
              </a:spcBef>
              <a:spcAft>
                <a:spcPct val="0"/>
              </a:spcAft>
            </a:pPr>
            <a:r>
              <a:rPr lang="ar-SA" sz="4000" b="1" u="sng" dirty="0" smtClean="0">
                <a:solidFill>
                  <a:schemeClr val="accent6">
                    <a:lumMod val="75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أولاً:</a:t>
            </a:r>
            <a:r>
              <a:rPr lang="ar-SA"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rPr>
              <a:t> حقوق الطالب الجامعي</a:t>
            </a:r>
            <a:endParaRPr lang="ar-EG" sz="4000" b="1" u="sng" dirty="0" smtClean="0">
              <a:solidFill>
                <a:schemeClr val="accent6">
                  <a:lumMod val="60000"/>
                  <a:lumOff val="40000"/>
                </a:schemeClr>
              </a:solidFill>
              <a:effectLst>
                <a:outerShdw blurRad="38100" dist="38100" dir="2700000" algn="tl">
                  <a:srgbClr val="000000">
                    <a:alpha val="43137"/>
                  </a:srgbClr>
                </a:outerShdw>
              </a:effectLst>
              <a:latin typeface="Calibri" pitchFamily="34" charset="0"/>
              <a:ea typeface="Times New Roman" pitchFamily="18" charset="0"/>
              <a:cs typeface="Arial" pitchFamily="34" charset="0"/>
            </a:endParaRPr>
          </a:p>
        </p:txBody>
      </p:sp>
      <p:pic>
        <p:nvPicPr>
          <p:cNvPr id="4098" name="Picture 2"/>
          <p:cNvPicPr>
            <a:picLocks noChangeAspect="1" noChangeArrowheads="1" noCrop="1"/>
          </p:cNvPicPr>
          <p:nvPr/>
        </p:nvPicPr>
        <p:blipFill>
          <a:blip r:embed="rId2" cstate="print"/>
          <a:srcRect/>
          <a:stretch>
            <a:fillRect/>
          </a:stretch>
        </p:blipFill>
        <p:spPr bwMode="auto">
          <a:xfrm>
            <a:off x="4211960" y="3013348"/>
            <a:ext cx="1512168"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841</TotalTime>
  <Words>765</Words>
  <Application>Microsoft Office PowerPoint</Application>
  <PresentationFormat>On-screen Show (4:3)</PresentationFormat>
  <Paragraphs>114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Apex</vt:lpstr>
      <vt:lpstr>Slide 1</vt:lpstr>
      <vt:lpstr>Slide 2</vt:lpstr>
      <vt:lpstr>Slide 3</vt:lpstr>
      <vt:lpstr>Slide 4</vt:lpstr>
      <vt:lpstr>بما أن الطالب الجامعي هو المحور الأساس في المنظومة التعليمية في جامعة المجمعة فكان لزاماً الاهتمام ببيان ماله وما عليه من حقوق وواجبات بعيداً عن الفهم التقليدي الذي يجعل الطالب وعاء للحقوق والالتزامات وبين الإفراط في هذه الحقوق على نحو يخرج العملية التعليمية عن مسارها الصحيح.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لائحة حقوق وواجبات الطالب   بما أن الطالب الجامعي هو المحور الأساس في المنظومة التعليمية في جامعة المجمعة فكان لزاماً الاهتمام ببيان ماله وما عليه من حقوق وواجبات بعيداً عن الفهم التقليدي الذي يجعل الطالب وعاء للحقوق والالتزامات وبين الإفراط في هذه الحقوق على نحو يخرج العملية التعليمية عن مسارها الصحيح. كما تعبر هذه اللائحة عن الفهم المتبادل بين الجامعة وطلابها بتوعيتهم بحقوقهم الأكاديمية والخدمية وكيفية الحصول على هذه الحقوق والجهة المختصة بذلك وتوعيتهم أيضا بالتزاماتهم تجاه الجامعة وذلك حرصاً من جامعة المجمعة على جودة العمل الأكاديمي وما ينبغي أن يكون عليه حال تلك العلاقة من الشفافية والوضوح في مختلف مكونات العمل الجامعي. وفيما يلي بيان هذه الحقوق والواجبات: </dc:title>
  <dc:creator>DR</dc:creator>
  <cp:lastModifiedBy>DR</cp:lastModifiedBy>
  <cp:revision>47</cp:revision>
  <dcterms:created xsi:type="dcterms:W3CDTF">2012-01-24T23:08:47Z</dcterms:created>
  <dcterms:modified xsi:type="dcterms:W3CDTF">2012-01-29T19:00:12Z</dcterms:modified>
</cp:coreProperties>
</file>