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2" r:id="rId4"/>
    <p:sldId id="270" r:id="rId5"/>
    <p:sldId id="271" r:id="rId6"/>
    <p:sldId id="262" r:id="rId7"/>
    <p:sldId id="261" r:id="rId8"/>
    <p:sldId id="260" r:id="rId9"/>
    <p:sldId id="259" r:id="rId10"/>
    <p:sldId id="258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B6A4FA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4" d="100"/>
          <a:sy n="44" d="100"/>
        </p:scale>
        <p:origin x="-134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D36E4-DA46-4210-8D8D-D1418E91E4E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7F51A-7EEE-4830-BFE0-A8997A922D9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F4529-2373-461B-9035-E382D0A1837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2242D-CC2C-427B-9852-7286A7BE769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AED0A-D1A0-47C6-B0CE-7D7C04EAE69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9787F-00CE-4F13-8708-B1F57DD1805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33BEF-7C94-4CE2-9E71-4EAC0D6593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15E76-CC5A-403E-9752-C4D4AEFFBA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9316E-41EA-4FAF-9DD9-48DACA68E4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7A622-106E-4DC0-B24D-F466F6D7F2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4717E-25EB-4B4F-8627-1A31218844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smtClean="0"/>
            </a:lvl1pPr>
          </a:lstStyle>
          <a:p>
            <a:pPr>
              <a:defRPr/>
            </a:pPr>
            <a:fld id="{057BDFF7-14E4-4A1B-AC7D-BAB7CE3EA61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7" descr="23692_wallpaper2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94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3"/>
          <p:cNvSpPr>
            <a:spLocks noChangeArrowheads="1"/>
          </p:cNvSpPr>
          <p:nvPr/>
        </p:nvSpPr>
        <p:spPr bwMode="auto">
          <a:xfrm>
            <a:off x="0" y="4941888"/>
            <a:ext cx="9144000" cy="1916112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14999">
                <a:srgbClr val="66008F"/>
              </a:gs>
              <a:gs pos="32500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0">
                <a:srgbClr val="FF0000"/>
              </a:gs>
              <a:gs pos="67500">
                <a:srgbClr val="BA0066"/>
              </a:gs>
              <a:gs pos="85001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pic>
        <p:nvPicPr>
          <p:cNvPr id="2052" name="Picture 21" descr="CMENO0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3750" y="141288"/>
            <a:ext cx="3270250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WordArt 24"/>
          <p:cNvSpPr>
            <a:spLocks noChangeArrowheads="1" noChangeShapeType="1" noTextEdit="1"/>
          </p:cNvSpPr>
          <p:nvPr/>
        </p:nvSpPr>
        <p:spPr bwMode="auto">
          <a:xfrm>
            <a:off x="323850" y="1844675"/>
            <a:ext cx="5256213" cy="1655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فــن صناعة القائد؟!؟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ChangeArrowheads="1"/>
          </p:cNvSpPr>
          <p:nvPr/>
        </p:nvSpPr>
        <p:spPr bwMode="auto">
          <a:xfrm>
            <a:off x="4427538" y="0"/>
            <a:ext cx="4716462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4895850" y="2636838"/>
            <a:ext cx="4140200" cy="1344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الإتكالية المتبادلة</a:t>
            </a:r>
          </a:p>
        </p:txBody>
      </p:sp>
      <p:pic>
        <p:nvPicPr>
          <p:cNvPr id="11268" name="Picture 7" descr="25_14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275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ChangeArrowheads="1"/>
          </p:cNvSpPr>
          <p:nvPr/>
        </p:nvSpPr>
        <p:spPr bwMode="auto">
          <a:xfrm>
            <a:off x="4211638" y="0"/>
            <a:ext cx="4932362" cy="6858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2291" name="WordArt 4"/>
          <p:cNvSpPr>
            <a:spLocks noChangeArrowheads="1" noChangeShapeType="1" noTextEdit="1"/>
          </p:cNvSpPr>
          <p:nvPr/>
        </p:nvSpPr>
        <p:spPr bwMode="auto">
          <a:xfrm>
            <a:off x="4932363" y="2636838"/>
            <a:ext cx="3746500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PT Bold Heading"/>
              </a:rPr>
              <a:t>التماسك</a:t>
            </a:r>
          </a:p>
        </p:txBody>
      </p:sp>
      <p:pic>
        <p:nvPicPr>
          <p:cNvPr id="12292" name="Picture 6" descr="gir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846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مخطط انسيابي: محطة طرفية 7"/>
          <p:cNvSpPr>
            <a:spLocks noChangeArrowheads="1"/>
          </p:cNvSpPr>
          <p:nvPr/>
        </p:nvSpPr>
        <p:spPr bwMode="auto">
          <a:xfrm>
            <a:off x="2428875" y="428625"/>
            <a:ext cx="1714500" cy="4214813"/>
          </a:xfrm>
          <a:prstGeom prst="flowChartTerminator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ChangeArrowheads="1"/>
          </p:cNvSpPr>
          <p:nvPr/>
        </p:nvSpPr>
        <p:spPr bwMode="auto">
          <a:xfrm>
            <a:off x="3851275" y="0"/>
            <a:ext cx="5292725" cy="6858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15" name="WordArt 4"/>
          <p:cNvSpPr>
            <a:spLocks noChangeArrowheads="1" noChangeShapeType="1" noTextEdit="1"/>
          </p:cNvSpPr>
          <p:nvPr/>
        </p:nvSpPr>
        <p:spPr bwMode="auto">
          <a:xfrm>
            <a:off x="4356100" y="2205038"/>
            <a:ext cx="4321175" cy="18494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الثقة </a:t>
            </a:r>
          </a:p>
        </p:txBody>
      </p:sp>
      <p:pic>
        <p:nvPicPr>
          <p:cNvPr id="13316" name="Picture 5" descr="24213_wallpaper2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24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ChangeArrowheads="1"/>
          </p:cNvSpPr>
          <p:nvPr/>
        </p:nvSpPr>
        <p:spPr bwMode="auto">
          <a:xfrm>
            <a:off x="0" y="0"/>
            <a:ext cx="4427538" cy="6858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4339" name="WordArt 4"/>
          <p:cNvSpPr>
            <a:spLocks noChangeArrowheads="1" noChangeShapeType="1" noTextEdit="1"/>
          </p:cNvSpPr>
          <p:nvPr/>
        </p:nvSpPr>
        <p:spPr bwMode="auto">
          <a:xfrm>
            <a:off x="395288" y="2565400"/>
            <a:ext cx="3743325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PT Bold Heading"/>
              </a:rPr>
              <a:t>حل الخلاف والتناقض</a:t>
            </a:r>
          </a:p>
        </p:txBody>
      </p:sp>
      <p:pic>
        <p:nvPicPr>
          <p:cNvPr id="14340" name="Picture 6" descr="CMENO0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0"/>
            <a:ext cx="4427537" cy="66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ChangeArrowheads="1"/>
          </p:cNvSpPr>
          <p:nvPr/>
        </p:nvSpPr>
        <p:spPr bwMode="auto">
          <a:xfrm>
            <a:off x="4284663" y="0"/>
            <a:ext cx="4859337" cy="6858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5363" name="WordArt 4"/>
          <p:cNvSpPr>
            <a:spLocks noChangeArrowheads="1" noChangeShapeType="1" noTextEdit="1"/>
          </p:cNvSpPr>
          <p:nvPr/>
        </p:nvSpPr>
        <p:spPr bwMode="auto">
          <a:xfrm>
            <a:off x="4716463" y="2276475"/>
            <a:ext cx="4176712" cy="177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التأثير</a:t>
            </a:r>
          </a:p>
        </p:txBody>
      </p:sp>
      <p:pic>
        <p:nvPicPr>
          <p:cNvPr id="15364" name="Picture 5" descr="everyday_novelti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846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4500563" y="0"/>
            <a:ext cx="4643437" cy="6858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6387" name="WordArt 4"/>
          <p:cNvSpPr>
            <a:spLocks noChangeArrowheads="1" noChangeShapeType="1" noTextEdit="1"/>
          </p:cNvSpPr>
          <p:nvPr/>
        </p:nvSpPr>
        <p:spPr bwMode="auto">
          <a:xfrm>
            <a:off x="5724525" y="1916113"/>
            <a:ext cx="2525713" cy="1704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الإنجاز</a:t>
            </a:r>
          </a:p>
        </p:txBody>
      </p:sp>
      <p:pic>
        <p:nvPicPr>
          <p:cNvPr id="16388" name="Picture 5" descr="CMENO0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067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4140200" y="0"/>
            <a:ext cx="5003800" cy="6858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7411" name="WordArt 4"/>
          <p:cNvSpPr>
            <a:spLocks noChangeArrowheads="1" noChangeShapeType="1" noTextEdit="1"/>
          </p:cNvSpPr>
          <p:nvPr/>
        </p:nvSpPr>
        <p:spPr bwMode="auto">
          <a:xfrm>
            <a:off x="5435600" y="2924175"/>
            <a:ext cx="3079750" cy="912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993300"/>
                </a:solidFill>
                <a:effectLst>
                  <a:prstShdw prst="shdw17" dist="17961" dir="13500000">
                    <a:srgbClr val="5C1F00"/>
                  </a:prstShdw>
                </a:effectLst>
                <a:latin typeface="Arial"/>
                <a:cs typeface="Arial"/>
              </a:rPr>
              <a:t>النمو</a:t>
            </a:r>
          </a:p>
        </p:txBody>
      </p:sp>
      <p:pic>
        <p:nvPicPr>
          <p:cNvPr id="17412" name="Picture 5" descr="chartW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275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8435" name="WordArt 5"/>
          <p:cNvSpPr>
            <a:spLocks noChangeArrowheads="1" noChangeShapeType="1" noTextEdit="1"/>
          </p:cNvSpPr>
          <p:nvPr/>
        </p:nvSpPr>
        <p:spPr bwMode="auto">
          <a:xfrm>
            <a:off x="1979613" y="549275"/>
            <a:ext cx="5616575" cy="1944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 النهاية</a:t>
            </a:r>
          </a:p>
        </p:txBody>
      </p:sp>
      <p:pic>
        <p:nvPicPr>
          <p:cNvPr id="18436" name="Picture 7" descr="congratulation_5_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2708275"/>
            <a:ext cx="388778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0"/>
          <p:cNvSpPr>
            <a:spLocks noChangeArrowheads="1"/>
          </p:cNvSpPr>
          <p:nvPr/>
        </p:nvSpPr>
        <p:spPr bwMode="auto">
          <a:xfrm>
            <a:off x="3851275" y="0"/>
            <a:ext cx="5292725" cy="6858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075" name="WordArt 9"/>
          <p:cNvSpPr>
            <a:spLocks noChangeArrowheads="1" noChangeShapeType="1" noTextEdit="1"/>
          </p:cNvSpPr>
          <p:nvPr/>
        </p:nvSpPr>
        <p:spPr bwMode="auto">
          <a:xfrm>
            <a:off x="4500563" y="260350"/>
            <a:ext cx="3887787" cy="1739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من هو القائد؟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3995738" y="1989138"/>
            <a:ext cx="489585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AE">
                <a:cs typeface="Font 328" pitchFamily="2" charset="-78"/>
              </a:rPr>
              <a:t>إصرار</a:t>
            </a:r>
          </a:p>
          <a:p>
            <a:pPr algn="ctr"/>
            <a:r>
              <a:rPr lang="ar-AE" sz="2000">
                <a:solidFill>
                  <a:srgbClr val="000066"/>
                </a:solidFill>
              </a:rPr>
              <a:t>هو من يبث الفكرة  المثالية  التي يؤمن</a:t>
            </a:r>
          </a:p>
          <a:p>
            <a:pPr algn="ctr"/>
            <a:r>
              <a:rPr lang="ar-AE" sz="2000">
                <a:solidFill>
                  <a:srgbClr val="000066"/>
                </a:solidFill>
              </a:rPr>
              <a:t> بها في جماعته  ليحملها  على  معاونته</a:t>
            </a:r>
          </a:p>
          <a:p>
            <a:pPr algn="ctr"/>
            <a:r>
              <a:rPr lang="ar-AE" sz="2000">
                <a:solidFill>
                  <a:srgbClr val="000066"/>
                </a:solidFill>
              </a:rPr>
              <a:t> في تنفيذه الفكرة رغم كل العقبات</a:t>
            </a:r>
          </a:p>
          <a:p>
            <a:pPr algn="ctr"/>
            <a:r>
              <a:rPr lang="ar-AE">
                <a:cs typeface="Font 213" pitchFamily="2" charset="-78"/>
              </a:rPr>
              <a:t>إرادة </a:t>
            </a:r>
          </a:p>
          <a:p>
            <a:pPr algn="ctr"/>
            <a:r>
              <a:rPr lang="ar-AE" sz="2000">
                <a:solidFill>
                  <a:srgbClr val="000066"/>
                </a:solidFill>
              </a:rPr>
              <a:t>هو من يريد ثم يعمل  ويثير رغبة العمل في  نفوس الآخرين</a:t>
            </a:r>
          </a:p>
          <a:p>
            <a:pPr algn="ctr"/>
            <a:r>
              <a:rPr lang="ar-AE" sz="2000">
                <a:solidFill>
                  <a:srgbClr val="000066"/>
                </a:solidFill>
              </a:rPr>
              <a:t> ويوزع  عليهم الجهود  والمسئوليات  لتحقيق ما أراد</a:t>
            </a:r>
            <a:endParaRPr lang="en-US" sz="2000">
              <a:solidFill>
                <a:srgbClr val="000066"/>
              </a:solidFill>
            </a:endParaRPr>
          </a:p>
          <a:p>
            <a:pPr algn="ctr"/>
            <a:r>
              <a:rPr lang="ar-AE">
                <a:solidFill>
                  <a:srgbClr val="FF0000"/>
                </a:solidFill>
              </a:rPr>
              <a:t> </a:t>
            </a:r>
            <a:r>
              <a:rPr lang="ar-AE">
                <a:cs typeface="Font 328" pitchFamily="2" charset="-78"/>
              </a:rPr>
              <a:t>تخطيط </a:t>
            </a:r>
          </a:p>
          <a:p>
            <a:pPr algn="ctr"/>
            <a:r>
              <a:rPr lang="ar-AE" sz="2000">
                <a:solidFill>
                  <a:srgbClr val="FF0000"/>
                </a:solidFill>
              </a:rPr>
              <a:t> </a:t>
            </a:r>
            <a:r>
              <a:rPr lang="ar-AE" sz="2000">
                <a:solidFill>
                  <a:srgbClr val="000066"/>
                </a:solidFill>
              </a:rPr>
              <a:t>هو الذي يرى ويفكر ويعمل  ويدفع الى العمل </a:t>
            </a:r>
          </a:p>
          <a:p>
            <a:pPr algn="ctr"/>
            <a:r>
              <a:rPr lang="ar-AE" sz="2000">
                <a:solidFill>
                  <a:srgbClr val="000066"/>
                </a:solidFill>
              </a:rPr>
              <a:t>في  سيبل المصلحة العامة</a:t>
            </a:r>
            <a:endParaRPr lang="en-US" sz="2000">
              <a:solidFill>
                <a:srgbClr val="000066"/>
              </a:solidFill>
            </a:endParaRPr>
          </a:p>
        </p:txBody>
      </p:sp>
      <p:pic>
        <p:nvPicPr>
          <p:cNvPr id="3077" name="Picture 19" descr="boypoin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0"/>
            <a:ext cx="2555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4067175" y="0"/>
            <a:ext cx="5545138" cy="6858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099" name="WordArt 4"/>
          <p:cNvSpPr>
            <a:spLocks noChangeArrowheads="1" noChangeShapeType="1" noTextEdit="1"/>
          </p:cNvSpPr>
          <p:nvPr/>
        </p:nvSpPr>
        <p:spPr bwMode="auto">
          <a:xfrm>
            <a:off x="4643438" y="188913"/>
            <a:ext cx="4248150" cy="1081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107763" dir="13500000" sx="75000" sy="75000" algn="tl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هل أنت قائد؟</a:t>
            </a:r>
          </a:p>
        </p:txBody>
      </p:sp>
      <p:pic>
        <p:nvPicPr>
          <p:cNvPr id="4100" name="Picture 5" descr="48_24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067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3995738" y="1341438"/>
            <a:ext cx="5148262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1- هل انت اكثر يقظة من الآخرين ، حتى ترى الخطر وسبل تلافيه.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2- هل انت اكثر ذكاء لتفهم العمل بشكل ممتاز؟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3- هل انت اكثر دقة وتجرد في الحكم لتضع كل فرد في مكانه الذي يستحقه.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4- هل انت سريع في اتخاذ القرار ليكون العمل منفذا في الوقت الملائم.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5- هل انت الاشجع في الاخطارلتبث الشجاعة في كل فرد.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6- هل انت أكثر صراحة لتذيب الخوف والخجل من قلوب مروؤسيك؟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7- هل انت اكثر ثباتا في العمل لتقاوم الزمن والروتين الذين يقللان من الاندفاع.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8- هل انت أكثر دماثة وغنى بالعواطف النبيلة لتكون إنسانا قادرا على جمع القلوب وتوحيدها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ChangeArrowheads="1"/>
          </p:cNvSpPr>
          <p:nvPr/>
        </p:nvSpPr>
        <p:spPr bwMode="auto">
          <a:xfrm>
            <a:off x="4211638" y="0"/>
            <a:ext cx="4932362" cy="6858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5123" name="WordArt 4"/>
          <p:cNvSpPr>
            <a:spLocks noChangeArrowheads="1" noChangeShapeType="1" noTextEdit="1"/>
          </p:cNvSpPr>
          <p:nvPr/>
        </p:nvSpPr>
        <p:spPr bwMode="auto">
          <a:xfrm>
            <a:off x="4500563" y="188913"/>
            <a:ext cx="4391025" cy="1268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2800" kern="1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صفات القائد ؟!؟</a:t>
            </a:r>
          </a:p>
        </p:txBody>
      </p:sp>
      <p:pic>
        <p:nvPicPr>
          <p:cNvPr id="5124" name="Picture 5" descr="pltcl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116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6948488" y="1916113"/>
            <a:ext cx="1944687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sz="2000"/>
              <a:t>1- الهدوء.</a:t>
            </a:r>
          </a:p>
          <a:p>
            <a:pPr>
              <a:spcBef>
                <a:spcPct val="50000"/>
              </a:spcBef>
            </a:pPr>
            <a:r>
              <a:rPr lang="ar-AE" sz="2000"/>
              <a:t>2- معرفة الرجال.</a:t>
            </a:r>
          </a:p>
          <a:p>
            <a:pPr>
              <a:spcBef>
                <a:spcPct val="50000"/>
              </a:spcBef>
            </a:pPr>
            <a:r>
              <a:rPr lang="ar-AE" sz="2000"/>
              <a:t>3- الايمان بالهمة .</a:t>
            </a:r>
          </a:p>
          <a:p>
            <a:pPr>
              <a:spcBef>
                <a:spcPct val="50000"/>
              </a:spcBef>
            </a:pPr>
            <a:r>
              <a:rPr lang="ar-AE" sz="2000"/>
              <a:t>4- الشعور بالسلطة.</a:t>
            </a:r>
          </a:p>
          <a:p>
            <a:pPr>
              <a:spcBef>
                <a:spcPct val="50000"/>
              </a:spcBef>
            </a:pPr>
            <a:r>
              <a:rPr lang="ar-AE" sz="2000"/>
              <a:t>5- اتخاذ القرار.</a:t>
            </a:r>
          </a:p>
          <a:p>
            <a:pPr>
              <a:spcBef>
                <a:spcPct val="50000"/>
              </a:spcBef>
            </a:pPr>
            <a:r>
              <a:rPr lang="ar-AE" sz="2000"/>
              <a:t>6- الانضباط.</a:t>
            </a:r>
          </a:p>
          <a:p>
            <a:pPr>
              <a:spcBef>
                <a:spcPct val="50000"/>
              </a:spcBef>
            </a:pPr>
            <a:r>
              <a:rPr lang="ar-AE" sz="2000"/>
              <a:t>7- الفاعلية.</a:t>
            </a:r>
          </a:p>
          <a:p>
            <a:pPr>
              <a:spcBef>
                <a:spcPct val="50000"/>
              </a:spcBef>
            </a:pPr>
            <a:r>
              <a:rPr lang="ar-AE" sz="2000"/>
              <a:t>8- التواضع .</a:t>
            </a:r>
          </a:p>
          <a:p>
            <a:pPr>
              <a:spcBef>
                <a:spcPct val="50000"/>
              </a:spcBef>
            </a:pPr>
            <a:r>
              <a:rPr lang="ar-AE" sz="2000"/>
              <a:t>9- الثقة .</a:t>
            </a:r>
          </a:p>
          <a:p>
            <a:pPr>
              <a:spcBef>
                <a:spcPct val="50000"/>
              </a:spcBef>
            </a:pPr>
            <a:r>
              <a:rPr lang="ar-AE" sz="2000"/>
              <a:t>10- طيبة القلب</a:t>
            </a:r>
            <a:r>
              <a:rPr lang="ar-AE"/>
              <a:t>.</a:t>
            </a:r>
          </a:p>
        </p:txBody>
      </p:sp>
      <p:sp>
        <p:nvSpPr>
          <p:cNvPr id="5126" name="Text Box 9"/>
          <p:cNvSpPr txBox="1">
            <a:spLocks noChangeArrowheads="1"/>
          </p:cNvSpPr>
          <p:nvPr/>
        </p:nvSpPr>
        <p:spPr bwMode="auto">
          <a:xfrm>
            <a:off x="4643438" y="1916113"/>
            <a:ext cx="2233612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sz="2000"/>
              <a:t>11- الحزم</a:t>
            </a:r>
          </a:p>
          <a:p>
            <a:pPr>
              <a:spcBef>
                <a:spcPct val="50000"/>
              </a:spcBef>
            </a:pPr>
            <a:r>
              <a:rPr lang="ar-AE" sz="2000"/>
              <a:t>12- الواقعية .</a:t>
            </a:r>
          </a:p>
          <a:p>
            <a:pPr>
              <a:spcBef>
                <a:spcPct val="50000"/>
              </a:spcBef>
            </a:pPr>
            <a:r>
              <a:rPr lang="ar-AE" sz="2000"/>
              <a:t>13- العدل.</a:t>
            </a:r>
          </a:p>
          <a:p>
            <a:pPr>
              <a:spcBef>
                <a:spcPct val="50000"/>
              </a:spcBef>
            </a:pPr>
            <a:r>
              <a:rPr lang="ar-AE" sz="2000"/>
              <a:t>14- التجديد والتطوير.</a:t>
            </a:r>
          </a:p>
          <a:p>
            <a:pPr>
              <a:spcBef>
                <a:spcPct val="50000"/>
              </a:spcBef>
            </a:pPr>
            <a:r>
              <a:rPr lang="ar-AE" sz="2000"/>
              <a:t>15- إعطاء المثل</a:t>
            </a:r>
          </a:p>
          <a:p>
            <a:pPr>
              <a:spcBef>
                <a:spcPct val="50000"/>
              </a:spcBef>
            </a:pPr>
            <a:r>
              <a:rPr lang="ar-AE" sz="2000"/>
              <a:t>16- العطف.</a:t>
            </a:r>
          </a:p>
          <a:p>
            <a:pPr>
              <a:spcBef>
                <a:spcPct val="50000"/>
              </a:spcBef>
            </a:pPr>
            <a:r>
              <a:rPr lang="ar-AE" sz="2000"/>
              <a:t>17- المبادرة.</a:t>
            </a:r>
          </a:p>
          <a:p>
            <a:pPr>
              <a:spcBef>
                <a:spcPct val="50000"/>
              </a:spcBef>
            </a:pPr>
            <a:r>
              <a:rPr lang="ar-AE" sz="2000"/>
              <a:t>18- التنبؤ</a:t>
            </a:r>
          </a:p>
          <a:p>
            <a:pPr>
              <a:spcBef>
                <a:spcPct val="50000"/>
              </a:spcBef>
            </a:pPr>
            <a:r>
              <a:rPr lang="ar-AE" sz="2000"/>
              <a:t>19- المعرفة</a:t>
            </a:r>
          </a:p>
          <a:p>
            <a:pPr>
              <a:spcBef>
                <a:spcPct val="50000"/>
              </a:spcBef>
            </a:pPr>
            <a:r>
              <a:rPr lang="ar-AE" sz="2000"/>
              <a:t>20 - الاحترام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ChangeArrowheads="1"/>
          </p:cNvSpPr>
          <p:nvPr/>
        </p:nvSpPr>
        <p:spPr bwMode="auto">
          <a:xfrm>
            <a:off x="4140200" y="0"/>
            <a:ext cx="5003800" cy="6858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pic>
        <p:nvPicPr>
          <p:cNvPr id="6147" name="Picture 9" descr="s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563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WordArt 10"/>
          <p:cNvSpPr>
            <a:spLocks noChangeArrowheads="1" noChangeShapeType="1" noTextEdit="1"/>
          </p:cNvSpPr>
          <p:nvPr/>
        </p:nvSpPr>
        <p:spPr bwMode="auto">
          <a:xfrm>
            <a:off x="4473575" y="115888"/>
            <a:ext cx="4491038" cy="2143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4000" kern="1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فنون القيادة</a:t>
            </a:r>
          </a:p>
        </p:txBody>
      </p:sp>
      <p:sp>
        <p:nvSpPr>
          <p:cNvPr id="6149" name="Text Box 11"/>
          <p:cNvSpPr txBox="1">
            <a:spLocks noChangeArrowheads="1"/>
          </p:cNvSpPr>
          <p:nvPr/>
        </p:nvSpPr>
        <p:spPr bwMode="auto">
          <a:xfrm>
            <a:off x="3635375" y="2276475"/>
            <a:ext cx="5040313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1- فن التعليم والتدريب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2- فن التنظيم.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3- فن إصدار الاوامر.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4-فن المراقبة 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5- فن التأنيب.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6- فن المعاقبة.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7-فن التعامل مع المشاكل.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8- فن المكأفاة والتشجيع 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9- فن الاستعانة بالمواهب المساعدين.</a:t>
            </a:r>
          </a:p>
          <a:p>
            <a:pPr>
              <a:spcBef>
                <a:spcPct val="50000"/>
              </a:spcBef>
            </a:pPr>
            <a:r>
              <a:rPr lang="ar-AE" sz="2000">
                <a:solidFill>
                  <a:schemeClr val="accent2"/>
                </a:solidFill>
              </a:rPr>
              <a:t>10- فن التعاون مع القادة الآخرين</a:t>
            </a:r>
          </a:p>
          <a:p>
            <a:pPr>
              <a:spcBef>
                <a:spcPct val="50000"/>
              </a:spcBef>
            </a:pPr>
            <a:endParaRPr lang="en-US" sz="20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4"/>
          <p:cNvSpPr>
            <a:spLocks noChangeArrowheads="1"/>
          </p:cNvSpPr>
          <p:nvPr/>
        </p:nvSpPr>
        <p:spPr bwMode="auto">
          <a:xfrm>
            <a:off x="4356100" y="0"/>
            <a:ext cx="4787900" cy="6858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pic>
        <p:nvPicPr>
          <p:cNvPr id="7171" name="Picture 10" descr="00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3561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WordArt 13"/>
          <p:cNvSpPr>
            <a:spLocks noChangeArrowheads="1" noChangeShapeType="1" noTextEdit="1"/>
          </p:cNvSpPr>
          <p:nvPr/>
        </p:nvSpPr>
        <p:spPr bwMode="auto">
          <a:xfrm>
            <a:off x="4787900" y="260350"/>
            <a:ext cx="410527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effectLst>
                  <a:prstShdw prst="shdw17" dist="17961" dir="13500000">
                    <a:srgbClr val="000000"/>
                  </a:prstShdw>
                </a:effectLst>
                <a:latin typeface="Arial"/>
                <a:cs typeface="Arial"/>
              </a:rPr>
              <a:t>10 خطوات تجعل منك قائدا؟!؟</a:t>
            </a:r>
          </a:p>
        </p:txBody>
      </p:sp>
      <p:sp>
        <p:nvSpPr>
          <p:cNvPr id="7173" name="Text Box 15"/>
          <p:cNvSpPr txBox="1">
            <a:spLocks noChangeArrowheads="1"/>
          </p:cNvSpPr>
          <p:nvPr/>
        </p:nvSpPr>
        <p:spPr bwMode="auto">
          <a:xfrm>
            <a:off x="5508625" y="2060575"/>
            <a:ext cx="3167063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/>
              <a:t>1- الأمان .</a:t>
            </a:r>
          </a:p>
          <a:p>
            <a:pPr>
              <a:spcBef>
                <a:spcPct val="50000"/>
              </a:spcBef>
            </a:pPr>
            <a:r>
              <a:rPr lang="ar-AE"/>
              <a:t>2- الشمولية .</a:t>
            </a:r>
          </a:p>
          <a:p>
            <a:pPr>
              <a:spcBef>
                <a:spcPct val="50000"/>
              </a:spcBef>
            </a:pPr>
            <a:r>
              <a:rPr lang="ar-AE"/>
              <a:t>3- التفاعل الحر.</a:t>
            </a:r>
          </a:p>
          <a:p>
            <a:pPr>
              <a:spcBef>
                <a:spcPct val="50000"/>
              </a:spcBef>
            </a:pPr>
            <a:r>
              <a:rPr lang="ar-AE"/>
              <a:t>4- الإتكالية المتبادلة.</a:t>
            </a:r>
          </a:p>
          <a:p>
            <a:pPr>
              <a:spcBef>
                <a:spcPct val="50000"/>
              </a:spcBef>
            </a:pPr>
            <a:r>
              <a:rPr lang="ar-AE"/>
              <a:t>5- التماسك.</a:t>
            </a:r>
          </a:p>
          <a:p>
            <a:pPr>
              <a:spcBef>
                <a:spcPct val="50000"/>
              </a:spcBef>
            </a:pPr>
            <a:r>
              <a:rPr lang="ar-AE"/>
              <a:t>6- الثقة .</a:t>
            </a:r>
          </a:p>
          <a:p>
            <a:pPr>
              <a:spcBef>
                <a:spcPct val="50000"/>
              </a:spcBef>
            </a:pPr>
            <a:r>
              <a:rPr lang="ar-AE"/>
              <a:t>7- حل الخلاف والتناقض.</a:t>
            </a:r>
          </a:p>
          <a:p>
            <a:pPr>
              <a:spcBef>
                <a:spcPct val="50000"/>
              </a:spcBef>
            </a:pPr>
            <a:r>
              <a:rPr lang="ar-AE"/>
              <a:t>8- التأثير.</a:t>
            </a:r>
          </a:p>
          <a:p>
            <a:pPr>
              <a:spcBef>
                <a:spcPct val="50000"/>
              </a:spcBef>
            </a:pPr>
            <a:r>
              <a:rPr lang="ar-AE"/>
              <a:t>9-الإنجاز.</a:t>
            </a:r>
          </a:p>
          <a:p>
            <a:pPr>
              <a:spcBef>
                <a:spcPct val="50000"/>
              </a:spcBef>
            </a:pPr>
            <a:r>
              <a:rPr lang="ar-AE"/>
              <a:t>10 - النمو</a:t>
            </a:r>
          </a:p>
          <a:p>
            <a:pPr>
              <a:spcBef>
                <a:spcPct val="50000"/>
              </a:spcBef>
            </a:pPr>
            <a:endParaRPr lang="ar-AE"/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ChangeArrowheads="1"/>
          </p:cNvSpPr>
          <p:nvPr/>
        </p:nvSpPr>
        <p:spPr bwMode="auto">
          <a:xfrm>
            <a:off x="4427538" y="0"/>
            <a:ext cx="4716462" cy="6858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pic>
        <p:nvPicPr>
          <p:cNvPr id="8195" name="Picture 2" descr="05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24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WordArt 3"/>
          <p:cNvSpPr>
            <a:spLocks noChangeArrowheads="1" noChangeShapeType="1" noTextEdit="1"/>
          </p:cNvSpPr>
          <p:nvPr/>
        </p:nvSpPr>
        <p:spPr bwMode="auto">
          <a:xfrm>
            <a:off x="4427538" y="2636838"/>
            <a:ext cx="4824412" cy="1366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48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800000"/>
                </a:solidFill>
                <a:effectLst>
                  <a:prstShdw prst="shdw17" dist="17961" dir="13500000">
                    <a:srgbClr val="4D0000"/>
                  </a:prstShdw>
                </a:effectLst>
                <a:latin typeface="Arial"/>
                <a:cs typeface="Arial"/>
              </a:rPr>
              <a:t> الأمان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4572000" y="0"/>
            <a:ext cx="4824413" cy="6858000"/>
          </a:xfrm>
          <a:prstGeom prst="rect">
            <a:avLst/>
          </a:prstGeom>
          <a:solidFill>
            <a:srgbClr val="B6A4F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pic>
        <p:nvPicPr>
          <p:cNvPr id="9219" name="Picture 2" descr="PEOPO0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WordArt 3"/>
          <p:cNvSpPr>
            <a:spLocks noChangeArrowheads="1" noChangeShapeType="1" noTextEdit="1"/>
          </p:cNvSpPr>
          <p:nvPr/>
        </p:nvSpPr>
        <p:spPr bwMode="auto">
          <a:xfrm>
            <a:off x="4787900" y="2565400"/>
            <a:ext cx="3960813" cy="1655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PT Bold Heading"/>
              </a:rPr>
              <a:t>الشمولية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B6A4F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0243" name="WordArt 5"/>
          <p:cNvSpPr>
            <a:spLocks noChangeArrowheads="1" noChangeShapeType="1" noTextEdit="1"/>
          </p:cNvSpPr>
          <p:nvPr/>
        </p:nvSpPr>
        <p:spPr bwMode="auto">
          <a:xfrm>
            <a:off x="5076825" y="2493963"/>
            <a:ext cx="3598863" cy="1366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7" dist="17961" dir="13500000">
                    <a:srgbClr val="990000"/>
                  </a:prstShdw>
                </a:effectLst>
                <a:latin typeface="Arial"/>
                <a:cs typeface="Arial"/>
              </a:rPr>
              <a:t>التفاعل الحر</a:t>
            </a:r>
          </a:p>
        </p:txBody>
      </p:sp>
      <p:pic>
        <p:nvPicPr>
          <p:cNvPr id="10244" name="Picture 6" descr="parachute1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116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346</Words>
  <Application>Microsoft Office PowerPoint</Application>
  <PresentationFormat>On-screen Show (4:3)</PresentationFormat>
  <Paragraphs>75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Font 328</vt:lpstr>
      <vt:lpstr>Font 213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Yosry</dc:creator>
  <cp:lastModifiedBy>TOSHIBA</cp:lastModifiedBy>
  <cp:revision>12</cp:revision>
  <dcterms:created xsi:type="dcterms:W3CDTF">2004-01-05T04:10:24Z</dcterms:created>
  <dcterms:modified xsi:type="dcterms:W3CDTF">2012-05-28T21:05:41Z</dcterms:modified>
</cp:coreProperties>
</file>