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8" r:id="rId7"/>
    <p:sldId id="269" r:id="rId8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00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3625" autoAdjust="0"/>
  </p:normalViewPr>
  <p:slideViewPr>
    <p:cSldViewPr>
      <p:cViewPr varScale="1">
        <p:scale>
          <a:sx n="47" d="100"/>
          <a:sy n="47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BB679-6990-45E4-ABCD-BFBDA4FB102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00A4F-D6E8-427F-B186-5576C005714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1FEEC-7C81-478A-B870-86733072BA9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9FE74-C430-4660-8018-BBD572B441B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00549-3B75-4B8D-BED8-89FCD8B5775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20CE8-5D92-4DEA-9139-E599B7B39D4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BD394-601F-43BE-B80F-15C3664EA92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10DDC-2313-4494-AB0F-BE2264CFEA1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DF97A-C3AE-4F63-9C9F-2A60D80434D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822AB-F929-426D-B36D-DCCD6231EB0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F56BD-848F-465A-9D65-782A43B9926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fld id="{F65AD2C3-F972-4177-8AB1-050FB4D34955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pic>
        <p:nvPicPr>
          <p:cNvPr id="2053" name="Picture 5" descr="cupi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2420938"/>
            <a:ext cx="7056438" cy="1963737"/>
          </a:xfrm>
          <a:prstGeom prst="rect">
            <a:avLst/>
          </a:prstGeom>
          <a:noFill/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0" y="404813"/>
            <a:ext cx="88201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AE" sz="4000" b="0">
                <a:solidFill>
                  <a:schemeClr val="accent2"/>
                </a:solidFill>
                <a:cs typeface="Font 328" pitchFamily="2" charset="-78"/>
              </a:rPr>
              <a:t>دورة </a:t>
            </a:r>
          </a:p>
          <a:p>
            <a:pPr algn="ctr">
              <a:spcBef>
                <a:spcPct val="50000"/>
              </a:spcBef>
            </a:pPr>
            <a:r>
              <a:rPr lang="ar-AE" sz="4000" b="0">
                <a:solidFill>
                  <a:schemeClr val="accent2"/>
                </a:solidFill>
                <a:cs typeface="Font 328" pitchFamily="2" charset="-78"/>
              </a:rPr>
              <a:t> فن صيد القلوب؟!؟</a:t>
            </a:r>
            <a:endParaRPr lang="en-US" sz="4000" b="0">
              <a:solidFill>
                <a:schemeClr val="accent2"/>
              </a:solidFill>
              <a:cs typeface="Font 328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00563" y="0"/>
            <a:ext cx="4643437" cy="68580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364163" y="260350"/>
            <a:ext cx="3419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sz="3200" b="0">
                <a:solidFill>
                  <a:schemeClr val="folHlink"/>
                </a:solidFill>
                <a:cs typeface="Font 328" pitchFamily="2" charset="-78"/>
              </a:rPr>
              <a:t>ســر الجاذبية</a:t>
            </a:r>
            <a:endParaRPr lang="en-US" sz="3200" b="0">
              <a:solidFill>
                <a:schemeClr val="folHlink"/>
              </a:solidFill>
              <a:cs typeface="Font 328" pitchFamily="2" charset="-78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427538" y="1628775"/>
            <a:ext cx="4716462" cy="350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sz="3200" b="0">
                <a:solidFill>
                  <a:srgbClr val="000066"/>
                </a:solidFill>
                <a:cs typeface="Font 162" pitchFamily="2" charset="-78"/>
              </a:rPr>
              <a:t>1- التفاؤل</a:t>
            </a:r>
            <a:endParaRPr lang="ar-AE" sz="2000" b="0">
              <a:solidFill>
                <a:srgbClr val="000066"/>
              </a:solidFill>
              <a:cs typeface="Font 162" pitchFamily="2" charset="-78"/>
            </a:endParaRPr>
          </a:p>
          <a:p>
            <a:pPr>
              <a:spcBef>
                <a:spcPct val="50000"/>
              </a:spcBef>
            </a:pPr>
            <a:r>
              <a:rPr lang="ar-AE" sz="3200" b="0">
                <a:solidFill>
                  <a:srgbClr val="000066"/>
                </a:solidFill>
                <a:cs typeface="Font 162" pitchFamily="2" charset="-78"/>
              </a:rPr>
              <a:t>2- التفكير بما يهتم به الآخرين</a:t>
            </a:r>
          </a:p>
          <a:p>
            <a:pPr>
              <a:spcBef>
                <a:spcPct val="50000"/>
              </a:spcBef>
            </a:pPr>
            <a:r>
              <a:rPr lang="ar-AE" sz="3200" b="0">
                <a:solidFill>
                  <a:srgbClr val="000066"/>
                </a:solidFill>
                <a:cs typeface="Font 162" pitchFamily="2" charset="-78"/>
              </a:rPr>
              <a:t> 3- القدرة الكلامية</a:t>
            </a:r>
          </a:p>
          <a:p>
            <a:pPr>
              <a:spcBef>
                <a:spcPct val="50000"/>
              </a:spcBef>
            </a:pPr>
            <a:r>
              <a:rPr lang="ar-AE" sz="3200" b="0">
                <a:solidFill>
                  <a:srgbClr val="000066"/>
                </a:solidFill>
                <a:cs typeface="Font 162" pitchFamily="2" charset="-78"/>
              </a:rPr>
              <a:t> 4- تقدير الآخرين</a:t>
            </a:r>
          </a:p>
          <a:p>
            <a:pPr>
              <a:spcBef>
                <a:spcPct val="50000"/>
              </a:spcBef>
            </a:pPr>
            <a:r>
              <a:rPr lang="ar-AE" sz="3200" b="0">
                <a:solidFill>
                  <a:srgbClr val="000066"/>
                </a:solidFill>
                <a:cs typeface="Font 162" pitchFamily="2" charset="-78"/>
              </a:rPr>
              <a:t>5- الأناقة.</a:t>
            </a:r>
            <a:endParaRPr lang="en-US" sz="3200" b="0">
              <a:solidFill>
                <a:srgbClr val="000066"/>
              </a:solidFill>
              <a:cs typeface="Font 162" pitchFamily="2" charset="-78"/>
            </a:endParaRPr>
          </a:p>
        </p:txBody>
      </p:sp>
      <p:pic>
        <p:nvPicPr>
          <p:cNvPr id="3079" name="Picture 7" descr="biz_m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412875"/>
            <a:ext cx="2676525" cy="4078288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5905500"/>
            <a:ext cx="4500563" cy="9525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4500563" cy="9525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643438" y="0"/>
            <a:ext cx="4500562" cy="6858000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932363" y="188913"/>
            <a:ext cx="38163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AE" sz="2400" b="0">
                <a:solidFill>
                  <a:srgbClr val="000066"/>
                </a:solidFill>
                <a:cs typeface="Font 328" pitchFamily="2" charset="-78"/>
              </a:rPr>
              <a:t>صفات سيئة تفقدك</a:t>
            </a:r>
          </a:p>
          <a:p>
            <a:pPr algn="ctr">
              <a:spcBef>
                <a:spcPct val="50000"/>
              </a:spcBef>
            </a:pPr>
            <a:r>
              <a:rPr lang="ar-AE" sz="2400" b="0">
                <a:solidFill>
                  <a:srgbClr val="000066"/>
                </a:solidFill>
                <a:cs typeface="Font 328" pitchFamily="2" charset="-78"/>
              </a:rPr>
              <a:t> فن</a:t>
            </a:r>
          </a:p>
          <a:p>
            <a:pPr algn="ctr">
              <a:spcBef>
                <a:spcPct val="50000"/>
              </a:spcBef>
            </a:pPr>
            <a:r>
              <a:rPr lang="ar-AE" sz="2400" b="0">
                <a:solidFill>
                  <a:srgbClr val="000066"/>
                </a:solidFill>
                <a:cs typeface="Font 328" pitchFamily="2" charset="-78"/>
              </a:rPr>
              <a:t> كسب القلوب</a:t>
            </a:r>
            <a:endParaRPr lang="en-US" sz="2400" b="0">
              <a:solidFill>
                <a:srgbClr val="000066"/>
              </a:solidFill>
              <a:cs typeface="Font 328" pitchFamily="2" charset="-78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4643438" cy="68580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003800" y="2492375"/>
            <a:ext cx="374491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AE" sz="2400" b="0">
                <a:solidFill>
                  <a:srgbClr val="003300"/>
                </a:solidFill>
                <a:cs typeface="PT Bold Heading" pitchFamily="2" charset="-78"/>
              </a:rPr>
              <a:t>1- الغرور.    2- الحسد.</a:t>
            </a:r>
          </a:p>
          <a:p>
            <a:pPr algn="ctr">
              <a:spcBef>
                <a:spcPct val="50000"/>
              </a:spcBef>
            </a:pPr>
            <a:r>
              <a:rPr lang="ar-AE" sz="2400" b="0">
                <a:solidFill>
                  <a:srgbClr val="003300"/>
                </a:solidFill>
                <a:cs typeface="PT Bold Heading" pitchFamily="2" charset="-78"/>
              </a:rPr>
              <a:t>3- الكذب.   4- الغيرة </a:t>
            </a:r>
          </a:p>
          <a:p>
            <a:pPr algn="ctr">
              <a:spcBef>
                <a:spcPct val="50000"/>
              </a:spcBef>
            </a:pPr>
            <a:r>
              <a:rPr lang="ar-AE" sz="2400" b="0">
                <a:solidFill>
                  <a:srgbClr val="003300"/>
                </a:solidFill>
                <a:cs typeface="PT Bold Heading" pitchFamily="2" charset="-78"/>
              </a:rPr>
              <a:t>5- الأنانية    6- التكلف</a:t>
            </a:r>
          </a:p>
          <a:p>
            <a:pPr algn="ctr">
              <a:spcBef>
                <a:spcPct val="50000"/>
              </a:spcBef>
            </a:pPr>
            <a:r>
              <a:rPr lang="ar-AE" sz="2400" b="0">
                <a:solidFill>
                  <a:srgbClr val="003300"/>
                </a:solidFill>
                <a:cs typeface="PT Bold Heading" pitchFamily="2" charset="-78"/>
              </a:rPr>
              <a:t>7- البخل      8- الكسل.</a:t>
            </a:r>
          </a:p>
          <a:p>
            <a:pPr algn="ctr">
              <a:spcBef>
                <a:spcPct val="50000"/>
              </a:spcBef>
            </a:pPr>
            <a:r>
              <a:rPr lang="ar-AE" sz="2400" b="0">
                <a:solidFill>
                  <a:srgbClr val="003300"/>
                </a:solidFill>
                <a:cs typeface="PT Bold Heading" pitchFamily="2" charset="-78"/>
              </a:rPr>
              <a:t>9- التشاؤم  10  - الطمع</a:t>
            </a:r>
            <a:endParaRPr lang="en-US" sz="2400" b="0">
              <a:solidFill>
                <a:srgbClr val="003300"/>
              </a:solidFill>
              <a:cs typeface="PT Bold Heading" pitchFamily="2" charset="-78"/>
            </a:endParaRPr>
          </a:p>
        </p:txBody>
      </p:sp>
      <p:pic>
        <p:nvPicPr>
          <p:cNvPr id="4105" name="Picture 9" descr="farq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49275"/>
            <a:ext cx="4033838" cy="5761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4643438" cy="68580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643438" y="0"/>
            <a:ext cx="4500562" cy="68580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219700" y="476250"/>
            <a:ext cx="309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AE" sz="2400" b="0">
                <a:solidFill>
                  <a:schemeClr val="accent2"/>
                </a:solidFill>
                <a:cs typeface="Font 328" pitchFamily="2" charset="-78"/>
              </a:rPr>
              <a:t>حــديث الجسم</a:t>
            </a:r>
            <a:endParaRPr lang="en-US" sz="2400" b="0">
              <a:solidFill>
                <a:schemeClr val="accent2"/>
              </a:solidFill>
              <a:cs typeface="Font 328" pitchFamily="2" charset="-78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787900" y="1844675"/>
            <a:ext cx="4105275" cy="350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AE" sz="3200" b="0">
                <a:cs typeface="Font 162" pitchFamily="2" charset="-78"/>
              </a:rPr>
              <a:t>1- لغة العيون.</a:t>
            </a:r>
          </a:p>
          <a:p>
            <a:pPr>
              <a:spcBef>
                <a:spcPct val="50000"/>
              </a:spcBef>
            </a:pPr>
            <a:r>
              <a:rPr lang="ar-AE" sz="3200" b="0">
                <a:cs typeface="Font 162" pitchFamily="2" charset="-78"/>
              </a:rPr>
              <a:t>2- هذب صوتك</a:t>
            </a:r>
          </a:p>
          <a:p>
            <a:pPr>
              <a:spcBef>
                <a:spcPct val="50000"/>
              </a:spcBef>
            </a:pPr>
            <a:r>
              <a:rPr lang="ar-AE" sz="3200" b="0">
                <a:cs typeface="Font 162" pitchFamily="2" charset="-78"/>
              </a:rPr>
              <a:t>3- راقب حركات يدك</a:t>
            </a:r>
          </a:p>
          <a:p>
            <a:pPr>
              <a:spcBef>
                <a:spcPct val="50000"/>
              </a:spcBef>
            </a:pPr>
            <a:r>
              <a:rPr lang="ar-AE" sz="3200" b="0">
                <a:cs typeface="Font 162" pitchFamily="2" charset="-78"/>
              </a:rPr>
              <a:t>4- التعبير بالوجه</a:t>
            </a:r>
          </a:p>
          <a:p>
            <a:pPr>
              <a:spcBef>
                <a:spcPct val="50000"/>
              </a:spcBef>
            </a:pPr>
            <a:endParaRPr lang="en-US" sz="3200" b="0">
              <a:cs typeface="Font 162" pitchFamily="2" charset="-78"/>
            </a:endParaRPr>
          </a:p>
        </p:txBody>
      </p:sp>
      <p:pic>
        <p:nvPicPr>
          <p:cNvPr id="6149" name="Picture 5" descr="PEOPS0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33375"/>
            <a:ext cx="4338637" cy="6308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5650" y="260350"/>
            <a:ext cx="74882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AE" sz="3200" b="0">
                <a:solidFill>
                  <a:srgbClr val="FF0000"/>
                </a:solidFill>
                <a:cs typeface="Font 328" pitchFamily="2" charset="-78"/>
              </a:rPr>
              <a:t>الخطوات الذهبية في </a:t>
            </a:r>
          </a:p>
          <a:p>
            <a:pPr algn="ctr">
              <a:spcBef>
                <a:spcPct val="50000"/>
              </a:spcBef>
            </a:pPr>
            <a:r>
              <a:rPr lang="ar-AE" sz="3200" b="0">
                <a:solidFill>
                  <a:srgbClr val="FF0000"/>
                </a:solidFill>
                <a:cs typeface="Font 328" pitchFamily="2" charset="-78"/>
              </a:rPr>
              <a:t>فن كسب القلوب البشرية </a:t>
            </a:r>
            <a:endParaRPr lang="en-US" sz="3200" b="0">
              <a:solidFill>
                <a:srgbClr val="FF0000"/>
              </a:solidFill>
              <a:cs typeface="Font 328" pitchFamily="2" charset="-78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516688" y="1989138"/>
            <a:ext cx="2305050" cy="4032250"/>
          </a:xfrm>
          <a:prstGeom prst="rect">
            <a:avLst/>
          </a:prstGeom>
          <a:solidFill>
            <a:srgbClr val="008000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AE" sz="2400" b="0">
                <a:solidFill>
                  <a:schemeClr val="bg1"/>
                </a:solidFill>
                <a:cs typeface="PT Bold Heading" pitchFamily="2" charset="-78"/>
              </a:rPr>
              <a:t>الابتسامة</a:t>
            </a:r>
          </a:p>
          <a:p>
            <a:pPr algn="ctr"/>
            <a:r>
              <a:rPr lang="ar-AE" sz="2400" b="0">
                <a:solidFill>
                  <a:schemeClr val="bg1"/>
                </a:solidFill>
                <a:cs typeface="PT Bold Heading" pitchFamily="2" charset="-78"/>
              </a:rPr>
              <a:t> </a:t>
            </a:r>
          </a:p>
          <a:p>
            <a:pPr algn="ctr"/>
            <a:r>
              <a:rPr lang="ar-AE" sz="2400" b="0">
                <a:solidFill>
                  <a:schemeClr val="bg1"/>
                </a:solidFill>
                <a:cs typeface="PT Bold Heading" pitchFamily="2" charset="-78"/>
              </a:rPr>
              <a:t>المصافحة بحرارة </a:t>
            </a:r>
          </a:p>
          <a:p>
            <a:pPr algn="ctr"/>
            <a:endParaRPr lang="ar-AE" sz="2400" b="0">
              <a:solidFill>
                <a:schemeClr val="bg1"/>
              </a:solidFill>
              <a:cs typeface="PT Bold Heading" pitchFamily="2" charset="-78"/>
            </a:endParaRPr>
          </a:p>
          <a:p>
            <a:pPr algn="ctr"/>
            <a:r>
              <a:rPr lang="ar-AE" sz="2400" b="0">
                <a:solidFill>
                  <a:schemeClr val="bg1"/>
                </a:solidFill>
                <a:cs typeface="PT Bold Heading" pitchFamily="2" charset="-78"/>
              </a:rPr>
              <a:t>الاتصال بالنظر</a:t>
            </a:r>
          </a:p>
          <a:p>
            <a:pPr algn="ctr"/>
            <a:endParaRPr lang="ar-AE" sz="2400" b="0">
              <a:solidFill>
                <a:schemeClr val="bg1"/>
              </a:solidFill>
              <a:cs typeface="PT Bold Heading" pitchFamily="2" charset="-78"/>
            </a:endParaRPr>
          </a:p>
          <a:p>
            <a:pPr algn="ctr"/>
            <a:r>
              <a:rPr lang="ar-AE" sz="2400" b="0">
                <a:solidFill>
                  <a:schemeClr val="bg1"/>
                </a:solidFill>
                <a:cs typeface="PT Bold Heading" pitchFamily="2" charset="-78"/>
              </a:rPr>
              <a:t>الاصغاء</a:t>
            </a:r>
          </a:p>
          <a:p>
            <a:pPr algn="ctr"/>
            <a:endParaRPr lang="ar-AE" sz="2400" b="0">
              <a:solidFill>
                <a:schemeClr val="bg1"/>
              </a:solidFill>
              <a:cs typeface="PT Bold Heading" pitchFamily="2" charset="-78"/>
            </a:endParaRPr>
          </a:p>
          <a:p>
            <a:pPr algn="ctr"/>
            <a:r>
              <a:rPr lang="ar-AE" sz="2400" b="0">
                <a:solidFill>
                  <a:schemeClr val="bg1"/>
                </a:solidFill>
                <a:cs typeface="PT Bold Heading" pitchFamily="2" charset="-78"/>
              </a:rPr>
              <a:t>الاهتمام</a:t>
            </a:r>
          </a:p>
          <a:p>
            <a:pPr algn="ctr"/>
            <a:endParaRPr lang="en-US" sz="2400" b="0">
              <a:cs typeface="PT Bold Heading" pitchFamily="2" charset="-78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23850" y="2060575"/>
            <a:ext cx="2305050" cy="3960813"/>
          </a:xfrm>
          <a:prstGeom prst="rect">
            <a:avLst/>
          </a:prstGeom>
          <a:solidFill>
            <a:srgbClr val="008000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AE" sz="2800" b="0">
                <a:solidFill>
                  <a:schemeClr val="bg1"/>
                </a:solidFill>
                <a:cs typeface="PT Bold Heading" pitchFamily="2" charset="-78"/>
              </a:rPr>
              <a:t>التسامح</a:t>
            </a:r>
          </a:p>
          <a:p>
            <a:pPr algn="ctr"/>
            <a:endParaRPr lang="ar-AE" sz="2800" b="0">
              <a:solidFill>
                <a:schemeClr val="bg1"/>
              </a:solidFill>
              <a:cs typeface="PT Bold Heading" pitchFamily="2" charset="-78"/>
            </a:endParaRPr>
          </a:p>
          <a:p>
            <a:pPr algn="ctr"/>
            <a:r>
              <a:rPr lang="ar-AE" sz="2800" b="0">
                <a:solidFill>
                  <a:schemeClr val="bg1"/>
                </a:solidFill>
                <a:cs typeface="PT Bold Heading" pitchFamily="2" charset="-78"/>
              </a:rPr>
              <a:t>الدعابة</a:t>
            </a:r>
          </a:p>
          <a:p>
            <a:pPr algn="ctr"/>
            <a:endParaRPr lang="ar-AE" sz="2800" b="0">
              <a:solidFill>
                <a:schemeClr val="bg1"/>
              </a:solidFill>
              <a:cs typeface="PT Bold Heading" pitchFamily="2" charset="-78"/>
            </a:endParaRPr>
          </a:p>
          <a:p>
            <a:pPr algn="ctr"/>
            <a:r>
              <a:rPr lang="ar-AE" sz="2800" b="0">
                <a:solidFill>
                  <a:schemeClr val="bg1"/>
                </a:solidFill>
                <a:cs typeface="PT Bold Heading" pitchFamily="2" charset="-78"/>
              </a:rPr>
              <a:t>التساهل</a:t>
            </a:r>
          </a:p>
          <a:p>
            <a:pPr algn="ctr"/>
            <a:endParaRPr lang="ar-AE" sz="2800" b="0">
              <a:solidFill>
                <a:schemeClr val="bg1"/>
              </a:solidFill>
              <a:cs typeface="PT Bold Heading" pitchFamily="2" charset="-78"/>
            </a:endParaRPr>
          </a:p>
          <a:p>
            <a:pPr algn="ctr"/>
            <a:r>
              <a:rPr lang="ar-AE" sz="2800" b="0">
                <a:solidFill>
                  <a:schemeClr val="bg1"/>
                </a:solidFill>
                <a:cs typeface="PT Bold Heading" pitchFamily="2" charset="-78"/>
              </a:rPr>
              <a:t>الخدمية</a:t>
            </a:r>
          </a:p>
          <a:p>
            <a:pPr algn="ctr"/>
            <a:endParaRPr lang="ar-AE" sz="2800" b="0">
              <a:solidFill>
                <a:schemeClr val="bg1"/>
              </a:solidFill>
              <a:cs typeface="PT Bold Heading" pitchFamily="2" charset="-78"/>
            </a:endParaRPr>
          </a:p>
          <a:p>
            <a:pPr algn="ctr"/>
            <a:r>
              <a:rPr lang="ar-AE" sz="2800" b="0">
                <a:solidFill>
                  <a:schemeClr val="bg1"/>
                </a:solidFill>
                <a:cs typeface="PT Bold Heading" pitchFamily="2" charset="-78"/>
              </a:rPr>
              <a:t> السخاء</a:t>
            </a:r>
            <a:endParaRPr lang="en-US" sz="2800" b="0">
              <a:solidFill>
                <a:schemeClr val="bg1"/>
              </a:solidFill>
              <a:cs typeface="PT Bold Heading" pitchFamily="2" charset="-78"/>
            </a:endParaRPr>
          </a:p>
        </p:txBody>
      </p:sp>
      <p:pic>
        <p:nvPicPr>
          <p:cNvPr id="5126" name="Picture 6" descr="CMENP0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2420938"/>
            <a:ext cx="3529013" cy="3198812"/>
          </a:xfrm>
          <a:prstGeom prst="rect">
            <a:avLst/>
          </a:prstGeom>
          <a:noFill/>
        </p:spPr>
      </p:pic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3419475" y="3644900"/>
            <a:ext cx="1493838" cy="333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prstShdw prst="shdw18" dist="17961" dir="13500000">
                    <a:srgbClr val="000000">
                      <a:gamma/>
                      <a:shade val="60000"/>
                      <a:invGamma/>
                    </a:srgbClr>
                  </a:prstShdw>
                </a:effectLst>
                <a:latin typeface="Times New Roman"/>
                <a:cs typeface="Times New Roman"/>
              </a:rPr>
              <a:t>فن كسب القلوب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00113" y="476250"/>
            <a:ext cx="7343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ar-SA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ar-SA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572000" y="476250"/>
            <a:ext cx="424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AE" sz="2400">
                <a:cs typeface="Font 328" pitchFamily="2" charset="-78"/>
              </a:rPr>
              <a:t>تذكرة </a:t>
            </a:r>
            <a:endParaRPr lang="en-US" sz="2400">
              <a:cs typeface="Font 328" pitchFamily="2" charset="-78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219700" y="1700213"/>
            <a:ext cx="360045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ar-SA" sz="3200"/>
              <a:t>‏</a:t>
            </a:r>
            <a:r>
              <a:rPr lang="ar-SA" sz="2000" b="0">
                <a:cs typeface="PT Bold Heading" pitchFamily="2" charset="-78"/>
              </a:rPr>
              <a:t>قال رسول الله ‏ ‏صلى الله عليه وسلم</a:t>
            </a:r>
            <a:r>
              <a:rPr lang="ar-SA" sz="2000" b="0">
                <a:solidFill>
                  <a:srgbClr val="FF0000"/>
                </a:solidFill>
                <a:cs typeface="PT Bold Heading" pitchFamily="2" charset="-78"/>
              </a:rPr>
              <a:t> ‏ ‏إن الله تبارك وتعالى ‏ ‏إذا أح</a:t>
            </a:r>
            <a:r>
              <a:rPr lang="ar-AE" sz="2000" b="0">
                <a:solidFill>
                  <a:srgbClr val="FF0000"/>
                </a:solidFill>
                <a:cs typeface="PT Bold Heading" pitchFamily="2" charset="-78"/>
              </a:rPr>
              <a:t>ـــ</a:t>
            </a:r>
            <a:r>
              <a:rPr lang="ar-SA" sz="2000" b="0">
                <a:solidFill>
                  <a:srgbClr val="FF0000"/>
                </a:solidFill>
                <a:cs typeface="PT Bold Heading" pitchFamily="2" charset="-78"/>
              </a:rPr>
              <a:t>ب عبدا </a:t>
            </a:r>
            <a:r>
              <a:rPr lang="ar-AE" sz="2000" b="0">
                <a:solidFill>
                  <a:srgbClr val="FF0000"/>
                </a:solidFill>
                <a:cs typeface="PT Bold Heading" pitchFamily="2" charset="-78"/>
              </a:rPr>
              <a:t>  ن</a:t>
            </a:r>
            <a:r>
              <a:rPr lang="ar-SA" sz="2000" b="0">
                <a:solidFill>
                  <a:srgbClr val="FF0000"/>
                </a:solidFill>
                <a:cs typeface="PT Bold Heading" pitchFamily="2" charset="-78"/>
              </a:rPr>
              <a:t>ادى ‏ ‏جبريل ‏ ‏إن الله ق</a:t>
            </a:r>
            <a:r>
              <a:rPr lang="ar-AE" sz="2000" b="0">
                <a:solidFill>
                  <a:srgbClr val="FF0000"/>
                </a:solidFill>
                <a:cs typeface="PT Bold Heading" pitchFamily="2" charset="-78"/>
              </a:rPr>
              <a:t>ـــ</a:t>
            </a:r>
            <a:r>
              <a:rPr lang="ar-SA" sz="2000" b="0">
                <a:solidFill>
                  <a:srgbClr val="FF0000"/>
                </a:solidFill>
                <a:cs typeface="PT Bold Heading" pitchFamily="2" charset="-78"/>
              </a:rPr>
              <a:t>د أحب فلانا فأحب</a:t>
            </a:r>
            <a:r>
              <a:rPr lang="ar-AE" sz="2000" b="0">
                <a:solidFill>
                  <a:srgbClr val="FF0000"/>
                </a:solidFill>
                <a:cs typeface="PT Bold Heading" pitchFamily="2" charset="-78"/>
              </a:rPr>
              <a:t>ــ</a:t>
            </a:r>
            <a:r>
              <a:rPr lang="ar-SA" sz="2000" b="0">
                <a:solidFill>
                  <a:srgbClr val="FF0000"/>
                </a:solidFill>
                <a:cs typeface="PT Bold Heading" pitchFamily="2" charset="-78"/>
              </a:rPr>
              <a:t>ه فيحبه ‏ ‏جبريل</a:t>
            </a:r>
            <a:r>
              <a:rPr lang="ar-AE" sz="2000" b="0">
                <a:solidFill>
                  <a:srgbClr val="FF0000"/>
                </a:solidFill>
                <a:cs typeface="PT Bold Heading" pitchFamily="2" charset="-78"/>
              </a:rPr>
              <a:t> </a:t>
            </a:r>
            <a:r>
              <a:rPr lang="ar-SA" sz="2000" b="0">
                <a:solidFill>
                  <a:srgbClr val="FF0000"/>
                </a:solidFill>
                <a:cs typeface="PT Bold Heading" pitchFamily="2" charset="-78"/>
              </a:rPr>
              <a:t> ‏ ‏ث</a:t>
            </a:r>
            <a:r>
              <a:rPr lang="ar-AE" sz="2000" b="0">
                <a:solidFill>
                  <a:srgbClr val="FF0000"/>
                </a:solidFill>
                <a:cs typeface="PT Bold Heading" pitchFamily="2" charset="-78"/>
              </a:rPr>
              <a:t>ـ</a:t>
            </a:r>
            <a:r>
              <a:rPr lang="ar-SA" sz="2000" b="0">
                <a:solidFill>
                  <a:srgbClr val="FF0000"/>
                </a:solidFill>
                <a:cs typeface="PT Bold Heading" pitchFamily="2" charset="-78"/>
              </a:rPr>
              <a:t>م ينادي ‏ ‏جبريل ‏ ‏في السماء إن الله قد أحب فلانا فأحب</a:t>
            </a:r>
            <a:r>
              <a:rPr lang="ar-AE" sz="2000" b="0">
                <a:solidFill>
                  <a:srgbClr val="FF0000"/>
                </a:solidFill>
                <a:cs typeface="PT Bold Heading" pitchFamily="2" charset="-78"/>
              </a:rPr>
              <a:t>ـ</a:t>
            </a:r>
            <a:r>
              <a:rPr lang="ar-SA" sz="2000" b="0">
                <a:solidFill>
                  <a:srgbClr val="FF0000"/>
                </a:solidFill>
                <a:cs typeface="PT Bold Heading" pitchFamily="2" charset="-78"/>
              </a:rPr>
              <a:t>وه فيحبه أهل السماء ويوضع له القبول في أه</a:t>
            </a:r>
            <a:r>
              <a:rPr lang="ar-AE" sz="2000" b="0">
                <a:solidFill>
                  <a:srgbClr val="FF0000"/>
                </a:solidFill>
                <a:cs typeface="PT Bold Heading" pitchFamily="2" charset="-78"/>
              </a:rPr>
              <a:t>ــــ</a:t>
            </a:r>
            <a:r>
              <a:rPr lang="ar-SA" sz="2000" b="0">
                <a:solidFill>
                  <a:srgbClr val="FF0000"/>
                </a:solidFill>
                <a:cs typeface="PT Bold Heading" pitchFamily="2" charset="-78"/>
              </a:rPr>
              <a:t>ل الأرض</a:t>
            </a:r>
            <a:r>
              <a:rPr lang="en-US" sz="3200">
                <a:solidFill>
                  <a:srgbClr val="FF0000"/>
                </a:solidFill>
                <a:cs typeface="PT Bold Heading" pitchFamily="2" charset="-78"/>
              </a:rPr>
              <a:t> </a:t>
            </a:r>
          </a:p>
        </p:txBody>
      </p:sp>
      <p:pic>
        <p:nvPicPr>
          <p:cNvPr id="9226" name="Picture 10" descr="pray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3765550" cy="5616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1979613" y="549275"/>
            <a:ext cx="5616575" cy="1944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Font 152"/>
              </a:rPr>
              <a:t> النهاية</a:t>
            </a:r>
          </a:p>
        </p:txBody>
      </p:sp>
      <p:pic>
        <p:nvPicPr>
          <p:cNvPr id="8196" name="Picture 4" descr="congratulation_5_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2708275"/>
            <a:ext cx="3887787" cy="2554288"/>
          </a:xfrm>
          <a:prstGeom prst="rect">
            <a:avLst/>
          </a:prstGeom>
          <a:noFill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331913" y="5876925"/>
            <a:ext cx="56165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AE"/>
              <a:t>جميع الحقوق محظوظة لدى شبكة المتميزنت العالمية @2004</a:t>
            </a:r>
          </a:p>
          <a:p>
            <a:pPr algn="ctr">
              <a:spcBef>
                <a:spcPct val="50000"/>
              </a:spcBef>
            </a:pPr>
            <a:r>
              <a:rPr lang="en-US" sz="1600"/>
              <a:t>www.almotmaiz.net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189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Font 328</vt:lpstr>
      <vt:lpstr>Font 162</vt:lpstr>
      <vt:lpstr>PT Bold Heading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Yosry</dc:creator>
  <cp:lastModifiedBy>TOSHIBA</cp:lastModifiedBy>
  <cp:revision>7</cp:revision>
  <dcterms:created xsi:type="dcterms:W3CDTF">2004-02-01T08:50:25Z</dcterms:created>
  <dcterms:modified xsi:type="dcterms:W3CDTF">2012-05-28T21:04:49Z</dcterms:modified>
</cp:coreProperties>
</file>