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custDataLst>
    <p:tags r:id="rId15"/>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572"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1A6DC0F-C484-4151-9BD1-BD08D103BD54}" type="datetimeFigureOut">
              <a:rPr lang="ar-SA" smtClean="0"/>
              <a:t>8/12/1434</a:t>
            </a:fld>
            <a:endParaRPr lang="ar-SA"/>
          </a:p>
        </p:txBody>
      </p:sp>
      <p:sp>
        <p:nvSpPr>
          <p:cNvPr id="17" name="Footer Placeholder 16"/>
          <p:cNvSpPr>
            <a:spLocks noGrp="1"/>
          </p:cNvSpPr>
          <p:nvPr>
            <p:ph type="ftr" sz="quarter" idx="11"/>
          </p:nvPr>
        </p:nvSpPr>
        <p:spPr/>
        <p:txBody>
          <a:bodyPr/>
          <a:lstStyle/>
          <a:p>
            <a:endParaRPr lang="ar-SA"/>
          </a:p>
        </p:txBody>
      </p:sp>
      <p:sp>
        <p:nvSpPr>
          <p:cNvPr id="29" name="Slide Number Placeholder 28"/>
          <p:cNvSpPr>
            <a:spLocks noGrp="1"/>
          </p:cNvSpPr>
          <p:nvPr>
            <p:ph type="sldNum" sz="quarter" idx="12"/>
          </p:nvPr>
        </p:nvSpPr>
        <p:spPr/>
        <p:txBody>
          <a:bodyPr/>
          <a:lstStyle/>
          <a:p>
            <a:fld id="{9826650F-1145-44AE-A12F-A155F8FFA207}" type="slidenum">
              <a:rPr lang="ar-SA" smtClean="0"/>
              <a:t>‹#›</a:t>
            </a:fld>
            <a:endParaRPr lang="ar-SA"/>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A6DC0F-C484-4151-9BD1-BD08D103BD54}" type="datetimeFigureOut">
              <a:rPr lang="ar-SA" smtClean="0"/>
              <a:t>8/12/1434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A6DC0F-C484-4151-9BD1-BD08D103BD54}" type="datetimeFigureOut">
              <a:rPr lang="ar-SA" smtClean="0"/>
              <a:t>8/12/1434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A6DC0F-C484-4151-9BD1-BD08D103BD54}" type="datetimeFigureOut">
              <a:rPr lang="ar-SA" smtClean="0"/>
              <a:t>8/12/1434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A6DC0F-C484-4151-9BD1-BD08D103BD54}" type="datetimeFigureOut">
              <a:rPr lang="ar-SA" smtClean="0"/>
              <a:t>8/12/1434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a:xfrm>
            <a:off x="7924800" y="6416675"/>
            <a:ext cx="762000" cy="365125"/>
          </a:xfrm>
        </p:spPr>
        <p:txBody>
          <a:bodyPr/>
          <a:lstStyle/>
          <a:p>
            <a:fld id="{9826650F-1145-44AE-A12F-A155F8FFA20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A6DC0F-C484-4151-9BD1-BD08D103BD54}" type="datetimeFigureOut">
              <a:rPr lang="ar-SA" smtClean="0"/>
              <a:t>8/12/1434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A6DC0F-C484-4151-9BD1-BD08D103BD54}" type="datetimeFigureOut">
              <a:rPr lang="ar-SA" smtClean="0"/>
              <a:t>8/12/1434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A6DC0F-C484-4151-9BD1-BD08D103BD54}" type="datetimeFigureOut">
              <a:rPr lang="ar-SA" smtClean="0"/>
              <a:t>8/12/1434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6DC0F-C484-4151-9BD1-BD08D103BD54}" type="datetimeFigureOut">
              <a:rPr lang="ar-SA" smtClean="0"/>
              <a:t>8/12/1434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A6DC0F-C484-4151-9BD1-BD08D103BD54}" type="datetimeFigureOut">
              <a:rPr lang="ar-SA" smtClean="0"/>
              <a:t>8/12/1434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A6DC0F-C484-4151-9BD1-BD08D103BD54}" type="datetimeFigureOut">
              <a:rPr lang="ar-SA" smtClean="0"/>
              <a:t>8/12/1434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9826650F-1145-44AE-A12F-A155F8FFA207}"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1A6DC0F-C484-4151-9BD1-BD08D103BD54}" type="datetimeFigureOut">
              <a:rPr lang="ar-SA" smtClean="0"/>
              <a:t>8/12/1434</a:t>
            </a:fld>
            <a:endParaRPr lang="ar-SA"/>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SA"/>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826650F-1145-44AE-A12F-A155F8FFA207}"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SA" dirty="0" smtClean="0"/>
              <a:t>مصطلحات في التعليم الإلكتروني</a:t>
            </a:r>
            <a:br>
              <a:rPr lang="ar-SA" dirty="0" smtClean="0"/>
            </a:br>
            <a:r>
              <a:rPr lang="en-US" dirty="0" smtClean="0"/>
              <a:t>E-learning Terminologies </a:t>
            </a:r>
            <a:endParaRPr lang="ar-SA" dirty="0"/>
          </a:p>
        </p:txBody>
      </p:sp>
    </p:spTree>
    <p:extLst>
      <p:ext uri="{BB962C8B-B14F-4D97-AF65-F5344CB8AC3E}">
        <p14:creationId xmlns:p14="http://schemas.microsoft.com/office/powerpoint/2010/main" val="2291249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92500"/>
          </a:bodyPr>
          <a:lstStyle/>
          <a:p>
            <a:pPr lvl="0">
              <a:buClrTx/>
            </a:pPr>
            <a:r>
              <a:rPr lang="ar-SA" sz="2600" b="1" dirty="0" smtClean="0">
                <a:solidFill>
                  <a:schemeClr val="bg1">
                    <a:lumMod val="95000"/>
                    <a:lumOff val="5000"/>
                  </a:schemeClr>
                </a:solidFill>
                <a:effectLst>
                  <a:outerShdw blurRad="38100" dist="38100" dir="2700000" algn="tl">
                    <a:srgbClr val="000000">
                      <a:alpha val="43137"/>
                    </a:srgbClr>
                  </a:outerShdw>
                </a:effectLst>
              </a:rPr>
              <a:t>نظام </a:t>
            </a:r>
            <a:r>
              <a:rPr lang="ar-SA" sz="2600" b="1" dirty="0">
                <a:solidFill>
                  <a:schemeClr val="bg1">
                    <a:lumMod val="95000"/>
                    <a:lumOff val="5000"/>
                  </a:schemeClr>
                </a:solidFill>
                <a:effectLst>
                  <a:outerShdw blurRad="38100" dist="38100" dir="2700000" algn="tl">
                    <a:srgbClr val="000000">
                      <a:alpha val="43137"/>
                    </a:srgbClr>
                  </a:outerShdw>
                </a:effectLst>
              </a:rPr>
              <a:t>إدارة التعلم </a:t>
            </a:r>
            <a:r>
              <a:rPr lang="en-US" sz="2600" b="1" dirty="0">
                <a:solidFill>
                  <a:schemeClr val="bg1">
                    <a:lumMod val="95000"/>
                    <a:lumOff val="5000"/>
                  </a:schemeClr>
                </a:solidFill>
                <a:effectLst>
                  <a:outerShdw blurRad="38100" dist="38100" dir="2700000" algn="tl">
                    <a:srgbClr val="000000">
                      <a:alpha val="43137"/>
                    </a:srgbClr>
                  </a:outerShdw>
                </a:effectLst>
              </a:rPr>
              <a:t> : (LMS) Learning Management System</a:t>
            </a:r>
          </a:p>
          <a:p>
            <a:pPr marL="137160" indent="0" algn="just">
              <a:buNone/>
            </a:pPr>
            <a:r>
              <a:rPr lang="ar-SA" dirty="0"/>
              <a:t>نظام لإدارة العملية التعليمية عبر الانترنت أو الشبكة المحلية يحتوي على مجموعة من التطبيقات التي تُنظِّم، وتقدم خدمات التعلم الإلكتروني عبر الإنترنت أو الشبكات المحلية(</a:t>
            </a:r>
            <a:r>
              <a:rPr lang="en-US" b="1" dirty="0"/>
              <a:t>Local Area Network-LAN</a:t>
            </a:r>
            <a:r>
              <a:rPr lang="ar-SA" dirty="0"/>
              <a:t>), للطلاب والمعلمين والإداريين، وتشمل هذه الخدمات التحكم بالدخول، وتقديم محتوى التعلم، وأدوات الاتصال، وتنظيم مجموعات المستخدمين</a:t>
            </a:r>
            <a:r>
              <a:rPr lang="en-US" dirty="0"/>
              <a:t> .</a:t>
            </a:r>
          </a:p>
          <a:p>
            <a:pPr marL="137160" indent="0" algn="just" rtl="0">
              <a:buNone/>
            </a:pPr>
            <a:r>
              <a:rPr lang="en-US" dirty="0"/>
              <a:t>A management system of the learning process via the Internet or LAN it contains a set of applications that organize, and provide services of e-learning via the Internet or LAN, for students, teachers and administrators, these services include access control, providing learning content, communication tools and group organization.</a:t>
            </a:r>
          </a:p>
          <a:p>
            <a:pPr lvl="0">
              <a:buClrTx/>
            </a:pPr>
            <a:endParaRPr lang="ar-SA" dirty="0"/>
          </a:p>
        </p:txBody>
      </p:sp>
    </p:spTree>
    <p:extLst>
      <p:ext uri="{BB962C8B-B14F-4D97-AF65-F5344CB8AC3E}">
        <p14:creationId xmlns:p14="http://schemas.microsoft.com/office/powerpoint/2010/main" val="2661555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المحتوي الإلكتروني</a:t>
            </a:r>
            <a:r>
              <a:rPr lang="en-US" b="1" dirty="0">
                <a:solidFill>
                  <a:schemeClr val="bg1">
                    <a:lumMod val="95000"/>
                    <a:lumOff val="5000"/>
                  </a:schemeClr>
                </a:solidFill>
                <a:effectLst>
                  <a:outerShdw blurRad="38100" dist="38100" dir="2700000" algn="tl">
                    <a:srgbClr val="000000">
                      <a:alpha val="43137"/>
                    </a:srgbClr>
                  </a:outerShdw>
                </a:effectLst>
              </a:rPr>
              <a:t> : E-Content / Electronic </a:t>
            </a:r>
            <a:r>
              <a:rPr lang="en-US" b="1" dirty="0" smtClean="0">
                <a:solidFill>
                  <a:schemeClr val="bg1">
                    <a:lumMod val="95000"/>
                    <a:lumOff val="5000"/>
                  </a:schemeClr>
                </a:solidFill>
                <a:effectLst>
                  <a:outerShdw blurRad="38100" dist="38100" dir="2700000" algn="tl">
                    <a:srgbClr val="000000">
                      <a:alpha val="43137"/>
                    </a:srgbClr>
                  </a:outerShdw>
                </a:effectLst>
              </a:rPr>
              <a:t>Content</a:t>
            </a:r>
            <a:r>
              <a:rPr lang="en-US" b="1" dirty="0">
                <a:solidFill>
                  <a:schemeClr val="bg1">
                    <a:lumMod val="95000"/>
                    <a:lumOff val="5000"/>
                  </a:schemeClr>
                </a:solidFill>
                <a:effectLst>
                  <a:outerShdw blurRad="38100" dist="38100" dir="2700000" algn="tl">
                    <a:srgbClr val="000000">
                      <a:alpha val="43137"/>
                    </a:srgbClr>
                  </a:outerShdw>
                </a:effectLst>
              </a:rPr>
              <a:t> </a:t>
            </a:r>
            <a:endParaRPr lang="ar-SA" b="1" dirty="0" smtClean="0">
              <a:solidFill>
                <a:schemeClr val="bg1">
                  <a:lumMod val="95000"/>
                  <a:lumOff val="5000"/>
                </a:schemeClr>
              </a:solidFill>
              <a:effectLst>
                <a:outerShdw blurRad="38100" dist="38100" dir="2700000" algn="tl">
                  <a:srgbClr val="000000">
                    <a:alpha val="43137"/>
                  </a:srgbClr>
                </a:outerShdw>
              </a:effectLst>
            </a:endParaRPr>
          </a:p>
          <a:p>
            <a:pPr marL="137160" lvl="0" indent="0" algn="just">
              <a:buNone/>
            </a:pPr>
            <a:r>
              <a:rPr lang="ar-SA" dirty="0" smtClean="0"/>
              <a:t>المعلومات </a:t>
            </a:r>
            <a:r>
              <a:rPr lang="ar-SA" dirty="0"/>
              <a:t>التي يتم نقلها للطلاب رقمياً ومن أشكال المحتوى الإلكتروني</a:t>
            </a:r>
            <a:r>
              <a:rPr lang="en-US" dirty="0"/>
              <a:t> </a:t>
            </a:r>
            <a:r>
              <a:rPr lang="en-US" dirty="0" smtClean="0"/>
              <a:t>: </a:t>
            </a:r>
            <a:r>
              <a:rPr lang="ar-SA" dirty="0" smtClean="0"/>
              <a:t>النص </a:t>
            </a:r>
            <a:r>
              <a:rPr lang="ar-SA" dirty="0"/>
              <a:t>والصوت والفيديو، والمحاكاة وغيرها</a:t>
            </a:r>
            <a:r>
              <a:rPr lang="en-US" dirty="0"/>
              <a:t> .</a:t>
            </a:r>
          </a:p>
          <a:p>
            <a:pPr marL="137160" indent="0" algn="just" rtl="0">
              <a:buNone/>
            </a:pPr>
            <a:r>
              <a:rPr lang="en-US" dirty="0"/>
              <a:t>Information that is transferred digitally to students. Forms of electronic content are: Text, audio, video, and other simulations.</a:t>
            </a:r>
          </a:p>
          <a:p>
            <a:pPr lvl="0">
              <a:buClrTx/>
            </a:pPr>
            <a:r>
              <a:rPr lang="ar-SA" b="1" dirty="0">
                <a:solidFill>
                  <a:schemeClr val="bg1">
                    <a:lumMod val="95000"/>
                    <a:lumOff val="5000"/>
                  </a:schemeClr>
                </a:solidFill>
                <a:effectLst>
                  <a:outerShdw blurRad="38100" dist="38100" dir="2700000" algn="tl">
                    <a:srgbClr val="000000">
                      <a:alpha val="43137"/>
                    </a:srgbClr>
                  </a:outerShdw>
                </a:effectLst>
              </a:rPr>
              <a:t>المحاكاة </a:t>
            </a:r>
            <a:r>
              <a:rPr lang="en-US" b="1" dirty="0">
                <a:solidFill>
                  <a:schemeClr val="bg1">
                    <a:lumMod val="95000"/>
                    <a:lumOff val="5000"/>
                  </a:schemeClr>
                </a:solidFill>
                <a:effectLst>
                  <a:outerShdw blurRad="38100" dist="38100" dir="2700000" algn="tl">
                    <a:srgbClr val="000000">
                      <a:alpha val="43137"/>
                    </a:srgbClr>
                  </a:outerShdw>
                </a:effectLst>
              </a:rPr>
              <a:t> : Simulation</a:t>
            </a:r>
          </a:p>
          <a:p>
            <a:pPr marL="137160" indent="0" algn="just">
              <a:buNone/>
            </a:pPr>
            <a:r>
              <a:rPr lang="ar-SA" dirty="0"/>
              <a:t>أنشطة صممت لتمثيل الحياة الحقيقية وغالباً تكون تمارين تعليمية قصد منها تمثيل الأنشطة الحياتية بشكل كبير</a:t>
            </a:r>
            <a:r>
              <a:rPr lang="en-US" dirty="0"/>
              <a:t> .</a:t>
            </a:r>
          </a:p>
          <a:p>
            <a:pPr marL="137160" indent="0" algn="just" rtl="0">
              <a:buNone/>
            </a:pPr>
            <a:r>
              <a:rPr lang="en-US" dirty="0"/>
              <a:t>Activities designed to represent real life and they are often educational exercises intended to represent the activities of life dramatically.</a:t>
            </a:r>
          </a:p>
          <a:p>
            <a:pPr lvl="0">
              <a:buClrTx/>
            </a:pPr>
            <a:endParaRPr lang="ar-SA" dirty="0"/>
          </a:p>
        </p:txBody>
      </p:sp>
    </p:spTree>
    <p:extLst>
      <p:ext uri="{BB962C8B-B14F-4D97-AF65-F5344CB8AC3E}">
        <p14:creationId xmlns:p14="http://schemas.microsoft.com/office/powerpoint/2010/main" val="3925950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92500"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الفصول الافتراضية</a:t>
            </a:r>
            <a:r>
              <a:rPr lang="en-US" b="1" dirty="0">
                <a:solidFill>
                  <a:schemeClr val="bg1">
                    <a:lumMod val="95000"/>
                    <a:lumOff val="5000"/>
                  </a:schemeClr>
                </a:solidFill>
                <a:effectLst>
                  <a:outerShdw blurRad="38100" dist="38100" dir="2700000" algn="tl">
                    <a:srgbClr val="000000">
                      <a:alpha val="43137"/>
                    </a:srgbClr>
                  </a:outerShdw>
                </a:effectLst>
              </a:rPr>
              <a:t> : Virtual Class Room </a:t>
            </a:r>
          </a:p>
          <a:p>
            <a:pPr marL="137160" indent="0" algn="just">
              <a:buNone/>
            </a:pPr>
            <a:r>
              <a:rPr lang="ar-SA" dirty="0"/>
              <a:t>فصول شبيهة بالفصول التقليدية الحقيقية من حيث وجود المعلم والمتعلم، ولكنها على الشبكة العالمية للمعلومات حيث لا تتقيد بزمان أو مكان، وعن طريقها يتم استحداث بيئات تعليمية افتراضية بحيث يستطيع المتعلمين التجمع بواسطة الشبكات للمشاركة في حالات تعلم تعاونية ويكون المتعلم في مركز التعلم ويتعلم من أجل الفهم والاستيعاب</a:t>
            </a:r>
            <a:r>
              <a:rPr lang="en-US" dirty="0"/>
              <a:t> .</a:t>
            </a:r>
          </a:p>
          <a:p>
            <a:pPr marL="137160" indent="0" algn="just" rtl="0">
              <a:buNone/>
            </a:pPr>
            <a:r>
              <a:rPr lang="en-US" dirty="0"/>
              <a:t>Classes like traditional classroom in terms of teacher and the learner presence, but on the global network where it is not abide by time or place, VLEs are used through it so that learners can be gathered on the global network to participate in the cases of collaborative learning. It is learner centric where he/she learns to understand and comprehend. </a:t>
            </a:r>
          </a:p>
          <a:p>
            <a:pPr lvl="0">
              <a:buClrTx/>
            </a:pPr>
            <a:endParaRPr lang="ar-SA" dirty="0"/>
          </a:p>
        </p:txBody>
      </p:sp>
    </p:spTree>
    <p:extLst>
      <p:ext uri="{BB962C8B-B14F-4D97-AF65-F5344CB8AC3E}">
        <p14:creationId xmlns:p14="http://schemas.microsoft.com/office/powerpoint/2010/main" val="39259502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92500"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التعليم المدمج (</a:t>
            </a:r>
            <a:r>
              <a:rPr lang="en-US" b="1" dirty="0">
                <a:solidFill>
                  <a:schemeClr val="bg1">
                    <a:lumMod val="95000"/>
                    <a:lumOff val="5000"/>
                  </a:schemeClr>
                </a:solidFill>
                <a:effectLst>
                  <a:outerShdw blurRad="38100" dist="38100" dir="2700000" algn="tl">
                    <a:srgbClr val="000000">
                      <a:alpha val="43137"/>
                    </a:srgbClr>
                  </a:outerShdw>
                </a:effectLst>
              </a:rPr>
              <a:t>Blended learning</a:t>
            </a:r>
            <a:r>
              <a:rPr lang="ar-SA" b="1" dirty="0">
                <a:solidFill>
                  <a:schemeClr val="bg1">
                    <a:lumMod val="95000"/>
                    <a:lumOff val="5000"/>
                  </a:schemeClr>
                </a:solidFill>
                <a:effectLst>
                  <a:outerShdw blurRad="38100" dist="38100" dir="2700000" algn="tl">
                    <a:srgbClr val="000000">
                      <a:alpha val="43137"/>
                    </a:srgbClr>
                  </a:outerShdw>
                </a:effectLst>
              </a:rPr>
              <a:t>):</a:t>
            </a:r>
            <a:endParaRPr lang="en-US" b="1" dirty="0">
              <a:solidFill>
                <a:schemeClr val="bg1">
                  <a:lumMod val="95000"/>
                  <a:lumOff val="5000"/>
                </a:schemeClr>
              </a:solidFill>
              <a:effectLst>
                <a:outerShdw blurRad="38100" dist="38100" dir="2700000" algn="tl">
                  <a:srgbClr val="000000">
                    <a:alpha val="43137"/>
                  </a:srgbClr>
                </a:outerShdw>
              </a:effectLst>
            </a:endParaRPr>
          </a:p>
          <a:p>
            <a:pPr marL="137160" indent="0" algn="just">
              <a:buNone/>
            </a:pPr>
            <a:r>
              <a:rPr lang="ar-SA" dirty="0"/>
              <a:t>تعلم الأحداث أو البرامج التي تجمع بين اثنين أو أكثر من استراتيجيات التعليم لتوفير تجربة تعلم أكثر تكاملا وفعالية. مفهوم التعلم المدمج المشتركة في مجال المهارات التجارية هو توفير تعليم مبني على المفاهيم والمبادئ الأساسية عن طريق التعلم الذاتي عبر الإنترنت، تليها التدريب في الفصول الدراسية لتوفير فرص لممارسة المهارات في، اطار المحاكاة الجماعية.</a:t>
            </a:r>
            <a:endParaRPr lang="en-US" dirty="0"/>
          </a:p>
          <a:p>
            <a:pPr marL="137160" indent="0" algn="just" rtl="0">
              <a:buNone/>
            </a:pPr>
            <a:r>
              <a:rPr lang="en-US" dirty="0"/>
              <a:t>Learning events or programs which combine two or more delivery strategies to provide a more integrated and effective learning experience. A common blended learning approach in the business skills area is to provide instruction on basic concepts and principles via self-paced online learning modules, followed by classroom training to provide opportunities for practicing skills in a simulated, group context.</a:t>
            </a:r>
            <a:endParaRPr lang="ar-SA" dirty="0"/>
          </a:p>
        </p:txBody>
      </p:sp>
    </p:spTree>
    <p:extLst>
      <p:ext uri="{BB962C8B-B14F-4D97-AF65-F5344CB8AC3E}">
        <p14:creationId xmlns:p14="http://schemas.microsoft.com/office/powerpoint/2010/main" val="3504059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lstStyle/>
          <a:p>
            <a:pPr>
              <a:buClrTx/>
            </a:pPr>
            <a:r>
              <a:rPr lang="ar-SA" b="1" dirty="0">
                <a:solidFill>
                  <a:schemeClr val="bg1">
                    <a:lumMod val="95000"/>
                    <a:lumOff val="5000"/>
                  </a:schemeClr>
                </a:solidFill>
                <a:effectLst>
                  <a:outerShdw blurRad="38100" dist="38100" dir="2700000" algn="tl">
                    <a:srgbClr val="000000">
                      <a:alpha val="43137"/>
                    </a:srgbClr>
                  </a:outerShdw>
                </a:effectLst>
              </a:rPr>
              <a:t>ادوات التعليم الالكتروني</a:t>
            </a:r>
            <a:r>
              <a:rPr lang="en-US" b="1" dirty="0">
                <a:solidFill>
                  <a:schemeClr val="bg1">
                    <a:lumMod val="95000"/>
                    <a:lumOff val="5000"/>
                  </a:schemeClr>
                </a:solidFill>
                <a:effectLst>
                  <a:outerShdw blurRad="38100" dist="38100" dir="2700000" algn="tl">
                    <a:srgbClr val="000000">
                      <a:alpha val="43137"/>
                    </a:srgbClr>
                  </a:outerShdw>
                </a:effectLst>
              </a:rPr>
              <a:t> : E-learning Tools </a:t>
            </a:r>
          </a:p>
          <a:p>
            <a:pPr marL="137160" indent="0" algn="just">
              <a:buNone/>
            </a:pPr>
            <a:r>
              <a:rPr lang="ar-SA" dirty="0"/>
              <a:t>أدوات وبرامج تطبيقية تستخدم في التعليم الالكتروني ويتم التواصل من خلالها بين المعلم والمتعلم وتعتمد على الحاسب الآلي والانترنت وتعمل بطريقة منظمة وبشكل تكاملي ومتفاعل كوحدة تمكن المتعلم من التحكم فيها</a:t>
            </a:r>
            <a:r>
              <a:rPr lang="en-US" dirty="0"/>
              <a:t> .</a:t>
            </a:r>
          </a:p>
          <a:p>
            <a:pPr marL="137160" indent="0" algn="just" rtl="0">
              <a:buNone/>
            </a:pPr>
            <a:r>
              <a:rPr lang="en-US" dirty="0"/>
              <a:t>Tools and application software used in e-learning through which communication occurs between the teacher and the learner. It relies on a computer, Internet and operates in an orderly manner and in an integrated and interactively as a unit that enables the learner to control it</a:t>
            </a:r>
            <a:r>
              <a:rPr lang="ar-SA" dirty="0"/>
              <a:t>.</a:t>
            </a:r>
            <a:endParaRPr lang="en-US" dirty="0"/>
          </a:p>
          <a:p>
            <a:endParaRPr lang="ar-SA" dirty="0"/>
          </a:p>
        </p:txBody>
      </p:sp>
    </p:spTree>
    <p:extLst>
      <p:ext uri="{BB962C8B-B14F-4D97-AF65-F5344CB8AC3E}">
        <p14:creationId xmlns:p14="http://schemas.microsoft.com/office/powerpoint/2010/main" val="2972180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a:bodyPr>
          <a:lstStyle/>
          <a:p>
            <a:pPr>
              <a:buClrTx/>
            </a:pPr>
            <a:r>
              <a:rPr lang="ar-SA" b="1" dirty="0">
                <a:solidFill>
                  <a:schemeClr val="bg1">
                    <a:lumMod val="95000"/>
                    <a:lumOff val="5000"/>
                  </a:schemeClr>
                </a:solidFill>
                <a:effectLst>
                  <a:outerShdw blurRad="38100" dist="38100" dir="2700000" algn="tl">
                    <a:srgbClr val="000000">
                      <a:alpha val="43137"/>
                    </a:srgbClr>
                  </a:outerShdw>
                </a:effectLst>
              </a:rPr>
              <a:t>التعليم الالكتروني المتزامن</a:t>
            </a:r>
            <a:r>
              <a:rPr lang="en-US" b="1" dirty="0">
                <a:solidFill>
                  <a:schemeClr val="bg1">
                    <a:lumMod val="95000"/>
                    <a:lumOff val="5000"/>
                  </a:schemeClr>
                </a:solidFill>
                <a:effectLst>
                  <a:outerShdw blurRad="38100" dist="38100" dir="2700000" algn="tl">
                    <a:srgbClr val="000000">
                      <a:alpha val="43137"/>
                    </a:srgbClr>
                  </a:outerShdw>
                </a:effectLst>
              </a:rPr>
              <a:t> : Synchronous E-Learning</a:t>
            </a:r>
          </a:p>
          <a:p>
            <a:pPr marL="137160" indent="0" algn="just">
              <a:buNone/>
            </a:pPr>
            <a:r>
              <a:rPr lang="ar-SA" dirty="0"/>
              <a:t>نوع من التعليم المباشر يحتاج إلى وجود المتعلم في نفس الوقت أمام جهاز الحاسب الآلي ليتواصل عن طريق أدوات الانترنت لإجراء النقاش والحوار والمحادثة بين المتعلمين أنفسهم وبينهم وبين المعلم عبر غرف المحادثة </a:t>
            </a:r>
            <a:r>
              <a:rPr lang="en-US" b="1" dirty="0"/>
              <a:t>chatting </a:t>
            </a:r>
            <a:r>
              <a:rPr lang="ar-SA" dirty="0"/>
              <a:t>أو تلقي الدروس من خلال فصول افتراضية.</a:t>
            </a:r>
            <a:endParaRPr lang="en-US" dirty="0"/>
          </a:p>
          <a:p>
            <a:pPr marL="137160" indent="0" algn="just" rtl="0">
              <a:buNone/>
            </a:pPr>
            <a:r>
              <a:rPr lang="en-US" dirty="0"/>
              <a:t>It is a direct learning which needs learners to be in front of computers at the same time to communicate via online tools for discussion and debate and conversation between the learners themselves and between them and the teacher via chat rooms chatting or receive lessons through virtual classes.</a:t>
            </a:r>
          </a:p>
          <a:p>
            <a:endParaRPr lang="ar-SA" dirty="0"/>
          </a:p>
        </p:txBody>
      </p:sp>
    </p:spTree>
    <p:extLst>
      <p:ext uri="{BB962C8B-B14F-4D97-AF65-F5344CB8AC3E}">
        <p14:creationId xmlns:p14="http://schemas.microsoft.com/office/powerpoint/2010/main" val="2376378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85000" lnSpcReduction="10000"/>
          </a:bodyPr>
          <a:lstStyle/>
          <a:p>
            <a:pPr lvl="0" algn="just">
              <a:buClrTx/>
              <a:buFont typeface="Wingdings" pitchFamily="2" charset="2"/>
              <a:buChar char="q"/>
            </a:pPr>
            <a:r>
              <a:rPr lang="ar-SA" b="1" dirty="0">
                <a:solidFill>
                  <a:schemeClr val="bg1">
                    <a:lumMod val="95000"/>
                    <a:lumOff val="5000"/>
                  </a:schemeClr>
                </a:solidFill>
                <a:effectLst>
                  <a:outerShdw blurRad="38100" dist="38100" dir="2700000" algn="tl">
                    <a:srgbClr val="000000">
                      <a:alpha val="43137"/>
                    </a:srgbClr>
                  </a:outerShdw>
                </a:effectLst>
              </a:rPr>
              <a:t>التعليم الالكتروني غير المتزامن</a:t>
            </a:r>
            <a:r>
              <a:rPr lang="en-US" b="1" dirty="0">
                <a:solidFill>
                  <a:schemeClr val="bg1">
                    <a:lumMod val="95000"/>
                    <a:lumOff val="5000"/>
                  </a:schemeClr>
                </a:solidFill>
                <a:effectLst>
                  <a:outerShdw blurRad="38100" dist="38100" dir="2700000" algn="tl">
                    <a:srgbClr val="000000">
                      <a:alpha val="43137"/>
                    </a:srgbClr>
                  </a:outerShdw>
                </a:effectLst>
              </a:rPr>
              <a:t> : Asynchronous E-Learning</a:t>
            </a:r>
          </a:p>
          <a:p>
            <a:pPr marL="137160" indent="0" algn="just">
              <a:buNone/>
            </a:pPr>
            <a:r>
              <a:rPr lang="ar-SA" dirty="0"/>
              <a:t>نوع من التعليم غير المباشر الذي لا يحتاج إلى وجود المعلم والمتعلم في نفس الوقت أمام جهاز الحاسب الآلي، حيث تكون العملية التعليمية بين المعلم والمتعلم غير مباشرة وغير محكومة بوقت محدد، بل على فترات مختلفة</a:t>
            </a:r>
            <a:r>
              <a:rPr lang="en-US" dirty="0"/>
              <a:t>. </a:t>
            </a:r>
            <a:r>
              <a:rPr lang="ar-SA" dirty="0"/>
              <a:t>ومثاله التعليم الذاتي عن طريق الانترنت أو الأقراص المدمجة </a:t>
            </a:r>
            <a:r>
              <a:rPr lang="en-US" dirty="0"/>
              <a:t>(</a:t>
            </a:r>
            <a:r>
              <a:rPr lang="en-US" b="1" dirty="0"/>
              <a:t>CD-ROM</a:t>
            </a:r>
            <a:r>
              <a:rPr lang="en-US" dirty="0"/>
              <a:t>) </a:t>
            </a:r>
            <a:r>
              <a:rPr lang="ar-SA" dirty="0"/>
              <a:t>والمنتديات والبريد الإلكتروني ويتميز بحصول التعلم حسب الأوقات المناسبة والملائمة للمتعلم وبالجهد الذي يرغب في تقديمه إعادة الدراسة والرجوع إليها كلما احتاج إلى ذلك</a:t>
            </a:r>
            <a:r>
              <a:rPr lang="en-US" dirty="0"/>
              <a:t> .</a:t>
            </a:r>
          </a:p>
          <a:p>
            <a:pPr marL="137160" indent="0" algn="just" rtl="0">
              <a:buNone/>
            </a:pPr>
            <a:r>
              <a:rPr lang="en-US" dirty="0"/>
              <a:t>Type of indirect learning that does not require the presence of the teacher and the learner at the same time in front of a computer, where the learning process between the teacher and the learner is indirect and ungoverned by time limit. It represents examples like self-paced learning via the Internet or (CD-ROM), forums and e-mail. It is Featured by learning at the appropriate time for learners to enable re-study and review.</a:t>
            </a:r>
          </a:p>
          <a:p>
            <a:pPr marL="137160" indent="0">
              <a:buNone/>
            </a:pPr>
            <a:endParaRPr lang="ar-SA" dirty="0"/>
          </a:p>
        </p:txBody>
      </p:sp>
    </p:spTree>
    <p:extLst>
      <p:ext uri="{BB962C8B-B14F-4D97-AF65-F5344CB8AC3E}">
        <p14:creationId xmlns:p14="http://schemas.microsoft.com/office/powerpoint/2010/main" val="2376378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85000"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التعليم الجوال</a:t>
            </a:r>
            <a:r>
              <a:rPr lang="en-US" b="1" dirty="0">
                <a:solidFill>
                  <a:schemeClr val="bg1">
                    <a:lumMod val="95000"/>
                    <a:lumOff val="5000"/>
                  </a:schemeClr>
                </a:solidFill>
                <a:effectLst>
                  <a:outerShdw blurRad="38100" dist="38100" dir="2700000" algn="tl">
                    <a:srgbClr val="000000">
                      <a:alpha val="43137"/>
                    </a:srgbClr>
                  </a:outerShdw>
                </a:effectLst>
              </a:rPr>
              <a:t> /</a:t>
            </a:r>
            <a:r>
              <a:rPr lang="ar-SA" b="1" dirty="0">
                <a:solidFill>
                  <a:schemeClr val="bg1">
                    <a:lumMod val="95000"/>
                    <a:lumOff val="5000"/>
                  </a:schemeClr>
                </a:solidFill>
                <a:effectLst>
                  <a:outerShdw blurRad="38100" dist="38100" dir="2700000" algn="tl">
                    <a:srgbClr val="000000">
                      <a:alpha val="43137"/>
                    </a:srgbClr>
                  </a:outerShdw>
                </a:effectLst>
              </a:rPr>
              <a:t>المتنقل</a:t>
            </a:r>
            <a:r>
              <a:rPr lang="en-US" b="1" dirty="0">
                <a:solidFill>
                  <a:schemeClr val="bg1">
                    <a:lumMod val="95000"/>
                    <a:lumOff val="5000"/>
                  </a:schemeClr>
                </a:solidFill>
                <a:effectLst>
                  <a:outerShdw blurRad="38100" dist="38100" dir="2700000" algn="tl">
                    <a:srgbClr val="000000">
                      <a:alpha val="43137"/>
                    </a:srgbClr>
                  </a:outerShdw>
                </a:effectLst>
              </a:rPr>
              <a:t> : Mobile Learning</a:t>
            </a:r>
          </a:p>
          <a:p>
            <a:pPr marL="137160" indent="0" algn="just">
              <a:buNone/>
            </a:pPr>
            <a:r>
              <a:rPr lang="ar-SA" dirty="0"/>
              <a:t>استخدام الأجهزة اللاسلكية الصغيرة والمحمولة يدويا مثل الهواتف النقالة </a:t>
            </a:r>
            <a:r>
              <a:rPr lang="en-US" b="1" dirty="0"/>
              <a:t>Mobile Phones </a:t>
            </a:r>
            <a:r>
              <a:rPr lang="ar-SA" dirty="0"/>
              <a:t>والمساعدات الرقمية الشخصية </a:t>
            </a:r>
            <a:r>
              <a:rPr lang="en-US" b="1" dirty="0"/>
              <a:t>PDAs </a:t>
            </a:r>
            <a:r>
              <a:rPr lang="ar-SA" dirty="0"/>
              <a:t>، والهواتف الذكية </a:t>
            </a:r>
            <a:r>
              <a:rPr lang="en-US" b="1" dirty="0"/>
              <a:t>Smart Phones </a:t>
            </a:r>
            <a:r>
              <a:rPr lang="en-US" dirty="0"/>
              <a:t>, </a:t>
            </a:r>
            <a:r>
              <a:rPr lang="ar-SA" dirty="0"/>
              <a:t>والحاسبات الشخصية الصغيرة</a:t>
            </a:r>
            <a:r>
              <a:rPr lang="en-US" b="1" dirty="0"/>
              <a:t> Tablet PCs </a:t>
            </a:r>
            <a:r>
              <a:rPr lang="ar-SA" dirty="0"/>
              <a:t>لتحقيق المرونة والتفاعل في عمليتي التدريس والتعلم في أي وقت وفي أي مكان</a:t>
            </a:r>
            <a:r>
              <a:rPr lang="en-US" dirty="0"/>
              <a:t> </a:t>
            </a:r>
            <a:r>
              <a:rPr lang="en-US" dirty="0" smtClean="0"/>
              <a:t>.</a:t>
            </a:r>
          </a:p>
          <a:p>
            <a:pPr marL="137160" indent="0" algn="just" rtl="0">
              <a:buNone/>
            </a:pPr>
            <a:r>
              <a:rPr lang="en-US" dirty="0"/>
              <a:t>The use of small wireless devices and Mobile Phones, personal digital assistants PDAs, smart phones and Tablet PCs to achieve the flexibility and interactivity in teaching and learning at any time and in any place. </a:t>
            </a:r>
          </a:p>
          <a:p>
            <a:pPr lvl="0">
              <a:buClrTx/>
            </a:pPr>
            <a:r>
              <a:rPr lang="ar-SA" b="1" dirty="0" smtClean="0">
                <a:solidFill>
                  <a:schemeClr val="bg1">
                    <a:lumMod val="95000"/>
                    <a:lumOff val="5000"/>
                  </a:schemeClr>
                </a:solidFill>
                <a:effectLst>
                  <a:outerShdw blurRad="38100" dist="38100" dir="2700000" algn="tl">
                    <a:srgbClr val="000000">
                      <a:alpha val="43137"/>
                    </a:srgbClr>
                  </a:outerShdw>
                </a:effectLst>
              </a:rPr>
              <a:t>التعليم </a:t>
            </a:r>
            <a:r>
              <a:rPr lang="ar-SA" b="1" dirty="0">
                <a:solidFill>
                  <a:schemeClr val="bg1">
                    <a:lumMod val="95000"/>
                    <a:lumOff val="5000"/>
                  </a:schemeClr>
                </a:solidFill>
                <a:effectLst>
                  <a:outerShdw blurRad="38100" dist="38100" dir="2700000" algn="tl">
                    <a:srgbClr val="000000">
                      <a:alpha val="43137"/>
                    </a:srgbClr>
                  </a:outerShdw>
                </a:effectLst>
              </a:rPr>
              <a:t>الإلكتروني عن بعد</a:t>
            </a:r>
            <a:r>
              <a:rPr lang="en-US" b="1" dirty="0">
                <a:solidFill>
                  <a:schemeClr val="bg1">
                    <a:lumMod val="95000"/>
                    <a:lumOff val="5000"/>
                  </a:schemeClr>
                </a:solidFill>
                <a:effectLst>
                  <a:outerShdw blurRad="38100" dist="38100" dir="2700000" algn="tl">
                    <a:srgbClr val="000000">
                      <a:alpha val="43137"/>
                    </a:srgbClr>
                  </a:outerShdw>
                </a:effectLst>
              </a:rPr>
              <a:t> : Distance </a:t>
            </a:r>
            <a:r>
              <a:rPr lang="en-US" b="1" dirty="0" smtClean="0">
                <a:solidFill>
                  <a:schemeClr val="bg1">
                    <a:lumMod val="95000"/>
                    <a:lumOff val="5000"/>
                  </a:schemeClr>
                </a:solidFill>
                <a:effectLst>
                  <a:outerShdw blurRad="38100" dist="38100" dir="2700000" algn="tl">
                    <a:srgbClr val="000000">
                      <a:alpha val="43137"/>
                    </a:srgbClr>
                  </a:outerShdw>
                </a:effectLst>
              </a:rPr>
              <a:t>E-Learning</a:t>
            </a:r>
          </a:p>
          <a:p>
            <a:pPr marL="137160" indent="0">
              <a:buNone/>
            </a:pPr>
            <a:r>
              <a:rPr lang="ar-SA" dirty="0" smtClean="0"/>
              <a:t>تفاعلات تعليمية متزامنة أو غير متزامنة بوساطة تقنية الإنترنت وتطبيقاتها</a:t>
            </a:r>
            <a:r>
              <a:rPr lang="en-US" dirty="0" smtClean="0"/>
              <a:t> .</a:t>
            </a:r>
          </a:p>
          <a:p>
            <a:pPr marL="137160" indent="0" algn="just" rtl="0">
              <a:buNone/>
            </a:pPr>
            <a:r>
              <a:rPr lang="en-US" dirty="0" smtClean="0"/>
              <a:t>Learning </a:t>
            </a:r>
            <a:r>
              <a:rPr lang="en-US" dirty="0"/>
              <a:t>interactions either synchronous or asynchronous via Internet technology and its applications.</a:t>
            </a:r>
          </a:p>
          <a:p>
            <a:endParaRPr lang="ar-SA" dirty="0"/>
          </a:p>
        </p:txBody>
      </p:sp>
    </p:spTree>
    <p:extLst>
      <p:ext uri="{BB962C8B-B14F-4D97-AF65-F5344CB8AC3E}">
        <p14:creationId xmlns:p14="http://schemas.microsoft.com/office/powerpoint/2010/main" val="23763781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85000" lnSpcReduction="2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التعليم عن بعد</a:t>
            </a:r>
            <a:r>
              <a:rPr lang="en-US" b="1" dirty="0">
                <a:solidFill>
                  <a:schemeClr val="bg1">
                    <a:lumMod val="95000"/>
                    <a:lumOff val="5000"/>
                  </a:schemeClr>
                </a:solidFill>
                <a:effectLst>
                  <a:outerShdw blurRad="38100" dist="38100" dir="2700000" algn="tl">
                    <a:srgbClr val="000000">
                      <a:alpha val="43137"/>
                    </a:srgbClr>
                  </a:outerShdw>
                </a:effectLst>
              </a:rPr>
              <a:t> : Distance </a:t>
            </a:r>
            <a:r>
              <a:rPr lang="en-US" b="1" dirty="0" smtClean="0">
                <a:solidFill>
                  <a:schemeClr val="bg1">
                    <a:lumMod val="95000"/>
                    <a:lumOff val="5000"/>
                  </a:schemeClr>
                </a:solidFill>
                <a:effectLst>
                  <a:outerShdw blurRad="38100" dist="38100" dir="2700000" algn="tl">
                    <a:srgbClr val="000000">
                      <a:alpha val="43137"/>
                    </a:srgbClr>
                  </a:outerShdw>
                </a:effectLst>
              </a:rPr>
              <a:t>Learning</a:t>
            </a:r>
            <a:endParaRPr lang="en-US" b="1" dirty="0">
              <a:solidFill>
                <a:schemeClr val="bg1">
                  <a:lumMod val="95000"/>
                  <a:lumOff val="5000"/>
                </a:schemeClr>
              </a:solidFill>
              <a:effectLst>
                <a:outerShdw blurRad="38100" dist="38100" dir="2700000" algn="tl">
                  <a:srgbClr val="000000">
                    <a:alpha val="43137"/>
                  </a:srgbClr>
                </a:outerShdw>
              </a:effectLst>
            </a:endParaRPr>
          </a:p>
          <a:p>
            <a:pPr marL="137160" indent="0" algn="just">
              <a:buNone/>
            </a:pPr>
            <a:r>
              <a:rPr lang="ar-SA" dirty="0"/>
              <a:t>العملية التعليمية التي تتم بين المعلم والمتعلم بالرغم من عدم اجتماعهما في مكان واحد بسبب البعد الزمني أو الجغرافي</a:t>
            </a:r>
            <a:r>
              <a:rPr lang="en-US" dirty="0"/>
              <a:t>, </a:t>
            </a:r>
            <a:r>
              <a:rPr lang="ar-SA" dirty="0"/>
              <a:t>فعملية التعليم عن بعد يتم نقلها للمتعلم عن طريق وسائل متزامنة أو غير متزامنة</a:t>
            </a:r>
            <a:r>
              <a:rPr lang="en-US" dirty="0"/>
              <a:t>. </a:t>
            </a:r>
            <a:r>
              <a:rPr lang="ar-SA" dirty="0"/>
              <a:t>يستخدم فيها وسائل متعددة كالنص، والصور، والأقراص المدمجة </a:t>
            </a:r>
            <a:r>
              <a:rPr lang="en-US" dirty="0"/>
              <a:t>(</a:t>
            </a:r>
            <a:r>
              <a:rPr lang="en-US" b="1" dirty="0"/>
              <a:t>CD-ROM</a:t>
            </a:r>
            <a:r>
              <a:rPr lang="en-US" dirty="0"/>
              <a:t>) </a:t>
            </a:r>
            <a:r>
              <a:rPr lang="ar-SA" dirty="0"/>
              <a:t>، الصوت،ومؤتمرات الفيديو، وغيرها</a:t>
            </a:r>
            <a:r>
              <a:rPr lang="en-US" dirty="0"/>
              <a:t>, </a:t>
            </a:r>
            <a:r>
              <a:rPr lang="ar-SA" dirty="0"/>
              <a:t>ومن المهم معرفته أن مفهوم التعليم عن بعد أشمل من مفهوم التعليم الإلكتروني</a:t>
            </a:r>
            <a:r>
              <a:rPr lang="en-US" dirty="0"/>
              <a:t> .</a:t>
            </a:r>
          </a:p>
          <a:p>
            <a:pPr marL="137160" indent="0" algn="just" rtl="0">
              <a:buNone/>
            </a:pPr>
            <a:endParaRPr lang="en-US" dirty="0" smtClean="0"/>
          </a:p>
          <a:p>
            <a:pPr marL="137160" indent="0" algn="just" rtl="0">
              <a:buNone/>
            </a:pPr>
            <a:r>
              <a:rPr lang="en-US" dirty="0" smtClean="0"/>
              <a:t>A </a:t>
            </a:r>
            <a:r>
              <a:rPr lang="en-US" dirty="0"/>
              <a:t>learning process that occurs between the teacher and the learner despite the absence of their meeting in one place because of the of time or geographic location ,  distance  learning process is transferred to the learners via synchronous or asynchronous tools which uses multiple methods as, text, images, CD-ROM, audio, video conferencing, etc. It is important to know that the concept of distance learning is more comprehensive than the concept of e-learning.</a:t>
            </a:r>
            <a:endParaRPr lang="ar-SA" dirty="0"/>
          </a:p>
        </p:txBody>
      </p:sp>
    </p:spTree>
    <p:extLst>
      <p:ext uri="{BB962C8B-B14F-4D97-AF65-F5344CB8AC3E}">
        <p14:creationId xmlns:p14="http://schemas.microsoft.com/office/powerpoint/2010/main" val="2376378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85000" lnSpcReduction="2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الوسائط المتعددة</a:t>
            </a:r>
            <a:r>
              <a:rPr lang="en-US" b="1" dirty="0">
                <a:solidFill>
                  <a:schemeClr val="bg1">
                    <a:lumMod val="95000"/>
                    <a:lumOff val="5000"/>
                  </a:schemeClr>
                </a:solidFill>
                <a:effectLst>
                  <a:outerShdw blurRad="38100" dist="38100" dir="2700000" algn="tl">
                    <a:srgbClr val="000000">
                      <a:alpha val="43137"/>
                    </a:srgbClr>
                  </a:outerShdw>
                </a:effectLst>
              </a:rPr>
              <a:t> : Multimedia </a:t>
            </a:r>
          </a:p>
          <a:p>
            <a:pPr marL="137160" indent="0">
              <a:buNone/>
            </a:pPr>
            <a:r>
              <a:rPr lang="ar-SA" dirty="0"/>
              <a:t>مجموعة من المواد والبرامج مصممة لتقديمها من خلال الاستخدام المدمج والمتكامل لأكثر من وسيلة في برنامج واحد بما في ذلك النصوص والرسوم والصوت والفيديو والرسوم المتحركة</a:t>
            </a:r>
            <a:r>
              <a:rPr lang="en-US" dirty="0"/>
              <a:t> .</a:t>
            </a:r>
          </a:p>
          <a:p>
            <a:pPr marL="137160" indent="0" algn="just" rtl="0">
              <a:buNone/>
            </a:pPr>
            <a:r>
              <a:rPr lang="en-US" dirty="0"/>
              <a:t>A range of tools and software package designed to be presented through the merged integrated use in single software, including text, graphics, audio, video and animation.</a:t>
            </a:r>
          </a:p>
          <a:p>
            <a:pPr lvl="0">
              <a:buClrTx/>
            </a:pPr>
            <a:r>
              <a:rPr lang="ar-SA" b="1" dirty="0">
                <a:solidFill>
                  <a:schemeClr val="bg1">
                    <a:lumMod val="95000"/>
                    <a:lumOff val="5000"/>
                  </a:schemeClr>
                </a:solidFill>
                <a:effectLst>
                  <a:outerShdw blurRad="38100" dist="38100" dir="2700000" algn="tl">
                    <a:srgbClr val="000000">
                      <a:alpha val="43137"/>
                    </a:srgbClr>
                  </a:outerShdw>
                </a:effectLst>
              </a:rPr>
              <a:t>السبورة الإلكترونية أو السبورة التفاعلية</a:t>
            </a:r>
            <a:r>
              <a:rPr lang="en-US" b="1" dirty="0">
                <a:solidFill>
                  <a:schemeClr val="bg1">
                    <a:lumMod val="95000"/>
                    <a:lumOff val="5000"/>
                  </a:schemeClr>
                </a:solidFill>
                <a:effectLst>
                  <a:outerShdw blurRad="38100" dist="38100" dir="2700000" algn="tl">
                    <a:srgbClr val="000000">
                      <a:alpha val="43137"/>
                    </a:srgbClr>
                  </a:outerShdw>
                </a:effectLst>
              </a:rPr>
              <a:t> : (Smart Board) </a:t>
            </a:r>
          </a:p>
          <a:p>
            <a:pPr marL="137160" indent="0" algn="just">
              <a:buNone/>
            </a:pPr>
            <a:r>
              <a:rPr lang="ar-SA" dirty="0"/>
              <a:t>سبورة تفاعلية توفر متطلبات التعليم والتدريس في عصر المعلوماتية ونظم الاتصالات الرقمية والإلكترونية في بيئة تعليمية متكاملة وماتتميز به من سهولة الاستخدام وانسيابية في التعامل</a:t>
            </a:r>
            <a:r>
              <a:rPr lang="en-US" dirty="0"/>
              <a:t> .</a:t>
            </a:r>
          </a:p>
          <a:p>
            <a:pPr marL="137160" indent="0" algn="just" rtl="0">
              <a:buNone/>
            </a:pPr>
            <a:r>
              <a:rPr lang="en-US" dirty="0"/>
              <a:t>It is an interactive board that provides interactive learning and teaching requirements in the era of information and communication systems and electronic digital integrated learning environment. </a:t>
            </a:r>
          </a:p>
          <a:p>
            <a:endParaRPr lang="ar-SA" dirty="0"/>
          </a:p>
        </p:txBody>
      </p:sp>
    </p:spTree>
    <p:extLst>
      <p:ext uri="{BB962C8B-B14F-4D97-AF65-F5344CB8AC3E}">
        <p14:creationId xmlns:p14="http://schemas.microsoft.com/office/powerpoint/2010/main" val="2376378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fontScale="92500"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بيئة التعلم </a:t>
            </a:r>
            <a:r>
              <a:rPr lang="ar-SA" b="1" dirty="0" smtClean="0">
                <a:solidFill>
                  <a:schemeClr val="bg1">
                    <a:lumMod val="95000"/>
                    <a:lumOff val="5000"/>
                  </a:schemeClr>
                </a:solidFill>
                <a:effectLst>
                  <a:outerShdw blurRad="38100" dist="38100" dir="2700000" algn="tl">
                    <a:srgbClr val="000000">
                      <a:alpha val="43137"/>
                    </a:srgbClr>
                  </a:outerShdw>
                </a:effectLst>
              </a:rPr>
              <a:t>الافتراضية </a:t>
            </a:r>
            <a:r>
              <a:rPr lang="en-US" b="1" dirty="0" smtClean="0">
                <a:solidFill>
                  <a:schemeClr val="bg1">
                    <a:lumMod val="95000"/>
                    <a:lumOff val="5000"/>
                  </a:schemeClr>
                </a:solidFill>
                <a:effectLst>
                  <a:outerShdw blurRad="38100" dist="38100" dir="2700000" algn="tl">
                    <a:srgbClr val="000000">
                      <a:alpha val="43137"/>
                    </a:srgbClr>
                  </a:outerShdw>
                </a:effectLst>
              </a:rPr>
              <a:t> </a:t>
            </a:r>
            <a:r>
              <a:rPr lang="en-US" b="1" dirty="0">
                <a:solidFill>
                  <a:schemeClr val="bg1">
                    <a:lumMod val="95000"/>
                    <a:lumOff val="5000"/>
                  </a:schemeClr>
                </a:solidFill>
                <a:effectLst>
                  <a:outerShdw blurRad="38100" dist="38100" dir="2700000" algn="tl">
                    <a:srgbClr val="000000">
                      <a:alpha val="43137"/>
                    </a:srgbClr>
                  </a:outerShdw>
                </a:effectLst>
              </a:rPr>
              <a:t>: Virtual Learning Environment</a:t>
            </a:r>
          </a:p>
          <a:p>
            <a:pPr marL="137160" indent="0" algn="just">
              <a:buNone/>
            </a:pPr>
            <a:r>
              <a:rPr lang="ar-SA" dirty="0"/>
              <a:t>بيئة يتم إنتاجها من خلال الحاسب بحيث تمكن المستخدم من التفاعل معها سواء كان بتفحص ماتحتويه البيئة من خلال حاستي البصر والسمع أو بالمشاركة والتأثير فيها بالقيام بعمليات تعديل وتطوير فهي عملية محاكاة </a:t>
            </a:r>
            <a:r>
              <a:rPr lang="en-US" dirty="0"/>
              <a:t>(</a:t>
            </a:r>
            <a:r>
              <a:rPr lang="en-US" b="1" dirty="0"/>
              <a:t>Simulation</a:t>
            </a:r>
            <a:r>
              <a:rPr lang="en-US" dirty="0"/>
              <a:t>) </a:t>
            </a:r>
            <a:r>
              <a:rPr lang="ar-SA" dirty="0"/>
              <a:t>لبيئة واقعية أو خيالية يتم تصورها وبناؤها من خلال الإمكانات التي توفرها التكنولوجيا الحديثة</a:t>
            </a:r>
            <a:r>
              <a:rPr lang="en-US" dirty="0"/>
              <a:t>.</a:t>
            </a:r>
          </a:p>
          <a:p>
            <a:pPr marL="137160" indent="0" algn="just" rtl="0">
              <a:buNone/>
            </a:pPr>
            <a:r>
              <a:rPr lang="en-US" dirty="0"/>
              <a:t>An environment produced through the computer to enable the user to interact with it whether by examining content of the environment through the senses of vision and hearing, participating or doing modification and development, it is a process of simulation to a realistic or fictional environment perceived and built by the potential offered by modern technology. </a:t>
            </a:r>
          </a:p>
        </p:txBody>
      </p:sp>
    </p:spTree>
    <p:extLst>
      <p:ext uri="{BB962C8B-B14F-4D97-AF65-F5344CB8AC3E}">
        <p14:creationId xmlns:p14="http://schemas.microsoft.com/office/powerpoint/2010/main" val="2661555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40"/>
          </a:xfrm>
        </p:spPr>
        <p:txBody>
          <a:bodyPr>
            <a:normAutofit lnSpcReduction="10000"/>
          </a:bodyPr>
          <a:lstStyle/>
          <a:p>
            <a:pPr lvl="0">
              <a:buClrTx/>
            </a:pPr>
            <a:r>
              <a:rPr lang="ar-SA" b="1" dirty="0">
                <a:solidFill>
                  <a:schemeClr val="bg1">
                    <a:lumMod val="95000"/>
                    <a:lumOff val="5000"/>
                  </a:schemeClr>
                </a:solidFill>
                <a:effectLst>
                  <a:outerShdw blurRad="38100" dist="38100" dir="2700000" algn="tl">
                    <a:srgbClr val="000000">
                      <a:alpha val="43137"/>
                    </a:srgbClr>
                  </a:outerShdw>
                </a:effectLst>
              </a:rPr>
              <a:t>تقنيات الويب</a:t>
            </a:r>
            <a:r>
              <a:rPr lang="en-US" b="1" dirty="0">
                <a:solidFill>
                  <a:schemeClr val="bg1">
                    <a:lumMod val="95000"/>
                    <a:lumOff val="5000"/>
                  </a:schemeClr>
                </a:solidFill>
                <a:effectLst>
                  <a:outerShdw blurRad="38100" dist="38100" dir="2700000" algn="tl">
                    <a:srgbClr val="000000">
                      <a:alpha val="43137"/>
                    </a:srgbClr>
                  </a:outerShdw>
                </a:effectLst>
              </a:rPr>
              <a:t>: Web2.0</a:t>
            </a:r>
          </a:p>
          <a:p>
            <a:pPr marL="137160" indent="0" algn="just">
              <a:buNone/>
            </a:pPr>
            <a:r>
              <a:rPr lang="ar-SA" dirty="0"/>
              <a:t>يشير إلى تقنيات الجيل القادم للانترنت ، حيث تعد هذه التقنيات كمنصة (</a:t>
            </a:r>
            <a:r>
              <a:rPr lang="en-US" b="1" dirty="0"/>
              <a:t>Platform</a:t>
            </a:r>
            <a:r>
              <a:rPr lang="ar-SA" dirty="0"/>
              <a:t>) لمجموعة من التطبيقات بحيث تصبح أكثر إتاحية للتفاعل والتشارك والتعاون بين المستخدمين</a:t>
            </a:r>
            <a:r>
              <a:rPr lang="en-US" dirty="0"/>
              <a:t>. </a:t>
            </a:r>
            <a:r>
              <a:rPr lang="ar-SA" dirty="0"/>
              <a:t>من تطبيقات الويب </a:t>
            </a:r>
            <a:r>
              <a:rPr lang="en-US" dirty="0"/>
              <a:t>2 </a:t>
            </a:r>
            <a:r>
              <a:rPr lang="ar-SA" dirty="0"/>
              <a:t>المدونات </a:t>
            </a:r>
            <a:r>
              <a:rPr lang="en-US" dirty="0"/>
              <a:t>(</a:t>
            </a:r>
            <a:r>
              <a:rPr lang="en-US" b="1" dirty="0"/>
              <a:t>Blogs</a:t>
            </a:r>
            <a:r>
              <a:rPr lang="en-US" dirty="0"/>
              <a:t>) </a:t>
            </a:r>
            <a:r>
              <a:rPr lang="ar-SA" dirty="0"/>
              <a:t>والويكي</a:t>
            </a:r>
            <a:r>
              <a:rPr lang="en-US" dirty="0"/>
              <a:t> (</a:t>
            </a:r>
            <a:r>
              <a:rPr lang="en-US" b="1" dirty="0"/>
              <a:t>Wiki</a:t>
            </a:r>
            <a:r>
              <a:rPr lang="en-US" dirty="0"/>
              <a:t>)</a:t>
            </a:r>
            <a:r>
              <a:rPr lang="ar-SA" dirty="0"/>
              <a:t>وخدمات تشارك الوسائط </a:t>
            </a:r>
            <a:r>
              <a:rPr lang="en-US" dirty="0"/>
              <a:t>(</a:t>
            </a:r>
            <a:r>
              <a:rPr lang="en-US" b="1" dirty="0"/>
              <a:t>Media - Sharing</a:t>
            </a:r>
            <a:r>
              <a:rPr lang="en-US" dirty="0"/>
              <a:t>) </a:t>
            </a:r>
            <a:r>
              <a:rPr lang="ar-SA" dirty="0"/>
              <a:t>والملخص الثري للمواقع (</a:t>
            </a:r>
            <a:r>
              <a:rPr lang="en-US" b="1" dirty="0"/>
              <a:t>RSS</a:t>
            </a:r>
            <a:r>
              <a:rPr lang="ar-SA" dirty="0"/>
              <a:t>).</a:t>
            </a:r>
            <a:endParaRPr lang="en-US" dirty="0"/>
          </a:p>
          <a:p>
            <a:pPr marL="137160" indent="0" algn="just" rtl="0">
              <a:buNone/>
            </a:pPr>
            <a:endParaRPr lang="en-US" dirty="0" smtClean="0"/>
          </a:p>
          <a:p>
            <a:pPr marL="137160" indent="0" algn="just" rtl="0">
              <a:buNone/>
            </a:pPr>
            <a:r>
              <a:rPr lang="en-US" dirty="0" smtClean="0"/>
              <a:t>It refers </a:t>
            </a:r>
            <a:r>
              <a:rPr lang="en-US" dirty="0"/>
              <a:t>to the next-generation technologies of the Internet, where it is regarded as a platform for a range of applications so that they become more available for interaction, participation and collaboration between users. Web 2.0 applications include Blogs, Wiki, Media – Sharing and RSS.  </a:t>
            </a:r>
          </a:p>
          <a:p>
            <a:endParaRPr lang="ar-SA" dirty="0"/>
          </a:p>
        </p:txBody>
      </p:sp>
    </p:spTree>
    <p:extLst>
      <p:ext uri="{BB962C8B-B14F-4D97-AF65-F5344CB8AC3E}">
        <p14:creationId xmlns:p14="http://schemas.microsoft.com/office/powerpoint/2010/main" val="26615558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3e39f4bb9fab2273d3e0773d56a3ca3b1357f22a"/>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60</TotalTime>
  <Words>1280</Words>
  <Application>Microsoft Office PowerPoint</Application>
  <PresentationFormat>On-screen Show (4:3)</PresentationFormat>
  <Paragraphs>48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مصطلحات في التعليم الإلكتروني E-learning Terminologies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مصطلحات في التعليم الإلكتروني E-learning Terminologies</dc:title>
  <dc:creator>USER</dc:creator>
  <cp:lastModifiedBy>USER</cp:lastModifiedBy>
  <cp:revision>5</cp:revision>
  <dcterms:created xsi:type="dcterms:W3CDTF">2013-06-20T12:50:15Z</dcterms:created>
  <dcterms:modified xsi:type="dcterms:W3CDTF">2013-06-20T13:51:09Z</dcterms:modified>
</cp:coreProperties>
</file>