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6"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446E7C-8FD4-4C07-B9A6-5198F506C83F}" type="doc">
      <dgm:prSet loTypeId="urn:microsoft.com/office/officeart/2005/8/layout/rings+Icon" loCatId="officeonline" qsTypeId="urn:microsoft.com/office/officeart/2005/8/quickstyle/simple3" qsCatId="simple" csTypeId="urn:microsoft.com/office/officeart/2005/8/colors/colorful4" csCatId="colorful" phldr="1"/>
      <dgm:spPr/>
    </dgm:pt>
    <dgm:pt modelId="{C6BE6B24-0208-4775-A635-F55C7CE2ECB4}">
      <dgm:prSet phldrT="[نص]"/>
      <dgm:spPr/>
      <dgm:t>
        <a:bodyPr/>
        <a:lstStyle/>
        <a:p>
          <a:pPr rtl="1"/>
          <a:r>
            <a:rPr lang="ar-SA" dirty="0" smtClean="0"/>
            <a:t>التميز لكليات الجامعة</a:t>
          </a:r>
          <a:endParaRPr lang="ar-SA" dirty="0"/>
        </a:p>
      </dgm:t>
    </dgm:pt>
    <dgm:pt modelId="{682BFC82-8A82-4301-AB12-0865180DD397}" type="parTrans" cxnId="{43AB7E40-A106-4D83-93EC-9418143DB8C7}">
      <dgm:prSet/>
      <dgm:spPr/>
      <dgm:t>
        <a:bodyPr/>
        <a:lstStyle/>
        <a:p>
          <a:pPr rtl="1"/>
          <a:endParaRPr lang="ar-SA"/>
        </a:p>
      </dgm:t>
    </dgm:pt>
    <dgm:pt modelId="{D2AE350D-7182-4ED8-B3F4-6DB3A95A600C}" type="sibTrans" cxnId="{43AB7E40-A106-4D83-93EC-9418143DB8C7}">
      <dgm:prSet/>
      <dgm:spPr/>
      <dgm:t>
        <a:bodyPr/>
        <a:lstStyle/>
        <a:p>
          <a:pPr rtl="1"/>
          <a:endParaRPr lang="ar-SA"/>
        </a:p>
      </dgm:t>
    </dgm:pt>
    <dgm:pt modelId="{936E4201-9396-4533-965E-183EA7AC43BB}">
      <dgm:prSet phldrT="[نص]"/>
      <dgm:spPr/>
      <dgm:t>
        <a:bodyPr/>
        <a:lstStyle/>
        <a:p>
          <a:pPr rtl="1"/>
          <a:r>
            <a:rPr lang="ar-SA" dirty="0" smtClean="0"/>
            <a:t>التميز في تصميم المقرر الرقمي</a:t>
          </a:r>
          <a:endParaRPr lang="ar-SA" dirty="0"/>
        </a:p>
      </dgm:t>
    </dgm:pt>
    <dgm:pt modelId="{311BFB47-0638-4733-A2A4-B09C75210BDD}" type="parTrans" cxnId="{2FE93282-CBAD-4573-8B85-D9A8914E2647}">
      <dgm:prSet/>
      <dgm:spPr/>
      <dgm:t>
        <a:bodyPr/>
        <a:lstStyle/>
        <a:p>
          <a:pPr rtl="1"/>
          <a:endParaRPr lang="ar-SA"/>
        </a:p>
      </dgm:t>
    </dgm:pt>
    <dgm:pt modelId="{32C6B3EF-4AD4-47E6-A907-0E91D9B378E5}" type="sibTrans" cxnId="{2FE93282-CBAD-4573-8B85-D9A8914E2647}">
      <dgm:prSet/>
      <dgm:spPr/>
      <dgm:t>
        <a:bodyPr/>
        <a:lstStyle/>
        <a:p>
          <a:pPr rtl="1"/>
          <a:endParaRPr lang="ar-SA"/>
        </a:p>
      </dgm:t>
    </dgm:pt>
    <dgm:pt modelId="{1190F6B9-3A63-45B5-9C5F-F347F3CE9C9C}">
      <dgm:prSet phldrT="[نص]"/>
      <dgm:spPr/>
      <dgm:t>
        <a:bodyPr/>
        <a:lstStyle/>
        <a:p>
          <a:pPr rtl="1"/>
          <a:r>
            <a:rPr lang="ar-SA" dirty="0" smtClean="0"/>
            <a:t>التميز لعضو هيئة التدريس</a:t>
          </a:r>
          <a:endParaRPr lang="ar-SA" dirty="0"/>
        </a:p>
      </dgm:t>
    </dgm:pt>
    <dgm:pt modelId="{C823A9B5-0904-4E66-8616-8C0A98A05981}" type="parTrans" cxnId="{2F2E10FE-3413-4355-A3F8-761C63BB592D}">
      <dgm:prSet/>
      <dgm:spPr/>
      <dgm:t>
        <a:bodyPr/>
        <a:lstStyle/>
        <a:p>
          <a:pPr rtl="1"/>
          <a:endParaRPr lang="ar-SA"/>
        </a:p>
      </dgm:t>
    </dgm:pt>
    <dgm:pt modelId="{1A41B242-853A-44EE-8056-C490ABE6E5E0}" type="sibTrans" cxnId="{2F2E10FE-3413-4355-A3F8-761C63BB592D}">
      <dgm:prSet/>
      <dgm:spPr/>
      <dgm:t>
        <a:bodyPr/>
        <a:lstStyle/>
        <a:p>
          <a:pPr rtl="1"/>
          <a:endParaRPr lang="ar-SA"/>
        </a:p>
      </dgm:t>
    </dgm:pt>
    <dgm:pt modelId="{E1981367-63AC-41C5-87F3-F52B021DBE94}" type="pres">
      <dgm:prSet presAssocID="{25446E7C-8FD4-4C07-B9A6-5198F506C83F}" presName="Name0" presStyleCnt="0">
        <dgm:presLayoutVars>
          <dgm:chMax val="7"/>
          <dgm:dir/>
          <dgm:resizeHandles val="exact"/>
        </dgm:presLayoutVars>
      </dgm:prSet>
      <dgm:spPr/>
    </dgm:pt>
    <dgm:pt modelId="{8124B8A2-68C6-4F5E-838E-4ACFB7C46524}" type="pres">
      <dgm:prSet presAssocID="{25446E7C-8FD4-4C07-B9A6-5198F506C83F}" presName="ellipse1" presStyleLbl="vennNode1" presStyleIdx="0" presStyleCnt="3">
        <dgm:presLayoutVars>
          <dgm:bulletEnabled val="1"/>
        </dgm:presLayoutVars>
      </dgm:prSet>
      <dgm:spPr/>
      <dgm:t>
        <a:bodyPr/>
        <a:lstStyle/>
        <a:p>
          <a:pPr rtl="1"/>
          <a:endParaRPr lang="ar-SA"/>
        </a:p>
      </dgm:t>
    </dgm:pt>
    <dgm:pt modelId="{77EC0CD6-5222-4229-B814-F6BAC3EB662D}" type="pres">
      <dgm:prSet presAssocID="{25446E7C-8FD4-4C07-B9A6-5198F506C83F}" presName="ellipse2" presStyleLbl="vennNode1" presStyleIdx="1" presStyleCnt="3">
        <dgm:presLayoutVars>
          <dgm:bulletEnabled val="1"/>
        </dgm:presLayoutVars>
      </dgm:prSet>
      <dgm:spPr/>
      <dgm:t>
        <a:bodyPr/>
        <a:lstStyle/>
        <a:p>
          <a:pPr rtl="1"/>
          <a:endParaRPr lang="ar-SA"/>
        </a:p>
      </dgm:t>
    </dgm:pt>
    <dgm:pt modelId="{CFABAA0E-C093-4A43-B9DD-0E82BFBB8248}" type="pres">
      <dgm:prSet presAssocID="{25446E7C-8FD4-4C07-B9A6-5198F506C83F}" presName="ellipse3" presStyleLbl="vennNode1" presStyleIdx="2" presStyleCnt="3">
        <dgm:presLayoutVars>
          <dgm:bulletEnabled val="1"/>
        </dgm:presLayoutVars>
      </dgm:prSet>
      <dgm:spPr/>
    </dgm:pt>
  </dgm:ptLst>
  <dgm:cxnLst>
    <dgm:cxn modelId="{2F2E10FE-3413-4355-A3F8-761C63BB592D}" srcId="{25446E7C-8FD4-4C07-B9A6-5198F506C83F}" destId="{1190F6B9-3A63-45B5-9C5F-F347F3CE9C9C}" srcOrd="2" destOrd="0" parTransId="{C823A9B5-0904-4E66-8616-8C0A98A05981}" sibTransId="{1A41B242-853A-44EE-8056-C490ABE6E5E0}"/>
    <dgm:cxn modelId="{43AB7E40-A106-4D83-93EC-9418143DB8C7}" srcId="{25446E7C-8FD4-4C07-B9A6-5198F506C83F}" destId="{C6BE6B24-0208-4775-A635-F55C7CE2ECB4}" srcOrd="0" destOrd="0" parTransId="{682BFC82-8A82-4301-AB12-0865180DD397}" sibTransId="{D2AE350D-7182-4ED8-B3F4-6DB3A95A600C}"/>
    <dgm:cxn modelId="{2FE93282-CBAD-4573-8B85-D9A8914E2647}" srcId="{25446E7C-8FD4-4C07-B9A6-5198F506C83F}" destId="{936E4201-9396-4533-965E-183EA7AC43BB}" srcOrd="1" destOrd="0" parTransId="{311BFB47-0638-4733-A2A4-B09C75210BDD}" sibTransId="{32C6B3EF-4AD4-47E6-A907-0E91D9B378E5}"/>
    <dgm:cxn modelId="{1E3FBAD8-32C7-42BE-9039-8771B7E8ECAD}" type="presOf" srcId="{25446E7C-8FD4-4C07-B9A6-5198F506C83F}" destId="{E1981367-63AC-41C5-87F3-F52B021DBE94}" srcOrd="0" destOrd="0" presId="urn:microsoft.com/office/officeart/2005/8/layout/rings+Icon"/>
    <dgm:cxn modelId="{8E715A4B-19B7-46D4-880A-14B9AD0A1AF5}" type="presOf" srcId="{1190F6B9-3A63-45B5-9C5F-F347F3CE9C9C}" destId="{CFABAA0E-C093-4A43-B9DD-0E82BFBB8248}" srcOrd="0" destOrd="0" presId="urn:microsoft.com/office/officeart/2005/8/layout/rings+Icon"/>
    <dgm:cxn modelId="{9425DDDD-ADF4-4F20-9858-DFC0A2EF9A79}" type="presOf" srcId="{936E4201-9396-4533-965E-183EA7AC43BB}" destId="{77EC0CD6-5222-4229-B814-F6BAC3EB662D}" srcOrd="0" destOrd="0" presId="urn:microsoft.com/office/officeart/2005/8/layout/rings+Icon"/>
    <dgm:cxn modelId="{701890C6-848C-49CB-AF14-DA0E4FFAC5B9}" type="presOf" srcId="{C6BE6B24-0208-4775-A635-F55C7CE2ECB4}" destId="{8124B8A2-68C6-4F5E-838E-4ACFB7C46524}" srcOrd="0" destOrd="0" presId="urn:microsoft.com/office/officeart/2005/8/layout/rings+Icon"/>
    <dgm:cxn modelId="{3F47846F-EB6A-4817-B38C-9F25C731AA0E}" type="presParOf" srcId="{E1981367-63AC-41C5-87F3-F52B021DBE94}" destId="{8124B8A2-68C6-4F5E-838E-4ACFB7C46524}" srcOrd="0" destOrd="0" presId="urn:microsoft.com/office/officeart/2005/8/layout/rings+Icon"/>
    <dgm:cxn modelId="{0431524E-3705-4853-AFC2-42D25BCDD215}" type="presParOf" srcId="{E1981367-63AC-41C5-87F3-F52B021DBE94}" destId="{77EC0CD6-5222-4229-B814-F6BAC3EB662D}" srcOrd="1" destOrd="0" presId="urn:microsoft.com/office/officeart/2005/8/layout/rings+Icon"/>
    <dgm:cxn modelId="{2AC7E0D6-1302-4C0D-A193-5BCFDD7C9A82}" type="presParOf" srcId="{E1981367-63AC-41C5-87F3-F52B021DBE94}" destId="{CFABAA0E-C093-4A43-B9DD-0E82BFBB8248}" srcOrd="2" destOrd="0" presId="urn:microsoft.com/office/officeart/2005/8/layout/rings+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24B8A2-68C6-4F5E-838E-4ACFB7C46524}">
      <dsp:nvSpPr>
        <dsp:cNvPr id="0" name=""/>
        <dsp:cNvSpPr/>
      </dsp:nvSpPr>
      <dsp:spPr>
        <a:xfrm>
          <a:off x="1085666" y="0"/>
          <a:ext cx="2084704" cy="2084674"/>
        </a:xfrm>
        <a:prstGeom prst="ellipse">
          <a:avLst/>
        </a:prstGeom>
        <a:gradFill rotWithShape="0">
          <a:gsLst>
            <a:gs pos="28000">
              <a:schemeClr val="accent4">
                <a:alpha val="50000"/>
                <a:hueOff val="0"/>
                <a:satOff val="0"/>
                <a:lumOff val="0"/>
                <a:alphaOff val="0"/>
                <a:tint val="18000"/>
                <a:satMod val="120000"/>
                <a:lumMod val="88000"/>
              </a:schemeClr>
            </a:gs>
            <a:gs pos="100000">
              <a:schemeClr val="accent4">
                <a:alpha val="50000"/>
                <a:hueOff val="0"/>
                <a:satOff val="0"/>
                <a:lumOff val="0"/>
                <a:alphaOff val="0"/>
                <a:tint val="40000"/>
                <a:satMod val="100000"/>
                <a:lumMod val="78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87630" tIns="87630" rIns="87630" bIns="87630" numCol="1" spcCol="1270" anchor="ctr" anchorCtr="0">
          <a:noAutofit/>
        </a:bodyPr>
        <a:lstStyle/>
        <a:p>
          <a:pPr lvl="0" algn="ctr" defTabSz="1022350" rtl="1">
            <a:lnSpc>
              <a:spcPct val="90000"/>
            </a:lnSpc>
            <a:spcBef>
              <a:spcPct val="0"/>
            </a:spcBef>
            <a:spcAft>
              <a:spcPct val="35000"/>
            </a:spcAft>
          </a:pPr>
          <a:r>
            <a:rPr lang="ar-SA" sz="2300" kern="1200" dirty="0" smtClean="0"/>
            <a:t>التميز لكليات الجامعة</a:t>
          </a:r>
          <a:endParaRPr lang="ar-SA" sz="2300" kern="1200" dirty="0"/>
        </a:p>
      </dsp:txBody>
      <dsp:txXfrm>
        <a:off x="1390964" y="305293"/>
        <a:ext cx="1474108" cy="1474088"/>
      </dsp:txXfrm>
    </dsp:sp>
    <dsp:sp modelId="{77EC0CD6-5222-4229-B814-F6BAC3EB662D}">
      <dsp:nvSpPr>
        <dsp:cNvPr id="0" name=""/>
        <dsp:cNvSpPr/>
      </dsp:nvSpPr>
      <dsp:spPr>
        <a:xfrm>
          <a:off x="2158682" y="1390362"/>
          <a:ext cx="2084704" cy="2084674"/>
        </a:xfrm>
        <a:prstGeom prst="ellipse">
          <a:avLst/>
        </a:prstGeom>
        <a:gradFill rotWithShape="0">
          <a:gsLst>
            <a:gs pos="28000">
              <a:schemeClr val="accent4">
                <a:alpha val="50000"/>
                <a:hueOff val="-4135930"/>
                <a:satOff val="23223"/>
                <a:lumOff val="-1078"/>
                <a:alphaOff val="0"/>
                <a:tint val="18000"/>
                <a:satMod val="120000"/>
                <a:lumMod val="88000"/>
              </a:schemeClr>
            </a:gs>
            <a:gs pos="100000">
              <a:schemeClr val="accent4">
                <a:alpha val="50000"/>
                <a:hueOff val="-4135930"/>
                <a:satOff val="23223"/>
                <a:lumOff val="-1078"/>
                <a:alphaOff val="0"/>
                <a:tint val="40000"/>
                <a:satMod val="100000"/>
                <a:lumMod val="78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87630" tIns="87630" rIns="87630" bIns="87630" numCol="1" spcCol="1270" anchor="ctr" anchorCtr="0">
          <a:noAutofit/>
        </a:bodyPr>
        <a:lstStyle/>
        <a:p>
          <a:pPr lvl="0" algn="ctr" defTabSz="1022350" rtl="1">
            <a:lnSpc>
              <a:spcPct val="90000"/>
            </a:lnSpc>
            <a:spcBef>
              <a:spcPct val="0"/>
            </a:spcBef>
            <a:spcAft>
              <a:spcPct val="35000"/>
            </a:spcAft>
          </a:pPr>
          <a:r>
            <a:rPr lang="ar-SA" sz="2300" kern="1200" dirty="0" smtClean="0"/>
            <a:t>التميز في تصميم المقرر الرقمي</a:t>
          </a:r>
          <a:endParaRPr lang="ar-SA" sz="2300" kern="1200" dirty="0"/>
        </a:p>
      </dsp:txBody>
      <dsp:txXfrm>
        <a:off x="2463980" y="1695655"/>
        <a:ext cx="1474108" cy="1474088"/>
      </dsp:txXfrm>
    </dsp:sp>
    <dsp:sp modelId="{CFABAA0E-C093-4A43-B9DD-0E82BFBB8248}">
      <dsp:nvSpPr>
        <dsp:cNvPr id="0" name=""/>
        <dsp:cNvSpPr/>
      </dsp:nvSpPr>
      <dsp:spPr>
        <a:xfrm>
          <a:off x="3230429" y="0"/>
          <a:ext cx="2084704" cy="2084674"/>
        </a:xfrm>
        <a:prstGeom prst="ellipse">
          <a:avLst/>
        </a:prstGeom>
        <a:gradFill rotWithShape="0">
          <a:gsLst>
            <a:gs pos="28000">
              <a:schemeClr val="accent4">
                <a:alpha val="50000"/>
                <a:hueOff val="-8271860"/>
                <a:satOff val="46445"/>
                <a:lumOff val="-2156"/>
                <a:alphaOff val="0"/>
                <a:tint val="18000"/>
                <a:satMod val="120000"/>
                <a:lumMod val="88000"/>
              </a:schemeClr>
            </a:gs>
            <a:gs pos="100000">
              <a:schemeClr val="accent4">
                <a:alpha val="50000"/>
                <a:hueOff val="-8271860"/>
                <a:satOff val="46445"/>
                <a:lumOff val="-2156"/>
                <a:alphaOff val="0"/>
                <a:tint val="40000"/>
                <a:satMod val="100000"/>
                <a:lumMod val="78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87630" tIns="87630" rIns="87630" bIns="87630" numCol="1" spcCol="1270" anchor="ctr" anchorCtr="0">
          <a:noAutofit/>
        </a:bodyPr>
        <a:lstStyle/>
        <a:p>
          <a:pPr lvl="0" algn="ctr" defTabSz="1022350" rtl="1">
            <a:lnSpc>
              <a:spcPct val="90000"/>
            </a:lnSpc>
            <a:spcBef>
              <a:spcPct val="0"/>
            </a:spcBef>
            <a:spcAft>
              <a:spcPct val="35000"/>
            </a:spcAft>
          </a:pPr>
          <a:r>
            <a:rPr lang="ar-SA" sz="2300" kern="1200" dirty="0" smtClean="0"/>
            <a:t>التميز لعضو هيئة التدريس</a:t>
          </a:r>
          <a:endParaRPr lang="ar-SA" sz="2300" kern="1200" dirty="0"/>
        </a:p>
      </dsp:txBody>
      <dsp:txXfrm>
        <a:off x="3535727" y="305293"/>
        <a:ext cx="1474108" cy="1474088"/>
      </dsp:txXfrm>
    </dsp:sp>
  </dsp:spTree>
</dsp:drawing>
</file>

<file path=ppt/diagrams/layout1.xml><?xml version="1.0" encoding="utf-8"?>
<dgm:layoutDef xmlns:dgm="http://schemas.openxmlformats.org/drawingml/2006/diagram" xmlns:a="http://schemas.openxmlformats.org/drawingml/2006/main" uniqueId="urn:microsoft.com/office/officeart/2005/8/layout/rings+Icon">
  <dgm:title val="حلقات متواصلة"/>
  <dgm:desc val="تُستخدم لعرض أفكار أو مفاهيم متراكبة أو متواصلة. وتتوافق الأسطر السبعة الأولى من نص المستوى 1 مع دائرة. لا يظهر النص غير المستخدم، ولكنه يظل متوفرًا إذا قمت بالتبديل بين التخطيطات."/>
  <dgm:catLst>
    <dgm:cat type="relationship" pri="32000"/>
    <dgm:cat type="officeonline" pri="6000"/>
  </dgm:catLst>
  <dgm:sampData useDef="1">
    <dgm:dataModel>
      <dgm:ptLst/>
      <dgm:bg/>
      <dgm:whole/>
    </dgm:dataModel>
  </dgm:sampData>
  <dgm:styleData>
    <dgm:dataModel>
      <dgm:ptLst>
        <dgm:pt modelId="0" type="doc"/>
        <dgm:pt modelId="10"/>
        <dgm:pt modelId="20"/>
      </dgm:ptLst>
      <dgm:cxnLst>
        <dgm:cxn modelId="30" srcId="0" destId="10" srcOrd="0" destOrd="0"/>
        <dgm:cxn modelId="40" srcId="0" destId="20" srcOrd="1" destOrd="0"/>
      </dgm:cxnLst>
      <dgm:bg/>
      <dgm:whole/>
    </dgm:dataModel>
  </dgm:styleData>
  <dgm:clrData>
    <dgm:dataModel>
      <dgm:ptLst>
        <dgm:pt modelId="0" type="doc"/>
        <dgm:pt modelId="10"/>
        <dgm:pt modelId="20"/>
        <dgm:pt modelId="30"/>
        <dgm:pt modelId="40"/>
      </dgm:ptLst>
      <dgm:cxnLst>
        <dgm:cxn modelId="50" srcId="0" destId="10" srcOrd="0" destOrd="0"/>
        <dgm:cxn modelId="60" srcId="0" destId="20" srcOrd="1" destOrd="0"/>
        <dgm:cxn modelId="70" srcId="0" destId="30" srcOrd="2" destOrd="0"/>
        <dgm:cxn modelId="80" srcId="0" destId="40" srcOrd="2" destOrd="0"/>
      </dgm:cxnLst>
      <dgm:bg/>
      <dgm:whole/>
    </dgm:dataModel>
  </dgm:clrData>
  <dgm:layoutNode name="Name0">
    <dgm:varLst>
      <dgm:chMax val="7"/>
      <dgm:dir/>
      <dgm:resizeHandles val="exact"/>
    </dgm:varLst>
    <dgm:choose name="Name1">
      <dgm:if name="Name2" axis="ch" ptType="node" func="cnt" op="lt" val="1">
        <dgm:alg type="composite"/>
        <dgm:shape xmlns:r="http://schemas.openxmlformats.org/officeDocument/2006/relationships" r:blip="">
          <dgm:adjLst/>
        </dgm:shape>
        <dgm:presOf/>
        <dgm:constrLst/>
        <dgm:ruleLst/>
      </dgm:if>
      <dgm:if name="Name3" axis="ch" ptType="node" func="cnt" op="equ" val="1">
        <dgm:alg type="composite">
          <dgm:param type="ar" val="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dgm:constr type="h" for="ch" forName="ellipse1" refType="h"/>
        </dgm:constrLst>
      </dgm:if>
      <dgm:if name="Name4" axis="ch" ptType="node" func="cnt" op="equ" val="2">
        <dgm:alg type="composite">
          <dgm:param type="ar" val="0.908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6602"/>
          <dgm:constr type="h" for="ch" forName="ellipse1" refType="h" fact="0.5999"/>
          <dgm:constr type="l" for="ch" forName="ellipse2" refType="w" fact="0.3398"/>
          <dgm:constr type="t" for="ch" forName="ellipse2" refType="h" fact="0.4001"/>
          <dgm:constr type="w" for="ch" forName="ellipse2" refType="w" fact="0.6602"/>
          <dgm:constr type="h" for="ch" forName="ellipse2" refType="h" fact="0.5999"/>
        </dgm:constrLst>
      </dgm:if>
      <dgm:if name="Name5" axis="ch" ptType="node" func="cnt" op="equ" val="3">
        <dgm:alg type="composite">
          <dgm:param type="ar" val="1.217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4929"/>
          <dgm:constr type="h" for="ch" forName="ellipse1" refType="h" fact="0.5999"/>
          <dgm:constr type="l" for="ch" forName="ellipse2" refType="w" fact="0.2537"/>
          <dgm:constr type="t" for="ch" forName="ellipse2" refType="h" fact="0.4001"/>
          <dgm:constr type="w" for="ch" forName="ellipse2" refType="w" fact="0.4929"/>
          <dgm:constr type="h" for="ch" forName="ellipse2" refType="h" fact="0.5999"/>
          <dgm:constr type="l" for="ch" forName="ellipse3" refType="w" fact="0.5071"/>
          <dgm:constr type="t" for="ch" forName="ellipse3" refType="h" fact="0"/>
          <dgm:constr type="w" for="ch" forName="ellipse3" refType="w" fact="0.4929"/>
          <dgm:constr type="h" for="ch" forName="ellipse3" refType="h" fact="0.5999"/>
        </dgm:constrLst>
      </dgm:if>
      <dgm:if name="Name6" axis="ch" ptType="node" func="cnt" op="equ" val="4">
        <dgm:alg type="composite">
          <dgm:param type="ar" val="1.5255"/>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932"/>
          <dgm:constr type="h" for="ch" forName="ellipse1" refType="h" fact="0.5999"/>
          <dgm:constr type="l" for="ch" forName="ellipse2" refType="w" fact="0.2023"/>
          <dgm:constr type="t" for="ch" forName="ellipse2" refType="h" fact="0.4001"/>
          <dgm:constr type="w" for="ch" forName="ellipse2" refType="w" fact="0.3932"/>
          <dgm:constr type="h" for="ch" forName="ellipse2" refType="h" fact="0.5999"/>
          <dgm:constr type="l" for="ch" forName="ellipse3" refType="w" fact="0.4045"/>
          <dgm:constr type="t" for="ch" forName="ellipse3" refType="h" fact="0"/>
          <dgm:constr type="w" for="ch" forName="ellipse3" refType="w" fact="0.3932"/>
          <dgm:constr type="h" for="ch" forName="ellipse3" refType="h" fact="0.5999"/>
          <dgm:constr type="l" for="ch" forName="ellipse4" refType="w" fact="0.6068"/>
          <dgm:constr type="t" for="ch" forName="ellipse4" refType="h" fact="0.4001"/>
          <dgm:constr type="w" for="ch" forName="ellipse4" refType="w" fact="0.3932"/>
          <dgm:constr type="h" for="ch" forName="ellipse4" refType="h" fact="0.5999"/>
        </dgm:constrLst>
      </dgm:if>
      <dgm:if name="Name7" axis="ch" ptType="node" func="cnt" op="equ" val="5">
        <dgm:alg type="composite">
          <dgm:param type="ar" val="1.834"/>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271"/>
          <dgm:constr type="h" for="ch" forName="ellipse1" refType="h" fact="0.5999"/>
          <dgm:constr type="l" for="ch" forName="ellipse2" refType="w" fact="0.1682"/>
          <dgm:constr type="t" for="ch" forName="ellipse2" refType="h" fact="0.4001"/>
          <dgm:constr type="w" for="ch" forName="ellipse2" refType="w" fact="0.3271"/>
          <dgm:constr type="h" for="ch" forName="ellipse2" refType="h" fact="0.5999"/>
          <dgm:constr type="l" for="ch" forName="ellipse3" refType="w" fact="0.3365"/>
          <dgm:constr type="t" for="ch" forName="ellipse3" refType="h" fact="0"/>
          <dgm:constr type="w" for="ch" forName="ellipse3" refType="w" fact="0.3271"/>
          <dgm:constr type="h" for="ch" forName="ellipse3" refType="h" fact="0.5999"/>
          <dgm:constr type="l" for="ch" forName="ellipse4" refType="w" fact="0.5047"/>
          <dgm:constr type="t" for="ch" forName="ellipse4" refType="h" fact="0.4001"/>
          <dgm:constr type="w" for="ch" forName="ellipse4" refType="w" fact="0.3271"/>
          <dgm:constr type="h" for="ch" forName="ellipse4" refType="h" fact="0.5999"/>
          <dgm:constr type="l" for="ch" forName="ellipse5" refType="w" fact="0.6729"/>
          <dgm:constr type="t" for="ch" forName="ellipse5" refType="h" fact="0"/>
          <dgm:constr type="w" for="ch" forName="ellipse5" refType="w" fact="0.3271"/>
          <dgm:constr type="h" for="ch" forName="ellipse5" refType="h" fact="0.5999"/>
        </dgm:constrLst>
      </dgm:if>
      <dgm:if name="Name8" axis="ch" ptType="node" func="cnt" op="equ" val="6">
        <dgm:alg type="composite">
          <dgm:param type="ar" val="2.1873"/>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78"/>
          <dgm:constr type="h" for="ch" forName="ellipse1" refType="h" fact="0.6081"/>
          <dgm:constr type="l" for="ch" forName="ellipse2" refType="w" fact="0.1444"/>
          <dgm:constr type="t" for="ch" forName="ellipse2" refType="h" fact="0.3919"/>
          <dgm:constr type="w" for="ch" forName="ellipse2" refType="w" fact="0.278"/>
          <dgm:constr type="h" for="ch" forName="ellipse2" refType="h" fact="0.6081"/>
          <dgm:constr type="l" for="ch" forName="ellipse3" refType="w" fact="0.2888"/>
          <dgm:constr type="t" for="ch" forName="ellipse3" refType="h" fact="0"/>
          <dgm:constr type="w" for="ch" forName="ellipse3" refType="w" fact="0.278"/>
          <dgm:constr type="h" for="ch" forName="ellipse3" refType="h" fact="0.6081"/>
          <dgm:constr type="l" for="ch" forName="ellipse4" refType="w" fact="0.4332"/>
          <dgm:constr type="t" for="ch" forName="ellipse4" refType="h" fact="0.3919"/>
          <dgm:constr type="w" for="ch" forName="ellipse4" refType="w" fact="0.278"/>
          <dgm:constr type="h" for="ch" forName="ellipse4" refType="h" fact="0.6081"/>
          <dgm:constr type="l" for="ch" forName="ellipse5" refType="w" fact="0.5776"/>
          <dgm:constr type="t" for="ch" forName="ellipse5" refType="h" fact="0"/>
          <dgm:constr type="w" for="ch" forName="ellipse5" refType="w" fact="0.278"/>
          <dgm:constr type="h" for="ch" forName="ellipse5" refType="h" fact="0.6081"/>
          <dgm:constr type="l" for="ch" forName="ellipse6" refType="w" fact="0.722"/>
          <dgm:constr type="t" for="ch" forName="ellipse6" refType="h" fact="0.3919"/>
          <dgm:constr type="w" for="ch" forName="ellipse6" refType="w" fact="0.278"/>
          <dgm:constr type="h" for="ch" forName="ellipse6" refType="h" fact="0.6081"/>
        </dgm:constrLst>
      </dgm:if>
      <dgm:else name="Name9">
        <dgm:alg type="composite">
          <dgm:param type="ar" val="2.346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455"/>
          <dgm:constr type="h" for="ch" forName="ellipse1" refType="h" fact="0.5761"/>
          <dgm:constr type="l" for="ch" forName="ellipse2" refType="w" fact="0.1257"/>
          <dgm:constr type="t" for="ch" forName="ellipse2" refType="h" fact="0.4239"/>
          <dgm:constr type="w" for="ch" forName="ellipse2" refType="w" fact="0.2455"/>
          <dgm:constr type="h" for="ch" forName="ellipse2" refType="h" fact="0.5761"/>
          <dgm:constr type="l" for="ch" forName="ellipse3" refType="w" fact="0.2515"/>
          <dgm:constr type="t" for="ch" forName="ellipse3" refType="h" fact="0"/>
          <dgm:constr type="w" for="ch" forName="ellipse3" refType="w" fact="0.2455"/>
          <dgm:constr type="h" for="ch" forName="ellipse3" refType="h" fact="0.5761"/>
          <dgm:constr type="l" for="ch" forName="ellipse4" refType="w" fact="0.3772"/>
          <dgm:constr type="t" for="ch" forName="ellipse4" refType="h" fact="0.4239"/>
          <dgm:constr type="w" for="ch" forName="ellipse4" refType="w" fact="0.2455"/>
          <dgm:constr type="h" for="ch" forName="ellipse4" refType="h" fact="0.5761"/>
          <dgm:constr type="l" for="ch" forName="ellipse5" refType="w" fact="0.503"/>
          <dgm:constr type="t" for="ch" forName="ellipse5" refType="h" fact="0"/>
          <dgm:constr type="w" for="ch" forName="ellipse5" refType="w" fact="0.2455"/>
          <dgm:constr type="h" for="ch" forName="ellipse5" refType="h" fact="0.5761"/>
          <dgm:constr type="l" for="ch" forName="ellipse6" refType="w" fact="0.6287"/>
          <dgm:constr type="t" for="ch" forName="ellipse6" refType="h" fact="0.4239"/>
          <dgm:constr type="w" for="ch" forName="ellipse6" refType="w" fact="0.2455"/>
          <dgm:constr type="h" for="ch" forName="ellipse6" refType="h" fact="0.5761"/>
          <dgm:constr type="l" for="ch" forName="ellipse7" refType="w" fact="0.7545"/>
          <dgm:constr type="t" for="ch" forName="ellipse7" refType="h" fact="0"/>
          <dgm:constr type="w" for="ch" forName="ellipse7" refType="w" fact="0.2455"/>
          <dgm:constr type="h" for="ch" forName="ellipse7" refType="h" fact="0.5761"/>
        </dgm:constrLst>
      </dgm:else>
    </dgm:choose>
    <dgm:choose name="Name10">
      <dgm:if name="Name11" axis="ch" ptType="node" func="cnt" op="gte" val="1">
        <dgm:layoutNode name="ellipse1" styleLbl="vennNode1">
          <dgm:varLst>
            <dgm:bulletEnabled val="1"/>
          </dgm:varLst>
          <dgm:alg type="tx"/>
          <dgm:shape xmlns:r="http://schemas.openxmlformats.org/officeDocument/2006/relationships" type="ellipse" r:blip="">
            <dgm:adjLst/>
          </dgm:shape>
          <dgm:choose name="Name12">
            <dgm:if name="Name13" func="var" arg="dir" op="equ" val="norm">
              <dgm:presOf axis="ch desOrSelf" ptType="node node" st="1 1" cnt="1 0"/>
            </dgm:if>
            <dgm:else name="Name14">
              <dgm:choose name="Name15">
                <dgm:if name="Name16" axis="ch" ptType="node" func="cnt" op="equ" val="1">
                  <dgm:presOf axis="ch desOrSelf" ptType="node node" st="1 1" cnt="1 0"/>
                </dgm:if>
                <dgm:if name="Name17" axis="ch" ptType="node" func="cnt" op="equ" val="2">
                  <dgm:presOf axis="ch desOrSelf" ptType="node node" st="2 1" cnt="1 0"/>
                </dgm:if>
                <dgm:if name="Name18" axis="ch" ptType="node" func="cnt" op="equ" val="3">
                  <dgm:presOf axis="ch desOrSelf" ptType="node node" st="3 1" cnt="1 0"/>
                </dgm:if>
                <dgm:if name="Name19" axis="ch" ptType="node" func="cnt" op="equ" val="4">
                  <dgm:presOf axis="ch desOrSelf" ptType="node node" st="4 1" cnt="1 0"/>
                </dgm:if>
                <dgm:if name="Name20" axis="ch" ptType="node" func="cnt" op="equ" val="5">
                  <dgm:presOf axis="ch desOrSelf" ptType="node node" st="5 1" cnt="1 0"/>
                </dgm:if>
                <dgm:if name="Name21" axis="ch" ptType="node" func="cnt" op="equ" val="6">
                  <dgm:presOf axis="ch desOrSelf" ptType="node node" st="6 1" cnt="1 0"/>
                </dgm:if>
                <dgm:if name="Name22" axis="ch" ptType="node" func="cnt" op="gte" val="7">
                  <dgm:presOf axis="ch desOrSelf" ptType="node node" st="7 1" cnt="1 0"/>
                </dgm:if>
                <dgm:else name="Name2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4"/>
    </dgm:choose>
    <dgm:choose name="Name25">
      <dgm:if name="Name26" axis="ch" ptType="node" func="cnt" op="gte" val="2">
        <dgm:layoutNode name="ellipse2" styleLbl="vennNode1">
          <dgm:varLst>
            <dgm:bulletEnabled val="1"/>
          </dgm:varLst>
          <dgm:alg type="tx"/>
          <dgm:choose name="Name27">
            <dgm:if name="Name28" func="var" arg="dir" op="equ" val="norm">
              <dgm:shape xmlns:r="http://schemas.openxmlformats.org/officeDocument/2006/relationships" type="ellipse" r:blip="">
                <dgm:adjLst/>
              </dgm:shape>
              <dgm:presOf axis="ch desOrSelf" ptType="node node" st="2 1" cnt="1 0"/>
            </dgm:if>
            <dgm:else name="Name29">
              <dgm:shape xmlns:r="http://schemas.openxmlformats.org/officeDocument/2006/relationships" type="ellipse" r:blip="" zOrderOff="-2">
                <dgm:adjLst/>
              </dgm:shape>
              <dgm:choose name="Name30">
                <dgm:if name="Name31" axis="ch" ptType="node" func="cnt" op="equ" val="2">
                  <dgm:presOf axis="ch desOrSelf" ptType="node node" st="1 1" cnt="1 0"/>
                </dgm:if>
                <dgm:if name="Name32" axis="ch" ptType="node" func="cnt" op="equ" val="3">
                  <dgm:presOf axis="ch desOrSelf" ptType="node node" st="2 1" cnt="1 0"/>
                </dgm:if>
                <dgm:if name="Name33" axis="ch" ptType="node" func="cnt" op="equ" val="4">
                  <dgm:presOf axis="ch desOrSelf" ptType="node node" st="3 1" cnt="1 0"/>
                </dgm:if>
                <dgm:if name="Name34" axis="ch" ptType="node" func="cnt" op="equ" val="5">
                  <dgm:presOf axis="ch desOrSelf" ptType="node node" st="4 1" cnt="1 0"/>
                </dgm:if>
                <dgm:if name="Name35" axis="ch" ptType="node" func="cnt" op="equ" val="6">
                  <dgm:presOf axis="ch desOrSelf" ptType="node node" st="5 1" cnt="1 0"/>
                </dgm:if>
                <dgm:if name="Name36" axis="ch" ptType="node" func="cnt" op="gte" val="7">
                  <dgm:presOf axis="ch desOrSelf" ptType="node node" st="6 1" cnt="1 0"/>
                </dgm:if>
                <dgm:else name="Name37"/>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8"/>
    </dgm:choose>
    <dgm:choose name="Name39">
      <dgm:if name="Name40" axis="ch" ptType="node" func="cnt" op="gte" val="3">
        <dgm:layoutNode name="ellipse3" styleLbl="vennNode1">
          <dgm:varLst>
            <dgm:bulletEnabled val="1"/>
          </dgm:varLst>
          <dgm:alg type="tx"/>
          <dgm:shape xmlns:r="http://schemas.openxmlformats.org/officeDocument/2006/relationships" type="ellipse" r:blip="">
            <dgm:adjLst/>
          </dgm:shape>
          <dgm:choose name="Name41">
            <dgm:if name="Name42" func="var" arg="dir" op="equ" val="norm">
              <dgm:shape xmlns:r="http://schemas.openxmlformats.org/officeDocument/2006/relationships" type="ellipse" r:blip="">
                <dgm:adjLst/>
              </dgm:shape>
              <dgm:presOf axis="ch desOrSelf" ptType="node node" st="3 1" cnt="1 0"/>
            </dgm:if>
            <dgm:else name="Name43">
              <dgm:shape xmlns:r="http://schemas.openxmlformats.org/officeDocument/2006/relationships" type="ellipse" r:blip="" zOrderOff="-4">
                <dgm:adjLst/>
              </dgm:shape>
              <dgm:choose name="Name44">
                <dgm:if name="Name45" axis="ch" ptType="node" func="cnt" op="equ" val="3">
                  <dgm:presOf axis="ch desOrSelf" ptType="node node" st="1 1" cnt="1 0"/>
                </dgm:if>
                <dgm:if name="Name46" axis="ch" ptType="node" func="cnt" op="equ" val="4">
                  <dgm:presOf axis="ch desOrSelf" ptType="node node" st="2 1" cnt="1 0"/>
                </dgm:if>
                <dgm:if name="Name47" axis="ch" ptType="node" func="cnt" op="equ" val="5">
                  <dgm:presOf axis="ch desOrSelf" ptType="node node" st="3 1" cnt="1 0"/>
                </dgm:if>
                <dgm:if name="Name48" axis="ch" ptType="node" func="cnt" op="equ" val="6">
                  <dgm:presOf axis="ch desOrSelf" ptType="node node" st="4 1" cnt="1 0"/>
                </dgm:if>
                <dgm:if name="Name49" axis="ch" ptType="node" func="cnt" op="gte" val="7">
                  <dgm:presOf axis="ch desOrSelf" ptType="node node" st="5 1" cnt="1 0"/>
                </dgm:if>
                <dgm:else name="Name50"/>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1"/>
    </dgm:choose>
    <dgm:choose name="Name52">
      <dgm:if name="Name53" axis="ch" ptType="node" func="cnt" op="gte" val="4">
        <dgm:layoutNode name="ellipse4" styleLbl="vennNode1">
          <dgm:varLst>
            <dgm:bulletEnabled val="1"/>
          </dgm:varLst>
          <dgm:alg type="tx"/>
          <dgm:choose name="Name54">
            <dgm:if name="Name55" func="var" arg="dir" op="equ" val="norm">
              <dgm:shape xmlns:r="http://schemas.openxmlformats.org/officeDocument/2006/relationships" type="ellipse" r:blip="">
                <dgm:adjLst/>
              </dgm:shape>
              <dgm:presOf axis="ch desOrSelf" ptType="node node" st="4 1" cnt="1 0"/>
            </dgm:if>
            <dgm:else name="Name56">
              <dgm:shape xmlns:r="http://schemas.openxmlformats.org/officeDocument/2006/relationships" type="ellipse" r:blip="" zOrderOff="-6">
                <dgm:adjLst/>
              </dgm:shape>
              <dgm:choose name="Name57">
                <dgm:if name="Name58" axis="ch" ptType="node" func="cnt" op="equ" val="4">
                  <dgm:presOf axis="ch desOrSelf" ptType="node node" st="1 1" cnt="1 0"/>
                </dgm:if>
                <dgm:if name="Name59" axis="ch" ptType="node" func="cnt" op="equ" val="5">
                  <dgm:presOf axis="ch desOrSelf" ptType="node node" st="2 1" cnt="1 0"/>
                </dgm:if>
                <dgm:if name="Name60" axis="ch" ptType="node" func="cnt" op="equ" val="6">
                  <dgm:presOf axis="ch desOrSelf" ptType="node node" st="3 1" cnt="1 0"/>
                </dgm:if>
                <dgm:if name="Name61" axis="ch" ptType="node" func="cnt" op="gte" val="7">
                  <dgm:presOf axis="ch desOrSelf" ptType="node node" st="4 1" cnt="1 0"/>
                </dgm:if>
                <dgm:else name="Name62"/>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3"/>
    </dgm:choose>
    <dgm:choose name="Name64">
      <dgm:if name="Name65" axis="ch" ptType="node" func="cnt" op="gte" val="5">
        <dgm:layoutNode name="ellipse5" styleLbl="vennNode1">
          <dgm:varLst>
            <dgm:bulletEnabled val="1"/>
          </dgm:varLst>
          <dgm:alg type="tx"/>
          <dgm:choose name="Name66">
            <dgm:if name="Name67" func="var" arg="dir" op="equ" val="norm">
              <dgm:shape xmlns:r="http://schemas.openxmlformats.org/officeDocument/2006/relationships" type="ellipse" r:blip="">
                <dgm:adjLst/>
              </dgm:shape>
              <dgm:presOf axis="ch desOrSelf" ptType="node node" st="5 1" cnt="1 0"/>
            </dgm:if>
            <dgm:else name="Name68">
              <dgm:shape xmlns:r="http://schemas.openxmlformats.org/officeDocument/2006/relationships" type="ellipse" r:blip="" zOrderOff="-8">
                <dgm:adjLst/>
              </dgm:shape>
              <dgm:choose name="Name69">
                <dgm:if name="Name70" axis="ch" ptType="node" func="cnt" op="equ" val="5">
                  <dgm:presOf axis="ch desOrSelf" ptType="node node" st="1 1" cnt="1 0"/>
                </dgm:if>
                <dgm:if name="Name71" axis="ch" ptType="node" func="cnt" op="equ" val="6">
                  <dgm:presOf axis="ch desOrSelf" ptType="node node" st="2 1" cnt="1 0"/>
                </dgm:if>
                <dgm:if name="Name72" axis="ch" ptType="node" func="cnt" op="gte" val="7">
                  <dgm:presOf axis="ch desOrSelf" ptType="node node" st="3 1" cnt="1 0"/>
                </dgm:if>
                <dgm:else name="Name7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4"/>
    </dgm:choose>
    <dgm:choose name="Name75">
      <dgm:if name="Name76" axis="ch" ptType="node" func="cnt" op="gte" val="6">
        <dgm:layoutNode name="ellipse6" styleLbl="vennNode1">
          <dgm:varLst>
            <dgm:bulletEnabled val="1"/>
          </dgm:varLst>
          <dgm:alg type="tx"/>
          <dgm:choose name="Name77">
            <dgm:if name="Name78" func="var" arg="dir" op="equ" val="norm">
              <dgm:shape xmlns:r="http://schemas.openxmlformats.org/officeDocument/2006/relationships" type="ellipse" r:blip="">
                <dgm:adjLst/>
              </dgm:shape>
              <dgm:presOf axis="ch desOrSelf" ptType="node node" st="6 1" cnt="1 0"/>
            </dgm:if>
            <dgm:else name="Name79">
              <dgm:shape xmlns:r="http://schemas.openxmlformats.org/officeDocument/2006/relationships" type="ellipse" r:blip="" zOrderOff="-10">
                <dgm:adjLst/>
              </dgm:shape>
              <dgm:choose name="Name80">
                <dgm:if name="Name81" axis="ch" ptType="node" func="cnt" op="equ" val="6">
                  <dgm:presOf axis="ch desOrSelf" ptType="node node" st="1 1" cnt="1 0"/>
                </dgm:if>
                <dgm:if name="Name82" axis="ch" ptType="node" func="cnt" op="gte" val="7">
                  <dgm:presOf axis="ch desOrSelf" ptType="node node" st="2 1" cnt="1 0"/>
                </dgm:if>
                <dgm:else name="Name8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choose name="Name85">
      <dgm:if name="Name86" axis="ch" ptType="node" func="cnt" op="gte" val="7">
        <dgm:layoutNode name="ellipse7" styleLbl="vennNode1">
          <dgm:varLst>
            <dgm:bulletEnabled val="1"/>
          </dgm:varLst>
          <dgm:alg type="tx"/>
          <dgm:choose name="Name87">
            <dgm:if name="Name88" func="var" arg="dir" op="equ" val="norm">
              <dgm:shape xmlns:r="http://schemas.openxmlformats.org/officeDocument/2006/relationships" type="ellipse" r:blip="">
                <dgm:adjLst/>
              </dgm:shape>
              <dgm:presOf axis="ch desOrSelf" ptType="node node" st="7 1" cnt="1 0"/>
            </dgm:if>
            <dgm:else name="Name89">
              <dgm:shape xmlns:r="http://schemas.openxmlformats.org/officeDocument/2006/relationships" type="ellipse" r:blip="" zOrderOff="-12">
                <dgm:adjLst/>
              </dgm:shape>
              <dgm:presOf axis="ch desOrSelf" ptType="node node" st="1 1" cnt="1 0"/>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FEC9E17C-218A-4334-9A3F-0CBD0B8CB296}" type="datetimeFigureOut">
              <a:rPr lang="ar-SA" smtClean="0"/>
              <a:t>25/06/34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053FF95-1335-4333-956A-8CE7928C6779}" type="slidenum">
              <a:rPr lang="ar-SA" smtClean="0"/>
              <a:t>‹#›</a:t>
            </a:fld>
            <a:endParaRPr lang="ar-SA"/>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ar-SA" smtClean="0"/>
              <a:t>انقر لتحرير نمط العنوان الرئيسي</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EC9E17C-218A-4334-9A3F-0CBD0B8CB296}" type="datetimeFigureOut">
              <a:rPr lang="ar-SA" smtClean="0"/>
              <a:t>25/06/34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053FF95-1335-4333-956A-8CE7928C6779}"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FEC9E17C-218A-4334-9A3F-0CBD0B8CB296}" type="datetimeFigureOut">
              <a:rPr lang="ar-SA" smtClean="0"/>
              <a:t>25/06/34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053FF95-1335-4333-956A-8CE7928C6779}"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EC9E17C-218A-4334-9A3F-0CBD0B8CB296}" type="datetimeFigureOut">
              <a:rPr lang="ar-SA" smtClean="0"/>
              <a:t>25/06/34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053FF95-1335-4333-956A-8CE7928C6779}" type="slidenum">
              <a:rPr lang="ar-SA" smtClean="0"/>
              <a:t>‹#›</a:t>
            </a:fld>
            <a:endParaRPr lang="ar-SA"/>
          </a:p>
        </p:txBody>
      </p:sp>
      <p:sp>
        <p:nvSpPr>
          <p:cNvPr id="8" name="Title 7"/>
          <p:cNvSpPr>
            <a:spLocks noGrp="1"/>
          </p:cNvSpPr>
          <p:nvPr>
            <p:ph type="title"/>
          </p:nvPr>
        </p:nvSpPr>
        <p:spPr/>
        <p:txBody>
          <a:bodyPr/>
          <a:lstStyle>
            <a:lvl1pPr>
              <a:defRPr>
                <a:cs typeface="khalaad al-arabeh" pitchFamily="2" charset="-78"/>
              </a:defRPr>
            </a:lvl1pPr>
          </a:lstStyle>
          <a:p>
            <a:r>
              <a:rPr lang="ar-SA" smtClean="0"/>
              <a:t>انقر لتحرير نمط العنوان الرئيسي</a:t>
            </a:r>
            <a:endParaRPr lang="en-US"/>
          </a:p>
        </p:txBody>
      </p:sp>
      <p:sp>
        <p:nvSpPr>
          <p:cNvPr id="10" name="Content Placeholder 9"/>
          <p:cNvSpPr>
            <a:spLocks noGrp="1"/>
          </p:cNvSpPr>
          <p:nvPr>
            <p:ph sz="quarter" idx="13"/>
          </p:nvPr>
        </p:nvSpPr>
        <p:spPr>
          <a:xfrm>
            <a:off x="1143000" y="731520"/>
            <a:ext cx="6400800" cy="3474720"/>
          </a:xfrm>
        </p:spPr>
        <p:txBody>
          <a:bodyPr/>
          <a:lstStyle>
            <a:lvl1pPr>
              <a:defRPr>
                <a:latin typeface="Adobe Arabic" pitchFamily="18" charset="-78"/>
                <a:cs typeface="Adobe Arabic" pitchFamily="18" charset="-78"/>
              </a:defRPr>
            </a:lvl1pPr>
            <a:lvl2pPr>
              <a:defRPr>
                <a:latin typeface="Adobe Arabic" pitchFamily="18" charset="-78"/>
                <a:cs typeface="Adobe Arabic" pitchFamily="18" charset="-78"/>
              </a:defRPr>
            </a:lvl2pPr>
            <a:lvl3pPr>
              <a:defRPr>
                <a:latin typeface="Adobe Arabic" pitchFamily="18" charset="-78"/>
                <a:cs typeface="Adobe Arabic" pitchFamily="18" charset="-78"/>
              </a:defRPr>
            </a:lvl3pPr>
            <a:lvl4pPr>
              <a:defRPr>
                <a:latin typeface="Adobe Arabic" pitchFamily="18" charset="-78"/>
                <a:cs typeface="Adobe Arabic" pitchFamily="18" charset="-78"/>
              </a:defRPr>
            </a:lvl4pPr>
            <a:lvl5pPr>
              <a:defRPr>
                <a:latin typeface="Adobe Arabic" pitchFamily="18" charset="-78"/>
                <a:cs typeface="Adobe Arabic" pitchFamily="18" charset="-78"/>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EC9E17C-218A-4334-9A3F-0CBD0B8CB296}" type="datetimeFigureOut">
              <a:rPr lang="ar-SA" smtClean="0"/>
              <a:t>25/06/34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053FF95-1335-4333-956A-8CE7928C6779}"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EC9E17C-218A-4334-9A3F-0CBD0B8CB296}" type="datetimeFigureOut">
              <a:rPr lang="ar-SA" smtClean="0"/>
              <a:t>25/06/34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F053FF95-1335-4333-956A-8CE7928C6779}" type="slidenum">
              <a:rPr lang="ar-SA" smtClean="0"/>
              <a:t>‹#›</a:t>
            </a:fld>
            <a:endParaRPr lang="ar-SA"/>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ar-SA" smtClean="0"/>
              <a:t>انقر لتحرير أنماط النص الرئيسي</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EC9E17C-218A-4334-9A3F-0CBD0B8CB296}" type="datetimeFigureOut">
              <a:rPr lang="ar-SA" smtClean="0"/>
              <a:t>25/06/34</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F053FF95-1335-4333-956A-8CE7928C6779}" type="slidenum">
              <a:rPr lang="ar-SA" smtClean="0"/>
              <a:t>‹#›</a:t>
            </a:fld>
            <a:endParaRPr lang="ar-SA"/>
          </a:p>
        </p:txBody>
      </p:sp>
      <p:sp>
        <p:nvSpPr>
          <p:cNvPr id="10" name="Title 9"/>
          <p:cNvSpPr>
            <a:spLocks noGrp="1"/>
          </p:cNvSpPr>
          <p:nvPr>
            <p:ph type="title"/>
          </p:nvPr>
        </p:nvSpPr>
        <p:spPr/>
        <p:txBody>
          <a:bodyPr/>
          <a:lstStyle/>
          <a:p>
            <a:r>
              <a:rPr lang="ar-SA" smtClean="0"/>
              <a:t>انقر لتحرير نمط العنوان الرئيسي</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EC9E17C-218A-4334-9A3F-0CBD0B8CB296}" type="datetimeFigureOut">
              <a:rPr lang="ar-SA" smtClean="0"/>
              <a:t>25/06/34</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F053FF95-1335-4333-956A-8CE7928C6779}"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9E17C-218A-4334-9A3F-0CBD0B8CB296}" type="datetimeFigureOut">
              <a:rPr lang="ar-SA" smtClean="0"/>
              <a:t>25/06/34</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F053FF95-1335-4333-956A-8CE7928C6779}"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EC9E17C-218A-4334-9A3F-0CBD0B8CB296}" type="datetimeFigureOut">
              <a:rPr lang="ar-SA" smtClean="0"/>
              <a:t>25/06/34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F053FF95-1335-4333-956A-8CE7928C6779}"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EC9E17C-218A-4334-9A3F-0CBD0B8CB296}" type="datetimeFigureOut">
              <a:rPr lang="ar-SA" smtClean="0"/>
              <a:t>25/06/34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F053FF95-1335-4333-956A-8CE7928C6779}" type="slidenum">
              <a:rPr lang="ar-SA" smtClean="0"/>
              <a:t>‹#›</a:t>
            </a:fld>
            <a:endParaRPr lang="ar-SA"/>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ar-SA" smtClean="0"/>
              <a:t>انقر لتحرير نمط العنوان الرئيسي</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FEC9E17C-218A-4334-9A3F-0CBD0B8CB296}" type="datetimeFigureOut">
              <a:rPr lang="ar-SA" smtClean="0"/>
              <a:t>25/06/34</a:t>
            </a:fld>
            <a:endParaRPr lang="ar-SA"/>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ar-SA"/>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F053FF95-1335-4333-956A-8CE7928C6779}"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p:txBody>
          <a:bodyPr/>
          <a:lstStyle/>
          <a:p>
            <a:pPr algn="r"/>
            <a:r>
              <a:rPr lang="ar-SA" dirty="0" smtClean="0"/>
              <a:t>تصور مبدئي</a:t>
            </a:r>
            <a:endParaRPr lang="ar-SA" dirty="0"/>
          </a:p>
        </p:txBody>
      </p:sp>
      <p:sp>
        <p:nvSpPr>
          <p:cNvPr id="2" name="عنوان 1"/>
          <p:cNvSpPr>
            <a:spLocks noGrp="1"/>
          </p:cNvSpPr>
          <p:nvPr>
            <p:ph type="ctrTitle"/>
          </p:nvPr>
        </p:nvSpPr>
        <p:spPr/>
        <p:txBody>
          <a:bodyPr/>
          <a:lstStyle/>
          <a:p>
            <a:pPr marL="182880" indent="0" algn="r">
              <a:buNone/>
            </a:pPr>
            <a:r>
              <a:rPr lang="ar-SA" dirty="0"/>
              <a:t> </a:t>
            </a:r>
            <a:r>
              <a:rPr lang="ar-SA" dirty="0" smtClean="0"/>
              <a:t>جائزة التميز في التعليم الالكتروني</a:t>
            </a:r>
            <a:endParaRPr lang="ar-SA" dirty="0"/>
          </a:p>
        </p:txBody>
      </p:sp>
      <p:pic>
        <p:nvPicPr>
          <p:cNvPr id="1026" name="Picture 2"/>
          <p:cNvPicPr>
            <a:picLocks noChangeAspect="1" noChangeArrowheads="1"/>
          </p:cNvPicPr>
          <p:nvPr/>
        </p:nvPicPr>
        <p:blipFill>
          <a:blip r:embed="rId2">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2483768" y="908720"/>
            <a:ext cx="4507462" cy="29874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01784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شكرا -- </a:t>
            </a:r>
            <a:endParaRPr lang="ar-SA" dirty="0"/>
          </a:p>
        </p:txBody>
      </p:sp>
    </p:spTree>
    <p:extLst>
      <p:ext uri="{BB962C8B-B14F-4D97-AF65-F5344CB8AC3E}">
        <p14:creationId xmlns:p14="http://schemas.microsoft.com/office/powerpoint/2010/main" val="3412850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الرؤية</a:t>
            </a:r>
            <a:endParaRPr lang="ar-SA" dirty="0"/>
          </a:p>
        </p:txBody>
      </p:sp>
      <p:sp>
        <p:nvSpPr>
          <p:cNvPr id="3" name="عنصر نائب للمحتوى 2"/>
          <p:cNvSpPr>
            <a:spLocks noGrp="1"/>
          </p:cNvSpPr>
          <p:nvPr>
            <p:ph sz="quarter" idx="13"/>
          </p:nvPr>
        </p:nvSpPr>
        <p:spPr/>
        <p:txBody>
          <a:bodyPr/>
          <a:lstStyle/>
          <a:p>
            <a:r>
              <a:rPr lang="ar-SA" dirty="0"/>
              <a:t>جائزة رائدة في قيادة التميز والإبداع في مجال التعلم الإلكتروني والتعليم عن بعد بمختلف تطبيقاته ورعاية المتميزين في شتى مجالاته</a:t>
            </a:r>
            <a:endParaRPr lang="ar-SA" dirty="0"/>
          </a:p>
        </p:txBody>
      </p:sp>
    </p:spTree>
    <p:extLst>
      <p:ext uri="{BB962C8B-B14F-4D97-AF65-F5344CB8AC3E}">
        <p14:creationId xmlns:p14="http://schemas.microsoft.com/office/powerpoint/2010/main" val="2034496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الرسالة</a:t>
            </a:r>
            <a:endParaRPr lang="ar-SA" dirty="0"/>
          </a:p>
        </p:txBody>
      </p:sp>
      <p:sp>
        <p:nvSpPr>
          <p:cNvPr id="3" name="عنصر نائب للمحتوى 2"/>
          <p:cNvSpPr>
            <a:spLocks noGrp="1"/>
          </p:cNvSpPr>
          <p:nvPr>
            <p:ph sz="quarter" idx="13"/>
          </p:nvPr>
        </p:nvSpPr>
        <p:spPr/>
        <p:txBody>
          <a:bodyPr/>
          <a:lstStyle/>
          <a:p>
            <a:r>
              <a:rPr lang="ar-SA" dirty="0"/>
              <a:t>المساهمة في الارتقاء بأداء التعلم الإلكتروني والتعليم عن بعد وتطبيقاته بالتحفيز على تقديم أفضل التقنيات واستخدام أفضل نظريات التعلم والتعليم  وتوظيفها في البرامج التعليمية, ورعاية المتميزين في هذا المجال, وبث روح التنافس الايجابي والتعاون مما  يسهم في بناء مجتمع تعليمي الكتروني متميز.</a:t>
            </a:r>
            <a:endParaRPr lang="ar-SA" dirty="0"/>
          </a:p>
        </p:txBody>
      </p:sp>
    </p:spTree>
    <p:extLst>
      <p:ext uri="{BB962C8B-B14F-4D97-AF65-F5344CB8AC3E}">
        <p14:creationId xmlns:p14="http://schemas.microsoft.com/office/powerpoint/2010/main" val="2411226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الأهداف</a:t>
            </a:r>
            <a:endParaRPr lang="ar-SA" dirty="0"/>
          </a:p>
        </p:txBody>
      </p:sp>
      <p:sp>
        <p:nvSpPr>
          <p:cNvPr id="3" name="عنصر نائب للمحتوى 2"/>
          <p:cNvSpPr>
            <a:spLocks noGrp="1"/>
          </p:cNvSpPr>
          <p:nvPr>
            <p:ph sz="quarter" idx="13"/>
          </p:nvPr>
        </p:nvSpPr>
        <p:spPr/>
        <p:txBody>
          <a:bodyPr>
            <a:noAutofit/>
          </a:bodyPr>
          <a:lstStyle/>
          <a:p>
            <a:r>
              <a:rPr lang="ar-SA" sz="2400" dirty="0">
                <a:latin typeface="Adobe Arabic" pitchFamily="18" charset="-78"/>
                <a:cs typeface="Adobe Arabic" pitchFamily="18" charset="-78"/>
              </a:rPr>
              <a:t>1.    نشر الوعي بثقافة التميز في التعلم الكتروني </a:t>
            </a:r>
            <a:r>
              <a:rPr lang="ar-SA" sz="2400" dirty="0" smtClean="0">
                <a:latin typeface="Adobe Arabic" pitchFamily="18" charset="-78"/>
                <a:cs typeface="Adobe Arabic" pitchFamily="18" charset="-78"/>
              </a:rPr>
              <a:t>في كليات الجامعة.</a:t>
            </a:r>
            <a:r>
              <a:rPr lang="ar-SA" sz="2400" dirty="0">
                <a:latin typeface="Adobe Arabic" pitchFamily="18" charset="-78"/>
                <a:cs typeface="Adobe Arabic" pitchFamily="18" charset="-78"/>
              </a:rPr>
              <a:t/>
            </a:r>
            <a:br>
              <a:rPr lang="ar-SA" sz="2400" dirty="0">
                <a:latin typeface="Adobe Arabic" pitchFamily="18" charset="-78"/>
                <a:cs typeface="Adobe Arabic" pitchFamily="18" charset="-78"/>
              </a:rPr>
            </a:br>
            <a:r>
              <a:rPr lang="ar-SA" sz="2400" dirty="0">
                <a:latin typeface="Adobe Arabic" pitchFamily="18" charset="-78"/>
                <a:cs typeface="Adobe Arabic" pitchFamily="18" charset="-78"/>
              </a:rPr>
              <a:t>2.    تبني معايير التميز والإبداع في تطبيقات التعلم الإلكتروني.</a:t>
            </a:r>
            <a:r>
              <a:rPr lang="ar-SA" sz="2400" dirty="0">
                <a:latin typeface="Adobe Arabic" pitchFamily="18" charset="-78"/>
                <a:cs typeface="Adobe Arabic" pitchFamily="18" charset="-78"/>
              </a:rPr>
              <a:t/>
            </a:r>
            <a:br>
              <a:rPr lang="ar-SA" sz="2400" dirty="0">
                <a:latin typeface="Adobe Arabic" pitchFamily="18" charset="-78"/>
                <a:cs typeface="Adobe Arabic" pitchFamily="18" charset="-78"/>
              </a:rPr>
            </a:br>
            <a:r>
              <a:rPr lang="ar-SA" sz="2400" dirty="0">
                <a:latin typeface="Adobe Arabic" pitchFamily="18" charset="-78"/>
                <a:cs typeface="Adobe Arabic" pitchFamily="18" charset="-78"/>
              </a:rPr>
              <a:t>3.    تشجيع القدرات  التي تُساهم في إثراء التعلم الإلكتروني الجامعي.</a:t>
            </a:r>
            <a:r>
              <a:rPr lang="ar-SA" sz="2400" dirty="0">
                <a:latin typeface="Adobe Arabic" pitchFamily="18" charset="-78"/>
                <a:cs typeface="Adobe Arabic" pitchFamily="18" charset="-78"/>
              </a:rPr>
              <a:t/>
            </a:r>
            <a:br>
              <a:rPr lang="ar-SA" sz="2400" dirty="0">
                <a:latin typeface="Adobe Arabic" pitchFamily="18" charset="-78"/>
                <a:cs typeface="Adobe Arabic" pitchFamily="18" charset="-78"/>
              </a:rPr>
            </a:br>
            <a:r>
              <a:rPr lang="ar-SA" sz="2400" dirty="0">
                <a:latin typeface="Adobe Arabic" pitchFamily="18" charset="-78"/>
                <a:cs typeface="Adobe Arabic" pitchFamily="18" charset="-78"/>
              </a:rPr>
              <a:t>4.    تبادل النجاح والخبرات ونشر أفضل التطبيقات في مجالات التعلم الإلكتروني.</a:t>
            </a:r>
            <a:r>
              <a:rPr lang="ar-SA" sz="2400" dirty="0">
                <a:latin typeface="Adobe Arabic" pitchFamily="18" charset="-78"/>
                <a:cs typeface="Adobe Arabic" pitchFamily="18" charset="-78"/>
              </a:rPr>
              <a:t/>
            </a:r>
            <a:br>
              <a:rPr lang="ar-SA" sz="2400" dirty="0">
                <a:latin typeface="Adobe Arabic" pitchFamily="18" charset="-78"/>
                <a:cs typeface="Adobe Arabic" pitchFamily="18" charset="-78"/>
              </a:rPr>
            </a:br>
            <a:r>
              <a:rPr lang="ar-SA" sz="2400" dirty="0">
                <a:latin typeface="Adobe Arabic" pitchFamily="18" charset="-78"/>
                <a:cs typeface="Adobe Arabic" pitchFamily="18" charset="-78"/>
              </a:rPr>
              <a:t>5.    الرغبة في تطوير التعلم </a:t>
            </a:r>
            <a:r>
              <a:rPr lang="ar-SA" sz="2400" dirty="0" smtClean="0">
                <a:latin typeface="Adobe Arabic" pitchFamily="18" charset="-78"/>
                <a:cs typeface="Adobe Arabic" pitchFamily="18" charset="-78"/>
              </a:rPr>
              <a:t>الإلكتروني داخل الجامعة .</a:t>
            </a:r>
            <a:r>
              <a:rPr lang="ar-SA" sz="2400" dirty="0">
                <a:latin typeface="Adobe Arabic" pitchFamily="18" charset="-78"/>
                <a:cs typeface="Adobe Arabic" pitchFamily="18" charset="-78"/>
              </a:rPr>
              <a:t/>
            </a:r>
            <a:br>
              <a:rPr lang="ar-SA" sz="2400" dirty="0">
                <a:latin typeface="Adobe Arabic" pitchFamily="18" charset="-78"/>
                <a:cs typeface="Adobe Arabic" pitchFamily="18" charset="-78"/>
              </a:rPr>
            </a:br>
            <a:r>
              <a:rPr lang="ar-SA" sz="2400" dirty="0">
                <a:latin typeface="Adobe Arabic" pitchFamily="18" charset="-78"/>
                <a:cs typeface="Adobe Arabic" pitchFamily="18" charset="-78"/>
              </a:rPr>
              <a:t>6.    </a:t>
            </a:r>
            <a:r>
              <a:rPr lang="ar-SA" sz="2400" dirty="0" smtClean="0">
                <a:latin typeface="Adobe Arabic" pitchFamily="18" charset="-78"/>
                <a:cs typeface="Adobe Arabic" pitchFamily="18" charset="-78"/>
              </a:rPr>
              <a:t>تبني نشاطات المتميزين لجوائز محلية أو دولية.</a:t>
            </a:r>
            <a:endParaRPr lang="ar-SA" sz="2400" dirty="0">
              <a:latin typeface="Adobe Arabic" pitchFamily="18" charset="-78"/>
              <a:cs typeface="Adobe Arabic" pitchFamily="18" charset="-78"/>
            </a:endParaRPr>
          </a:p>
        </p:txBody>
      </p:sp>
    </p:spTree>
    <p:extLst>
      <p:ext uri="{BB962C8B-B14F-4D97-AF65-F5344CB8AC3E}">
        <p14:creationId xmlns:p14="http://schemas.microsoft.com/office/powerpoint/2010/main" val="1441295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فروع الجائزة </a:t>
            </a:r>
            <a:endParaRPr lang="ar-SA" dirty="0"/>
          </a:p>
        </p:txBody>
      </p:sp>
      <p:graphicFrame>
        <p:nvGraphicFramePr>
          <p:cNvPr id="4" name="عنصر نائب للمحتوى 3"/>
          <p:cNvGraphicFramePr>
            <a:graphicFrameLocks noGrp="1"/>
          </p:cNvGraphicFramePr>
          <p:nvPr>
            <p:ph sz="quarter" idx="13"/>
            <p:extLst>
              <p:ext uri="{D42A27DB-BD31-4B8C-83A1-F6EECF244321}">
                <p14:modId xmlns:p14="http://schemas.microsoft.com/office/powerpoint/2010/main" val="1532840980"/>
              </p:ext>
            </p:extLst>
          </p:nvPr>
        </p:nvGraphicFramePr>
        <p:xfrm>
          <a:off x="1143000" y="731838"/>
          <a:ext cx="6400800" cy="34750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54444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عنصر نائب للصورة 8"/>
          <p:cNvPicPr>
            <a:picLocks noGrp="1" noChangeAspect="1"/>
          </p:cNvPicPr>
          <p:nvPr>
            <p:ph type="pic" idx="1"/>
          </p:nvPr>
        </p:nvPicPr>
        <p:blipFill>
          <a:blip r:embed="rId2" cstate="print">
            <a:extLst>
              <a:ext uri="{28A0092B-C50C-407E-A947-70E740481C1C}">
                <a14:useLocalDpi xmlns:a14="http://schemas.microsoft.com/office/drawing/2010/main" val="0"/>
              </a:ext>
            </a:extLst>
          </a:blip>
          <a:stretch>
            <a:fillRect/>
          </a:stretch>
        </p:blipFill>
        <p:spPr>
          <a:xfrm>
            <a:off x="5021454" y="1143000"/>
            <a:ext cx="3022242" cy="3127806"/>
          </a:xfrm>
        </p:spPr>
      </p:pic>
      <p:sp>
        <p:nvSpPr>
          <p:cNvPr id="8" name="عنصر نائب للنص 7"/>
          <p:cNvSpPr>
            <a:spLocks noGrp="1"/>
          </p:cNvSpPr>
          <p:nvPr>
            <p:ph type="body" sz="half" idx="2"/>
          </p:nvPr>
        </p:nvSpPr>
        <p:spPr>
          <a:xfrm>
            <a:off x="877887" y="1010486"/>
            <a:ext cx="3694114" cy="2850562"/>
          </a:xfrm>
        </p:spPr>
        <p:txBody>
          <a:bodyPr/>
          <a:lstStyle/>
          <a:p>
            <a:r>
              <a:rPr lang="ar-SA" dirty="0" smtClean="0"/>
              <a:t>استخدام التقنيات في العملية التعليمة </a:t>
            </a:r>
          </a:p>
          <a:p>
            <a:r>
              <a:rPr lang="ar-SA" dirty="0" smtClean="0"/>
              <a:t>فاعلية حسابه في نظام التعليم الالكتروني</a:t>
            </a:r>
          </a:p>
          <a:p>
            <a:r>
              <a:rPr lang="ar-SA" dirty="0" smtClean="0"/>
              <a:t>الحصول على دورات في التعليم الالكتروني</a:t>
            </a:r>
          </a:p>
          <a:p>
            <a:r>
              <a:rPr lang="ar-SA" dirty="0" smtClean="0"/>
              <a:t>المشاركة خارج الجامعة في مجال التعليم الالكتروني</a:t>
            </a:r>
          </a:p>
          <a:p>
            <a:endParaRPr lang="ar-SA" dirty="0"/>
          </a:p>
        </p:txBody>
      </p:sp>
      <p:sp>
        <p:nvSpPr>
          <p:cNvPr id="6" name="عنوان 5"/>
          <p:cNvSpPr>
            <a:spLocks noGrp="1"/>
          </p:cNvSpPr>
          <p:nvPr>
            <p:ph type="title"/>
          </p:nvPr>
        </p:nvSpPr>
        <p:spPr/>
        <p:txBody>
          <a:bodyPr/>
          <a:lstStyle/>
          <a:p>
            <a:r>
              <a:rPr lang="ar-SA" sz="2800" dirty="0" smtClean="0"/>
              <a:t>جائزة التميز لعضو هيئة التدريس</a:t>
            </a:r>
            <a:endParaRPr lang="ar-SA" sz="2800" dirty="0"/>
          </a:p>
        </p:txBody>
      </p:sp>
    </p:spTree>
    <p:extLst>
      <p:ext uri="{BB962C8B-B14F-4D97-AF65-F5344CB8AC3E}">
        <p14:creationId xmlns:p14="http://schemas.microsoft.com/office/powerpoint/2010/main" val="3719835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عنصر نائب للصورة 4"/>
          <p:cNvPicPr>
            <a:picLocks noGrp="1" noChangeAspect="1"/>
          </p:cNvPicPr>
          <p:nvPr>
            <p:ph type="pic" idx="1"/>
          </p:nvPr>
        </p:nvPicPr>
        <p:blipFill>
          <a:blip r:embed="rId2">
            <a:extLst>
              <a:ext uri="{28A0092B-C50C-407E-A947-70E740481C1C}">
                <a14:useLocalDpi xmlns:a14="http://schemas.microsoft.com/office/drawing/2010/main" val="0"/>
              </a:ext>
            </a:extLst>
          </a:blip>
          <a:srcRect l="12995" r="12995"/>
          <a:stretch>
            <a:fillRect/>
          </a:stretch>
        </p:blipFill>
        <p:spPr/>
      </p:pic>
      <p:sp>
        <p:nvSpPr>
          <p:cNvPr id="3" name="عنصر نائب للنص 2"/>
          <p:cNvSpPr>
            <a:spLocks noGrp="1"/>
          </p:cNvSpPr>
          <p:nvPr>
            <p:ph type="body" sz="half" idx="2"/>
          </p:nvPr>
        </p:nvSpPr>
        <p:spPr>
          <a:xfrm>
            <a:off x="877887" y="1010486"/>
            <a:ext cx="3694114" cy="3786666"/>
          </a:xfrm>
        </p:spPr>
        <p:txBody>
          <a:bodyPr>
            <a:normAutofit/>
          </a:bodyPr>
          <a:lstStyle/>
          <a:p>
            <a:r>
              <a:rPr lang="ar-SA" dirty="0" smtClean="0"/>
              <a:t>تدريب أعضاء هيئة التدريس على نظام التعليم الالكتروني</a:t>
            </a:r>
          </a:p>
          <a:p>
            <a:r>
              <a:rPr lang="ar-SA" dirty="0" smtClean="0"/>
              <a:t>وجود مدربين معتمدين </a:t>
            </a:r>
            <a:r>
              <a:rPr lang="ar-SA" dirty="0" err="1" smtClean="0"/>
              <a:t>بالاضافة</a:t>
            </a:r>
            <a:r>
              <a:rPr lang="ar-SA" dirty="0" smtClean="0"/>
              <a:t> إلى مدربي أقسام </a:t>
            </a:r>
            <a:r>
              <a:rPr lang="ar-SA" dirty="0" err="1" smtClean="0"/>
              <a:t>قامو</a:t>
            </a:r>
            <a:r>
              <a:rPr lang="ar-SA" dirty="0" smtClean="0"/>
              <a:t> بتدرب أعضاء هيئة التدريس داخل القسم</a:t>
            </a:r>
          </a:p>
          <a:p>
            <a:r>
              <a:rPr lang="ar-SA" dirty="0" smtClean="0"/>
              <a:t>تبنى ونشر </a:t>
            </a:r>
            <a:r>
              <a:rPr lang="ar-SA" dirty="0" err="1" smtClean="0"/>
              <a:t>المجتوى</a:t>
            </a:r>
            <a:r>
              <a:rPr lang="ar-SA" dirty="0" smtClean="0"/>
              <a:t> الالكتروني </a:t>
            </a:r>
          </a:p>
          <a:p>
            <a:r>
              <a:rPr lang="ar-SA" dirty="0" smtClean="0"/>
              <a:t>وجود وحدة التعلم </a:t>
            </a:r>
            <a:r>
              <a:rPr lang="ar-SA" dirty="0" err="1" smtClean="0"/>
              <a:t>الالكتورني</a:t>
            </a:r>
            <a:endParaRPr lang="ar-SA" dirty="0" smtClean="0"/>
          </a:p>
          <a:p>
            <a:r>
              <a:rPr lang="ar-SA" dirty="0" smtClean="0"/>
              <a:t>الحصول على جوائز أو شهادات في مجال التعلم الالكتروني على مستوى الكلية او أعضاء هيئة </a:t>
            </a:r>
            <a:r>
              <a:rPr lang="ar-SA" dirty="0" err="1" smtClean="0"/>
              <a:t>دالخ</a:t>
            </a:r>
            <a:r>
              <a:rPr lang="ar-SA" dirty="0" smtClean="0"/>
              <a:t> الكلية</a:t>
            </a:r>
          </a:p>
          <a:p>
            <a:r>
              <a:rPr lang="ar-SA" dirty="0" smtClean="0"/>
              <a:t>تفاعل طلابها على نظام التعليم الالكتروني</a:t>
            </a:r>
            <a:endParaRPr lang="ar-SA" dirty="0"/>
          </a:p>
        </p:txBody>
      </p:sp>
      <p:sp>
        <p:nvSpPr>
          <p:cNvPr id="4" name="عنوان 3"/>
          <p:cNvSpPr>
            <a:spLocks noGrp="1"/>
          </p:cNvSpPr>
          <p:nvPr>
            <p:ph type="title"/>
          </p:nvPr>
        </p:nvSpPr>
        <p:spPr/>
        <p:txBody>
          <a:bodyPr/>
          <a:lstStyle/>
          <a:p>
            <a:r>
              <a:rPr lang="ar-SA" sz="3200" dirty="0" smtClean="0"/>
              <a:t>جائزة التميز لكليات الجامعة</a:t>
            </a:r>
            <a:endParaRPr lang="ar-SA" sz="3200" dirty="0"/>
          </a:p>
        </p:txBody>
      </p:sp>
    </p:spTree>
    <p:extLst>
      <p:ext uri="{BB962C8B-B14F-4D97-AF65-F5344CB8AC3E}">
        <p14:creationId xmlns:p14="http://schemas.microsoft.com/office/powerpoint/2010/main" val="1465422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عنصر نائب للصورة 4"/>
          <p:cNvPicPr>
            <a:picLocks noGrp="1" noChangeAspect="1"/>
          </p:cNvPicPr>
          <p:nvPr>
            <p:ph type="pic" idx="1"/>
          </p:nvPr>
        </p:nvPicPr>
        <p:blipFill>
          <a:blip r:embed="rId2" cstate="print">
            <a:extLst>
              <a:ext uri="{28A0092B-C50C-407E-A947-70E740481C1C}">
                <a14:useLocalDpi xmlns:a14="http://schemas.microsoft.com/office/drawing/2010/main" val="0"/>
              </a:ext>
            </a:extLst>
          </a:blip>
          <a:srcRect t="123" b="123"/>
          <a:stretch>
            <a:fillRect/>
          </a:stretch>
        </p:blipFill>
        <p:spPr/>
      </p:pic>
      <p:sp>
        <p:nvSpPr>
          <p:cNvPr id="3" name="عنصر نائب للنص 2"/>
          <p:cNvSpPr>
            <a:spLocks noGrp="1"/>
          </p:cNvSpPr>
          <p:nvPr>
            <p:ph type="body" sz="half" idx="2"/>
          </p:nvPr>
        </p:nvSpPr>
        <p:spPr>
          <a:xfrm>
            <a:off x="877887" y="1010486"/>
            <a:ext cx="3694114" cy="3426626"/>
          </a:xfrm>
        </p:spPr>
        <p:txBody>
          <a:bodyPr>
            <a:normAutofit lnSpcReduction="10000"/>
          </a:bodyPr>
          <a:lstStyle/>
          <a:p>
            <a:r>
              <a:rPr lang="ar-SA" dirty="0"/>
              <a:t>أن يكون المحتوى متوافق مع حقوق الملكية الفكرية.</a:t>
            </a:r>
          </a:p>
          <a:p>
            <a:r>
              <a:rPr lang="ar-SA" dirty="0"/>
              <a:t>أن يتم تحزيم وتقديم المقرر بصيغة </a:t>
            </a:r>
            <a:r>
              <a:rPr lang="ar-SA" dirty="0" err="1"/>
              <a:t>سكورم</a:t>
            </a:r>
            <a:r>
              <a:rPr lang="ar-SA" dirty="0"/>
              <a:t>.</a:t>
            </a:r>
          </a:p>
          <a:p>
            <a:r>
              <a:rPr lang="ar-SA" dirty="0"/>
              <a:t>أن يتم تركيب المقرر على إحدى أنظمة إدارة التعلم مع توفير الدخول للمقرر.</a:t>
            </a:r>
          </a:p>
          <a:p>
            <a:r>
              <a:rPr lang="ar-SA" dirty="0"/>
              <a:t>أن لا يكون المقرر سبق مشاركته لنفس الجائزة أو لجوائز مماثلة.</a:t>
            </a:r>
          </a:p>
          <a:p>
            <a:r>
              <a:rPr lang="ar-SA" dirty="0"/>
              <a:t>أن يكون المقرر علمي أكاديمي يُدرس ضمن مقررات الجامعة.</a:t>
            </a:r>
          </a:p>
          <a:p>
            <a:r>
              <a:rPr lang="ar-SA" dirty="0"/>
              <a:t>أن يعمل المحتوى دون وجود أي مشاكل أو أخطاء.</a:t>
            </a:r>
          </a:p>
          <a:p>
            <a:pPr marL="0" indent="0">
              <a:buNone/>
            </a:pPr>
            <a:endParaRPr lang="ar-SA" dirty="0"/>
          </a:p>
        </p:txBody>
      </p:sp>
      <p:sp>
        <p:nvSpPr>
          <p:cNvPr id="4" name="عنوان 3"/>
          <p:cNvSpPr>
            <a:spLocks noGrp="1"/>
          </p:cNvSpPr>
          <p:nvPr>
            <p:ph type="title"/>
          </p:nvPr>
        </p:nvSpPr>
        <p:spPr/>
        <p:txBody>
          <a:bodyPr/>
          <a:lstStyle/>
          <a:p>
            <a:pPr algn="r"/>
            <a:r>
              <a:rPr lang="ar-SA" sz="2400" dirty="0" smtClean="0"/>
              <a:t>جائزة التميز تصميم المحتوى الرقمي</a:t>
            </a:r>
            <a:endParaRPr lang="ar-SA" sz="2400" dirty="0"/>
          </a:p>
        </p:txBody>
      </p:sp>
    </p:spTree>
    <p:extLst>
      <p:ext uri="{BB962C8B-B14F-4D97-AF65-F5344CB8AC3E}">
        <p14:creationId xmlns:p14="http://schemas.microsoft.com/office/powerpoint/2010/main" val="7734509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p:txBody>
          <a:bodyPr/>
          <a:lstStyle/>
          <a:p>
            <a:pPr algn="r"/>
            <a:r>
              <a:rPr lang="ar-SA" dirty="0" smtClean="0"/>
              <a:t>الاحتياجات </a:t>
            </a:r>
            <a:endParaRPr lang="ar-SA" dirty="0"/>
          </a:p>
        </p:txBody>
      </p:sp>
      <p:sp>
        <p:nvSpPr>
          <p:cNvPr id="6" name="عنصر نائب للمحتوى 5"/>
          <p:cNvSpPr>
            <a:spLocks noGrp="1"/>
          </p:cNvSpPr>
          <p:nvPr>
            <p:ph idx="1"/>
          </p:nvPr>
        </p:nvSpPr>
        <p:spPr/>
        <p:txBody>
          <a:bodyPr/>
          <a:lstStyle/>
          <a:p>
            <a:r>
              <a:rPr lang="ar-SA" dirty="0" smtClean="0"/>
              <a:t>تكوين فريق عمل أو لجنة تقيم كل عمل </a:t>
            </a:r>
          </a:p>
          <a:p>
            <a:r>
              <a:rPr lang="ar-SA" dirty="0" smtClean="0"/>
              <a:t>تصميم نموذج لكل فرع من فروع الجائزة</a:t>
            </a:r>
          </a:p>
          <a:p>
            <a:r>
              <a:rPr lang="ar-SA" dirty="0" smtClean="0"/>
              <a:t>تبني مواصفات ومعايير كل فرع من فروع الجائزة لزيارة مواصفات المركز ونأخذ تجربة التقييم.</a:t>
            </a:r>
          </a:p>
          <a:p>
            <a:r>
              <a:rPr lang="ar-SA" dirty="0" smtClean="0"/>
              <a:t>تحديد ما هيه الجائزة ؟</a:t>
            </a:r>
          </a:p>
          <a:p>
            <a:pPr lvl="2"/>
            <a:r>
              <a:rPr lang="ar-SA" dirty="0" smtClean="0"/>
              <a:t>كأس </a:t>
            </a:r>
          </a:p>
          <a:p>
            <a:pPr lvl="2"/>
            <a:r>
              <a:rPr lang="ar-SA" dirty="0" smtClean="0"/>
              <a:t>أو شهادة </a:t>
            </a:r>
          </a:p>
          <a:p>
            <a:pPr lvl="2"/>
            <a:r>
              <a:rPr lang="ar-SA" dirty="0" smtClean="0"/>
              <a:t>أو مبلغ مالي </a:t>
            </a:r>
          </a:p>
        </p:txBody>
      </p:sp>
      <p:sp>
        <p:nvSpPr>
          <p:cNvPr id="7" name="عنصر نائب للنص 6"/>
          <p:cNvSpPr>
            <a:spLocks noGrp="1"/>
          </p:cNvSpPr>
          <p:nvPr>
            <p:ph type="body" sz="half" idx="2"/>
          </p:nvPr>
        </p:nvSpPr>
        <p:spPr/>
        <p:txBody>
          <a:bodyPr/>
          <a:lstStyle/>
          <a:p>
            <a:endParaRPr lang="ar-SA" dirty="0"/>
          </a:p>
        </p:txBody>
      </p:sp>
    </p:spTree>
    <p:extLst>
      <p:ext uri="{BB962C8B-B14F-4D97-AF65-F5344CB8AC3E}">
        <p14:creationId xmlns:p14="http://schemas.microsoft.com/office/powerpoint/2010/main" val="475621998"/>
      </p:ext>
    </p:extLst>
  </p:cSld>
  <p:clrMapOvr>
    <a:masterClrMapping/>
  </p:clrMapOvr>
</p:sld>
</file>

<file path=ppt/theme/theme1.xml><?xml version="1.0" encoding="utf-8"?>
<a:theme xmlns:a="http://schemas.openxmlformats.org/drawingml/2006/main" name="دفق الهواء">
  <a:themeElements>
    <a:clrScheme name="دفق الهواء">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دفق الهواء">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دفق الهواء">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80</TotalTime>
  <Words>265</Words>
  <Application>Microsoft Office PowerPoint</Application>
  <PresentationFormat>عرض على الشاشة (3:4)‏</PresentationFormat>
  <Paragraphs>40</Paragraphs>
  <Slides>10</Slides>
  <Notes>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دفق الهواء</vt:lpstr>
      <vt:lpstr> جائزة التميز في التعليم الالكتروني</vt:lpstr>
      <vt:lpstr>الرؤية</vt:lpstr>
      <vt:lpstr>الرسالة</vt:lpstr>
      <vt:lpstr>الأهداف</vt:lpstr>
      <vt:lpstr>فروع الجائزة </vt:lpstr>
      <vt:lpstr>جائزة التميز لعضو هيئة التدريس</vt:lpstr>
      <vt:lpstr>جائزة التميز لكليات الجامعة</vt:lpstr>
      <vt:lpstr>جائزة التميز تصميم المحتوى الرقمي</vt:lpstr>
      <vt:lpstr>الاحتياجات </vt:lpstr>
      <vt:lpstr>شكرا --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جائزة التميز في التعليم الالكتروني</dc:title>
  <dc:creator>faisal alshammari</dc:creator>
  <cp:lastModifiedBy>faisal alshammari</cp:lastModifiedBy>
  <cp:revision>5</cp:revision>
  <dcterms:created xsi:type="dcterms:W3CDTF">2013-05-05T07:52:58Z</dcterms:created>
  <dcterms:modified xsi:type="dcterms:W3CDTF">2013-05-05T09:13:40Z</dcterms:modified>
</cp:coreProperties>
</file>