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0" r:id="rId1"/>
    <p:sldMasterId id="2147483652" r:id="rId2"/>
  </p:sldMasterIdLst>
  <p:handoutMasterIdLst>
    <p:handoutMasterId r:id="rId25"/>
  </p:handoutMasterIdLst>
  <p:sldIdLst>
    <p:sldId id="301" r:id="rId3"/>
    <p:sldId id="269" r:id="rId4"/>
    <p:sldId id="270" r:id="rId5"/>
    <p:sldId id="271" r:id="rId6"/>
    <p:sldId id="272" r:id="rId7"/>
    <p:sldId id="274" r:id="rId8"/>
    <p:sldId id="275" r:id="rId9"/>
    <p:sldId id="281" r:id="rId10"/>
    <p:sldId id="282" r:id="rId11"/>
    <p:sldId id="283" r:id="rId12"/>
    <p:sldId id="284" r:id="rId13"/>
    <p:sldId id="285" r:id="rId14"/>
    <p:sldId id="286" r:id="rId15"/>
    <p:sldId id="288" r:id="rId16"/>
    <p:sldId id="291" r:id="rId17"/>
    <p:sldId id="292" r:id="rId18"/>
    <p:sldId id="293" r:id="rId19"/>
    <p:sldId id="294" r:id="rId20"/>
    <p:sldId id="295" r:id="rId21"/>
    <p:sldId id="296" r:id="rId22"/>
    <p:sldId id="297" r:id="rId23"/>
    <p:sldId id="300" r:id="rId24"/>
  </p:sldIdLst>
  <p:sldSz cx="9906000" cy="6858000" type="A4"/>
  <p:notesSz cx="6858000" cy="9117013"/>
  <p:defaultTextStyle>
    <a:defPPr>
      <a:defRPr lang="ar-SA"/>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E1E"/>
    <a:srgbClr val="FFFFFF"/>
    <a:srgbClr val="000000"/>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9168" autoAdjust="0"/>
    <p:restoredTop sz="94600"/>
  </p:normalViewPr>
  <p:slideViewPr>
    <p:cSldViewPr>
      <p:cViewPr>
        <p:scale>
          <a:sx n="50" d="100"/>
          <a:sy n="50" d="100"/>
        </p:scale>
        <p:origin x="-1565" y="-82"/>
      </p:cViewPr>
      <p:guideLst>
        <p:guide orient="horz" pos="2160"/>
        <p:guide pos="3120"/>
      </p:guideLst>
    </p:cSldViewPr>
  </p:slideViewPr>
  <p:notesTextViewPr>
    <p:cViewPr>
      <p:scale>
        <a:sx n="100" d="100"/>
        <a:sy n="100" d="100"/>
      </p:scale>
      <p:origin x="0" y="0"/>
    </p:cViewPr>
  </p:notesTextViewPr>
  <p:notesViewPr>
    <p:cSldViewPr>
      <p:cViewPr>
        <p:scale>
          <a:sx n="75" d="100"/>
          <a:sy n="75" d="100"/>
        </p:scale>
        <p:origin x="-648" y="2298"/>
      </p:cViewPr>
      <p:guideLst>
        <p:guide orient="horz" pos="2872"/>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82947" name="Rectangle 3"/>
          <p:cNvSpPr>
            <a:spLocks noGrp="1" noChangeArrowheads="1"/>
          </p:cNvSpPr>
          <p:nvPr>
            <p:ph type="dt" sz="quarter" idx="1"/>
          </p:nvPr>
        </p:nvSpPr>
        <p:spPr bwMode="auto">
          <a:xfrm>
            <a:off x="1588"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82950" name="AutoShape 6"/>
          <p:cNvSpPr>
            <a:spLocks noChangeArrowheads="1"/>
          </p:cNvSpPr>
          <p:nvPr/>
        </p:nvSpPr>
        <p:spPr bwMode="auto">
          <a:xfrm>
            <a:off x="1546225" y="101600"/>
            <a:ext cx="3792538" cy="635000"/>
          </a:xfrm>
          <a:prstGeom prst="flowChartAlternateProcess">
            <a:avLst/>
          </a:prstGeom>
          <a:solidFill>
            <a:srgbClr val="DDDDDD"/>
          </a:solidFill>
          <a:ln w="9525">
            <a:noFill/>
            <a:miter lim="800000"/>
            <a:headEnd/>
            <a:tailEnd/>
          </a:ln>
          <a:effectLst/>
        </p:spPr>
        <p:txBody>
          <a:bodyPr wrap="none" lIns="99195" tIns="49597" rIns="99195" bIns="49597" anchor="ctr"/>
          <a:lstStyle/>
          <a:p>
            <a:pPr algn="ctr" defTabSz="992188" rtl="0">
              <a:defRPr/>
            </a:pPr>
            <a:endParaRPr lang="ar-AE" sz="3200" b="1">
              <a:latin typeface="Arial Black" pitchFamily="34" charset="0"/>
            </a:endParaRPr>
          </a:p>
          <a:p>
            <a:pPr algn="ctr" defTabSz="992188" rtl="0">
              <a:defRPr/>
            </a:pPr>
            <a:r>
              <a:rPr lang="ar-AE" sz="3400">
                <a:effectLst>
                  <a:outerShdw blurRad="38100" dist="38100" dir="2700000" algn="tl">
                    <a:srgbClr val="FFFFFF"/>
                  </a:outerShdw>
                </a:effectLst>
                <a:latin typeface="Arial Black" pitchFamily="34" charset="0"/>
                <a:cs typeface="AL-Mateen" pitchFamily="2" charset="-78"/>
              </a:rPr>
              <a:t>صــحــة مـــــدى الحــــــياة</a:t>
            </a:r>
            <a:r>
              <a:rPr lang="en-US" sz="4400" b="1">
                <a:effectLst>
                  <a:outerShdw blurRad="38100" dist="38100" dir="2700000" algn="tl">
                    <a:srgbClr val="FFFFFF"/>
                  </a:outerShdw>
                </a:effectLst>
                <a:latin typeface="Arial Black" pitchFamily="34" charset="0"/>
              </a:rPr>
              <a:t> </a:t>
            </a:r>
          </a:p>
          <a:p>
            <a:pPr algn="ctr" defTabSz="992188" rtl="0">
              <a:defRPr/>
            </a:pPr>
            <a:endParaRPr lang="en-US" sz="4400" b="1">
              <a:effectLst>
                <a:outerShdw blurRad="38100" dist="38100" dir="2700000" algn="tl">
                  <a:srgbClr val="FFFFFF"/>
                </a:outerShdw>
              </a:effectLst>
              <a:latin typeface="Arial Black" pitchFamily="34" charset="0"/>
            </a:endParaRPr>
          </a:p>
        </p:txBody>
      </p:sp>
      <p:pic>
        <p:nvPicPr>
          <p:cNvPr id="25605" name="Picture 7" descr="LOGO"/>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408613" y="0"/>
            <a:ext cx="1112837" cy="838200"/>
          </a:xfrm>
          <a:prstGeom prst="rect">
            <a:avLst/>
          </a:prstGeom>
          <a:noFill/>
          <a:ln w="9525">
            <a:noFill/>
            <a:miter lim="800000"/>
            <a:headEnd/>
            <a:tailEnd/>
          </a:ln>
        </p:spPr>
      </p:pic>
      <p:pic>
        <p:nvPicPr>
          <p:cNvPr id="25606" name="Picture 8" descr="dss_logo"/>
          <p:cNvPicPr>
            <a:picLocks noChangeAspect="1" noChangeArrowheads="1"/>
          </p:cNvPicPr>
          <p:nvPr/>
        </p:nvPicPr>
        <p:blipFill>
          <a:blip r:embed="rId3" cstate="print"/>
          <a:srcRect/>
          <a:stretch>
            <a:fillRect/>
          </a:stretch>
        </p:blipFill>
        <p:spPr bwMode="auto">
          <a:xfrm>
            <a:off x="260350" y="107950"/>
            <a:ext cx="1152525" cy="679450"/>
          </a:xfrm>
          <a:prstGeom prst="rect">
            <a:avLst/>
          </a:prstGeom>
          <a:noFill/>
          <a:ln w="9525">
            <a:noFill/>
            <a:miter lim="800000"/>
            <a:headEnd/>
            <a:tailEnd/>
          </a:ln>
        </p:spPr>
      </p:pic>
      <p:sp>
        <p:nvSpPr>
          <p:cNvPr id="82953" name="Rectangle 9"/>
          <p:cNvSpPr>
            <a:spLocks noChangeArrowheads="1"/>
          </p:cNvSpPr>
          <p:nvPr/>
        </p:nvSpPr>
        <p:spPr bwMode="auto">
          <a:xfrm>
            <a:off x="874713" y="8542338"/>
            <a:ext cx="5867400" cy="422275"/>
          </a:xfrm>
          <a:prstGeom prst="rect">
            <a:avLst/>
          </a:prstGeom>
          <a:solidFill>
            <a:srgbClr val="DDDDDD"/>
          </a:solidFill>
          <a:ln w="9525">
            <a:noFill/>
            <a:miter lim="800000"/>
            <a:headEnd/>
            <a:tailEnd/>
          </a:ln>
          <a:effectLst/>
        </p:spPr>
        <p:txBody>
          <a:bodyPr wrap="none" lIns="99195" tIns="49597" rIns="99195" bIns="49597" anchor="ctr"/>
          <a:lstStyle/>
          <a:p>
            <a:pPr algn="ctr" defTabSz="992188" rtl="0">
              <a:defRPr/>
            </a:pPr>
            <a:r>
              <a:rPr lang="ar-SA" sz="2000" b="1">
                <a:latin typeface="Arial Black" pitchFamily="34" charset="0"/>
              </a:rPr>
              <a:t> </a:t>
            </a:r>
            <a:r>
              <a:rPr lang="ar-AE" sz="2000" b="1">
                <a:latin typeface="Arial Black" pitchFamily="34" charset="0"/>
              </a:rPr>
              <a:t>   </a:t>
            </a:r>
            <a:r>
              <a:rPr lang="ar-AE" sz="2100" b="1">
                <a:effectLst>
                  <a:outerShdw blurRad="38100" dist="38100" dir="2700000" algn="tl">
                    <a:srgbClr val="FFFFFF"/>
                  </a:outerShdw>
                </a:effectLst>
                <a:latin typeface="Arial Black" pitchFamily="34" charset="0"/>
              </a:rPr>
              <a:t>متـعة العقـل ـ</a:t>
            </a:r>
            <a:r>
              <a:rPr lang="ar-AE" sz="1700" b="1">
                <a:effectLst>
                  <a:outerShdw blurRad="38100" dist="38100" dir="2700000" algn="tl">
                    <a:srgbClr val="FFFFFF"/>
                  </a:outerShdw>
                </a:effectLst>
                <a:latin typeface="Arial Black" pitchFamily="34" charset="0"/>
              </a:rPr>
              <a:t> </a:t>
            </a:r>
            <a:r>
              <a:rPr lang="ar-AE" sz="2100" b="1">
                <a:effectLst>
                  <a:outerShdw blurRad="38100" dist="38100" dir="2700000" algn="tl">
                    <a:srgbClr val="FFFFFF"/>
                  </a:outerShdw>
                </a:effectLst>
                <a:latin typeface="Arial Black" pitchFamily="34" charset="0"/>
              </a:rPr>
              <a:t>دائرة الأراضي والأملاك ـ مفـاجآت صـيف دبـي 2005</a:t>
            </a:r>
            <a:r>
              <a:rPr lang="ar-AE" sz="1200" b="1">
                <a:latin typeface="Arial Black" pitchFamily="34" charset="0"/>
              </a:rPr>
              <a:t>  </a:t>
            </a:r>
            <a:r>
              <a:rPr lang="en-US" sz="1200" b="1">
                <a:latin typeface="Arial Black" pitchFamily="34" charset="0"/>
              </a:rPr>
              <a:t> </a:t>
            </a:r>
          </a:p>
        </p:txBody>
      </p:sp>
      <p:sp>
        <p:nvSpPr>
          <p:cNvPr id="82954" name="AutoShape 10"/>
          <p:cNvSpPr>
            <a:spLocks noChangeArrowheads="1"/>
          </p:cNvSpPr>
          <p:nvPr/>
        </p:nvSpPr>
        <p:spPr bwMode="auto">
          <a:xfrm>
            <a:off x="292100" y="8580438"/>
            <a:ext cx="296863" cy="327025"/>
          </a:xfrm>
          <a:prstGeom prst="star8">
            <a:avLst>
              <a:gd name="adj" fmla="val 38333"/>
            </a:avLst>
          </a:prstGeom>
          <a:noFill/>
          <a:ln w="9525">
            <a:solidFill>
              <a:schemeClr val="tx1"/>
            </a:solidFill>
            <a:miter lim="800000"/>
            <a:headEnd/>
            <a:tailEnd/>
          </a:ln>
          <a:effectLst/>
        </p:spPr>
        <p:txBody>
          <a:bodyPr wrap="none" anchor="ctr"/>
          <a:lstStyle/>
          <a:p>
            <a:pPr>
              <a:defRPr/>
            </a:pPr>
            <a:endParaRPr lang="ar-SA"/>
          </a:p>
        </p:txBody>
      </p:sp>
      <p:sp>
        <p:nvSpPr>
          <p:cNvPr id="82955" name="Rectangle 11"/>
          <p:cNvSpPr>
            <a:spLocks noChangeArrowheads="1"/>
          </p:cNvSpPr>
          <p:nvPr/>
        </p:nvSpPr>
        <p:spPr bwMode="auto">
          <a:xfrm>
            <a:off x="271463" y="8604250"/>
            <a:ext cx="2078037" cy="512763"/>
          </a:xfrm>
          <a:prstGeom prst="rect">
            <a:avLst/>
          </a:prstGeom>
          <a:noFill/>
          <a:ln w="9525">
            <a:noFill/>
            <a:miter lim="800000"/>
            <a:headEnd/>
            <a:tailEnd/>
          </a:ln>
          <a:effectLst/>
        </p:spPr>
        <p:txBody>
          <a:bodyPr lIns="79992" tIns="39996" rIns="79992" bIns="39996"/>
          <a:lstStyle/>
          <a:p>
            <a:pPr algn="l" defTabSz="800100">
              <a:defRPr/>
            </a:pPr>
            <a:fld id="{5B9202AC-1515-41D7-BAE1-C4FCB9613C4F}" type="slidenum">
              <a:rPr lang="ar-AE" sz="1200" b="1"/>
              <a:pPr algn="l" defTabSz="800100">
                <a:defRPr/>
              </a:pPr>
              <a:t>‹#›</a:t>
            </a:fld>
            <a:endParaRPr lang="en-US" sz="1200" b="1"/>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2889250" y="381000"/>
            <a:ext cx="6851650" cy="1470025"/>
          </a:xfrm>
        </p:spPr>
        <p:txBody>
          <a:bodyPr/>
          <a:lstStyle>
            <a:lvl1pPr>
              <a:defRPr/>
            </a:lvl1pPr>
          </a:lstStyle>
          <a:p>
            <a:r>
              <a:rPr lang="ar-SA"/>
              <a:t>انقر لتحرير نمط العنوان الأساسى</a:t>
            </a:r>
          </a:p>
        </p:txBody>
      </p:sp>
      <p:sp>
        <p:nvSpPr>
          <p:cNvPr id="8195" name="Rectangle 3"/>
          <p:cNvSpPr>
            <a:spLocks noGrp="1" noChangeArrowheads="1"/>
          </p:cNvSpPr>
          <p:nvPr>
            <p:ph type="subTitle" idx="1"/>
          </p:nvPr>
        </p:nvSpPr>
        <p:spPr>
          <a:xfrm>
            <a:off x="2889250" y="1981200"/>
            <a:ext cx="6851650" cy="685800"/>
          </a:xfrm>
        </p:spPr>
        <p:txBody>
          <a:bodyPr/>
          <a:lstStyle>
            <a:lvl1pPr marL="0" indent="0">
              <a:buFontTx/>
              <a:buNone/>
              <a:defRPr/>
            </a:lvl1pPr>
          </a:lstStyle>
          <a:p>
            <a:r>
              <a:rPr lang="ar-SA"/>
              <a:t>انقر لتحرير نمط العنوان الثانوي الأساسي</a:t>
            </a:r>
          </a:p>
        </p:txBody>
      </p:sp>
      <p:sp>
        <p:nvSpPr>
          <p:cNvPr id="4" name="Rectangle 4"/>
          <p:cNvSpPr>
            <a:spLocks noGrp="1" noChangeArrowheads="1"/>
          </p:cNvSpPr>
          <p:nvPr>
            <p:ph type="dt" sz="half" idx="10"/>
          </p:nvPr>
        </p:nvSpPr>
        <p:spPr>
          <a:ln/>
        </p:spPr>
        <p:txBody>
          <a:bodyPr/>
          <a:lstStyle>
            <a:lvl1pPr>
              <a:defRPr/>
            </a:lvl1pPr>
          </a:lstStyle>
          <a:p>
            <a:pPr>
              <a:defRPr/>
            </a:pPr>
            <a:endParaRPr lang="ar-SA"/>
          </a:p>
        </p:txBody>
      </p:sp>
      <p:sp>
        <p:nvSpPr>
          <p:cNvPr id="5" name="Rectangle 5"/>
          <p:cNvSpPr>
            <a:spLocks noGrp="1" noChangeArrowheads="1"/>
          </p:cNvSpPr>
          <p:nvPr>
            <p:ph type="ftr" sz="quarter" idx="11"/>
          </p:nvPr>
        </p:nvSpPr>
        <p:spPr>
          <a:ln/>
        </p:spPr>
        <p:txBody>
          <a:bodyPr/>
          <a:lstStyle>
            <a:lvl1pPr>
              <a:defRPr/>
            </a:lvl1pPr>
          </a:lstStyle>
          <a:p>
            <a:pPr>
              <a:defRPr/>
            </a:pPr>
            <a:endParaRPr lang="ar-SA"/>
          </a:p>
        </p:txBody>
      </p:sp>
      <p:sp>
        <p:nvSpPr>
          <p:cNvPr id="6" name="Rectangle 6"/>
          <p:cNvSpPr>
            <a:spLocks noGrp="1" noChangeArrowheads="1"/>
          </p:cNvSpPr>
          <p:nvPr>
            <p:ph type="sldNum" sz="quarter" idx="12"/>
          </p:nvPr>
        </p:nvSpPr>
        <p:spPr>
          <a:ln/>
        </p:spPr>
        <p:txBody>
          <a:bodyPr/>
          <a:lstStyle>
            <a:lvl1pPr>
              <a:defRPr/>
            </a:lvl1pPr>
          </a:lstStyle>
          <a:p>
            <a:pPr>
              <a:defRPr/>
            </a:pPr>
            <a:fld id="{3EA2838D-B1EC-421B-8542-0B2E2CCB6B5E}" type="slidenum">
              <a:rPr lang="ar-AE"/>
              <a:pPr>
                <a:defRPr/>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Rectangle 4"/>
          <p:cNvSpPr>
            <a:spLocks noGrp="1" noChangeArrowheads="1"/>
          </p:cNvSpPr>
          <p:nvPr>
            <p:ph type="dt" sz="half" idx="10"/>
          </p:nvPr>
        </p:nvSpPr>
        <p:spPr>
          <a:ln/>
        </p:spPr>
        <p:txBody>
          <a:bodyPr/>
          <a:lstStyle>
            <a:lvl1pPr>
              <a:defRPr/>
            </a:lvl1pPr>
          </a:lstStyle>
          <a:p>
            <a:pPr>
              <a:defRPr/>
            </a:pPr>
            <a:endParaRPr lang="ar-SA"/>
          </a:p>
        </p:txBody>
      </p:sp>
      <p:sp>
        <p:nvSpPr>
          <p:cNvPr id="5" name="Rectangle 5"/>
          <p:cNvSpPr>
            <a:spLocks noGrp="1" noChangeArrowheads="1"/>
          </p:cNvSpPr>
          <p:nvPr>
            <p:ph type="ftr" sz="quarter" idx="11"/>
          </p:nvPr>
        </p:nvSpPr>
        <p:spPr>
          <a:ln/>
        </p:spPr>
        <p:txBody>
          <a:bodyPr/>
          <a:lstStyle>
            <a:lvl1pPr>
              <a:defRPr/>
            </a:lvl1pPr>
          </a:lstStyle>
          <a:p>
            <a:pPr>
              <a:defRPr/>
            </a:pPr>
            <a:endParaRPr lang="ar-SA"/>
          </a:p>
        </p:txBody>
      </p:sp>
      <p:sp>
        <p:nvSpPr>
          <p:cNvPr id="6" name="Rectangle 6"/>
          <p:cNvSpPr>
            <a:spLocks noGrp="1" noChangeArrowheads="1"/>
          </p:cNvSpPr>
          <p:nvPr>
            <p:ph type="sldNum" sz="quarter" idx="12"/>
          </p:nvPr>
        </p:nvSpPr>
        <p:spPr>
          <a:ln/>
        </p:spPr>
        <p:txBody>
          <a:bodyPr/>
          <a:lstStyle>
            <a:lvl1pPr>
              <a:defRPr/>
            </a:lvl1pPr>
          </a:lstStyle>
          <a:p>
            <a:pPr>
              <a:defRPr/>
            </a:pPr>
            <a:fld id="{51F9F9A7-BD2B-4B10-AE35-572C4AA1DEDE}" type="slidenum">
              <a:rPr lang="ar-AE"/>
              <a:pPr>
                <a:defRPr/>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7573963" y="1676400"/>
            <a:ext cx="1836737" cy="4449763"/>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2063750" y="1676400"/>
            <a:ext cx="5357813" cy="444976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Rectangle 4"/>
          <p:cNvSpPr>
            <a:spLocks noGrp="1" noChangeArrowheads="1"/>
          </p:cNvSpPr>
          <p:nvPr>
            <p:ph type="dt" sz="half" idx="10"/>
          </p:nvPr>
        </p:nvSpPr>
        <p:spPr>
          <a:ln/>
        </p:spPr>
        <p:txBody>
          <a:bodyPr/>
          <a:lstStyle>
            <a:lvl1pPr>
              <a:defRPr/>
            </a:lvl1pPr>
          </a:lstStyle>
          <a:p>
            <a:pPr>
              <a:defRPr/>
            </a:pPr>
            <a:endParaRPr lang="ar-SA"/>
          </a:p>
        </p:txBody>
      </p:sp>
      <p:sp>
        <p:nvSpPr>
          <p:cNvPr id="5" name="Rectangle 5"/>
          <p:cNvSpPr>
            <a:spLocks noGrp="1" noChangeArrowheads="1"/>
          </p:cNvSpPr>
          <p:nvPr>
            <p:ph type="ftr" sz="quarter" idx="11"/>
          </p:nvPr>
        </p:nvSpPr>
        <p:spPr>
          <a:ln/>
        </p:spPr>
        <p:txBody>
          <a:bodyPr/>
          <a:lstStyle>
            <a:lvl1pPr>
              <a:defRPr/>
            </a:lvl1pPr>
          </a:lstStyle>
          <a:p>
            <a:pPr>
              <a:defRPr/>
            </a:pPr>
            <a:endParaRPr lang="ar-SA"/>
          </a:p>
        </p:txBody>
      </p:sp>
      <p:sp>
        <p:nvSpPr>
          <p:cNvPr id="6" name="Rectangle 6"/>
          <p:cNvSpPr>
            <a:spLocks noGrp="1" noChangeArrowheads="1"/>
          </p:cNvSpPr>
          <p:nvPr>
            <p:ph type="sldNum" sz="quarter" idx="12"/>
          </p:nvPr>
        </p:nvSpPr>
        <p:spPr>
          <a:ln/>
        </p:spPr>
        <p:txBody>
          <a:bodyPr/>
          <a:lstStyle>
            <a:lvl1pPr>
              <a:defRPr/>
            </a:lvl1pPr>
          </a:lstStyle>
          <a:p>
            <a:pPr>
              <a:defRPr/>
            </a:pPr>
            <a:fld id="{EDC7B5E0-94BA-4647-B2B5-09DFEA654CED}" type="slidenum">
              <a:rPr lang="ar-AE"/>
              <a:pPr>
                <a:defRPr/>
              </a:pPr>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742950" y="2130425"/>
            <a:ext cx="84201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SA"/>
          </a:p>
        </p:txBody>
      </p:sp>
      <p:sp>
        <p:nvSpPr>
          <p:cNvPr id="4" name="Rectangle 4"/>
          <p:cNvSpPr>
            <a:spLocks noGrp="1" noChangeArrowheads="1"/>
          </p:cNvSpPr>
          <p:nvPr>
            <p:ph type="dt" sz="half" idx="10"/>
          </p:nvPr>
        </p:nvSpPr>
        <p:spPr>
          <a:ln/>
        </p:spPr>
        <p:txBody>
          <a:bodyPr/>
          <a:lstStyle>
            <a:lvl1pPr>
              <a:defRPr/>
            </a:lvl1pPr>
          </a:lstStyle>
          <a:p>
            <a:pPr>
              <a:defRPr/>
            </a:pPr>
            <a:endParaRPr lang="ar-SA"/>
          </a:p>
        </p:txBody>
      </p:sp>
      <p:sp>
        <p:nvSpPr>
          <p:cNvPr id="5" name="Rectangle 5"/>
          <p:cNvSpPr>
            <a:spLocks noGrp="1" noChangeArrowheads="1"/>
          </p:cNvSpPr>
          <p:nvPr>
            <p:ph type="ftr" sz="quarter" idx="11"/>
          </p:nvPr>
        </p:nvSpPr>
        <p:spPr>
          <a:ln/>
        </p:spPr>
        <p:txBody>
          <a:bodyPr/>
          <a:lstStyle>
            <a:lvl1pPr>
              <a:defRPr/>
            </a:lvl1pPr>
          </a:lstStyle>
          <a:p>
            <a:pPr>
              <a:defRPr/>
            </a:pPr>
            <a:endParaRPr lang="ar-SA"/>
          </a:p>
        </p:txBody>
      </p:sp>
      <p:sp>
        <p:nvSpPr>
          <p:cNvPr id="6" name="Rectangle 6"/>
          <p:cNvSpPr>
            <a:spLocks noGrp="1" noChangeArrowheads="1"/>
          </p:cNvSpPr>
          <p:nvPr>
            <p:ph type="sldNum" sz="quarter" idx="12"/>
          </p:nvPr>
        </p:nvSpPr>
        <p:spPr>
          <a:ln/>
        </p:spPr>
        <p:txBody>
          <a:bodyPr/>
          <a:lstStyle>
            <a:lvl1pPr>
              <a:defRPr/>
            </a:lvl1pPr>
          </a:lstStyle>
          <a:p>
            <a:pPr>
              <a:defRPr/>
            </a:pPr>
            <a:fld id="{9F3310DF-5388-4F77-9A4B-832EE5CB61C5}" type="slidenum">
              <a:rPr lang="ar-AE"/>
              <a:pPr>
                <a:defRPr/>
              </a:pPr>
              <a:t>‹#›</a:t>
            </a:fld>
            <a:endParaRPr lang="ar-S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Rectangle 4"/>
          <p:cNvSpPr>
            <a:spLocks noGrp="1" noChangeArrowheads="1"/>
          </p:cNvSpPr>
          <p:nvPr>
            <p:ph type="dt" sz="half" idx="10"/>
          </p:nvPr>
        </p:nvSpPr>
        <p:spPr>
          <a:ln/>
        </p:spPr>
        <p:txBody>
          <a:bodyPr/>
          <a:lstStyle>
            <a:lvl1pPr>
              <a:defRPr/>
            </a:lvl1pPr>
          </a:lstStyle>
          <a:p>
            <a:pPr>
              <a:defRPr/>
            </a:pPr>
            <a:endParaRPr lang="ar-SA"/>
          </a:p>
        </p:txBody>
      </p:sp>
      <p:sp>
        <p:nvSpPr>
          <p:cNvPr id="5" name="Rectangle 5"/>
          <p:cNvSpPr>
            <a:spLocks noGrp="1" noChangeArrowheads="1"/>
          </p:cNvSpPr>
          <p:nvPr>
            <p:ph type="ftr" sz="quarter" idx="11"/>
          </p:nvPr>
        </p:nvSpPr>
        <p:spPr>
          <a:ln/>
        </p:spPr>
        <p:txBody>
          <a:bodyPr/>
          <a:lstStyle>
            <a:lvl1pPr>
              <a:defRPr/>
            </a:lvl1pPr>
          </a:lstStyle>
          <a:p>
            <a:pPr>
              <a:defRPr/>
            </a:pPr>
            <a:endParaRPr lang="ar-SA"/>
          </a:p>
        </p:txBody>
      </p:sp>
      <p:sp>
        <p:nvSpPr>
          <p:cNvPr id="6" name="Rectangle 6"/>
          <p:cNvSpPr>
            <a:spLocks noGrp="1" noChangeArrowheads="1"/>
          </p:cNvSpPr>
          <p:nvPr>
            <p:ph type="sldNum" sz="quarter" idx="12"/>
          </p:nvPr>
        </p:nvSpPr>
        <p:spPr>
          <a:ln/>
        </p:spPr>
        <p:txBody>
          <a:bodyPr/>
          <a:lstStyle>
            <a:lvl1pPr>
              <a:defRPr/>
            </a:lvl1pPr>
          </a:lstStyle>
          <a:p>
            <a:pPr>
              <a:defRPr/>
            </a:pPr>
            <a:fld id="{5A5E0996-6590-4F21-A56C-E5D9AB47D2F7}" type="slidenum">
              <a:rPr lang="ar-AE"/>
              <a:pPr>
                <a:defRPr/>
              </a:pPr>
              <a:t>‹#›</a:t>
            </a:fld>
            <a:endParaRPr lang="ar-S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82638" y="4406900"/>
            <a:ext cx="84201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4"/>
          <p:cNvSpPr>
            <a:spLocks noGrp="1" noChangeArrowheads="1"/>
          </p:cNvSpPr>
          <p:nvPr>
            <p:ph type="dt" sz="half" idx="10"/>
          </p:nvPr>
        </p:nvSpPr>
        <p:spPr>
          <a:ln/>
        </p:spPr>
        <p:txBody>
          <a:bodyPr/>
          <a:lstStyle>
            <a:lvl1pPr>
              <a:defRPr/>
            </a:lvl1pPr>
          </a:lstStyle>
          <a:p>
            <a:pPr>
              <a:defRPr/>
            </a:pPr>
            <a:endParaRPr lang="ar-SA"/>
          </a:p>
        </p:txBody>
      </p:sp>
      <p:sp>
        <p:nvSpPr>
          <p:cNvPr id="5" name="Rectangle 5"/>
          <p:cNvSpPr>
            <a:spLocks noGrp="1" noChangeArrowheads="1"/>
          </p:cNvSpPr>
          <p:nvPr>
            <p:ph type="ftr" sz="quarter" idx="11"/>
          </p:nvPr>
        </p:nvSpPr>
        <p:spPr>
          <a:ln/>
        </p:spPr>
        <p:txBody>
          <a:bodyPr/>
          <a:lstStyle>
            <a:lvl1pPr>
              <a:defRPr/>
            </a:lvl1pPr>
          </a:lstStyle>
          <a:p>
            <a:pPr>
              <a:defRPr/>
            </a:pPr>
            <a:endParaRPr lang="ar-SA"/>
          </a:p>
        </p:txBody>
      </p:sp>
      <p:sp>
        <p:nvSpPr>
          <p:cNvPr id="6" name="Rectangle 6"/>
          <p:cNvSpPr>
            <a:spLocks noGrp="1" noChangeArrowheads="1"/>
          </p:cNvSpPr>
          <p:nvPr>
            <p:ph type="sldNum" sz="quarter" idx="12"/>
          </p:nvPr>
        </p:nvSpPr>
        <p:spPr>
          <a:ln/>
        </p:spPr>
        <p:txBody>
          <a:bodyPr/>
          <a:lstStyle>
            <a:lvl1pPr>
              <a:defRPr/>
            </a:lvl1pPr>
          </a:lstStyle>
          <a:p>
            <a:pPr>
              <a:defRPr/>
            </a:pPr>
            <a:fld id="{ED3BBE04-87BC-49DD-9BC0-822810C88B9A}" type="slidenum">
              <a:rPr lang="ar-AE"/>
              <a:pPr>
                <a:defRPr/>
              </a:pPr>
              <a:t>‹#›</a:t>
            </a:fld>
            <a:endParaRPr lang="ar-SA"/>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1898650" y="2819400"/>
            <a:ext cx="3762375"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5813425" y="2819400"/>
            <a:ext cx="3762375"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Rectangle 4"/>
          <p:cNvSpPr>
            <a:spLocks noGrp="1" noChangeArrowheads="1"/>
          </p:cNvSpPr>
          <p:nvPr>
            <p:ph type="dt" sz="half" idx="10"/>
          </p:nvPr>
        </p:nvSpPr>
        <p:spPr>
          <a:ln/>
        </p:spPr>
        <p:txBody>
          <a:bodyPr/>
          <a:lstStyle>
            <a:lvl1pPr>
              <a:defRPr/>
            </a:lvl1pPr>
          </a:lstStyle>
          <a:p>
            <a:pPr>
              <a:defRPr/>
            </a:pPr>
            <a:endParaRPr lang="ar-SA"/>
          </a:p>
        </p:txBody>
      </p:sp>
      <p:sp>
        <p:nvSpPr>
          <p:cNvPr id="6" name="Rectangle 5"/>
          <p:cNvSpPr>
            <a:spLocks noGrp="1" noChangeArrowheads="1"/>
          </p:cNvSpPr>
          <p:nvPr>
            <p:ph type="ftr" sz="quarter" idx="11"/>
          </p:nvPr>
        </p:nvSpPr>
        <p:spPr>
          <a:ln/>
        </p:spPr>
        <p:txBody>
          <a:bodyPr/>
          <a:lstStyle>
            <a:lvl1pPr>
              <a:defRPr/>
            </a:lvl1pPr>
          </a:lstStyle>
          <a:p>
            <a:pPr>
              <a:defRPr/>
            </a:pPr>
            <a:endParaRPr lang="ar-SA"/>
          </a:p>
        </p:txBody>
      </p:sp>
      <p:sp>
        <p:nvSpPr>
          <p:cNvPr id="7" name="Rectangle 6"/>
          <p:cNvSpPr>
            <a:spLocks noGrp="1" noChangeArrowheads="1"/>
          </p:cNvSpPr>
          <p:nvPr>
            <p:ph type="sldNum" sz="quarter" idx="12"/>
          </p:nvPr>
        </p:nvSpPr>
        <p:spPr>
          <a:ln/>
        </p:spPr>
        <p:txBody>
          <a:bodyPr/>
          <a:lstStyle>
            <a:lvl1pPr>
              <a:defRPr/>
            </a:lvl1pPr>
          </a:lstStyle>
          <a:p>
            <a:pPr>
              <a:defRPr/>
            </a:pPr>
            <a:fld id="{6E19892F-7C70-4119-8562-CE456FE55CE0}" type="slidenum">
              <a:rPr lang="ar-AE"/>
              <a:pPr>
                <a:defRPr/>
              </a:pPr>
              <a:t>‹#›</a:t>
            </a:fld>
            <a:endParaRPr lang="ar-SA"/>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95300" y="274638"/>
            <a:ext cx="8915400" cy="1143000"/>
          </a:xfrm>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Rectangle 4"/>
          <p:cNvSpPr>
            <a:spLocks noGrp="1" noChangeArrowheads="1"/>
          </p:cNvSpPr>
          <p:nvPr>
            <p:ph type="dt" sz="half" idx="10"/>
          </p:nvPr>
        </p:nvSpPr>
        <p:spPr>
          <a:ln/>
        </p:spPr>
        <p:txBody>
          <a:bodyPr/>
          <a:lstStyle>
            <a:lvl1pPr>
              <a:defRPr/>
            </a:lvl1pPr>
          </a:lstStyle>
          <a:p>
            <a:pPr>
              <a:defRPr/>
            </a:pPr>
            <a:endParaRPr lang="ar-SA"/>
          </a:p>
        </p:txBody>
      </p:sp>
      <p:sp>
        <p:nvSpPr>
          <p:cNvPr id="8" name="Rectangle 5"/>
          <p:cNvSpPr>
            <a:spLocks noGrp="1" noChangeArrowheads="1"/>
          </p:cNvSpPr>
          <p:nvPr>
            <p:ph type="ftr" sz="quarter" idx="11"/>
          </p:nvPr>
        </p:nvSpPr>
        <p:spPr>
          <a:ln/>
        </p:spPr>
        <p:txBody>
          <a:bodyPr/>
          <a:lstStyle>
            <a:lvl1pPr>
              <a:defRPr/>
            </a:lvl1pPr>
          </a:lstStyle>
          <a:p>
            <a:pPr>
              <a:defRPr/>
            </a:pPr>
            <a:endParaRPr lang="ar-SA"/>
          </a:p>
        </p:txBody>
      </p:sp>
      <p:sp>
        <p:nvSpPr>
          <p:cNvPr id="9" name="Rectangle 6"/>
          <p:cNvSpPr>
            <a:spLocks noGrp="1" noChangeArrowheads="1"/>
          </p:cNvSpPr>
          <p:nvPr>
            <p:ph type="sldNum" sz="quarter" idx="12"/>
          </p:nvPr>
        </p:nvSpPr>
        <p:spPr>
          <a:ln/>
        </p:spPr>
        <p:txBody>
          <a:bodyPr/>
          <a:lstStyle>
            <a:lvl1pPr>
              <a:defRPr/>
            </a:lvl1pPr>
          </a:lstStyle>
          <a:p>
            <a:pPr>
              <a:defRPr/>
            </a:pPr>
            <a:fld id="{F1B225F4-3059-4911-8354-7C60A0F292F2}" type="slidenum">
              <a:rPr lang="ar-AE"/>
              <a:pPr>
                <a:defRPr/>
              </a:pPr>
              <a:t>‹#›</a:t>
            </a:fld>
            <a:endParaRPr lang="ar-SA"/>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Rectangle 4"/>
          <p:cNvSpPr>
            <a:spLocks noGrp="1" noChangeArrowheads="1"/>
          </p:cNvSpPr>
          <p:nvPr>
            <p:ph type="dt" sz="half" idx="10"/>
          </p:nvPr>
        </p:nvSpPr>
        <p:spPr>
          <a:ln/>
        </p:spPr>
        <p:txBody>
          <a:bodyPr/>
          <a:lstStyle>
            <a:lvl1pPr>
              <a:defRPr/>
            </a:lvl1pPr>
          </a:lstStyle>
          <a:p>
            <a:pPr>
              <a:defRPr/>
            </a:pPr>
            <a:endParaRPr lang="ar-SA"/>
          </a:p>
        </p:txBody>
      </p:sp>
      <p:sp>
        <p:nvSpPr>
          <p:cNvPr id="4" name="Rectangle 5"/>
          <p:cNvSpPr>
            <a:spLocks noGrp="1" noChangeArrowheads="1"/>
          </p:cNvSpPr>
          <p:nvPr>
            <p:ph type="ftr" sz="quarter" idx="11"/>
          </p:nvPr>
        </p:nvSpPr>
        <p:spPr>
          <a:ln/>
        </p:spPr>
        <p:txBody>
          <a:bodyPr/>
          <a:lstStyle>
            <a:lvl1pPr>
              <a:defRPr/>
            </a:lvl1pPr>
          </a:lstStyle>
          <a:p>
            <a:pPr>
              <a:defRPr/>
            </a:pPr>
            <a:endParaRPr lang="ar-SA"/>
          </a:p>
        </p:txBody>
      </p:sp>
      <p:sp>
        <p:nvSpPr>
          <p:cNvPr id="5" name="Rectangle 6"/>
          <p:cNvSpPr>
            <a:spLocks noGrp="1" noChangeArrowheads="1"/>
          </p:cNvSpPr>
          <p:nvPr>
            <p:ph type="sldNum" sz="quarter" idx="12"/>
          </p:nvPr>
        </p:nvSpPr>
        <p:spPr>
          <a:ln/>
        </p:spPr>
        <p:txBody>
          <a:bodyPr/>
          <a:lstStyle>
            <a:lvl1pPr>
              <a:defRPr/>
            </a:lvl1pPr>
          </a:lstStyle>
          <a:p>
            <a:pPr>
              <a:defRPr/>
            </a:pPr>
            <a:fld id="{E967FFFC-960F-45B2-BB30-B20FE773F111}" type="slidenum">
              <a:rPr lang="ar-AE"/>
              <a:pPr>
                <a:defRPr/>
              </a:pPr>
              <a:t>‹#›</a:t>
            </a:fld>
            <a:endParaRPr lang="ar-SA"/>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ar-SA"/>
          </a:p>
        </p:txBody>
      </p:sp>
      <p:sp>
        <p:nvSpPr>
          <p:cNvPr id="3" name="Rectangle 5"/>
          <p:cNvSpPr>
            <a:spLocks noGrp="1" noChangeArrowheads="1"/>
          </p:cNvSpPr>
          <p:nvPr>
            <p:ph type="ftr" sz="quarter" idx="11"/>
          </p:nvPr>
        </p:nvSpPr>
        <p:spPr>
          <a:ln/>
        </p:spPr>
        <p:txBody>
          <a:bodyPr/>
          <a:lstStyle>
            <a:lvl1pPr>
              <a:defRPr/>
            </a:lvl1pPr>
          </a:lstStyle>
          <a:p>
            <a:pPr>
              <a:defRPr/>
            </a:pPr>
            <a:endParaRPr lang="ar-SA"/>
          </a:p>
        </p:txBody>
      </p:sp>
      <p:sp>
        <p:nvSpPr>
          <p:cNvPr id="4" name="Rectangle 6"/>
          <p:cNvSpPr>
            <a:spLocks noGrp="1" noChangeArrowheads="1"/>
          </p:cNvSpPr>
          <p:nvPr>
            <p:ph type="sldNum" sz="quarter" idx="12"/>
          </p:nvPr>
        </p:nvSpPr>
        <p:spPr>
          <a:ln/>
        </p:spPr>
        <p:txBody>
          <a:bodyPr/>
          <a:lstStyle>
            <a:lvl1pPr>
              <a:defRPr/>
            </a:lvl1pPr>
          </a:lstStyle>
          <a:p>
            <a:pPr>
              <a:defRPr/>
            </a:pPr>
            <a:fld id="{9B4E4A79-581F-4896-95C2-AC35F4038CDB}" type="slidenum">
              <a:rPr lang="ar-AE"/>
              <a:pPr>
                <a:defRPr/>
              </a:pPr>
              <a:t>‹#›</a:t>
            </a:fld>
            <a:endParaRPr lang="ar-SA"/>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95300" y="273050"/>
            <a:ext cx="3259138"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ar-SA"/>
          </a:p>
        </p:txBody>
      </p:sp>
      <p:sp>
        <p:nvSpPr>
          <p:cNvPr id="6" name="Rectangle 5"/>
          <p:cNvSpPr>
            <a:spLocks noGrp="1" noChangeArrowheads="1"/>
          </p:cNvSpPr>
          <p:nvPr>
            <p:ph type="ftr" sz="quarter" idx="11"/>
          </p:nvPr>
        </p:nvSpPr>
        <p:spPr>
          <a:ln/>
        </p:spPr>
        <p:txBody>
          <a:bodyPr/>
          <a:lstStyle>
            <a:lvl1pPr>
              <a:defRPr/>
            </a:lvl1pPr>
          </a:lstStyle>
          <a:p>
            <a:pPr>
              <a:defRPr/>
            </a:pPr>
            <a:endParaRPr lang="ar-SA"/>
          </a:p>
        </p:txBody>
      </p:sp>
      <p:sp>
        <p:nvSpPr>
          <p:cNvPr id="7" name="Rectangle 6"/>
          <p:cNvSpPr>
            <a:spLocks noGrp="1" noChangeArrowheads="1"/>
          </p:cNvSpPr>
          <p:nvPr>
            <p:ph type="sldNum" sz="quarter" idx="12"/>
          </p:nvPr>
        </p:nvSpPr>
        <p:spPr>
          <a:ln/>
        </p:spPr>
        <p:txBody>
          <a:bodyPr/>
          <a:lstStyle>
            <a:lvl1pPr>
              <a:defRPr/>
            </a:lvl1pPr>
          </a:lstStyle>
          <a:p>
            <a:pPr>
              <a:defRPr/>
            </a:pPr>
            <a:fld id="{DF0B6234-657C-4D5C-BE39-D47503168FD8}" type="slidenum">
              <a:rPr lang="ar-AE"/>
              <a:pPr>
                <a:defRPr/>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Rectangle 4"/>
          <p:cNvSpPr>
            <a:spLocks noGrp="1" noChangeArrowheads="1"/>
          </p:cNvSpPr>
          <p:nvPr>
            <p:ph type="dt" sz="half" idx="10"/>
          </p:nvPr>
        </p:nvSpPr>
        <p:spPr>
          <a:ln/>
        </p:spPr>
        <p:txBody>
          <a:bodyPr/>
          <a:lstStyle>
            <a:lvl1pPr>
              <a:defRPr/>
            </a:lvl1pPr>
          </a:lstStyle>
          <a:p>
            <a:pPr>
              <a:defRPr/>
            </a:pPr>
            <a:endParaRPr lang="ar-SA"/>
          </a:p>
        </p:txBody>
      </p:sp>
      <p:sp>
        <p:nvSpPr>
          <p:cNvPr id="5" name="Rectangle 5"/>
          <p:cNvSpPr>
            <a:spLocks noGrp="1" noChangeArrowheads="1"/>
          </p:cNvSpPr>
          <p:nvPr>
            <p:ph type="ftr" sz="quarter" idx="11"/>
          </p:nvPr>
        </p:nvSpPr>
        <p:spPr>
          <a:ln/>
        </p:spPr>
        <p:txBody>
          <a:bodyPr/>
          <a:lstStyle>
            <a:lvl1pPr>
              <a:defRPr/>
            </a:lvl1pPr>
          </a:lstStyle>
          <a:p>
            <a:pPr>
              <a:defRPr/>
            </a:pPr>
            <a:endParaRPr lang="ar-SA"/>
          </a:p>
        </p:txBody>
      </p:sp>
      <p:sp>
        <p:nvSpPr>
          <p:cNvPr id="6" name="Rectangle 6"/>
          <p:cNvSpPr>
            <a:spLocks noGrp="1" noChangeArrowheads="1"/>
          </p:cNvSpPr>
          <p:nvPr>
            <p:ph type="sldNum" sz="quarter" idx="12"/>
          </p:nvPr>
        </p:nvSpPr>
        <p:spPr>
          <a:ln/>
        </p:spPr>
        <p:txBody>
          <a:bodyPr/>
          <a:lstStyle>
            <a:lvl1pPr>
              <a:defRPr/>
            </a:lvl1pPr>
          </a:lstStyle>
          <a:p>
            <a:pPr>
              <a:defRPr/>
            </a:pPr>
            <a:fld id="{DF72945D-DF01-47E1-8639-434277CBC02B}" type="slidenum">
              <a:rPr lang="ar-AE"/>
              <a:pPr>
                <a:defRPr/>
              </a:pPr>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941513" y="4800600"/>
            <a:ext cx="59436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SA" noProof="0" smtClean="0"/>
          </a:p>
        </p:txBody>
      </p:sp>
      <p:sp>
        <p:nvSpPr>
          <p:cNvPr id="4" name="عنصر نائب للنص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ar-SA"/>
          </a:p>
        </p:txBody>
      </p:sp>
      <p:sp>
        <p:nvSpPr>
          <p:cNvPr id="6" name="Rectangle 5"/>
          <p:cNvSpPr>
            <a:spLocks noGrp="1" noChangeArrowheads="1"/>
          </p:cNvSpPr>
          <p:nvPr>
            <p:ph type="ftr" sz="quarter" idx="11"/>
          </p:nvPr>
        </p:nvSpPr>
        <p:spPr>
          <a:ln/>
        </p:spPr>
        <p:txBody>
          <a:bodyPr/>
          <a:lstStyle>
            <a:lvl1pPr>
              <a:defRPr/>
            </a:lvl1pPr>
          </a:lstStyle>
          <a:p>
            <a:pPr>
              <a:defRPr/>
            </a:pPr>
            <a:endParaRPr lang="ar-SA"/>
          </a:p>
        </p:txBody>
      </p:sp>
      <p:sp>
        <p:nvSpPr>
          <p:cNvPr id="7" name="Rectangle 6"/>
          <p:cNvSpPr>
            <a:spLocks noGrp="1" noChangeArrowheads="1"/>
          </p:cNvSpPr>
          <p:nvPr>
            <p:ph type="sldNum" sz="quarter" idx="12"/>
          </p:nvPr>
        </p:nvSpPr>
        <p:spPr>
          <a:ln/>
        </p:spPr>
        <p:txBody>
          <a:bodyPr/>
          <a:lstStyle>
            <a:lvl1pPr>
              <a:defRPr/>
            </a:lvl1pPr>
          </a:lstStyle>
          <a:p>
            <a:pPr>
              <a:defRPr/>
            </a:pPr>
            <a:fld id="{D2A92C2C-42D7-491C-9179-C95C308DE533}" type="slidenum">
              <a:rPr lang="ar-AE"/>
              <a:pPr>
                <a:defRPr/>
              </a:pPr>
              <a:t>‹#›</a:t>
            </a:fld>
            <a:endParaRPr lang="ar-SA"/>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Rectangle 4"/>
          <p:cNvSpPr>
            <a:spLocks noGrp="1" noChangeArrowheads="1"/>
          </p:cNvSpPr>
          <p:nvPr>
            <p:ph type="dt" sz="half" idx="10"/>
          </p:nvPr>
        </p:nvSpPr>
        <p:spPr>
          <a:ln/>
        </p:spPr>
        <p:txBody>
          <a:bodyPr/>
          <a:lstStyle>
            <a:lvl1pPr>
              <a:defRPr/>
            </a:lvl1pPr>
          </a:lstStyle>
          <a:p>
            <a:pPr>
              <a:defRPr/>
            </a:pPr>
            <a:endParaRPr lang="ar-SA"/>
          </a:p>
        </p:txBody>
      </p:sp>
      <p:sp>
        <p:nvSpPr>
          <p:cNvPr id="5" name="Rectangle 5"/>
          <p:cNvSpPr>
            <a:spLocks noGrp="1" noChangeArrowheads="1"/>
          </p:cNvSpPr>
          <p:nvPr>
            <p:ph type="ftr" sz="quarter" idx="11"/>
          </p:nvPr>
        </p:nvSpPr>
        <p:spPr>
          <a:ln/>
        </p:spPr>
        <p:txBody>
          <a:bodyPr/>
          <a:lstStyle>
            <a:lvl1pPr>
              <a:defRPr/>
            </a:lvl1pPr>
          </a:lstStyle>
          <a:p>
            <a:pPr>
              <a:defRPr/>
            </a:pPr>
            <a:endParaRPr lang="ar-SA"/>
          </a:p>
        </p:txBody>
      </p:sp>
      <p:sp>
        <p:nvSpPr>
          <p:cNvPr id="6" name="Rectangle 6"/>
          <p:cNvSpPr>
            <a:spLocks noGrp="1" noChangeArrowheads="1"/>
          </p:cNvSpPr>
          <p:nvPr>
            <p:ph type="sldNum" sz="quarter" idx="12"/>
          </p:nvPr>
        </p:nvSpPr>
        <p:spPr>
          <a:ln/>
        </p:spPr>
        <p:txBody>
          <a:bodyPr/>
          <a:lstStyle>
            <a:lvl1pPr>
              <a:defRPr/>
            </a:lvl1pPr>
          </a:lstStyle>
          <a:p>
            <a:pPr>
              <a:defRPr/>
            </a:pPr>
            <a:fld id="{3E7EA57C-9F15-422E-8ED6-A454D5DDD131}" type="slidenum">
              <a:rPr lang="ar-AE"/>
              <a:pPr>
                <a:defRPr/>
              </a:pPr>
              <a:t>‹#›</a:t>
            </a:fld>
            <a:endParaRPr lang="ar-SA"/>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7656513" y="1676400"/>
            <a:ext cx="1919287" cy="4267200"/>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1898650" y="1676400"/>
            <a:ext cx="5605463" cy="42672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Rectangle 4"/>
          <p:cNvSpPr>
            <a:spLocks noGrp="1" noChangeArrowheads="1"/>
          </p:cNvSpPr>
          <p:nvPr>
            <p:ph type="dt" sz="half" idx="10"/>
          </p:nvPr>
        </p:nvSpPr>
        <p:spPr>
          <a:ln/>
        </p:spPr>
        <p:txBody>
          <a:bodyPr/>
          <a:lstStyle>
            <a:lvl1pPr>
              <a:defRPr/>
            </a:lvl1pPr>
          </a:lstStyle>
          <a:p>
            <a:pPr>
              <a:defRPr/>
            </a:pPr>
            <a:endParaRPr lang="ar-SA"/>
          </a:p>
        </p:txBody>
      </p:sp>
      <p:sp>
        <p:nvSpPr>
          <p:cNvPr id="5" name="Rectangle 5"/>
          <p:cNvSpPr>
            <a:spLocks noGrp="1" noChangeArrowheads="1"/>
          </p:cNvSpPr>
          <p:nvPr>
            <p:ph type="ftr" sz="quarter" idx="11"/>
          </p:nvPr>
        </p:nvSpPr>
        <p:spPr>
          <a:ln/>
        </p:spPr>
        <p:txBody>
          <a:bodyPr/>
          <a:lstStyle>
            <a:lvl1pPr>
              <a:defRPr/>
            </a:lvl1pPr>
          </a:lstStyle>
          <a:p>
            <a:pPr>
              <a:defRPr/>
            </a:pPr>
            <a:endParaRPr lang="ar-SA"/>
          </a:p>
        </p:txBody>
      </p:sp>
      <p:sp>
        <p:nvSpPr>
          <p:cNvPr id="6" name="Rectangle 6"/>
          <p:cNvSpPr>
            <a:spLocks noGrp="1" noChangeArrowheads="1"/>
          </p:cNvSpPr>
          <p:nvPr>
            <p:ph type="sldNum" sz="quarter" idx="12"/>
          </p:nvPr>
        </p:nvSpPr>
        <p:spPr>
          <a:ln/>
        </p:spPr>
        <p:txBody>
          <a:bodyPr/>
          <a:lstStyle>
            <a:lvl1pPr>
              <a:defRPr/>
            </a:lvl1pPr>
          </a:lstStyle>
          <a:p>
            <a:pPr>
              <a:defRPr/>
            </a:pPr>
            <a:fld id="{993104E9-C8F5-4824-A83B-C4101BA3A4C7}" type="slidenum">
              <a:rPr lang="ar-AE"/>
              <a:pPr>
                <a:defRPr/>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82638" y="4406900"/>
            <a:ext cx="84201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4"/>
          <p:cNvSpPr>
            <a:spLocks noGrp="1" noChangeArrowheads="1"/>
          </p:cNvSpPr>
          <p:nvPr>
            <p:ph type="dt" sz="half" idx="10"/>
          </p:nvPr>
        </p:nvSpPr>
        <p:spPr>
          <a:ln/>
        </p:spPr>
        <p:txBody>
          <a:bodyPr/>
          <a:lstStyle>
            <a:lvl1pPr>
              <a:defRPr/>
            </a:lvl1pPr>
          </a:lstStyle>
          <a:p>
            <a:pPr>
              <a:defRPr/>
            </a:pPr>
            <a:endParaRPr lang="ar-SA"/>
          </a:p>
        </p:txBody>
      </p:sp>
      <p:sp>
        <p:nvSpPr>
          <p:cNvPr id="5" name="Rectangle 5"/>
          <p:cNvSpPr>
            <a:spLocks noGrp="1" noChangeArrowheads="1"/>
          </p:cNvSpPr>
          <p:nvPr>
            <p:ph type="ftr" sz="quarter" idx="11"/>
          </p:nvPr>
        </p:nvSpPr>
        <p:spPr>
          <a:ln/>
        </p:spPr>
        <p:txBody>
          <a:bodyPr/>
          <a:lstStyle>
            <a:lvl1pPr>
              <a:defRPr/>
            </a:lvl1pPr>
          </a:lstStyle>
          <a:p>
            <a:pPr>
              <a:defRPr/>
            </a:pPr>
            <a:endParaRPr lang="ar-SA"/>
          </a:p>
        </p:txBody>
      </p:sp>
      <p:sp>
        <p:nvSpPr>
          <p:cNvPr id="6" name="Rectangle 6"/>
          <p:cNvSpPr>
            <a:spLocks noGrp="1" noChangeArrowheads="1"/>
          </p:cNvSpPr>
          <p:nvPr>
            <p:ph type="sldNum" sz="quarter" idx="12"/>
          </p:nvPr>
        </p:nvSpPr>
        <p:spPr>
          <a:ln/>
        </p:spPr>
        <p:txBody>
          <a:bodyPr/>
          <a:lstStyle>
            <a:lvl1pPr>
              <a:defRPr/>
            </a:lvl1pPr>
          </a:lstStyle>
          <a:p>
            <a:pPr>
              <a:defRPr/>
            </a:pPr>
            <a:fld id="{F7E6FCAB-45C4-4CD2-8077-F70370B24656}" type="slidenum">
              <a:rPr lang="ar-AE"/>
              <a:pPr>
                <a:defRPr/>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2063750" y="2819400"/>
            <a:ext cx="3597275"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5813425" y="2819400"/>
            <a:ext cx="3597275"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Rectangle 4"/>
          <p:cNvSpPr>
            <a:spLocks noGrp="1" noChangeArrowheads="1"/>
          </p:cNvSpPr>
          <p:nvPr>
            <p:ph type="dt" sz="half" idx="10"/>
          </p:nvPr>
        </p:nvSpPr>
        <p:spPr>
          <a:ln/>
        </p:spPr>
        <p:txBody>
          <a:bodyPr/>
          <a:lstStyle>
            <a:lvl1pPr>
              <a:defRPr/>
            </a:lvl1pPr>
          </a:lstStyle>
          <a:p>
            <a:pPr>
              <a:defRPr/>
            </a:pPr>
            <a:endParaRPr lang="ar-SA"/>
          </a:p>
        </p:txBody>
      </p:sp>
      <p:sp>
        <p:nvSpPr>
          <p:cNvPr id="6" name="Rectangle 5"/>
          <p:cNvSpPr>
            <a:spLocks noGrp="1" noChangeArrowheads="1"/>
          </p:cNvSpPr>
          <p:nvPr>
            <p:ph type="ftr" sz="quarter" idx="11"/>
          </p:nvPr>
        </p:nvSpPr>
        <p:spPr>
          <a:ln/>
        </p:spPr>
        <p:txBody>
          <a:bodyPr/>
          <a:lstStyle>
            <a:lvl1pPr>
              <a:defRPr/>
            </a:lvl1pPr>
          </a:lstStyle>
          <a:p>
            <a:pPr>
              <a:defRPr/>
            </a:pPr>
            <a:endParaRPr lang="ar-SA"/>
          </a:p>
        </p:txBody>
      </p:sp>
      <p:sp>
        <p:nvSpPr>
          <p:cNvPr id="7" name="Rectangle 6"/>
          <p:cNvSpPr>
            <a:spLocks noGrp="1" noChangeArrowheads="1"/>
          </p:cNvSpPr>
          <p:nvPr>
            <p:ph type="sldNum" sz="quarter" idx="12"/>
          </p:nvPr>
        </p:nvSpPr>
        <p:spPr>
          <a:ln/>
        </p:spPr>
        <p:txBody>
          <a:bodyPr/>
          <a:lstStyle>
            <a:lvl1pPr>
              <a:defRPr/>
            </a:lvl1pPr>
          </a:lstStyle>
          <a:p>
            <a:pPr>
              <a:defRPr/>
            </a:pPr>
            <a:fld id="{94B9448C-05D5-444E-8634-27D8879D0450}" type="slidenum">
              <a:rPr lang="ar-AE"/>
              <a:pPr>
                <a:defRPr/>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95300" y="274638"/>
            <a:ext cx="8915400" cy="1143000"/>
          </a:xfrm>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Rectangle 4"/>
          <p:cNvSpPr>
            <a:spLocks noGrp="1" noChangeArrowheads="1"/>
          </p:cNvSpPr>
          <p:nvPr>
            <p:ph type="dt" sz="half" idx="10"/>
          </p:nvPr>
        </p:nvSpPr>
        <p:spPr>
          <a:ln/>
        </p:spPr>
        <p:txBody>
          <a:bodyPr/>
          <a:lstStyle>
            <a:lvl1pPr>
              <a:defRPr/>
            </a:lvl1pPr>
          </a:lstStyle>
          <a:p>
            <a:pPr>
              <a:defRPr/>
            </a:pPr>
            <a:endParaRPr lang="ar-SA"/>
          </a:p>
        </p:txBody>
      </p:sp>
      <p:sp>
        <p:nvSpPr>
          <p:cNvPr id="8" name="Rectangle 5"/>
          <p:cNvSpPr>
            <a:spLocks noGrp="1" noChangeArrowheads="1"/>
          </p:cNvSpPr>
          <p:nvPr>
            <p:ph type="ftr" sz="quarter" idx="11"/>
          </p:nvPr>
        </p:nvSpPr>
        <p:spPr>
          <a:ln/>
        </p:spPr>
        <p:txBody>
          <a:bodyPr/>
          <a:lstStyle>
            <a:lvl1pPr>
              <a:defRPr/>
            </a:lvl1pPr>
          </a:lstStyle>
          <a:p>
            <a:pPr>
              <a:defRPr/>
            </a:pPr>
            <a:endParaRPr lang="ar-SA"/>
          </a:p>
        </p:txBody>
      </p:sp>
      <p:sp>
        <p:nvSpPr>
          <p:cNvPr id="9" name="Rectangle 6"/>
          <p:cNvSpPr>
            <a:spLocks noGrp="1" noChangeArrowheads="1"/>
          </p:cNvSpPr>
          <p:nvPr>
            <p:ph type="sldNum" sz="quarter" idx="12"/>
          </p:nvPr>
        </p:nvSpPr>
        <p:spPr>
          <a:ln/>
        </p:spPr>
        <p:txBody>
          <a:bodyPr/>
          <a:lstStyle>
            <a:lvl1pPr>
              <a:defRPr/>
            </a:lvl1pPr>
          </a:lstStyle>
          <a:p>
            <a:pPr>
              <a:defRPr/>
            </a:pPr>
            <a:fld id="{B5C5FE4C-568E-40D3-BCE7-8EA75D7554D2}" type="slidenum">
              <a:rPr lang="ar-AE"/>
              <a:pPr>
                <a:defRPr/>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Rectangle 4"/>
          <p:cNvSpPr>
            <a:spLocks noGrp="1" noChangeArrowheads="1"/>
          </p:cNvSpPr>
          <p:nvPr>
            <p:ph type="dt" sz="half" idx="10"/>
          </p:nvPr>
        </p:nvSpPr>
        <p:spPr>
          <a:ln/>
        </p:spPr>
        <p:txBody>
          <a:bodyPr/>
          <a:lstStyle>
            <a:lvl1pPr>
              <a:defRPr/>
            </a:lvl1pPr>
          </a:lstStyle>
          <a:p>
            <a:pPr>
              <a:defRPr/>
            </a:pPr>
            <a:endParaRPr lang="ar-SA"/>
          </a:p>
        </p:txBody>
      </p:sp>
      <p:sp>
        <p:nvSpPr>
          <p:cNvPr id="4" name="Rectangle 5"/>
          <p:cNvSpPr>
            <a:spLocks noGrp="1" noChangeArrowheads="1"/>
          </p:cNvSpPr>
          <p:nvPr>
            <p:ph type="ftr" sz="quarter" idx="11"/>
          </p:nvPr>
        </p:nvSpPr>
        <p:spPr>
          <a:ln/>
        </p:spPr>
        <p:txBody>
          <a:bodyPr/>
          <a:lstStyle>
            <a:lvl1pPr>
              <a:defRPr/>
            </a:lvl1pPr>
          </a:lstStyle>
          <a:p>
            <a:pPr>
              <a:defRPr/>
            </a:pPr>
            <a:endParaRPr lang="ar-SA"/>
          </a:p>
        </p:txBody>
      </p:sp>
      <p:sp>
        <p:nvSpPr>
          <p:cNvPr id="5" name="Rectangle 6"/>
          <p:cNvSpPr>
            <a:spLocks noGrp="1" noChangeArrowheads="1"/>
          </p:cNvSpPr>
          <p:nvPr>
            <p:ph type="sldNum" sz="quarter" idx="12"/>
          </p:nvPr>
        </p:nvSpPr>
        <p:spPr>
          <a:ln/>
        </p:spPr>
        <p:txBody>
          <a:bodyPr/>
          <a:lstStyle>
            <a:lvl1pPr>
              <a:defRPr/>
            </a:lvl1pPr>
          </a:lstStyle>
          <a:p>
            <a:pPr>
              <a:defRPr/>
            </a:pPr>
            <a:fld id="{61BE2250-55C6-4008-B555-BB7F25329915}" type="slidenum">
              <a:rPr lang="ar-AE"/>
              <a:pPr>
                <a:defRPr/>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ar-SA"/>
          </a:p>
        </p:txBody>
      </p:sp>
      <p:sp>
        <p:nvSpPr>
          <p:cNvPr id="3" name="Rectangle 5"/>
          <p:cNvSpPr>
            <a:spLocks noGrp="1" noChangeArrowheads="1"/>
          </p:cNvSpPr>
          <p:nvPr>
            <p:ph type="ftr" sz="quarter" idx="11"/>
          </p:nvPr>
        </p:nvSpPr>
        <p:spPr>
          <a:ln/>
        </p:spPr>
        <p:txBody>
          <a:bodyPr/>
          <a:lstStyle>
            <a:lvl1pPr>
              <a:defRPr/>
            </a:lvl1pPr>
          </a:lstStyle>
          <a:p>
            <a:pPr>
              <a:defRPr/>
            </a:pPr>
            <a:endParaRPr lang="ar-SA"/>
          </a:p>
        </p:txBody>
      </p:sp>
      <p:sp>
        <p:nvSpPr>
          <p:cNvPr id="4" name="Rectangle 6"/>
          <p:cNvSpPr>
            <a:spLocks noGrp="1" noChangeArrowheads="1"/>
          </p:cNvSpPr>
          <p:nvPr>
            <p:ph type="sldNum" sz="quarter" idx="12"/>
          </p:nvPr>
        </p:nvSpPr>
        <p:spPr>
          <a:ln/>
        </p:spPr>
        <p:txBody>
          <a:bodyPr/>
          <a:lstStyle>
            <a:lvl1pPr>
              <a:defRPr/>
            </a:lvl1pPr>
          </a:lstStyle>
          <a:p>
            <a:pPr>
              <a:defRPr/>
            </a:pPr>
            <a:fld id="{D57A44BB-A629-4BBB-B32F-379993042226}" type="slidenum">
              <a:rPr lang="ar-AE"/>
              <a:pPr>
                <a:defRPr/>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95300" y="273050"/>
            <a:ext cx="3259138"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ar-SA"/>
          </a:p>
        </p:txBody>
      </p:sp>
      <p:sp>
        <p:nvSpPr>
          <p:cNvPr id="6" name="Rectangle 5"/>
          <p:cNvSpPr>
            <a:spLocks noGrp="1" noChangeArrowheads="1"/>
          </p:cNvSpPr>
          <p:nvPr>
            <p:ph type="ftr" sz="quarter" idx="11"/>
          </p:nvPr>
        </p:nvSpPr>
        <p:spPr>
          <a:ln/>
        </p:spPr>
        <p:txBody>
          <a:bodyPr/>
          <a:lstStyle>
            <a:lvl1pPr>
              <a:defRPr/>
            </a:lvl1pPr>
          </a:lstStyle>
          <a:p>
            <a:pPr>
              <a:defRPr/>
            </a:pPr>
            <a:endParaRPr lang="ar-SA"/>
          </a:p>
        </p:txBody>
      </p:sp>
      <p:sp>
        <p:nvSpPr>
          <p:cNvPr id="7" name="Rectangle 6"/>
          <p:cNvSpPr>
            <a:spLocks noGrp="1" noChangeArrowheads="1"/>
          </p:cNvSpPr>
          <p:nvPr>
            <p:ph type="sldNum" sz="quarter" idx="12"/>
          </p:nvPr>
        </p:nvSpPr>
        <p:spPr>
          <a:ln/>
        </p:spPr>
        <p:txBody>
          <a:bodyPr/>
          <a:lstStyle>
            <a:lvl1pPr>
              <a:defRPr/>
            </a:lvl1pPr>
          </a:lstStyle>
          <a:p>
            <a:pPr>
              <a:defRPr/>
            </a:pPr>
            <a:fld id="{F6B24D9C-1544-46F4-886A-40E4E6C4505E}" type="slidenum">
              <a:rPr lang="ar-AE"/>
              <a:pPr>
                <a:defRPr/>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941513" y="4800600"/>
            <a:ext cx="59436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SA" noProof="0" smtClean="0"/>
          </a:p>
        </p:txBody>
      </p:sp>
      <p:sp>
        <p:nvSpPr>
          <p:cNvPr id="4" name="عنصر نائب للنص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ar-SA"/>
          </a:p>
        </p:txBody>
      </p:sp>
      <p:sp>
        <p:nvSpPr>
          <p:cNvPr id="6" name="Rectangle 5"/>
          <p:cNvSpPr>
            <a:spLocks noGrp="1" noChangeArrowheads="1"/>
          </p:cNvSpPr>
          <p:nvPr>
            <p:ph type="ftr" sz="quarter" idx="11"/>
          </p:nvPr>
        </p:nvSpPr>
        <p:spPr>
          <a:ln/>
        </p:spPr>
        <p:txBody>
          <a:bodyPr/>
          <a:lstStyle>
            <a:lvl1pPr>
              <a:defRPr/>
            </a:lvl1pPr>
          </a:lstStyle>
          <a:p>
            <a:pPr>
              <a:defRPr/>
            </a:pPr>
            <a:endParaRPr lang="ar-SA"/>
          </a:p>
        </p:txBody>
      </p:sp>
      <p:sp>
        <p:nvSpPr>
          <p:cNvPr id="7" name="Rectangle 6"/>
          <p:cNvSpPr>
            <a:spLocks noGrp="1" noChangeArrowheads="1"/>
          </p:cNvSpPr>
          <p:nvPr>
            <p:ph type="sldNum" sz="quarter" idx="12"/>
          </p:nvPr>
        </p:nvSpPr>
        <p:spPr>
          <a:ln/>
        </p:spPr>
        <p:txBody>
          <a:bodyPr/>
          <a:lstStyle>
            <a:lvl1pPr>
              <a:defRPr/>
            </a:lvl1pPr>
          </a:lstStyle>
          <a:p>
            <a:pPr>
              <a:defRPr/>
            </a:pPr>
            <a:fld id="{6F584AF7-83DC-47B8-BF45-CE965A2A2B3F}" type="slidenum">
              <a:rPr lang="ar-AE"/>
              <a:pPr>
                <a:defRPr/>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63750" y="1676400"/>
            <a:ext cx="7346950" cy="9604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الأساسي</a:t>
            </a:r>
          </a:p>
        </p:txBody>
      </p:sp>
      <p:sp>
        <p:nvSpPr>
          <p:cNvPr id="1027" name="Rectangle 3"/>
          <p:cNvSpPr>
            <a:spLocks noGrp="1" noChangeArrowheads="1"/>
          </p:cNvSpPr>
          <p:nvPr>
            <p:ph type="body" idx="1"/>
          </p:nvPr>
        </p:nvSpPr>
        <p:spPr bwMode="auto">
          <a:xfrm>
            <a:off x="2063750" y="2819400"/>
            <a:ext cx="7346950" cy="3306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 أنماط النص الأساسي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4100"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ar-SA"/>
          </a:p>
        </p:txBody>
      </p:sp>
      <p:sp>
        <p:nvSpPr>
          <p:cNvPr id="4101"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ar-SA"/>
          </a:p>
        </p:txBody>
      </p:sp>
      <p:sp>
        <p:nvSpPr>
          <p:cNvPr id="4102"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fld id="{08292374-12A0-4F40-9FAE-28DA981F1ADF}" type="slidenum">
              <a:rPr lang="ar-AE"/>
              <a:pPr>
                <a:defRPr/>
              </a:pPr>
              <a:t>‹#›</a:t>
            </a:fld>
            <a:endParaRPr lang="ar-SA"/>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r" rtl="1" eaLnBrk="0" fontAlgn="base" hangingPunct="0">
        <a:spcBef>
          <a:spcPct val="0"/>
        </a:spcBef>
        <a:spcAft>
          <a:spcPct val="0"/>
        </a:spcAft>
        <a:defRPr sz="4400">
          <a:solidFill>
            <a:schemeClr val="tx2"/>
          </a:solidFill>
          <a:latin typeface="+mj-lt"/>
          <a:ea typeface="+mj-ea"/>
          <a:cs typeface="+mj-cs"/>
        </a:defRPr>
      </a:lvl1pPr>
      <a:lvl2pPr algn="r" rtl="1" eaLnBrk="0" fontAlgn="base" hangingPunct="0">
        <a:spcBef>
          <a:spcPct val="0"/>
        </a:spcBef>
        <a:spcAft>
          <a:spcPct val="0"/>
        </a:spcAft>
        <a:defRPr sz="4400">
          <a:solidFill>
            <a:schemeClr val="tx2"/>
          </a:solidFill>
          <a:latin typeface="Arial Black" pitchFamily="34" charset="0"/>
          <a:cs typeface="Arial" pitchFamily="34" charset="0"/>
        </a:defRPr>
      </a:lvl2pPr>
      <a:lvl3pPr algn="r" rtl="1" eaLnBrk="0" fontAlgn="base" hangingPunct="0">
        <a:spcBef>
          <a:spcPct val="0"/>
        </a:spcBef>
        <a:spcAft>
          <a:spcPct val="0"/>
        </a:spcAft>
        <a:defRPr sz="4400">
          <a:solidFill>
            <a:schemeClr val="tx2"/>
          </a:solidFill>
          <a:latin typeface="Arial Black" pitchFamily="34" charset="0"/>
          <a:cs typeface="Arial" pitchFamily="34" charset="0"/>
        </a:defRPr>
      </a:lvl3pPr>
      <a:lvl4pPr algn="r" rtl="1" eaLnBrk="0" fontAlgn="base" hangingPunct="0">
        <a:spcBef>
          <a:spcPct val="0"/>
        </a:spcBef>
        <a:spcAft>
          <a:spcPct val="0"/>
        </a:spcAft>
        <a:defRPr sz="4400">
          <a:solidFill>
            <a:schemeClr val="tx2"/>
          </a:solidFill>
          <a:latin typeface="Arial Black" pitchFamily="34" charset="0"/>
          <a:cs typeface="Arial" pitchFamily="34" charset="0"/>
        </a:defRPr>
      </a:lvl4pPr>
      <a:lvl5pPr algn="r" rtl="1" eaLnBrk="0" fontAlgn="base" hangingPunct="0">
        <a:spcBef>
          <a:spcPct val="0"/>
        </a:spcBef>
        <a:spcAft>
          <a:spcPct val="0"/>
        </a:spcAft>
        <a:defRPr sz="4400">
          <a:solidFill>
            <a:schemeClr val="tx2"/>
          </a:solidFill>
          <a:latin typeface="Arial Black" pitchFamily="34" charset="0"/>
          <a:cs typeface="Arial" pitchFamily="34" charset="0"/>
        </a:defRPr>
      </a:lvl5pPr>
      <a:lvl6pPr marL="457200" algn="r" rtl="1" fontAlgn="base">
        <a:spcBef>
          <a:spcPct val="0"/>
        </a:spcBef>
        <a:spcAft>
          <a:spcPct val="0"/>
        </a:spcAft>
        <a:defRPr sz="4400">
          <a:solidFill>
            <a:schemeClr val="tx2"/>
          </a:solidFill>
          <a:latin typeface="Arial Black" pitchFamily="34" charset="0"/>
          <a:cs typeface="Arial" pitchFamily="34" charset="0"/>
        </a:defRPr>
      </a:lvl6pPr>
      <a:lvl7pPr marL="914400" algn="r" rtl="1" fontAlgn="base">
        <a:spcBef>
          <a:spcPct val="0"/>
        </a:spcBef>
        <a:spcAft>
          <a:spcPct val="0"/>
        </a:spcAft>
        <a:defRPr sz="4400">
          <a:solidFill>
            <a:schemeClr val="tx2"/>
          </a:solidFill>
          <a:latin typeface="Arial Black" pitchFamily="34" charset="0"/>
          <a:cs typeface="Arial" pitchFamily="34" charset="0"/>
        </a:defRPr>
      </a:lvl7pPr>
      <a:lvl8pPr marL="1371600" algn="r" rtl="1" fontAlgn="base">
        <a:spcBef>
          <a:spcPct val="0"/>
        </a:spcBef>
        <a:spcAft>
          <a:spcPct val="0"/>
        </a:spcAft>
        <a:defRPr sz="4400">
          <a:solidFill>
            <a:schemeClr val="tx2"/>
          </a:solidFill>
          <a:latin typeface="Arial Black" pitchFamily="34" charset="0"/>
          <a:cs typeface="Arial" pitchFamily="34" charset="0"/>
        </a:defRPr>
      </a:lvl8pPr>
      <a:lvl9pPr marL="1828800" algn="r" rtl="1" fontAlgn="base">
        <a:spcBef>
          <a:spcPct val="0"/>
        </a:spcBef>
        <a:spcAft>
          <a:spcPct val="0"/>
        </a:spcAft>
        <a:defRPr sz="4400">
          <a:solidFill>
            <a:schemeClr val="tx2"/>
          </a:solidFill>
          <a:latin typeface="Arial Black"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898650" y="1676400"/>
            <a:ext cx="7677150" cy="884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الأساسي</a:t>
            </a:r>
          </a:p>
        </p:txBody>
      </p:sp>
      <p:sp>
        <p:nvSpPr>
          <p:cNvPr id="2051" name="Rectangle 3"/>
          <p:cNvSpPr>
            <a:spLocks noGrp="1" noChangeArrowheads="1"/>
          </p:cNvSpPr>
          <p:nvPr>
            <p:ph type="body" idx="1"/>
          </p:nvPr>
        </p:nvSpPr>
        <p:spPr bwMode="auto">
          <a:xfrm>
            <a:off x="1898650" y="2819400"/>
            <a:ext cx="7677150" cy="3124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 أنماط النص الأساسي</a:t>
            </a:r>
          </a:p>
          <a:p>
            <a:pPr lvl="1"/>
            <a:r>
              <a:rPr lang="ar-SA" smtClean="0"/>
              <a:t>المستوى الثالني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244"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ar-SA"/>
          </a:p>
        </p:txBody>
      </p:sp>
      <p:sp>
        <p:nvSpPr>
          <p:cNvPr id="10245"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ar-SA"/>
          </a:p>
        </p:txBody>
      </p:sp>
      <p:sp>
        <p:nvSpPr>
          <p:cNvPr id="10246"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fld id="{63819B18-E835-4D7B-8169-A72ABE8C5378}" type="slidenum">
              <a:rPr lang="ar-AE"/>
              <a:pPr>
                <a:defRPr/>
              </a:pPr>
              <a:t>‹#›</a:t>
            </a:fld>
            <a:endParaRPr lang="ar-SA"/>
          </a:p>
        </p:txBody>
      </p:sp>
    </p:spTree>
  </p:cSld>
  <p:clrMap bg1="dk2" tx1="lt1" bg2="dk1"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r" rtl="1" eaLnBrk="0" fontAlgn="base" hangingPunct="0">
        <a:spcBef>
          <a:spcPct val="0"/>
        </a:spcBef>
        <a:spcAft>
          <a:spcPct val="0"/>
        </a:spcAft>
        <a:defRPr sz="4000">
          <a:solidFill>
            <a:schemeClr val="tx2"/>
          </a:solidFill>
          <a:latin typeface="+mj-lt"/>
          <a:ea typeface="+mj-ea"/>
          <a:cs typeface="+mj-cs"/>
        </a:defRPr>
      </a:lvl1pPr>
      <a:lvl2pPr algn="r" rtl="1" eaLnBrk="0" fontAlgn="base" hangingPunct="0">
        <a:spcBef>
          <a:spcPct val="0"/>
        </a:spcBef>
        <a:spcAft>
          <a:spcPct val="0"/>
        </a:spcAft>
        <a:defRPr sz="4000">
          <a:solidFill>
            <a:schemeClr val="tx2"/>
          </a:solidFill>
          <a:latin typeface="Arial Black" pitchFamily="34" charset="0"/>
          <a:cs typeface="Arial" pitchFamily="34" charset="0"/>
        </a:defRPr>
      </a:lvl2pPr>
      <a:lvl3pPr algn="r" rtl="1" eaLnBrk="0" fontAlgn="base" hangingPunct="0">
        <a:spcBef>
          <a:spcPct val="0"/>
        </a:spcBef>
        <a:spcAft>
          <a:spcPct val="0"/>
        </a:spcAft>
        <a:defRPr sz="4000">
          <a:solidFill>
            <a:schemeClr val="tx2"/>
          </a:solidFill>
          <a:latin typeface="Arial Black" pitchFamily="34" charset="0"/>
          <a:cs typeface="Arial" pitchFamily="34" charset="0"/>
        </a:defRPr>
      </a:lvl3pPr>
      <a:lvl4pPr algn="r" rtl="1" eaLnBrk="0" fontAlgn="base" hangingPunct="0">
        <a:spcBef>
          <a:spcPct val="0"/>
        </a:spcBef>
        <a:spcAft>
          <a:spcPct val="0"/>
        </a:spcAft>
        <a:defRPr sz="4000">
          <a:solidFill>
            <a:schemeClr val="tx2"/>
          </a:solidFill>
          <a:latin typeface="Arial Black" pitchFamily="34" charset="0"/>
          <a:cs typeface="Arial" pitchFamily="34" charset="0"/>
        </a:defRPr>
      </a:lvl4pPr>
      <a:lvl5pPr algn="r" rtl="1" eaLnBrk="0" fontAlgn="base" hangingPunct="0">
        <a:spcBef>
          <a:spcPct val="0"/>
        </a:spcBef>
        <a:spcAft>
          <a:spcPct val="0"/>
        </a:spcAft>
        <a:defRPr sz="4000">
          <a:solidFill>
            <a:schemeClr val="tx2"/>
          </a:solidFill>
          <a:latin typeface="Arial Black" pitchFamily="34" charset="0"/>
          <a:cs typeface="Arial" pitchFamily="34" charset="0"/>
        </a:defRPr>
      </a:lvl5pPr>
      <a:lvl6pPr marL="457200" algn="r" rtl="1" fontAlgn="base">
        <a:spcBef>
          <a:spcPct val="0"/>
        </a:spcBef>
        <a:spcAft>
          <a:spcPct val="0"/>
        </a:spcAft>
        <a:defRPr sz="4000">
          <a:solidFill>
            <a:schemeClr val="tx2"/>
          </a:solidFill>
          <a:latin typeface="Arial Black" pitchFamily="34" charset="0"/>
          <a:cs typeface="Arial" pitchFamily="34" charset="0"/>
        </a:defRPr>
      </a:lvl6pPr>
      <a:lvl7pPr marL="914400" algn="r" rtl="1" fontAlgn="base">
        <a:spcBef>
          <a:spcPct val="0"/>
        </a:spcBef>
        <a:spcAft>
          <a:spcPct val="0"/>
        </a:spcAft>
        <a:defRPr sz="4000">
          <a:solidFill>
            <a:schemeClr val="tx2"/>
          </a:solidFill>
          <a:latin typeface="Arial Black" pitchFamily="34" charset="0"/>
          <a:cs typeface="Arial" pitchFamily="34" charset="0"/>
        </a:defRPr>
      </a:lvl7pPr>
      <a:lvl8pPr marL="1371600" algn="r" rtl="1" fontAlgn="base">
        <a:spcBef>
          <a:spcPct val="0"/>
        </a:spcBef>
        <a:spcAft>
          <a:spcPct val="0"/>
        </a:spcAft>
        <a:defRPr sz="4000">
          <a:solidFill>
            <a:schemeClr val="tx2"/>
          </a:solidFill>
          <a:latin typeface="Arial Black" pitchFamily="34" charset="0"/>
          <a:cs typeface="Arial" pitchFamily="34" charset="0"/>
        </a:defRPr>
      </a:lvl8pPr>
      <a:lvl9pPr marL="1828800" algn="r" rtl="1" fontAlgn="base">
        <a:spcBef>
          <a:spcPct val="0"/>
        </a:spcBef>
        <a:spcAft>
          <a:spcPct val="0"/>
        </a:spcAft>
        <a:defRPr sz="4000">
          <a:solidFill>
            <a:schemeClr val="tx2"/>
          </a:solidFill>
          <a:latin typeface="Arial Black"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عنوان 1"/>
          <p:cNvSpPr>
            <a:spLocks noGrp="1"/>
          </p:cNvSpPr>
          <p:nvPr>
            <p:ph type="ctrTitle"/>
          </p:nvPr>
        </p:nvSpPr>
        <p:spPr>
          <a:xfrm>
            <a:off x="523875" y="642938"/>
            <a:ext cx="8643938" cy="2286000"/>
          </a:xfrm>
        </p:spPr>
        <p:txBody>
          <a:bodyPr/>
          <a:lstStyle/>
          <a:p>
            <a:pPr algn="ctr" eaLnBrk="1" hangingPunct="1"/>
            <a:r>
              <a:rPr lang="ar-SA" b="1" smtClean="0">
                <a:solidFill>
                  <a:srgbClr val="C00000"/>
                </a:solidFill>
              </a:rPr>
              <a:t>صحة مدى الحياة</a:t>
            </a:r>
            <a:br>
              <a:rPr lang="ar-SA" b="1" smtClean="0">
                <a:solidFill>
                  <a:srgbClr val="C00000"/>
                </a:solidFill>
              </a:rPr>
            </a:br>
            <a:r>
              <a:rPr lang="ar-SA" b="1" smtClean="0">
                <a:solidFill>
                  <a:srgbClr val="C00000"/>
                </a:solidFill>
              </a:rPr>
              <a:t>10 خطوات للصحة الدائمة</a:t>
            </a:r>
          </a:p>
        </p:txBody>
      </p:sp>
      <p:sp>
        <p:nvSpPr>
          <p:cNvPr id="3075" name="عنوان فرعي 2"/>
          <p:cNvSpPr>
            <a:spLocks noGrp="1"/>
          </p:cNvSpPr>
          <p:nvPr>
            <p:ph type="subTitle" idx="1"/>
          </p:nvPr>
        </p:nvSpPr>
        <p:spPr>
          <a:xfrm>
            <a:off x="1095375" y="3214688"/>
            <a:ext cx="6851650" cy="685800"/>
          </a:xfrm>
        </p:spPr>
        <p:txBody>
          <a:bodyPr/>
          <a:lstStyle/>
          <a:p>
            <a:pPr algn="ctr" eaLnBrk="1" hangingPunct="1"/>
            <a:r>
              <a:rPr lang="ar-SA" sz="4000" b="1" smtClean="0"/>
              <a:t>رشاد فقيها</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2198688" y="1196975"/>
            <a:ext cx="7346950" cy="960438"/>
          </a:xfrm>
        </p:spPr>
        <p:txBody>
          <a:bodyPr/>
          <a:lstStyle/>
          <a:p>
            <a:pPr eaLnBrk="1" hangingPunct="1">
              <a:defRPr/>
            </a:pPr>
            <a:r>
              <a:rPr lang="ar-SA" b="1" i="1" u="sng" smtClean="0">
                <a:solidFill>
                  <a:schemeClr val="tx1"/>
                </a:solidFill>
                <a:effectLst>
                  <a:outerShdw blurRad="38100" dist="38100" dir="2700000" algn="tl">
                    <a:srgbClr val="C0C0C0"/>
                  </a:outerShdw>
                </a:effectLst>
              </a:rPr>
              <a:t>الخطوة الثانية: الماء والأطعمة الحية</a:t>
            </a:r>
            <a:endParaRPr lang="en-US" b="1" i="1" u="sng" smtClean="0">
              <a:solidFill>
                <a:schemeClr val="tx1"/>
              </a:solidFill>
              <a:effectLst>
                <a:outerShdw blurRad="38100" dist="38100" dir="2700000" algn="tl">
                  <a:srgbClr val="C0C0C0"/>
                </a:outerShdw>
              </a:effectLst>
            </a:endParaRPr>
          </a:p>
        </p:txBody>
      </p:sp>
      <p:sp>
        <p:nvSpPr>
          <p:cNvPr id="62467" name="Rectangle 3"/>
          <p:cNvSpPr>
            <a:spLocks noGrp="1" noChangeArrowheads="1"/>
          </p:cNvSpPr>
          <p:nvPr>
            <p:ph type="body" idx="1"/>
          </p:nvPr>
        </p:nvSpPr>
        <p:spPr>
          <a:xfrm>
            <a:off x="1208088" y="2205038"/>
            <a:ext cx="8139112" cy="4652962"/>
          </a:xfrm>
        </p:spPr>
        <p:txBody>
          <a:bodyPr/>
          <a:lstStyle/>
          <a:p>
            <a:pPr eaLnBrk="1" hangingPunct="1">
              <a:lnSpc>
                <a:spcPct val="80000"/>
              </a:lnSpc>
              <a:buFontTx/>
              <a:buNone/>
              <a:defRPr/>
            </a:pPr>
            <a:r>
              <a:rPr lang="ar-SA" sz="1800" b="1" smtClean="0">
                <a:effectLst>
                  <a:outerShdw blurRad="38100" dist="38100" dir="2700000" algn="tl">
                    <a:srgbClr val="C0C0C0"/>
                  </a:outerShdw>
                </a:effectLst>
              </a:rPr>
              <a:t>الماء هو أهم وأكبر جزء في كل الأجسام الحية وهو أكبر مكون للجسد. البالغ يستطيع أن يعيش عدة أسابيع من غير الغذاء لكن ليس أكثر من 10 أيام من غير الماء بناء على شيلدون أن دماغنا حوالي 80% منه ماء ! الهضم والدورة الدموية والتخلص من الغذاء لايمكن أن يحصل من غير الماء، إنه يحمل المغذيات وكل الجزيئات الحيوية للجسد ويلعب دوراً هاماً في صيانة درجة حرارة جسدنا ويعمل كجزء باني لنمو وإصلاح جسدنا.</a:t>
            </a:r>
          </a:p>
          <a:p>
            <a:pPr eaLnBrk="1" hangingPunct="1">
              <a:lnSpc>
                <a:spcPct val="80000"/>
              </a:lnSpc>
              <a:buFontTx/>
              <a:buNone/>
              <a:defRPr/>
            </a:pPr>
            <a:r>
              <a:rPr lang="ar-SA" sz="1800" b="1" smtClean="0">
                <a:effectLst>
                  <a:outerShdw blurRad="38100" dist="38100" dir="2700000" algn="tl">
                    <a:srgbClr val="C0C0C0"/>
                  </a:outerShdw>
                </a:effectLst>
              </a:rPr>
              <a:t>ماهو أقل كمية من الماء تستطيع أن تعيش بدونها؟</a:t>
            </a:r>
          </a:p>
          <a:p>
            <a:pPr lvl="1" eaLnBrk="1" hangingPunct="1">
              <a:lnSpc>
                <a:spcPct val="80000"/>
              </a:lnSpc>
              <a:defRPr/>
            </a:pPr>
            <a:r>
              <a:rPr lang="ar-SA" sz="1600" b="1" smtClean="0">
                <a:effectLst>
                  <a:outerShdw blurRad="38100" dist="38100" dir="2700000" algn="tl">
                    <a:srgbClr val="C0C0C0"/>
                  </a:outerShdw>
                </a:effectLst>
              </a:rPr>
              <a:t> </a:t>
            </a:r>
            <a:r>
              <a:rPr lang="ar-SA" sz="1800" b="1" smtClean="0">
                <a:effectLst>
                  <a:outerShdw blurRad="38100" dist="38100" dir="2700000" algn="tl">
                    <a:srgbClr val="C0C0C0"/>
                  </a:outerShdw>
                </a:effectLst>
              </a:rPr>
              <a:t>تستطيع أن تخسر 50% من الجلوكوز </a:t>
            </a:r>
          </a:p>
          <a:p>
            <a:pPr lvl="1" eaLnBrk="1" hangingPunct="1">
              <a:lnSpc>
                <a:spcPct val="80000"/>
              </a:lnSpc>
              <a:defRPr/>
            </a:pPr>
            <a:r>
              <a:rPr lang="ar-SA" sz="1800" b="1" smtClean="0">
                <a:effectLst>
                  <a:outerShdw blurRad="38100" dist="38100" dir="2700000" algn="tl">
                    <a:srgbClr val="C0C0C0"/>
                  </a:outerShdw>
                </a:effectLst>
              </a:rPr>
              <a:t>تستطيع أن تخسر 50% من الدهون </a:t>
            </a:r>
          </a:p>
          <a:p>
            <a:pPr lvl="1" eaLnBrk="1" hangingPunct="1">
              <a:lnSpc>
                <a:spcPct val="80000"/>
              </a:lnSpc>
              <a:defRPr/>
            </a:pPr>
            <a:r>
              <a:rPr lang="ar-SA" sz="1800" b="1" smtClean="0">
                <a:effectLst>
                  <a:outerShdw blurRad="38100" dist="38100" dir="2700000" algn="tl">
                    <a:srgbClr val="C0C0C0"/>
                  </a:outerShdw>
                </a:effectLst>
              </a:rPr>
              <a:t>تستطيع أن تخسر 50% من البروتين </a:t>
            </a:r>
          </a:p>
          <a:p>
            <a:pPr lvl="1" eaLnBrk="1" hangingPunct="1">
              <a:lnSpc>
                <a:spcPct val="80000"/>
              </a:lnSpc>
              <a:defRPr/>
            </a:pPr>
            <a:r>
              <a:rPr lang="ar-SA" sz="1800" b="1" smtClean="0">
                <a:effectLst>
                  <a:outerShdw blurRad="38100" dist="38100" dir="2700000" algn="tl">
                    <a:srgbClr val="C0C0C0"/>
                  </a:outerShdw>
                </a:effectLst>
              </a:rPr>
              <a:t>تستطيع أن تخسر فقط 20% من الماء في جسدك.</a:t>
            </a:r>
            <a:endParaRPr lang="ar-SA" sz="1600" b="1" smtClean="0">
              <a:effectLst>
                <a:outerShdw blurRad="38100" dist="38100" dir="2700000" algn="tl">
                  <a:srgbClr val="C0C0C0"/>
                </a:outerShdw>
              </a:effectLst>
            </a:endParaRPr>
          </a:p>
          <a:p>
            <a:pPr eaLnBrk="1" hangingPunct="1">
              <a:lnSpc>
                <a:spcPct val="80000"/>
              </a:lnSpc>
              <a:buFontTx/>
              <a:buNone/>
              <a:defRPr/>
            </a:pPr>
            <a:r>
              <a:rPr lang="ar-SA" sz="1800" b="1" smtClean="0">
                <a:effectLst>
                  <a:outerShdw blurRad="38100" dist="38100" dir="2700000" algn="tl">
                    <a:srgbClr val="C0C0C0"/>
                  </a:outerShdw>
                </a:effectLst>
              </a:rPr>
              <a:t>تذكر 70% من كوكب الأرض مغطى بالماء, وقرابة 70% من أجسامنا مكونة من الماء, إذًا 70% من غذائنا يجب أن يحتوي على أطعمة غنية بالماء.</a:t>
            </a:r>
          </a:p>
          <a:p>
            <a:pPr eaLnBrk="1" hangingPunct="1">
              <a:lnSpc>
                <a:spcPct val="80000"/>
              </a:lnSpc>
              <a:buFontTx/>
              <a:buNone/>
              <a:defRPr/>
            </a:pPr>
            <a:r>
              <a:rPr lang="ar-SA" sz="1800" b="1" smtClean="0">
                <a:effectLst>
                  <a:outerShdw blurRad="38100" dist="38100" dir="2700000" algn="tl">
                    <a:srgbClr val="C0C0C0"/>
                  </a:outerShdw>
                </a:effectLst>
              </a:rPr>
              <a:t> أغلب الناس لديهم نظام غذائي يحتوي على 40% إلى 50% من الماء أي شيء أقل من 15% من الماء في الغذاء يعتبر انتحار !</a:t>
            </a:r>
          </a:p>
          <a:p>
            <a:pPr algn="ctr" eaLnBrk="1" hangingPunct="1">
              <a:lnSpc>
                <a:spcPct val="80000"/>
              </a:lnSpc>
              <a:buFontTx/>
              <a:buNone/>
              <a:defRPr/>
            </a:pPr>
            <a:r>
              <a:rPr lang="ar-SA" sz="1800" b="1" smtClean="0"/>
              <a:t>تمرين</a:t>
            </a:r>
          </a:p>
          <a:p>
            <a:pPr eaLnBrk="1" hangingPunct="1">
              <a:lnSpc>
                <a:spcPct val="80000"/>
              </a:lnSpc>
              <a:buFontTx/>
              <a:buNone/>
              <a:defRPr/>
            </a:pPr>
            <a:r>
              <a:rPr lang="ar-SA" sz="1800" b="1" smtClean="0"/>
              <a:t>1</a:t>
            </a:r>
            <a:r>
              <a:rPr lang="ar-SA" sz="1800" smtClean="0"/>
              <a:t>.  اكتب أي شيء مر من خلال شفتيك خلال ال24 ساعة الماضية.</a:t>
            </a:r>
          </a:p>
          <a:p>
            <a:pPr eaLnBrk="1" hangingPunct="1">
              <a:lnSpc>
                <a:spcPct val="80000"/>
              </a:lnSpc>
              <a:buFontTx/>
              <a:buNone/>
              <a:defRPr/>
            </a:pPr>
            <a:r>
              <a:rPr lang="ar-SA" sz="1800" smtClean="0"/>
              <a:t>2. الآن انظر إلى غذائك وما هي نسبة المواد الغنية بالماء في هذا الغذاء.</a:t>
            </a:r>
            <a:endParaRPr lang="en-US" sz="18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703388" y="1341438"/>
            <a:ext cx="7842250" cy="960437"/>
          </a:xfrm>
        </p:spPr>
        <p:txBody>
          <a:bodyPr/>
          <a:lstStyle/>
          <a:p>
            <a:pPr eaLnBrk="1" hangingPunct="1">
              <a:defRPr/>
            </a:pPr>
            <a:r>
              <a:rPr lang="ar-SA" sz="4000" b="1" i="1" u="sng" smtClean="0">
                <a:solidFill>
                  <a:schemeClr val="tx1"/>
                </a:solidFill>
                <a:effectLst>
                  <a:outerShdw blurRad="38100" dist="38100" dir="2700000" algn="tl">
                    <a:srgbClr val="C0C0C0"/>
                  </a:outerShdw>
                </a:effectLst>
              </a:rPr>
              <a:t>الخطوة الثالثة: قوة الإيروربك والقوة القصوى</a:t>
            </a:r>
            <a:endParaRPr lang="en-US" sz="4000" b="1" i="1" u="sng" smtClean="0">
              <a:solidFill>
                <a:schemeClr val="tx1"/>
              </a:solidFill>
              <a:effectLst>
                <a:outerShdw blurRad="38100" dist="38100" dir="2700000" algn="tl">
                  <a:srgbClr val="C0C0C0"/>
                </a:outerShdw>
              </a:effectLst>
            </a:endParaRPr>
          </a:p>
        </p:txBody>
      </p:sp>
      <p:sp>
        <p:nvSpPr>
          <p:cNvPr id="63491" name="Rectangle 3"/>
          <p:cNvSpPr>
            <a:spLocks noGrp="1" noChangeArrowheads="1"/>
          </p:cNvSpPr>
          <p:nvPr>
            <p:ph type="body" idx="1"/>
          </p:nvPr>
        </p:nvSpPr>
        <p:spPr>
          <a:xfrm>
            <a:off x="1423988" y="2349500"/>
            <a:ext cx="7993062" cy="4508500"/>
          </a:xfrm>
        </p:spPr>
        <p:txBody>
          <a:bodyPr/>
          <a:lstStyle/>
          <a:p>
            <a:pPr algn="justLow" eaLnBrk="1" hangingPunct="1">
              <a:lnSpc>
                <a:spcPct val="80000"/>
              </a:lnSpc>
              <a:defRPr/>
            </a:pPr>
            <a:r>
              <a:rPr lang="ar-SA" sz="2800" smtClean="0">
                <a:effectLst>
                  <a:outerShdw blurRad="38100" dist="38100" dir="2700000" algn="tl">
                    <a:srgbClr val="C0C0C0"/>
                  </a:outerShdw>
                </a:effectLst>
              </a:rPr>
              <a:t>يجب أن نوازن بين تمارين الإيروبك والتي تعطينا الصحة العامة وتمارين اللاإيروبك والتي تبني العضلات </a:t>
            </a:r>
          </a:p>
          <a:p>
            <a:pPr algn="justLow" eaLnBrk="1" hangingPunct="1">
              <a:lnSpc>
                <a:spcPct val="80000"/>
              </a:lnSpc>
              <a:defRPr/>
            </a:pPr>
            <a:r>
              <a:rPr lang="ar-SA" sz="2800" smtClean="0">
                <a:effectLst>
                  <a:outerShdw blurRad="38100" dist="38100" dir="2700000" algn="tl">
                    <a:srgbClr val="C0C0C0"/>
                  </a:outerShdw>
                </a:effectLst>
              </a:rPr>
              <a:t>مصطلح إيروبك </a:t>
            </a:r>
            <a:r>
              <a:rPr lang="en-US" sz="2800" smtClean="0">
                <a:effectLst>
                  <a:outerShdw blurRad="38100" dist="38100" dir="2700000" algn="tl">
                    <a:srgbClr val="C0C0C0"/>
                  </a:outerShdw>
                </a:effectLst>
              </a:rPr>
              <a:t>AEROBIC</a:t>
            </a:r>
            <a:r>
              <a:rPr lang="ar-SA" sz="2800" smtClean="0">
                <a:effectLst>
                  <a:outerShdw blurRad="38100" dist="38100" dir="2700000" algn="tl">
                    <a:srgbClr val="C0C0C0"/>
                  </a:outerShdw>
                </a:effectLst>
              </a:rPr>
              <a:t> يعني مع الأوكسجين, ويقصد به التمارين المتوسطة الشدة المستمرة على مدة من الوقت، هذا النوع من التمارين يبني التحمل ويدعم القلب والرئتين والأوعية الدموية والعضلات. في وضع الإيروبك أنت تحرق الدهون كمصدر أساسي للطاقة</a:t>
            </a:r>
          </a:p>
          <a:p>
            <a:pPr algn="justLow" eaLnBrk="1" hangingPunct="1">
              <a:lnSpc>
                <a:spcPct val="80000"/>
              </a:lnSpc>
              <a:defRPr/>
            </a:pPr>
            <a:r>
              <a:rPr lang="ar-SA" sz="2800" smtClean="0">
                <a:effectLst>
                  <a:outerShdw blurRad="38100" dist="38100" dir="2700000" algn="tl">
                    <a:srgbClr val="C0C0C0"/>
                  </a:outerShdw>
                </a:effectLst>
              </a:rPr>
              <a:t> مصطلح اللإيروبك </a:t>
            </a:r>
            <a:r>
              <a:rPr lang="en-US" sz="2800" smtClean="0">
                <a:effectLst>
                  <a:outerShdw blurRad="38100" dist="38100" dir="2700000" algn="tl">
                    <a:srgbClr val="C0C0C0"/>
                  </a:outerShdw>
                </a:effectLst>
              </a:rPr>
              <a:t>ANAEROBIC</a:t>
            </a:r>
            <a:r>
              <a:rPr lang="ar-SA" sz="2800" smtClean="0">
                <a:effectLst>
                  <a:outerShdw blurRad="38100" dist="38100" dir="2700000" algn="tl">
                    <a:srgbClr val="C0C0C0"/>
                  </a:outerShdw>
                </a:effectLst>
              </a:rPr>
              <a:t> يعني من غير الأوكسجين ويقصد به التمارين التي تستمر فقط لدفعات قصيرة من القوة هذا النوع من التمارين يحرق الجلايكوجين كمصدر أساسي للطاقة ويؤدي إلى بناء العضلات .</a:t>
            </a:r>
            <a:endParaRPr lang="en-US" sz="2800"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2559050" y="1773238"/>
            <a:ext cx="7346950" cy="960437"/>
          </a:xfrm>
        </p:spPr>
        <p:txBody>
          <a:bodyPr/>
          <a:lstStyle/>
          <a:p>
            <a:pPr algn="ctr" eaLnBrk="1" hangingPunct="1">
              <a:defRPr/>
            </a:pPr>
            <a:r>
              <a:rPr lang="ar-SA" b="1" i="1" smtClean="0">
                <a:solidFill>
                  <a:srgbClr val="000000"/>
                </a:solidFill>
                <a:effectLst>
                  <a:outerShdw blurRad="38100" dist="38100" dir="2700000" algn="tl">
                    <a:srgbClr val="C0C0C0"/>
                  </a:outerShdw>
                </a:effectLst>
              </a:rPr>
              <a:t>ماهي فوائد تمارين الإيروبك؟</a:t>
            </a:r>
            <a:r>
              <a:rPr lang="ar-SA" b="1" smtClean="0">
                <a:solidFill>
                  <a:srgbClr val="000000"/>
                </a:solidFill>
                <a:effectLst>
                  <a:outerShdw blurRad="38100" dist="38100" dir="2700000" algn="tl">
                    <a:srgbClr val="C0C0C0"/>
                  </a:outerShdw>
                </a:effectLst>
              </a:rPr>
              <a:t> </a:t>
            </a:r>
            <a:endParaRPr lang="en-US" b="1" smtClean="0">
              <a:solidFill>
                <a:srgbClr val="000000"/>
              </a:solidFill>
              <a:effectLst>
                <a:outerShdw blurRad="38100" dist="38100" dir="2700000" algn="tl">
                  <a:srgbClr val="C0C0C0"/>
                </a:outerShdw>
              </a:effectLst>
            </a:endParaRPr>
          </a:p>
        </p:txBody>
      </p:sp>
      <p:sp>
        <p:nvSpPr>
          <p:cNvPr id="64515" name="Rectangle 3"/>
          <p:cNvSpPr>
            <a:spLocks noGrp="1" noChangeArrowheads="1"/>
          </p:cNvSpPr>
          <p:nvPr>
            <p:ph type="body" idx="1"/>
          </p:nvPr>
        </p:nvSpPr>
        <p:spPr>
          <a:xfrm>
            <a:off x="2073275" y="2420938"/>
            <a:ext cx="7346950" cy="3738562"/>
          </a:xfrm>
        </p:spPr>
        <p:txBody>
          <a:bodyPr/>
          <a:lstStyle/>
          <a:p>
            <a:pPr eaLnBrk="1" hangingPunct="1">
              <a:lnSpc>
                <a:spcPct val="80000"/>
              </a:lnSpc>
              <a:buFontTx/>
              <a:buNone/>
              <a:defRPr/>
            </a:pPr>
            <a:r>
              <a:rPr lang="ar-SA" sz="2400" b="1" smtClean="0">
                <a:solidFill>
                  <a:srgbClr val="000000"/>
                </a:solidFill>
                <a:effectLst>
                  <a:outerShdw blurRad="38100" dist="38100" dir="2700000" algn="tl">
                    <a:srgbClr val="C0C0C0"/>
                  </a:outerShdw>
                </a:effectLst>
              </a:rPr>
              <a:t>	</a:t>
            </a:r>
          </a:p>
          <a:p>
            <a:pPr eaLnBrk="1" hangingPunct="1">
              <a:lnSpc>
                <a:spcPct val="80000"/>
              </a:lnSpc>
              <a:buFontTx/>
              <a:buNone/>
              <a:defRPr/>
            </a:pPr>
            <a:r>
              <a:rPr lang="ar-SA" sz="2400" b="1" smtClean="0">
                <a:solidFill>
                  <a:srgbClr val="000000"/>
                </a:solidFill>
                <a:effectLst>
                  <a:outerShdw blurRad="38100" dist="38100" dir="2700000" algn="tl">
                    <a:srgbClr val="C0C0C0"/>
                  </a:outerShdw>
                </a:effectLst>
              </a:rPr>
              <a:t>1. الرئتين تعمل بأقصى فعالية.</a:t>
            </a:r>
          </a:p>
          <a:p>
            <a:pPr eaLnBrk="1" hangingPunct="1">
              <a:lnSpc>
                <a:spcPct val="80000"/>
              </a:lnSpc>
              <a:buFontTx/>
              <a:buNone/>
              <a:defRPr/>
            </a:pPr>
            <a:r>
              <a:rPr lang="ar-SA" sz="2400" b="1" smtClean="0">
                <a:solidFill>
                  <a:srgbClr val="000000"/>
                </a:solidFill>
                <a:effectLst>
                  <a:outerShdw blurRad="38100" dist="38100" dir="2700000" algn="tl">
                    <a:srgbClr val="C0C0C0"/>
                  </a:outerShdw>
                </a:effectLst>
              </a:rPr>
              <a:t>2. الأوعية الدموية تصبح أكبر يجعلها أكثر قوة ويقلل من مقاومتها لإنسياق الدم.</a:t>
            </a:r>
          </a:p>
          <a:p>
            <a:pPr eaLnBrk="1" hangingPunct="1">
              <a:lnSpc>
                <a:spcPct val="80000"/>
              </a:lnSpc>
              <a:buFontTx/>
              <a:buNone/>
              <a:defRPr/>
            </a:pPr>
            <a:r>
              <a:rPr lang="ar-SA" sz="2400" b="1" smtClean="0">
                <a:solidFill>
                  <a:srgbClr val="000000"/>
                </a:solidFill>
                <a:effectLst>
                  <a:outerShdw blurRad="38100" dist="38100" dir="2700000" algn="tl">
                    <a:srgbClr val="C0C0C0"/>
                  </a:outerShdw>
                </a:effectLst>
              </a:rPr>
              <a:t>3. يزداد الدم ومغذياته ومكوناته خاصة خلايات الدم الحمراء والهيموجلوبين.</a:t>
            </a:r>
          </a:p>
          <a:p>
            <a:pPr eaLnBrk="1" hangingPunct="1">
              <a:lnSpc>
                <a:spcPct val="80000"/>
              </a:lnSpc>
              <a:buFontTx/>
              <a:buNone/>
              <a:defRPr/>
            </a:pPr>
            <a:r>
              <a:rPr lang="ar-SA" sz="2400" b="1" smtClean="0">
                <a:solidFill>
                  <a:srgbClr val="000000"/>
                </a:solidFill>
                <a:effectLst>
                  <a:outerShdw blurRad="38100" dist="38100" dir="2700000" algn="tl">
                    <a:srgbClr val="C0C0C0"/>
                  </a:outerShdw>
                </a:effectLst>
              </a:rPr>
              <a:t>4. تمارين الإيروبك تجعل أنسجة جسدية أكثر صحة مزودة بالمزيد من الأوكسجين.</a:t>
            </a:r>
          </a:p>
          <a:p>
            <a:pPr eaLnBrk="1" hangingPunct="1">
              <a:lnSpc>
                <a:spcPct val="80000"/>
              </a:lnSpc>
              <a:buFontTx/>
              <a:buNone/>
              <a:defRPr/>
            </a:pPr>
            <a:r>
              <a:rPr lang="ar-SA" sz="2400" b="1" smtClean="0">
                <a:solidFill>
                  <a:srgbClr val="000000"/>
                </a:solidFill>
                <a:effectLst>
                  <a:outerShdw blurRad="38100" dist="38100" dir="2700000" algn="tl">
                    <a:srgbClr val="C0C0C0"/>
                  </a:outerShdw>
                </a:effectLst>
              </a:rPr>
              <a:t>5. يفعل الأعاجيب لقلبك.</a:t>
            </a:r>
          </a:p>
          <a:p>
            <a:pPr eaLnBrk="1" hangingPunct="1">
              <a:lnSpc>
                <a:spcPct val="80000"/>
              </a:lnSpc>
              <a:buFontTx/>
              <a:buNone/>
              <a:defRPr/>
            </a:pPr>
            <a:r>
              <a:rPr lang="ar-SA" sz="2400" b="1" smtClean="0">
                <a:solidFill>
                  <a:srgbClr val="000000"/>
                </a:solidFill>
                <a:effectLst>
                  <a:outerShdw blurRad="38100" dist="38100" dir="2700000" algn="tl">
                    <a:srgbClr val="C0C0C0"/>
                  </a:outerShdw>
                </a:effectLst>
              </a:rPr>
              <a:t>6. يساعدك على الأكل الهضم والتخلص من السموم بشكل أفضل.</a:t>
            </a:r>
          </a:p>
          <a:p>
            <a:pPr eaLnBrk="1" hangingPunct="1">
              <a:lnSpc>
                <a:spcPct val="80000"/>
              </a:lnSpc>
              <a:buFontTx/>
              <a:buNone/>
              <a:defRPr/>
            </a:pPr>
            <a:r>
              <a:rPr lang="ar-SA" sz="2400" b="1" smtClean="0">
                <a:solidFill>
                  <a:srgbClr val="000000"/>
                </a:solidFill>
                <a:effectLst>
                  <a:outerShdw blurRad="38100" dist="38100" dir="2700000" algn="tl">
                    <a:srgbClr val="C0C0C0"/>
                  </a:outerShdw>
                </a:effectLst>
              </a:rPr>
              <a:t>7. يساعدك على أن تنام أفضل.</a:t>
            </a:r>
          </a:p>
          <a:p>
            <a:pPr eaLnBrk="1" hangingPunct="1">
              <a:lnSpc>
                <a:spcPct val="80000"/>
              </a:lnSpc>
              <a:buFontTx/>
              <a:buNone/>
              <a:defRPr/>
            </a:pPr>
            <a:r>
              <a:rPr lang="ar-SA" sz="2400" b="1" smtClean="0">
                <a:solidFill>
                  <a:srgbClr val="000000"/>
                </a:solidFill>
                <a:effectLst>
                  <a:outerShdw blurRad="38100" dist="38100" dir="2700000" algn="tl">
                    <a:srgbClr val="C0C0C0"/>
                  </a:outerShdw>
                </a:effectLst>
              </a:rPr>
              <a:t>8. ممكن أيضاً أن يجعلك تشعر أفضل عقلياً ونفسياً.</a:t>
            </a:r>
            <a:r>
              <a:rPr lang="ar-SA" sz="2400" b="1" smtClean="0">
                <a:solidFill>
                  <a:srgbClr val="000000"/>
                </a:solidFill>
              </a:rPr>
              <a:t> </a:t>
            </a:r>
            <a:endParaRPr lang="en-US" sz="2400" b="1" smtClean="0">
              <a:solidFill>
                <a:srgbClr val="0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2559050" y="1773238"/>
            <a:ext cx="7346950" cy="960437"/>
          </a:xfrm>
        </p:spPr>
        <p:txBody>
          <a:bodyPr/>
          <a:lstStyle/>
          <a:p>
            <a:pPr algn="ctr" eaLnBrk="1" hangingPunct="1">
              <a:defRPr/>
            </a:pPr>
            <a:r>
              <a:rPr lang="ar-SA" b="1" i="1" smtClean="0">
                <a:solidFill>
                  <a:srgbClr val="000000"/>
                </a:solidFill>
                <a:effectLst>
                  <a:outerShdw blurRad="38100" dist="38100" dir="2700000" algn="tl">
                    <a:srgbClr val="C0C0C0"/>
                  </a:outerShdw>
                </a:effectLst>
              </a:rPr>
              <a:t>المؤشرات الحيوية العشرة للشيخوخة:</a:t>
            </a:r>
            <a:endParaRPr lang="en-US" b="1" i="1" smtClean="0">
              <a:solidFill>
                <a:srgbClr val="000000"/>
              </a:solidFill>
              <a:effectLst>
                <a:outerShdw blurRad="38100" dist="38100" dir="2700000" algn="tl">
                  <a:srgbClr val="C0C0C0"/>
                </a:outerShdw>
              </a:effectLst>
            </a:endParaRPr>
          </a:p>
        </p:txBody>
      </p:sp>
      <p:sp>
        <p:nvSpPr>
          <p:cNvPr id="65539" name="Rectangle 3"/>
          <p:cNvSpPr>
            <a:spLocks noGrp="1" noChangeArrowheads="1"/>
          </p:cNvSpPr>
          <p:nvPr>
            <p:ph type="body" idx="1"/>
          </p:nvPr>
        </p:nvSpPr>
        <p:spPr>
          <a:xfrm>
            <a:off x="2063750" y="2565400"/>
            <a:ext cx="7346950" cy="4032250"/>
          </a:xfrm>
        </p:spPr>
        <p:txBody>
          <a:bodyPr/>
          <a:lstStyle/>
          <a:p>
            <a:pPr eaLnBrk="1" hangingPunct="1">
              <a:lnSpc>
                <a:spcPct val="80000"/>
              </a:lnSpc>
              <a:buFontTx/>
              <a:buNone/>
              <a:defRPr/>
            </a:pPr>
            <a:endParaRPr lang="ar-SA" sz="1800" b="1" smtClean="0">
              <a:solidFill>
                <a:srgbClr val="000000"/>
              </a:solidFill>
              <a:effectLst>
                <a:outerShdw blurRad="38100" dist="38100" dir="2700000" algn="tl">
                  <a:srgbClr val="C0C0C0"/>
                </a:outerShdw>
              </a:effectLst>
            </a:endParaRPr>
          </a:p>
          <a:p>
            <a:pPr eaLnBrk="1" hangingPunct="1">
              <a:lnSpc>
                <a:spcPct val="80000"/>
              </a:lnSpc>
              <a:buFontTx/>
              <a:buNone/>
              <a:defRPr/>
            </a:pPr>
            <a:r>
              <a:rPr lang="ar-SA" sz="1800" b="1" smtClean="0">
                <a:solidFill>
                  <a:srgbClr val="000000"/>
                </a:solidFill>
                <a:effectLst>
                  <a:outerShdw blurRad="38100" dist="38100" dir="2700000" algn="tl">
                    <a:srgbClr val="C0C0C0"/>
                  </a:outerShdw>
                </a:effectLst>
              </a:rPr>
              <a:t>1. كثافة العظام: الكالسيوم يفقد من الجسم مع مرور الزمن.</a:t>
            </a:r>
          </a:p>
          <a:p>
            <a:pPr eaLnBrk="1" hangingPunct="1">
              <a:lnSpc>
                <a:spcPct val="80000"/>
              </a:lnSpc>
              <a:buFontTx/>
              <a:buNone/>
              <a:defRPr/>
            </a:pPr>
            <a:r>
              <a:rPr lang="ar-SA" sz="1800" b="1" smtClean="0">
                <a:solidFill>
                  <a:srgbClr val="000000"/>
                </a:solidFill>
                <a:effectLst>
                  <a:outerShdw blurRad="38100" dist="38100" dir="2700000" algn="tl">
                    <a:srgbClr val="C0C0C0"/>
                  </a:outerShdw>
                </a:effectLst>
              </a:rPr>
              <a:t>2. درجة حرارة الجسم: قدرة الجسم على أن يبقى ويصون درجة حرارته تقل مع التقدم في العمر.</a:t>
            </a:r>
          </a:p>
          <a:p>
            <a:pPr eaLnBrk="1" hangingPunct="1">
              <a:lnSpc>
                <a:spcPct val="80000"/>
              </a:lnSpc>
              <a:buFontTx/>
              <a:buNone/>
              <a:defRPr/>
            </a:pPr>
            <a:r>
              <a:rPr lang="ar-SA" sz="1800" b="1" smtClean="0">
                <a:solidFill>
                  <a:srgbClr val="000000"/>
                </a:solidFill>
                <a:effectLst>
                  <a:outerShdw blurRad="38100" dist="38100" dir="2700000" algn="tl">
                    <a:srgbClr val="C0C0C0"/>
                  </a:outerShdw>
                </a:effectLst>
              </a:rPr>
              <a:t>3. معدل الإيض والهضم الغذائي: معدل الأيض يقل 2% لكل عقد بعد سن العشرين.</a:t>
            </a:r>
          </a:p>
          <a:p>
            <a:pPr eaLnBrk="1" hangingPunct="1">
              <a:lnSpc>
                <a:spcPct val="80000"/>
              </a:lnSpc>
              <a:buFontTx/>
              <a:buNone/>
              <a:defRPr/>
            </a:pPr>
            <a:r>
              <a:rPr lang="ar-SA" sz="1800" b="1" smtClean="0">
                <a:solidFill>
                  <a:srgbClr val="000000"/>
                </a:solidFill>
                <a:effectLst>
                  <a:outerShdw blurRad="38100" dist="38100" dir="2700000" algn="tl">
                    <a:srgbClr val="C0C0C0"/>
                  </a:outerShdw>
                </a:effectLst>
              </a:rPr>
              <a:t>4. سكر الدم: قدرة استخدام الجلوكوز في تيار الدم تقل.</a:t>
            </a:r>
          </a:p>
          <a:p>
            <a:pPr eaLnBrk="1" hangingPunct="1">
              <a:lnSpc>
                <a:spcPct val="80000"/>
              </a:lnSpc>
              <a:buFontTx/>
              <a:buNone/>
              <a:defRPr/>
            </a:pPr>
            <a:r>
              <a:rPr lang="ar-SA" sz="1800" b="1" smtClean="0">
                <a:solidFill>
                  <a:srgbClr val="000000"/>
                </a:solidFill>
                <a:effectLst>
                  <a:outerShdw blurRad="38100" dist="38100" dir="2700000" algn="tl">
                    <a:srgbClr val="C0C0C0"/>
                  </a:outerShdw>
                </a:effectLst>
              </a:rPr>
              <a:t>5. قوة العضلات: العضلات تبدأ في الضعف عند سن الثلاثين.</a:t>
            </a:r>
          </a:p>
          <a:p>
            <a:pPr eaLnBrk="1" hangingPunct="1">
              <a:lnSpc>
                <a:spcPct val="80000"/>
              </a:lnSpc>
              <a:buFontTx/>
              <a:buNone/>
              <a:defRPr/>
            </a:pPr>
            <a:r>
              <a:rPr lang="ar-SA" sz="1800" b="1" smtClean="0">
                <a:solidFill>
                  <a:srgbClr val="000000"/>
                </a:solidFill>
                <a:effectLst>
                  <a:outerShdw blurRad="38100" dist="38100" dir="2700000" algn="tl">
                    <a:srgbClr val="C0C0C0"/>
                  </a:outerShdw>
                </a:effectLst>
              </a:rPr>
              <a:t>6. مستوى الدهون في الجسم: من 20 إلى 65 الشخص المتوسط</a:t>
            </a:r>
            <a:r>
              <a:rPr lang="ar-SA" sz="1800" b="1" smtClean="0">
                <a:solidFill>
                  <a:srgbClr val="000000"/>
                </a:solidFill>
              </a:rPr>
              <a:t> </a:t>
            </a:r>
          </a:p>
          <a:p>
            <a:pPr eaLnBrk="1" hangingPunct="1">
              <a:lnSpc>
                <a:spcPct val="80000"/>
              </a:lnSpc>
              <a:buFontTx/>
              <a:buNone/>
              <a:defRPr/>
            </a:pPr>
            <a:r>
              <a:rPr lang="ar-SA" sz="1800" b="1" smtClean="0">
                <a:solidFill>
                  <a:srgbClr val="000000"/>
                </a:solidFill>
                <a:effectLst>
                  <a:outerShdw blurRad="38100" dist="38100" dir="2700000" algn="tl">
                    <a:srgbClr val="C0C0C0"/>
                  </a:outerShdw>
                </a:effectLst>
              </a:rPr>
              <a:t>يضاعف نسبة الدهون إلى العضلات في جسمه.</a:t>
            </a:r>
          </a:p>
          <a:p>
            <a:pPr eaLnBrk="1" hangingPunct="1">
              <a:lnSpc>
                <a:spcPct val="80000"/>
              </a:lnSpc>
              <a:buFontTx/>
              <a:buNone/>
              <a:defRPr/>
            </a:pPr>
            <a:r>
              <a:rPr lang="ar-SA" sz="1800" b="1" smtClean="0">
                <a:solidFill>
                  <a:srgbClr val="000000"/>
                </a:solidFill>
                <a:effectLst>
                  <a:outerShdw blurRad="38100" dist="38100" dir="2700000" algn="tl">
                    <a:srgbClr val="C0C0C0"/>
                  </a:outerShdw>
                </a:effectLst>
              </a:rPr>
              <a:t>7. القدرة الهوائية: سن 65 قدرة الجسد على استخدام الأوكسجين بفعالية تقل من 30 إلى 40%</a:t>
            </a:r>
          </a:p>
          <a:p>
            <a:pPr eaLnBrk="1" hangingPunct="1">
              <a:lnSpc>
                <a:spcPct val="80000"/>
              </a:lnSpc>
              <a:buFontTx/>
              <a:buNone/>
              <a:defRPr/>
            </a:pPr>
            <a:r>
              <a:rPr lang="ar-SA" sz="1800" b="1" smtClean="0">
                <a:solidFill>
                  <a:srgbClr val="000000"/>
                </a:solidFill>
                <a:effectLst>
                  <a:outerShdw blurRad="38100" dist="38100" dir="2700000" algn="tl">
                    <a:srgbClr val="C0C0C0"/>
                  </a:outerShdw>
                </a:effectLst>
              </a:rPr>
              <a:t>9. الكتلة العضلية: الفرد المتوسط يخسر 6.6 أرطال من العضلات كل عقد بعد فترة البلوغ.</a:t>
            </a:r>
          </a:p>
          <a:p>
            <a:pPr eaLnBrk="1" hangingPunct="1">
              <a:lnSpc>
                <a:spcPct val="80000"/>
              </a:lnSpc>
              <a:buFontTx/>
              <a:buNone/>
              <a:defRPr/>
            </a:pPr>
            <a:r>
              <a:rPr lang="ar-SA" sz="1800" b="1" smtClean="0">
                <a:solidFill>
                  <a:srgbClr val="000000"/>
                </a:solidFill>
                <a:effectLst>
                  <a:outerShdw blurRad="38100" dist="38100" dir="2700000" algn="tl">
                    <a:srgbClr val="C0C0C0"/>
                  </a:outerShdw>
                </a:effectLst>
              </a:rPr>
              <a:t>10. ضغط الدم: أغلبية الناس يظهر زيادة ثابتة في ضغط الدم.</a:t>
            </a:r>
          </a:p>
          <a:p>
            <a:pPr eaLnBrk="1" hangingPunct="1">
              <a:lnSpc>
                <a:spcPct val="80000"/>
              </a:lnSpc>
              <a:buFontTx/>
              <a:buNone/>
              <a:defRPr/>
            </a:pPr>
            <a:r>
              <a:rPr lang="ar-SA" sz="1800" b="1" smtClean="0">
                <a:solidFill>
                  <a:srgbClr val="000000"/>
                </a:solidFill>
                <a:effectLst>
                  <a:outerShdw blurRad="38100" dist="38100" dir="2700000" algn="tl">
                    <a:srgbClr val="C0C0C0"/>
                  </a:outerShdw>
                </a:effectLst>
              </a:rPr>
              <a:t> </a:t>
            </a:r>
          </a:p>
          <a:p>
            <a:pPr eaLnBrk="1" hangingPunct="1">
              <a:lnSpc>
                <a:spcPct val="80000"/>
              </a:lnSpc>
              <a:buFontTx/>
              <a:buNone/>
              <a:defRPr/>
            </a:pPr>
            <a:r>
              <a:rPr lang="ar-SA" sz="1800" b="1" u="sng" smtClean="0">
                <a:solidFill>
                  <a:srgbClr val="000000"/>
                </a:solidFill>
                <a:effectLst>
                  <a:outerShdw blurRad="38100" dist="38100" dir="2700000" algn="tl">
                    <a:srgbClr val="C0C0C0"/>
                  </a:outerShdw>
                </a:effectLst>
              </a:rPr>
              <a:t>النشاط الواحد والوحيد الذي أثبت أنه يعكس (ليس فقط يبطء) كل المؤشرات العشرة للشيخوخة هو تمارين الأوزان الأساسية على سبيل المثال رفع الأثقال.</a:t>
            </a:r>
            <a:endParaRPr lang="en-US" sz="1800" b="1" u="sng" smtClean="0">
              <a:solidFill>
                <a:srgbClr val="00000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855788" y="1052513"/>
            <a:ext cx="7346950" cy="960437"/>
          </a:xfrm>
        </p:spPr>
        <p:txBody>
          <a:bodyPr/>
          <a:lstStyle/>
          <a:p>
            <a:pPr eaLnBrk="1" hangingPunct="1">
              <a:defRPr/>
            </a:pPr>
            <a:r>
              <a:rPr lang="ar-SA" b="1" i="1" u="sng" smtClean="0">
                <a:solidFill>
                  <a:schemeClr val="tx1"/>
                </a:solidFill>
                <a:effectLst>
                  <a:outerShdw blurRad="38100" dist="38100" dir="2700000" algn="tl">
                    <a:srgbClr val="C0C0C0"/>
                  </a:outerShdw>
                </a:effectLst>
              </a:rPr>
              <a:t>الخطوة الرابعة: التغذية القصوى:</a:t>
            </a:r>
            <a:endParaRPr lang="en-US" b="1" i="1" u="sng" smtClean="0">
              <a:solidFill>
                <a:schemeClr val="tx1"/>
              </a:solidFill>
              <a:effectLst>
                <a:outerShdw blurRad="38100" dist="38100" dir="2700000" algn="tl">
                  <a:srgbClr val="C0C0C0"/>
                </a:outerShdw>
              </a:effectLst>
            </a:endParaRPr>
          </a:p>
        </p:txBody>
      </p:sp>
      <p:sp>
        <p:nvSpPr>
          <p:cNvPr id="67587" name="Rectangle 3"/>
          <p:cNvSpPr>
            <a:spLocks noGrp="1" noChangeArrowheads="1"/>
          </p:cNvSpPr>
          <p:nvPr>
            <p:ph type="body" idx="1"/>
          </p:nvPr>
        </p:nvSpPr>
        <p:spPr>
          <a:xfrm>
            <a:off x="1423988" y="1989138"/>
            <a:ext cx="7707312" cy="4652962"/>
          </a:xfrm>
        </p:spPr>
        <p:txBody>
          <a:bodyPr/>
          <a:lstStyle/>
          <a:p>
            <a:pPr eaLnBrk="1" hangingPunct="1">
              <a:lnSpc>
                <a:spcPct val="80000"/>
              </a:lnSpc>
              <a:buFontTx/>
              <a:buNone/>
              <a:defRPr/>
            </a:pPr>
            <a:r>
              <a:rPr lang="ar-SA" sz="1800" b="1" smtClean="0">
                <a:effectLst>
                  <a:outerShdw blurRad="38100" dist="38100" dir="2700000" algn="tl">
                    <a:srgbClr val="C0C0C0"/>
                  </a:outerShdw>
                </a:effectLst>
              </a:rPr>
              <a:t>قوانين التغذية القصوى</a:t>
            </a:r>
          </a:p>
          <a:p>
            <a:pPr eaLnBrk="1" hangingPunct="1">
              <a:lnSpc>
                <a:spcPct val="80000"/>
              </a:lnSpc>
              <a:buFontTx/>
              <a:buNone/>
              <a:defRPr/>
            </a:pPr>
            <a:r>
              <a:rPr lang="ar-SA" sz="1800" b="1" smtClean="0">
                <a:effectLst>
                  <a:outerShdw blurRad="38100" dist="38100" dir="2700000" algn="tl">
                    <a:srgbClr val="C0C0C0"/>
                  </a:outerShdw>
                </a:effectLst>
              </a:rPr>
              <a:t>1. ابدأ فطورك بخضروات خضراء وعصائر خضراء وفواكه قليلة السكر التي لاتولد الأحماض وأكثر من الأطعمة القلوية.</a:t>
            </a:r>
          </a:p>
          <a:p>
            <a:pPr eaLnBrk="1" hangingPunct="1">
              <a:lnSpc>
                <a:spcPct val="80000"/>
              </a:lnSpc>
              <a:buFontTx/>
              <a:buNone/>
              <a:defRPr/>
            </a:pPr>
            <a:r>
              <a:rPr lang="ar-SA" sz="1800" b="1" smtClean="0">
                <a:effectLst>
                  <a:outerShdw blurRad="38100" dist="38100" dir="2700000" algn="tl">
                    <a:srgbClr val="C0C0C0"/>
                  </a:outerShdw>
                </a:effectLst>
              </a:rPr>
              <a:t>2. اخلط بشكل جيد أطعمتك للتغذية القصوى والطاقة لا تخلط الكاربوهيدرات مع الدهون.</a:t>
            </a:r>
          </a:p>
          <a:p>
            <a:pPr eaLnBrk="1" hangingPunct="1">
              <a:lnSpc>
                <a:spcPct val="80000"/>
              </a:lnSpc>
              <a:buFontTx/>
              <a:buNone/>
              <a:defRPr/>
            </a:pPr>
            <a:r>
              <a:rPr lang="ar-SA" sz="1800" b="1" smtClean="0">
                <a:effectLst>
                  <a:outerShdw blurRad="38100" dist="38100" dir="2700000" algn="tl">
                    <a:srgbClr val="C0C0C0"/>
                  </a:outerShdw>
                </a:effectLst>
              </a:rPr>
              <a:t>3. تناول كمية ملائمة من الغذاء لزيادة الطاقة والتغذية وتجنب جحيم الكاربوهيدرات، صدق رسول الله صلى الله عليه وسلم حين قال: ( حسب ابن آدم بضع لقيمات يقمن صلبه فإن لم يكن فثلث لطعامه وثلت لشرابه وثلت لهوائه).</a:t>
            </a:r>
          </a:p>
          <a:p>
            <a:pPr eaLnBrk="1" hangingPunct="1">
              <a:lnSpc>
                <a:spcPct val="80000"/>
              </a:lnSpc>
              <a:buFontTx/>
              <a:buNone/>
              <a:defRPr/>
            </a:pPr>
            <a:r>
              <a:rPr lang="ar-SA" sz="1800" b="1" smtClean="0">
                <a:effectLst>
                  <a:outerShdw blurRad="38100" dist="38100" dir="2700000" algn="tl">
                    <a:srgbClr val="C0C0C0"/>
                  </a:outerShdw>
                </a:effectLst>
              </a:rPr>
              <a:t>4. استهلك زيوتاً جيدة مثل زيت الزيتون.</a:t>
            </a:r>
          </a:p>
          <a:p>
            <a:pPr eaLnBrk="1" hangingPunct="1">
              <a:lnSpc>
                <a:spcPct val="80000"/>
              </a:lnSpc>
              <a:buFontTx/>
              <a:buNone/>
              <a:defRPr/>
            </a:pPr>
            <a:r>
              <a:rPr lang="ar-SA" sz="1800" b="1" smtClean="0">
                <a:effectLst>
                  <a:outerShdw blurRad="38100" dist="38100" dir="2700000" algn="tl">
                    <a:srgbClr val="C0C0C0"/>
                  </a:outerShdw>
                </a:effectLst>
              </a:rPr>
              <a:t>5. لا تأكل عندما تكون تحت ضغط.</a:t>
            </a:r>
          </a:p>
          <a:p>
            <a:pPr eaLnBrk="1" hangingPunct="1">
              <a:lnSpc>
                <a:spcPct val="80000"/>
              </a:lnSpc>
              <a:buFontTx/>
              <a:buNone/>
              <a:defRPr/>
            </a:pPr>
            <a:r>
              <a:rPr lang="ar-SA" sz="1800" b="1" smtClean="0">
                <a:effectLst>
                  <a:outerShdw blurRad="38100" dist="38100" dir="2700000" algn="tl">
                    <a:srgbClr val="C0C0C0"/>
                  </a:outerShdw>
                </a:effectLst>
              </a:rPr>
              <a:t>6. كل الأطعمة العضوية كل ما كان ذلك ممكناً.</a:t>
            </a:r>
          </a:p>
          <a:p>
            <a:pPr eaLnBrk="1" hangingPunct="1">
              <a:lnSpc>
                <a:spcPct val="80000"/>
              </a:lnSpc>
              <a:buFontTx/>
              <a:buNone/>
              <a:defRPr/>
            </a:pPr>
            <a:r>
              <a:rPr lang="ar-SA" sz="1800" b="1" smtClean="0">
                <a:effectLst>
                  <a:outerShdw blurRad="38100" dist="38100" dir="2700000" algn="tl">
                    <a:srgbClr val="C0C0C0"/>
                  </a:outerShdw>
                </a:effectLst>
              </a:rPr>
              <a:t>7. لا تأكل  أطعمة دسمة خصوصاً منتجات حيوانية قبل ذهابك للسرير.</a:t>
            </a:r>
          </a:p>
          <a:p>
            <a:pPr algn="justLow" eaLnBrk="1" hangingPunct="1">
              <a:lnSpc>
                <a:spcPct val="80000"/>
              </a:lnSpc>
              <a:buFontTx/>
              <a:buNone/>
              <a:defRPr/>
            </a:pPr>
            <a:r>
              <a:rPr lang="ar-SA" sz="1800" b="1" smtClean="0">
                <a:effectLst>
                  <a:outerShdw blurRad="38100" dist="38100" dir="2700000" algn="tl">
                    <a:srgbClr val="C0C0C0"/>
                  </a:outerShdw>
                </a:effectLst>
              </a:rPr>
              <a:t>8.البروتينات و الكاربوهيدرات يجب أن لا تخلط مع بعض إطلاقاً.</a:t>
            </a:r>
          </a:p>
          <a:p>
            <a:pPr algn="justLow" eaLnBrk="1" hangingPunct="1">
              <a:lnSpc>
                <a:spcPct val="80000"/>
              </a:lnSpc>
              <a:buFontTx/>
              <a:buNone/>
              <a:defRPr/>
            </a:pPr>
            <a:r>
              <a:rPr lang="ar-SA" sz="1800" b="1" smtClean="0">
                <a:effectLst>
                  <a:outerShdw blurRad="38100" dist="38100" dir="2700000" algn="tl">
                    <a:srgbClr val="C0C0C0"/>
                  </a:outerShdw>
                </a:effectLst>
              </a:rPr>
              <a:t>9. السلطة الخضراء والخضروات ممكن أن تؤكل مع أي بروتينات كاربوهيدرات أو دهون الدهون تمنع من هضم البروتينات وإن كان ولابد من الدهون مع البروتين كل معه سلطة خضراء ستمنع من تأثير الدهون على الهضم.</a:t>
            </a:r>
          </a:p>
          <a:p>
            <a:pPr algn="justLow" eaLnBrk="1" hangingPunct="1">
              <a:lnSpc>
                <a:spcPct val="80000"/>
              </a:lnSpc>
              <a:buFontTx/>
              <a:buNone/>
              <a:defRPr/>
            </a:pPr>
            <a:r>
              <a:rPr lang="ar-SA" sz="1800" b="1" smtClean="0">
                <a:effectLst>
                  <a:outerShdw blurRad="38100" dist="38100" dir="2700000" algn="tl">
                    <a:srgbClr val="C0C0C0"/>
                  </a:outerShdw>
                </a:effectLst>
              </a:rPr>
              <a:t>10. يجب أن لا تشرب سوائل مع أو فور انتهائك من الوجبات(</a:t>
            </a:r>
            <a:r>
              <a:rPr lang="ar-SA" sz="1800" b="1" smtClean="0"/>
              <a:t>اشرب الماء قبل وجباتك ليس مع أو بعد</a:t>
            </a:r>
            <a:r>
              <a:rPr lang="ar-SA" sz="1800" b="1" smtClean="0">
                <a:effectLst>
                  <a:outerShdw blurRad="38100" dist="38100" dir="2700000" algn="tl">
                    <a:srgbClr val="C0C0C0"/>
                  </a:outerShdw>
                </a:effectLst>
              </a:rPr>
              <a:t>).</a:t>
            </a:r>
            <a:endParaRPr lang="en-US" sz="1800" b="1" smtClean="0">
              <a:effectLst>
                <a:outerShdw blurRad="38100" dist="38100" dir="2700000" algn="tl">
                  <a:srgbClr val="C0C0C0"/>
                </a:outerShdw>
              </a:effectLst>
            </a:endParaRPr>
          </a:p>
          <a:p>
            <a:pPr eaLnBrk="1" hangingPunct="1">
              <a:lnSpc>
                <a:spcPct val="80000"/>
              </a:lnSpc>
              <a:buFontTx/>
              <a:buNone/>
              <a:defRPr/>
            </a:pPr>
            <a:endParaRPr lang="en-US" sz="1800" b="1"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631825" y="1268413"/>
            <a:ext cx="8769350" cy="960437"/>
          </a:xfrm>
        </p:spPr>
        <p:txBody>
          <a:bodyPr/>
          <a:lstStyle/>
          <a:p>
            <a:pPr eaLnBrk="1" hangingPunct="1">
              <a:defRPr/>
            </a:pPr>
            <a:r>
              <a:rPr lang="ar-SA" b="1" i="1" u="sng" smtClean="0">
                <a:solidFill>
                  <a:schemeClr val="tx1"/>
                </a:solidFill>
                <a:effectLst>
                  <a:outerShdw blurRad="38100" dist="38100" dir="2700000" algn="tl">
                    <a:srgbClr val="C0C0C0"/>
                  </a:outerShdw>
                </a:effectLst>
              </a:rPr>
              <a:t>الخطوة الخامسة: دعـم هيكل وبناء الجسم:</a:t>
            </a:r>
            <a:endParaRPr lang="en-US" b="1" i="1" u="sng" smtClean="0">
              <a:solidFill>
                <a:schemeClr val="tx1"/>
              </a:solidFill>
              <a:effectLst>
                <a:outerShdw blurRad="38100" dist="38100" dir="2700000" algn="tl">
                  <a:srgbClr val="C0C0C0"/>
                </a:outerShdw>
              </a:effectLst>
            </a:endParaRPr>
          </a:p>
        </p:txBody>
      </p:sp>
      <p:sp>
        <p:nvSpPr>
          <p:cNvPr id="70659" name="Rectangle 3"/>
          <p:cNvSpPr>
            <a:spLocks noGrp="1" noChangeArrowheads="1"/>
          </p:cNvSpPr>
          <p:nvPr>
            <p:ph type="body" idx="1"/>
          </p:nvPr>
        </p:nvSpPr>
        <p:spPr>
          <a:xfrm>
            <a:off x="1497013" y="2205038"/>
            <a:ext cx="7553325" cy="4319587"/>
          </a:xfrm>
        </p:spPr>
        <p:txBody>
          <a:bodyPr/>
          <a:lstStyle/>
          <a:p>
            <a:pPr eaLnBrk="1" hangingPunct="1">
              <a:lnSpc>
                <a:spcPct val="80000"/>
              </a:lnSpc>
              <a:buFontTx/>
              <a:buNone/>
              <a:defRPr/>
            </a:pPr>
            <a:r>
              <a:rPr lang="ar-SA" sz="2400" b="1" smtClean="0">
                <a:effectLst>
                  <a:outerShdw blurRad="38100" dist="38100" dir="2700000" algn="tl">
                    <a:srgbClr val="C0C0C0"/>
                  </a:outerShdw>
                </a:effectLst>
              </a:rPr>
              <a:t>1. أجسامنا مصممة لتبني وتصون أنفسها من خلال الحركة.2</a:t>
            </a:r>
          </a:p>
          <a:p>
            <a:pPr eaLnBrk="1" hangingPunct="1">
              <a:lnSpc>
                <a:spcPct val="80000"/>
              </a:lnSpc>
              <a:buFontTx/>
              <a:buNone/>
              <a:defRPr/>
            </a:pPr>
            <a:r>
              <a:rPr lang="ar-SA" sz="2400" b="1" smtClean="0">
                <a:effectLst>
                  <a:outerShdw blurRad="38100" dist="38100" dir="2700000" algn="tl">
                    <a:srgbClr val="C0C0C0"/>
                  </a:outerShdw>
                </a:effectLst>
              </a:rPr>
              <a:t>2. أجسامنا مصممة لأن تكون منتصبة بوضع صحيح وأن تتحمل حمل وزنها الخاص وتعتمد على المفاصل التي تعمل بزوايا صحيحة.</a:t>
            </a:r>
          </a:p>
          <a:p>
            <a:pPr eaLnBrk="1" hangingPunct="1">
              <a:lnSpc>
                <a:spcPct val="80000"/>
              </a:lnSpc>
              <a:buFontTx/>
              <a:buNone/>
              <a:defRPr/>
            </a:pPr>
            <a:r>
              <a:rPr lang="ar-SA" sz="2400" b="1" smtClean="0">
                <a:effectLst>
                  <a:outerShdw blurRad="38100" dist="38100" dir="2700000" algn="tl">
                    <a:srgbClr val="C0C0C0"/>
                  </a:outerShdw>
                </a:effectLst>
              </a:rPr>
              <a:t>3. عندما يكون الجسم موزونا بشكل مناسب فإن الرأس يكون فوق الأكتاف، والأكتاف تكون تماماً فوق الأرداف، الأرداف تكون فوق الركبة، والركبتين تكون فوق الكعبين موزونة مع القدمين التي تشير إلى الأمام مستقيمة.</a:t>
            </a:r>
          </a:p>
          <a:p>
            <a:pPr eaLnBrk="1" hangingPunct="1">
              <a:lnSpc>
                <a:spcPct val="80000"/>
              </a:lnSpc>
              <a:buFontTx/>
              <a:buNone/>
              <a:defRPr/>
            </a:pPr>
            <a:r>
              <a:rPr lang="ar-SA" sz="2400" b="1" smtClean="0">
                <a:effectLst>
                  <a:outerShdw blurRad="38100" dist="38100" dir="2700000" algn="tl">
                    <a:srgbClr val="C0C0C0"/>
                  </a:outerShdw>
                </a:effectLst>
              </a:rPr>
              <a:t>5. الألياف العضلية لها ذاكرة التمرين المناسب للعضلات غير فاعلة يعيدها ويذكرها بوظائفها الأساسية.</a:t>
            </a:r>
          </a:p>
          <a:p>
            <a:pPr eaLnBrk="1" hangingPunct="1">
              <a:lnSpc>
                <a:spcPct val="80000"/>
              </a:lnSpc>
              <a:buFontTx/>
              <a:buNone/>
              <a:defRPr/>
            </a:pPr>
            <a:r>
              <a:rPr lang="ar-SA" sz="2400" b="1" smtClean="0">
                <a:effectLst>
                  <a:outerShdw blurRad="38100" dist="38100" dir="2700000" algn="tl">
                    <a:srgbClr val="C0C0C0"/>
                  </a:outerShdw>
                </a:effectLst>
              </a:rPr>
              <a:t>6. جدول التمارين الفعال يوازن بين تمرين جانبي الجسم بشكل متوازي والعضلات المتقابلة بشكل متساوي والعضلات الداخلية بشكل يساوي العضلات الخارجية.</a:t>
            </a:r>
            <a:endParaRPr lang="en-US" sz="2400" b="1"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927225" y="1125538"/>
            <a:ext cx="7346950" cy="960437"/>
          </a:xfrm>
        </p:spPr>
        <p:txBody>
          <a:bodyPr/>
          <a:lstStyle/>
          <a:p>
            <a:pPr eaLnBrk="1" hangingPunct="1">
              <a:defRPr/>
            </a:pPr>
            <a:r>
              <a:rPr lang="ar-SA" b="1" i="1" u="sng" smtClean="0">
                <a:solidFill>
                  <a:schemeClr val="tx1"/>
                </a:solidFill>
                <a:effectLst>
                  <a:outerShdw blurRad="38100" dist="38100" dir="2700000" algn="tl">
                    <a:srgbClr val="C0C0C0"/>
                  </a:outerShdw>
                </a:effectLst>
              </a:rPr>
              <a:t>الخطوة السادسة : التفكير الموجه:</a:t>
            </a:r>
            <a:endParaRPr lang="en-US" b="1" i="1" u="sng" smtClean="0">
              <a:solidFill>
                <a:schemeClr val="tx1"/>
              </a:solidFill>
              <a:effectLst>
                <a:outerShdw blurRad="38100" dist="38100" dir="2700000" algn="tl">
                  <a:srgbClr val="C0C0C0"/>
                </a:outerShdw>
              </a:effectLst>
            </a:endParaRPr>
          </a:p>
        </p:txBody>
      </p:sp>
      <p:sp>
        <p:nvSpPr>
          <p:cNvPr id="71683" name="Rectangle 3"/>
          <p:cNvSpPr>
            <a:spLocks noGrp="1" noChangeArrowheads="1"/>
          </p:cNvSpPr>
          <p:nvPr>
            <p:ph type="body" idx="1"/>
          </p:nvPr>
        </p:nvSpPr>
        <p:spPr>
          <a:xfrm>
            <a:off x="1352550" y="2205038"/>
            <a:ext cx="7850188" cy="4437062"/>
          </a:xfrm>
        </p:spPr>
        <p:txBody>
          <a:bodyPr/>
          <a:lstStyle/>
          <a:p>
            <a:pPr eaLnBrk="1" hangingPunct="1">
              <a:lnSpc>
                <a:spcPct val="90000"/>
              </a:lnSpc>
              <a:buFontTx/>
              <a:buNone/>
              <a:defRPr/>
            </a:pPr>
            <a:r>
              <a:rPr lang="ar-SA" sz="2800" b="1" smtClean="0">
                <a:effectLst>
                  <a:outerShdw blurRad="38100" dist="38100" dir="2700000" algn="tl">
                    <a:srgbClr val="C0C0C0"/>
                  </a:outerShdw>
                </a:effectLst>
              </a:rPr>
              <a:t>1. الذهن له قوة هائلة على الجسد.</a:t>
            </a:r>
          </a:p>
          <a:p>
            <a:pPr eaLnBrk="1" hangingPunct="1">
              <a:lnSpc>
                <a:spcPct val="90000"/>
              </a:lnSpc>
              <a:buFontTx/>
              <a:buNone/>
              <a:defRPr/>
            </a:pPr>
            <a:r>
              <a:rPr lang="ar-SA" sz="2800" b="1" smtClean="0">
                <a:effectLst>
                  <a:outerShdw blurRad="38100" dist="38100" dir="2700000" algn="tl">
                    <a:srgbClr val="C0C0C0"/>
                  </a:outerShdw>
                </a:effectLst>
              </a:rPr>
              <a:t>2. نظام المناعة الضعيف هو نتيجة للضغط (الذي هو نتيجة للأكل الذي لا يقوينا هو أنماط الغذاء وأنماط النوم غير الصحية كما أنه العادات السيئة للوضع الفيسولوجي والتركيز).</a:t>
            </a:r>
          </a:p>
          <a:p>
            <a:pPr eaLnBrk="1" hangingPunct="1">
              <a:lnSpc>
                <a:spcPct val="90000"/>
              </a:lnSpc>
              <a:buFontTx/>
              <a:buNone/>
              <a:defRPr/>
            </a:pPr>
            <a:r>
              <a:rPr lang="ar-SA" sz="2800" b="1" smtClean="0">
                <a:effectLst>
                  <a:outerShdw blurRad="38100" dist="38100" dir="2700000" algn="tl">
                    <a:srgbClr val="C0C0C0"/>
                  </a:outerShdw>
                </a:effectLst>
              </a:rPr>
              <a:t>3. الغضب هو سم للجسد, أفكارك تولد تأثيراً مباشراً حيوياً وفزيائياً على جسدك.</a:t>
            </a:r>
          </a:p>
          <a:p>
            <a:pPr eaLnBrk="1" hangingPunct="1">
              <a:lnSpc>
                <a:spcPct val="90000"/>
              </a:lnSpc>
              <a:buFontTx/>
              <a:buNone/>
              <a:defRPr/>
            </a:pPr>
            <a:r>
              <a:rPr lang="ar-SA" sz="2800" b="1" smtClean="0">
                <a:effectLst>
                  <a:outerShdw blurRad="38100" dist="38100" dir="2700000" algn="tl">
                    <a:srgbClr val="C0C0C0"/>
                  </a:outerShdw>
                </a:effectLst>
              </a:rPr>
              <a:t>4. الخوف يضعف نظام المناعة.</a:t>
            </a:r>
          </a:p>
          <a:p>
            <a:pPr eaLnBrk="1" hangingPunct="1">
              <a:lnSpc>
                <a:spcPct val="90000"/>
              </a:lnSpc>
              <a:buFontTx/>
              <a:buNone/>
              <a:defRPr/>
            </a:pPr>
            <a:r>
              <a:rPr lang="ar-SA" sz="2800" b="1" smtClean="0">
                <a:effectLst>
                  <a:outerShdw blurRad="38100" dist="38100" dir="2700000" algn="tl">
                    <a:srgbClr val="C0C0C0"/>
                  </a:outerShdw>
                </a:effectLst>
              </a:rPr>
              <a:t>5. بناء قناعات تمنحك القوة سوف يجعلك تعرف أن هنالك دائماً طريقة إن كنت ملتزماً.</a:t>
            </a:r>
          </a:p>
          <a:p>
            <a:pPr eaLnBrk="1" hangingPunct="1">
              <a:lnSpc>
                <a:spcPct val="90000"/>
              </a:lnSpc>
              <a:buFontTx/>
              <a:buNone/>
              <a:defRPr/>
            </a:pPr>
            <a:r>
              <a:rPr lang="ar-SA" sz="2800" b="1" smtClean="0">
                <a:effectLst>
                  <a:outerShdw blurRad="38100" dist="38100" dir="2700000" algn="tl">
                    <a:srgbClr val="C0C0C0"/>
                  </a:outerShdw>
                </a:effectLst>
              </a:rPr>
              <a:t>7. ابني مستقبلاً مشرقاً.</a:t>
            </a:r>
            <a:endParaRPr lang="en-US" sz="2800" b="1"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993775" y="1052513"/>
            <a:ext cx="8266113" cy="960437"/>
          </a:xfrm>
        </p:spPr>
        <p:txBody>
          <a:bodyPr/>
          <a:lstStyle/>
          <a:p>
            <a:pPr eaLnBrk="1" hangingPunct="1">
              <a:defRPr/>
            </a:pPr>
            <a:r>
              <a:rPr lang="ar-SA" b="1" i="1" u="sng" smtClean="0">
                <a:solidFill>
                  <a:schemeClr val="tx1"/>
                </a:solidFill>
                <a:effectLst>
                  <a:outerShdw blurRad="38100" dist="38100" dir="2700000" algn="tl">
                    <a:srgbClr val="C0C0C0"/>
                  </a:outerShdw>
                </a:effectLst>
              </a:rPr>
              <a:t>الخطوة السابعة : قلل الدهون المعالجة:</a:t>
            </a:r>
            <a:endParaRPr lang="en-US" b="1" i="1" u="sng" smtClean="0">
              <a:solidFill>
                <a:schemeClr val="tx1"/>
              </a:solidFill>
              <a:effectLst>
                <a:outerShdw blurRad="38100" dist="38100" dir="2700000" algn="tl">
                  <a:srgbClr val="C0C0C0"/>
                </a:outerShdw>
              </a:effectLst>
            </a:endParaRPr>
          </a:p>
        </p:txBody>
      </p:sp>
      <p:sp>
        <p:nvSpPr>
          <p:cNvPr id="72707" name="Rectangle 3"/>
          <p:cNvSpPr>
            <a:spLocks noGrp="1" noChangeArrowheads="1"/>
          </p:cNvSpPr>
          <p:nvPr>
            <p:ph type="body" idx="1"/>
          </p:nvPr>
        </p:nvSpPr>
        <p:spPr>
          <a:xfrm>
            <a:off x="920750" y="2133600"/>
            <a:ext cx="8355013" cy="4508500"/>
          </a:xfrm>
        </p:spPr>
        <p:txBody>
          <a:bodyPr/>
          <a:lstStyle/>
          <a:p>
            <a:pPr eaLnBrk="1" hangingPunct="1">
              <a:lnSpc>
                <a:spcPct val="80000"/>
              </a:lnSpc>
              <a:defRPr/>
            </a:pPr>
            <a:r>
              <a:rPr lang="ar-SA" sz="2000" b="1" smtClean="0">
                <a:effectLst>
                  <a:outerShdw blurRad="38100" dist="38100" dir="2700000" algn="tl">
                    <a:srgbClr val="C0C0C0"/>
                  </a:outerShdw>
                </a:effectLst>
              </a:rPr>
              <a:t>تأكد أنك تحصل على الدهون الأساسية، الدهون المعالجة هي الدهون التي دمرت خلال الطبخ مما أدى بها لأن تكون غير قابلة للإستخدام من قبل الخلايا وتصبح مضرة للجسد وينتج عن ذلك أحماض وأمراض.</a:t>
            </a:r>
          </a:p>
          <a:p>
            <a:pPr eaLnBrk="1" hangingPunct="1">
              <a:lnSpc>
                <a:spcPct val="80000"/>
              </a:lnSpc>
              <a:buFontTx/>
              <a:buNone/>
              <a:defRPr/>
            </a:pPr>
            <a:r>
              <a:rPr lang="ar-SA" sz="2000" b="1" smtClean="0">
                <a:effectLst>
                  <a:outerShdw blurRad="38100" dist="38100" dir="2700000" algn="tl">
                    <a:srgbClr val="C0C0C0"/>
                  </a:outerShdw>
                </a:effectLst>
              </a:rPr>
              <a:t>(أمثلة على أطعمة تحتوي على دهون معالجة: الزبدة – المارجيرتا – الجبنة – الحليب كامل الدسم – اللحوم).</a:t>
            </a:r>
          </a:p>
          <a:p>
            <a:pPr eaLnBrk="1" hangingPunct="1">
              <a:lnSpc>
                <a:spcPct val="80000"/>
              </a:lnSpc>
              <a:buFontTx/>
              <a:buNone/>
              <a:defRPr/>
            </a:pPr>
            <a:r>
              <a:rPr lang="ar-SA" sz="2000" b="1" smtClean="0">
                <a:effectLst>
                  <a:outerShdw blurRad="38100" dist="38100" dir="2700000" algn="tl">
                    <a:srgbClr val="C0C0C0"/>
                  </a:outerShdw>
                </a:effectLst>
              </a:rPr>
              <a:t>الدهون في طبيعتها الغير معالجة تخدم أو تفيد في خمسة وظائف رئيسية:</a:t>
            </a:r>
          </a:p>
          <a:p>
            <a:pPr lvl="1" eaLnBrk="1" hangingPunct="1">
              <a:lnSpc>
                <a:spcPct val="80000"/>
              </a:lnSpc>
              <a:buFontTx/>
              <a:buNone/>
              <a:defRPr/>
            </a:pPr>
            <a:r>
              <a:rPr lang="ar-SA" sz="1800" b="1" smtClean="0">
                <a:effectLst>
                  <a:outerShdw blurRad="38100" dist="38100" dir="2700000" algn="tl">
                    <a:srgbClr val="C0C0C0"/>
                  </a:outerShdw>
                </a:effectLst>
              </a:rPr>
              <a:t>1. بناء الخلايا.</a:t>
            </a:r>
          </a:p>
          <a:p>
            <a:pPr lvl="1" eaLnBrk="1" hangingPunct="1">
              <a:lnSpc>
                <a:spcPct val="80000"/>
              </a:lnSpc>
              <a:buFontTx/>
              <a:buNone/>
              <a:defRPr/>
            </a:pPr>
            <a:r>
              <a:rPr lang="ar-SA" sz="1800" b="1" smtClean="0">
                <a:effectLst>
                  <a:outerShdw blurRad="38100" dist="38100" dir="2700000" algn="tl">
                    <a:srgbClr val="C0C0C0"/>
                  </a:outerShdw>
                </a:effectLst>
              </a:rPr>
              <a:t>2. تساعد في إنتاج الهرمونات.</a:t>
            </a:r>
          </a:p>
          <a:p>
            <a:pPr lvl="1" eaLnBrk="1" hangingPunct="1">
              <a:lnSpc>
                <a:spcPct val="80000"/>
              </a:lnSpc>
              <a:buFontTx/>
              <a:buNone/>
              <a:defRPr/>
            </a:pPr>
            <a:r>
              <a:rPr lang="ar-SA" sz="1800" b="1" smtClean="0">
                <a:effectLst>
                  <a:outerShdw blurRad="38100" dist="38100" dir="2700000" algn="tl">
                    <a:srgbClr val="C0C0C0"/>
                  </a:outerShdw>
                </a:effectLst>
              </a:rPr>
              <a:t>3. زيادة معدل الأيض هو إنتاج الطاقة.</a:t>
            </a:r>
          </a:p>
          <a:p>
            <a:pPr lvl="1" eaLnBrk="1" hangingPunct="1">
              <a:lnSpc>
                <a:spcPct val="80000"/>
              </a:lnSpc>
              <a:buFontTx/>
              <a:buNone/>
              <a:defRPr/>
            </a:pPr>
            <a:r>
              <a:rPr lang="ar-SA" sz="1800" b="1" smtClean="0">
                <a:effectLst>
                  <a:outerShdw blurRad="38100" dist="38100" dir="2700000" algn="tl">
                    <a:srgbClr val="C0C0C0"/>
                  </a:outerShdw>
                </a:effectLst>
              </a:rPr>
              <a:t>4. حماية الجسد من خلال معادلة الأحماض.</a:t>
            </a:r>
          </a:p>
          <a:p>
            <a:pPr lvl="1" eaLnBrk="1" hangingPunct="1">
              <a:lnSpc>
                <a:spcPct val="80000"/>
              </a:lnSpc>
              <a:buFontTx/>
              <a:buNone/>
              <a:defRPr/>
            </a:pPr>
            <a:r>
              <a:rPr lang="ar-SA" sz="1800" b="1" smtClean="0">
                <a:effectLst>
                  <a:outerShdw blurRad="38100" dist="38100" dir="2700000" algn="tl">
                    <a:srgbClr val="C0C0C0"/>
                  </a:outerShdw>
                </a:effectLst>
              </a:rPr>
              <a:t>5. تشحيم وتزييت الجسم وإعطاء حرية الحركة للخلايا.</a:t>
            </a:r>
          </a:p>
          <a:p>
            <a:pPr eaLnBrk="1" hangingPunct="1">
              <a:lnSpc>
                <a:spcPct val="80000"/>
              </a:lnSpc>
              <a:buFontTx/>
              <a:buNone/>
              <a:defRPr/>
            </a:pPr>
            <a:r>
              <a:rPr lang="ar-SA" sz="2000" b="1" smtClean="0">
                <a:effectLst>
                  <a:outerShdw blurRad="38100" dist="38100" dir="2700000" algn="tl">
                    <a:srgbClr val="C0C0C0"/>
                  </a:outerShdw>
                </a:effectLst>
              </a:rPr>
              <a:t>الدهون غير المعالجة معالجة تظهرفي حالتها الطبيعية من غير إضافات أفضل الأمثلة: هي الدهون الموجودة في اللوز أو الزيتون.</a:t>
            </a:r>
          </a:p>
          <a:p>
            <a:pPr eaLnBrk="1" hangingPunct="1">
              <a:lnSpc>
                <a:spcPct val="80000"/>
              </a:lnSpc>
              <a:buFontTx/>
              <a:buNone/>
              <a:defRPr/>
            </a:pPr>
            <a:r>
              <a:rPr lang="ar-SA" sz="2000" b="1" smtClean="0">
                <a:effectLst>
                  <a:outerShdw blurRad="38100" dist="38100" dir="2700000" algn="tl">
                    <a:srgbClr val="C0C0C0"/>
                  </a:outerShdw>
                </a:effectLst>
              </a:rPr>
              <a:t>خطر الدهون المعالجة يتضمن دورة دموية ضعيفة وتخلص سيء وزيادة سمية في الجسد وإضافة إلى ذلك الجسد لن يكون قادراً على أداء وظائفه الرئيسية التي تقوم بها الدهون الغير معالجة،</a:t>
            </a:r>
            <a:endParaRPr lang="en-US" sz="2000" b="1"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1855788" y="1196975"/>
            <a:ext cx="7346950" cy="960438"/>
          </a:xfrm>
        </p:spPr>
        <p:txBody>
          <a:bodyPr/>
          <a:lstStyle/>
          <a:p>
            <a:pPr eaLnBrk="1" hangingPunct="1">
              <a:defRPr/>
            </a:pPr>
            <a:r>
              <a:rPr lang="ar-SA" b="1" i="1" u="sng" smtClean="0">
                <a:solidFill>
                  <a:schemeClr val="tx1"/>
                </a:solidFill>
                <a:effectLst>
                  <a:outerShdw blurRad="38100" dist="38100" dir="2700000" algn="tl">
                    <a:srgbClr val="C0C0C0"/>
                  </a:outerShdw>
                </a:effectLst>
              </a:rPr>
              <a:t>الخطوة السابعة : قلل الدهون المعالجة:</a:t>
            </a:r>
            <a:endParaRPr lang="en-US" b="1" i="1" u="sng" smtClean="0">
              <a:solidFill>
                <a:schemeClr val="tx1"/>
              </a:solidFill>
              <a:effectLst>
                <a:outerShdw blurRad="38100" dist="38100" dir="2700000" algn="tl">
                  <a:srgbClr val="C0C0C0"/>
                </a:outerShdw>
              </a:effectLst>
            </a:endParaRPr>
          </a:p>
        </p:txBody>
      </p:sp>
      <p:sp>
        <p:nvSpPr>
          <p:cNvPr id="73731" name="Rectangle 3"/>
          <p:cNvSpPr>
            <a:spLocks noGrp="1" noChangeArrowheads="1"/>
          </p:cNvSpPr>
          <p:nvPr>
            <p:ph type="body" idx="1"/>
          </p:nvPr>
        </p:nvSpPr>
        <p:spPr>
          <a:xfrm>
            <a:off x="1352550" y="2133600"/>
            <a:ext cx="7848600" cy="4319588"/>
          </a:xfrm>
        </p:spPr>
        <p:txBody>
          <a:bodyPr/>
          <a:lstStyle/>
          <a:p>
            <a:pPr algn="justLow" eaLnBrk="1" hangingPunct="1">
              <a:lnSpc>
                <a:spcPct val="90000"/>
              </a:lnSpc>
              <a:buFontTx/>
              <a:buNone/>
              <a:defRPr/>
            </a:pPr>
            <a:r>
              <a:rPr lang="ar-SA" sz="2400" b="1" smtClean="0">
                <a:effectLst>
                  <a:outerShdw blurRad="38100" dist="38100" dir="2700000" algn="tl">
                    <a:srgbClr val="C0C0C0"/>
                  </a:outerShdw>
                </a:effectLst>
              </a:rPr>
              <a:t>تجنب أكذوبة اللادهون. تذكر أن الجسد يحتاج للطعام وعندما يأخذ أكثر مما يستطيع أن يحرق فإن الزيادة من السكريات أو الكاربوهيدرات أو حتى البروتينات سوف تتحول إلى دهون.</a:t>
            </a:r>
          </a:p>
          <a:p>
            <a:pPr algn="justLow" eaLnBrk="1" hangingPunct="1">
              <a:lnSpc>
                <a:spcPct val="90000"/>
              </a:lnSpc>
              <a:buFontTx/>
              <a:buNone/>
              <a:defRPr/>
            </a:pPr>
            <a:r>
              <a:rPr lang="ar-SA" sz="2400" b="1" smtClean="0">
                <a:effectLst>
                  <a:outerShdw blurRad="38100" dist="38100" dir="2700000" algn="tl">
                    <a:srgbClr val="C0C0C0"/>
                  </a:outerShdw>
                </a:effectLst>
              </a:rPr>
              <a:t> بينما أنه يجب عليك أن تتناول الدهون لتحافظ على أقصى صحة, فإنه يجب أن تتأكد من أنك تأخذ الدهون المناسبة فقط وليس الدهون التي تؤدي إلى تراكم الغذاء في جسدك.</a:t>
            </a:r>
          </a:p>
          <a:p>
            <a:pPr algn="ctr" eaLnBrk="1" hangingPunct="1">
              <a:lnSpc>
                <a:spcPct val="90000"/>
              </a:lnSpc>
              <a:buFontTx/>
              <a:buNone/>
              <a:defRPr/>
            </a:pPr>
            <a:r>
              <a:rPr lang="ar-SA" sz="2400" b="1" smtClean="0">
                <a:effectLst>
                  <a:outerShdw blurRad="38100" dist="38100" dir="2700000" algn="tl">
                    <a:srgbClr val="C0C0C0"/>
                  </a:outerShdw>
                </a:effectLst>
              </a:rPr>
              <a:t>تمرين</a:t>
            </a:r>
          </a:p>
          <a:p>
            <a:pPr algn="justLow" eaLnBrk="1" hangingPunct="1">
              <a:lnSpc>
                <a:spcPct val="90000"/>
              </a:lnSpc>
              <a:buFontTx/>
              <a:buNone/>
              <a:defRPr/>
            </a:pPr>
            <a:r>
              <a:rPr lang="ar-SA" sz="2400" b="1" smtClean="0">
                <a:effectLst>
                  <a:outerShdw blurRad="38100" dist="38100" dir="2700000" algn="tl">
                    <a:srgbClr val="C0C0C0"/>
                  </a:outerShdw>
                </a:effectLst>
              </a:rPr>
              <a:t>1. على مدى عشرة أيام القادمة التزم بزيادة  استهلاكك للدهون غيرالمعالجة، أحد الطرق هو استخدام زيت الزيتون الطبيعي على السلطة.</a:t>
            </a:r>
          </a:p>
          <a:p>
            <a:pPr algn="justLow" eaLnBrk="1" hangingPunct="1">
              <a:lnSpc>
                <a:spcPct val="90000"/>
              </a:lnSpc>
              <a:buFontTx/>
              <a:buNone/>
              <a:defRPr/>
            </a:pPr>
            <a:r>
              <a:rPr lang="ar-SA" sz="2400" b="1" smtClean="0">
                <a:effectLst>
                  <a:outerShdw blurRad="38100" dist="38100" dir="2700000" algn="tl">
                    <a:srgbClr val="C0C0C0"/>
                  </a:outerShdw>
                </a:effectLst>
              </a:rPr>
              <a:t>2. على مدى عشرة أيام القادمة التزم بإنقاص دراماتيكي أو إيقاف استهلاك الدهون المعالجة.</a:t>
            </a:r>
            <a:endParaRPr lang="en-US" sz="2400" b="1"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849313" y="981075"/>
            <a:ext cx="8408987" cy="960438"/>
          </a:xfrm>
        </p:spPr>
        <p:txBody>
          <a:bodyPr/>
          <a:lstStyle/>
          <a:p>
            <a:pPr eaLnBrk="1" hangingPunct="1">
              <a:defRPr/>
            </a:pPr>
            <a:r>
              <a:rPr lang="ar-SA" b="1" i="1" u="sng" smtClean="0">
                <a:solidFill>
                  <a:schemeClr val="tx1"/>
                </a:solidFill>
                <a:effectLst>
                  <a:outerShdw blurRad="38100" dist="38100" dir="2700000" algn="tl">
                    <a:srgbClr val="C0C0C0"/>
                  </a:outerShdw>
                </a:effectLst>
              </a:rPr>
              <a:t>الخطوة الثامنة : قلل من استهلاكك للمنتجات الحيوانية:</a:t>
            </a:r>
            <a:endParaRPr lang="en-US" b="1" i="1" u="sng" smtClean="0">
              <a:solidFill>
                <a:schemeClr val="tx1"/>
              </a:solidFill>
              <a:effectLst>
                <a:outerShdw blurRad="38100" dist="38100" dir="2700000" algn="tl">
                  <a:srgbClr val="C0C0C0"/>
                </a:outerShdw>
              </a:effectLst>
            </a:endParaRPr>
          </a:p>
        </p:txBody>
      </p:sp>
      <p:sp>
        <p:nvSpPr>
          <p:cNvPr id="74755" name="Rectangle 3"/>
          <p:cNvSpPr>
            <a:spLocks noGrp="1" noChangeArrowheads="1"/>
          </p:cNvSpPr>
          <p:nvPr>
            <p:ph type="body" idx="1"/>
          </p:nvPr>
        </p:nvSpPr>
        <p:spPr>
          <a:xfrm>
            <a:off x="1209675" y="2205038"/>
            <a:ext cx="7993063" cy="4033837"/>
          </a:xfrm>
        </p:spPr>
        <p:txBody>
          <a:bodyPr/>
          <a:lstStyle/>
          <a:p>
            <a:pPr eaLnBrk="1" hangingPunct="1">
              <a:lnSpc>
                <a:spcPct val="80000"/>
              </a:lnSpc>
              <a:buFontTx/>
              <a:buNone/>
              <a:defRPr/>
            </a:pPr>
            <a:r>
              <a:rPr lang="ar-SA" sz="1800" b="1" i="1" u="sng" smtClean="0">
                <a:effectLst>
                  <a:outerShdw blurRad="38100" dist="38100" dir="2700000" algn="tl">
                    <a:srgbClr val="C0C0C0"/>
                  </a:outerShdw>
                </a:effectLst>
              </a:rPr>
              <a:t>كم من البروتين تحتاجه فعلاً ؟</a:t>
            </a:r>
          </a:p>
          <a:p>
            <a:pPr eaLnBrk="1" hangingPunct="1">
              <a:lnSpc>
                <a:spcPct val="80000"/>
              </a:lnSpc>
              <a:defRPr/>
            </a:pPr>
            <a:r>
              <a:rPr lang="ar-SA" sz="1800" b="1" smtClean="0">
                <a:effectLst>
                  <a:outerShdw blurRad="38100" dist="38100" dir="2700000" algn="tl">
                    <a:srgbClr val="C0C0C0"/>
                  </a:outerShdw>
                </a:effectLst>
              </a:rPr>
              <a:t>الأبحاث أثبتت فعلاً أن 16 إلى 23 كيلوا جرام من البروتين هو كمية هائلة للكثير من الناس حول العالم، نحن نعيش في مجتمع يسمم نفسه بروتينياً.</a:t>
            </a:r>
          </a:p>
          <a:p>
            <a:pPr eaLnBrk="1" hangingPunct="1">
              <a:lnSpc>
                <a:spcPct val="80000"/>
              </a:lnSpc>
              <a:buFontTx/>
              <a:buNone/>
              <a:defRPr/>
            </a:pPr>
            <a:r>
              <a:rPr lang="ar-SA" sz="1800" b="1" i="1" u="sng" smtClean="0">
                <a:effectLst>
                  <a:outerShdw blurRad="38100" dist="38100" dir="2700000" algn="tl">
                    <a:srgbClr val="C0C0C0"/>
                  </a:outerShdw>
                </a:effectLst>
              </a:rPr>
              <a:t>في أي فترة من الحياة نحتاج البروتين بأكبر قدر ممكن؟</a:t>
            </a:r>
          </a:p>
          <a:p>
            <a:pPr eaLnBrk="1" hangingPunct="1">
              <a:lnSpc>
                <a:spcPct val="80000"/>
              </a:lnSpc>
              <a:defRPr/>
            </a:pPr>
            <a:r>
              <a:rPr lang="ar-SA" sz="1800" b="1" smtClean="0">
                <a:effectLst>
                  <a:outerShdw blurRad="38100" dist="38100" dir="2700000" algn="tl">
                    <a:srgbClr val="C0C0C0"/>
                  </a:outerShdw>
                </a:effectLst>
              </a:rPr>
              <a:t> كرضيع وما هي النسبة الموجودة في حليب الأم من البروتين؟ إنه 1.2 إلى 1.6 من البروتين وهي تقريباً نفس النسبة الموجودة في الفواكه، كلما أصبح جسدك أكثر فاعلية يعيد استخدامه ودورة البروتين داخل النظام.</a:t>
            </a:r>
          </a:p>
          <a:p>
            <a:pPr eaLnBrk="1" hangingPunct="1">
              <a:lnSpc>
                <a:spcPct val="80000"/>
              </a:lnSpc>
              <a:buFontTx/>
              <a:buNone/>
              <a:defRPr/>
            </a:pPr>
            <a:r>
              <a:rPr lang="ar-SA" sz="1800" b="1" i="1" u="sng" smtClean="0">
                <a:effectLst>
                  <a:outerShdw blurRad="38100" dist="38100" dir="2700000" algn="tl">
                    <a:srgbClr val="C0C0C0"/>
                  </a:outerShdw>
                </a:effectLst>
              </a:rPr>
              <a:t>هل يـجب علي أن أخلط البروتين مع مجموعات البروتين الكاملة؟</a:t>
            </a:r>
          </a:p>
          <a:p>
            <a:pPr eaLnBrk="1" hangingPunct="1">
              <a:lnSpc>
                <a:spcPct val="80000"/>
              </a:lnSpc>
              <a:defRPr/>
            </a:pPr>
            <a:r>
              <a:rPr lang="ar-SA" sz="1800" b="1" smtClean="0">
                <a:effectLst>
                  <a:outerShdw blurRad="38100" dist="38100" dir="2700000" algn="tl">
                    <a:srgbClr val="C0C0C0"/>
                  </a:outerShdw>
                </a:effectLst>
              </a:rPr>
              <a:t> لا الجسد سوف يتكيف مع أي نوع من البروتين تعطيه إياه.</a:t>
            </a:r>
          </a:p>
          <a:p>
            <a:pPr eaLnBrk="1" hangingPunct="1">
              <a:lnSpc>
                <a:spcPct val="80000"/>
              </a:lnSpc>
              <a:buFontTx/>
              <a:buNone/>
              <a:defRPr/>
            </a:pPr>
            <a:r>
              <a:rPr lang="ar-SA" sz="1800" b="1" i="1" u="sng" smtClean="0">
                <a:effectLst>
                  <a:outerShdw blurRad="38100" dist="38100" dir="2700000" algn="tl">
                    <a:srgbClr val="C0C0C0"/>
                  </a:outerShdw>
                </a:effectLst>
              </a:rPr>
              <a:t>هل نحتاج الحم للطاقة؟</a:t>
            </a:r>
          </a:p>
          <a:p>
            <a:pPr eaLnBrk="1" hangingPunct="1">
              <a:lnSpc>
                <a:spcPct val="80000"/>
              </a:lnSpc>
              <a:defRPr/>
            </a:pPr>
            <a:r>
              <a:rPr lang="ar-SA" sz="1800" b="1" smtClean="0">
                <a:effectLst>
                  <a:outerShdw blurRad="38100" dist="38100" dir="2700000" algn="tl">
                    <a:srgbClr val="C0C0C0"/>
                  </a:outerShdw>
                </a:effectLst>
              </a:rPr>
              <a:t> لا, البروتين هو آخر شيء يحرقه الجسد للحصول على الطاقة, أولاً: الجسد يحرق السكريات. ثانياً: الكاربوهيدرات. ثالثاً: الدهون, رابعاً:البروتين كآخر خيار. البروتين الزائد يؤدي إلى نتروجين زائد في نظامك والنتروجين الزائد يؤدي إلى الإرهاق المزمن.</a:t>
            </a:r>
          </a:p>
          <a:p>
            <a:pPr eaLnBrk="1" hangingPunct="1">
              <a:lnSpc>
                <a:spcPct val="80000"/>
              </a:lnSpc>
              <a:buFontTx/>
              <a:buNone/>
              <a:defRPr/>
            </a:pPr>
            <a:r>
              <a:rPr lang="ar-SA" sz="1800" b="1" i="1" u="sng" smtClean="0">
                <a:effectLst>
                  <a:outerShdw blurRad="38100" dist="38100" dir="2700000" algn="tl">
                    <a:srgbClr val="C0C0C0"/>
                  </a:outerShdw>
                </a:effectLst>
              </a:rPr>
              <a:t>إذا لم آكل اللحم هل ستصبح عظامي ضعيفة؟</a:t>
            </a:r>
          </a:p>
          <a:p>
            <a:pPr eaLnBrk="1" hangingPunct="1">
              <a:lnSpc>
                <a:spcPct val="80000"/>
              </a:lnSpc>
              <a:defRPr/>
            </a:pPr>
            <a:r>
              <a:rPr lang="ar-SA" sz="1800" b="1" smtClean="0">
                <a:effectLst>
                  <a:outerShdw blurRad="38100" dist="38100" dir="2700000" algn="tl">
                    <a:srgbClr val="C0C0C0"/>
                  </a:outerShdw>
                </a:effectLst>
              </a:rPr>
              <a:t> اللحم يحتوي على الكثير من حمض اليوريا وهذا يمتص الكالسيوم من النظام الناس الذين يأكلون اللحم لديهم أضعف العضام.</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352550" y="981075"/>
            <a:ext cx="7346950" cy="960438"/>
          </a:xfrm>
        </p:spPr>
        <p:txBody>
          <a:bodyPr/>
          <a:lstStyle/>
          <a:p>
            <a:pPr eaLnBrk="1" hangingPunct="1">
              <a:defRPr/>
            </a:pPr>
            <a:r>
              <a:rPr lang="ar-SA" b="1" i="1" u="sng" dirty="0" smtClean="0">
                <a:solidFill>
                  <a:schemeClr val="tx1"/>
                </a:solidFill>
                <a:effectLst>
                  <a:outerShdw blurRad="38100" dist="38100" dir="2700000" algn="tl">
                    <a:srgbClr val="C0C0C0"/>
                  </a:outerShdw>
                </a:effectLst>
              </a:rPr>
              <a:t>لتنطلق نحو الصحة:</a:t>
            </a:r>
            <a:endParaRPr lang="en-US" b="1" i="1" u="sng" dirty="0" smtClean="0">
              <a:solidFill>
                <a:schemeClr val="tx1"/>
              </a:solidFill>
              <a:effectLst>
                <a:outerShdw blurRad="38100" dist="38100" dir="2700000" algn="tl">
                  <a:srgbClr val="C0C0C0"/>
                </a:outerShdw>
              </a:effectLst>
            </a:endParaRPr>
          </a:p>
        </p:txBody>
      </p:sp>
      <p:sp>
        <p:nvSpPr>
          <p:cNvPr id="48131" name="Rectangle 3"/>
          <p:cNvSpPr>
            <a:spLocks noGrp="1" noChangeArrowheads="1"/>
          </p:cNvSpPr>
          <p:nvPr>
            <p:ph type="body" idx="1"/>
          </p:nvPr>
        </p:nvSpPr>
        <p:spPr>
          <a:xfrm>
            <a:off x="1766888" y="1917700"/>
            <a:ext cx="7346950" cy="4508500"/>
          </a:xfrm>
        </p:spPr>
        <p:txBody>
          <a:bodyPr/>
          <a:lstStyle/>
          <a:p>
            <a:pPr eaLnBrk="1" hangingPunct="1">
              <a:defRPr/>
            </a:pPr>
            <a:r>
              <a:rPr lang="ar-SA" sz="2400" b="1" dirty="0" smtClean="0">
                <a:effectLst>
                  <a:outerShdw blurRad="38100" dist="38100" dir="2700000" algn="tl">
                    <a:srgbClr val="C0C0C0"/>
                  </a:outerShdw>
                </a:effectLst>
              </a:rPr>
              <a:t>تذكر النجاح يترك آثاراً, ربما يكون من المناسب أن يكون مصدر دراستك إن أردت أن تكون صحيحاً </a:t>
            </a:r>
            <a:r>
              <a:rPr lang="ar-SA" sz="2400" b="1" dirty="0" err="1" smtClean="0">
                <a:effectLst>
                  <a:outerShdw blurRad="38100" dist="38100" dir="2700000" algn="tl">
                    <a:srgbClr val="C0C0C0"/>
                  </a:outerShdw>
                </a:effectLst>
              </a:rPr>
              <a:t>معافاً</a:t>
            </a:r>
            <a:r>
              <a:rPr lang="ar-SA" sz="2400" b="1" dirty="0" smtClean="0">
                <a:effectLst>
                  <a:outerShdw blurRad="38100" dist="38100" dir="2700000" algn="tl">
                    <a:srgbClr val="C0C0C0"/>
                  </a:outerShdw>
                </a:effectLst>
              </a:rPr>
              <a:t> هو أن تدرس الصحة، الناس الذين وصلوا باستمرار إلى مستويات الصحة والطاقة والحيوية التي ترغب </a:t>
            </a:r>
            <a:r>
              <a:rPr lang="ar-SA" sz="2400" b="1" dirty="0" err="1" smtClean="0">
                <a:effectLst>
                  <a:outerShdw blurRad="38100" dist="38100" dir="2700000" algn="tl">
                    <a:srgbClr val="C0C0C0"/>
                  </a:outerShdw>
                </a:effectLst>
              </a:rPr>
              <a:t>بها</a:t>
            </a:r>
            <a:r>
              <a:rPr lang="ar-SA" sz="2400" b="1" dirty="0" smtClean="0">
                <a:effectLst>
                  <a:outerShdw blurRad="38100" dist="38100" dir="2700000" algn="tl">
                    <a:srgbClr val="C0C0C0"/>
                  </a:outerShdw>
                </a:effectLst>
              </a:rPr>
              <a:t>.</a:t>
            </a:r>
          </a:p>
          <a:p>
            <a:pPr eaLnBrk="1" hangingPunct="1">
              <a:defRPr/>
            </a:pPr>
            <a:r>
              <a:rPr lang="ar-SA" b="1" dirty="0" smtClean="0">
                <a:effectLst>
                  <a:outerShdw blurRad="38100" dist="38100" dir="2700000" algn="tl">
                    <a:srgbClr val="C0C0C0"/>
                  </a:outerShdw>
                </a:effectLst>
              </a:rPr>
              <a:t> نصائح للصحة الدائمة:</a:t>
            </a:r>
          </a:p>
          <a:p>
            <a:pPr algn="justLow" eaLnBrk="1" hangingPunct="1">
              <a:defRPr/>
            </a:pPr>
            <a:r>
              <a:rPr lang="ar-SA" sz="2400" b="1" dirty="0" smtClean="0">
                <a:effectLst>
                  <a:outerShdw blurRad="38100" dist="38100" dir="2700000" algn="tl">
                    <a:srgbClr val="C0C0C0"/>
                  </a:outerShdw>
                </a:effectLst>
              </a:rPr>
              <a:t>وفر على نفسك الوقت والألم </a:t>
            </a:r>
            <a:r>
              <a:rPr lang="ar-SA" sz="2400" b="1" dirty="0" err="1" smtClean="0">
                <a:effectLst>
                  <a:outerShdw blurRad="38100" dist="38100" dir="2700000" algn="tl">
                    <a:srgbClr val="C0C0C0"/>
                  </a:outerShdw>
                </a:effectLst>
              </a:rPr>
              <a:t>بنمذجة</a:t>
            </a:r>
            <a:r>
              <a:rPr lang="ar-SA" sz="2400" b="1" dirty="0" smtClean="0">
                <a:effectLst>
                  <a:outerShdw blurRad="38100" dist="38100" dir="2700000" algn="tl">
                    <a:srgbClr val="C0C0C0"/>
                  </a:outerShdw>
                </a:effectLst>
              </a:rPr>
              <a:t> أفعال أساتذة الصحة والعيش الصحيح وليس أساتذة دراسة المرض.</a:t>
            </a:r>
          </a:p>
          <a:p>
            <a:pPr algn="justLow" eaLnBrk="1" hangingPunct="1">
              <a:defRPr/>
            </a:pPr>
            <a:r>
              <a:rPr lang="ar-SA" sz="2400" b="1" dirty="0" smtClean="0">
                <a:effectLst>
                  <a:outerShdw blurRad="38100" dist="38100" dir="2700000" algn="tl">
                    <a:srgbClr val="C0C0C0"/>
                  </a:outerShdw>
                </a:effectLst>
              </a:rPr>
              <a:t>استخدم قدوتك كمدرب.</a:t>
            </a:r>
          </a:p>
          <a:p>
            <a:pPr algn="justLow" eaLnBrk="1" hangingPunct="1">
              <a:defRPr/>
            </a:pPr>
            <a:r>
              <a:rPr lang="ar-SA" sz="2400" b="1" dirty="0" smtClean="0">
                <a:effectLst>
                  <a:outerShdw blurRad="38100" dist="38100" dir="2700000" algn="tl">
                    <a:srgbClr val="C0C0C0"/>
                  </a:outerShdw>
                </a:effectLst>
              </a:rPr>
              <a:t>كن مفكراً ناقداً.</a:t>
            </a:r>
            <a:endParaRPr lang="en-US" sz="2400" b="1" dirty="0"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920750" y="1484313"/>
            <a:ext cx="8337550" cy="960437"/>
          </a:xfrm>
        </p:spPr>
        <p:txBody>
          <a:bodyPr/>
          <a:lstStyle/>
          <a:p>
            <a:pPr eaLnBrk="1" hangingPunct="1">
              <a:defRPr/>
            </a:pPr>
            <a:r>
              <a:rPr lang="ar-SA" b="1" i="1" u="sng" smtClean="0">
                <a:solidFill>
                  <a:schemeClr val="tx1"/>
                </a:solidFill>
                <a:effectLst>
                  <a:outerShdw blurRad="38100" dist="38100" dir="2700000" algn="tl">
                    <a:srgbClr val="C0C0C0"/>
                  </a:outerShdw>
                </a:effectLst>
              </a:rPr>
              <a:t>الخطوة الثامنة : قلل من استهلاكك للمنتجات الحيوانية:</a:t>
            </a:r>
            <a:endParaRPr lang="en-US" b="1" i="1" u="sng" smtClean="0">
              <a:solidFill>
                <a:schemeClr val="tx1"/>
              </a:solidFill>
              <a:effectLst>
                <a:outerShdw blurRad="38100" dist="38100" dir="2700000" algn="tl">
                  <a:srgbClr val="C0C0C0"/>
                </a:outerShdw>
              </a:effectLst>
            </a:endParaRPr>
          </a:p>
        </p:txBody>
      </p:sp>
      <p:sp>
        <p:nvSpPr>
          <p:cNvPr id="75779" name="Rectangle 3"/>
          <p:cNvSpPr>
            <a:spLocks noGrp="1" noChangeArrowheads="1"/>
          </p:cNvSpPr>
          <p:nvPr>
            <p:ph type="body" idx="1"/>
          </p:nvPr>
        </p:nvSpPr>
        <p:spPr>
          <a:xfrm>
            <a:off x="1281113" y="2636838"/>
            <a:ext cx="7923212" cy="4365625"/>
          </a:xfrm>
        </p:spPr>
        <p:txBody>
          <a:bodyPr/>
          <a:lstStyle/>
          <a:p>
            <a:pPr algn="justLow" eaLnBrk="1" hangingPunct="1">
              <a:lnSpc>
                <a:spcPct val="90000"/>
              </a:lnSpc>
              <a:defRPr/>
            </a:pPr>
            <a:r>
              <a:rPr lang="ar-SA" sz="2800" b="1" smtClean="0">
                <a:effectLst>
                  <a:outerShdw blurRad="38100" dist="38100" dir="2700000" algn="tl">
                    <a:srgbClr val="C0C0C0"/>
                  </a:outerShdw>
                </a:effectLst>
              </a:rPr>
              <a:t>قطعة متوسطة من اللحم (3 إلى 4 أرطال) تحتوي على 16 جرام من حمض اليوريا في تيار الدم مما يؤدي إلى النقرس الذي يضر المفاصل.</a:t>
            </a:r>
          </a:p>
          <a:p>
            <a:pPr algn="justLow" eaLnBrk="1" hangingPunct="1">
              <a:lnSpc>
                <a:spcPct val="90000"/>
              </a:lnSpc>
              <a:defRPr/>
            </a:pPr>
            <a:r>
              <a:rPr lang="ar-SA" sz="2800" b="1" u="sng" smtClean="0">
                <a:effectLst>
                  <a:outerShdw blurRad="38100" dist="38100" dir="2700000" algn="tl">
                    <a:srgbClr val="C0C0C0"/>
                  </a:outerShdw>
                </a:effectLst>
              </a:rPr>
              <a:t>بعض النباتيين المشهورين:</a:t>
            </a:r>
          </a:p>
          <a:p>
            <a:pPr algn="justLow" eaLnBrk="1" hangingPunct="1">
              <a:lnSpc>
                <a:spcPct val="90000"/>
              </a:lnSpc>
              <a:buFontTx/>
              <a:buNone/>
              <a:defRPr/>
            </a:pPr>
            <a:r>
              <a:rPr lang="ar-SA" sz="2800" b="1" smtClean="0">
                <a:effectLst>
                  <a:outerShdw blurRad="38100" dist="38100" dir="2700000" algn="tl">
                    <a:srgbClr val="C0C0C0"/>
                  </a:outerShdw>
                </a:effectLst>
              </a:rPr>
              <a:t>( ليوناردوا دافينشي، سقراط، بلاتوه، بنيامين فرانكلنين، توماس أديسون، روبرت آينشتاين).</a:t>
            </a:r>
          </a:p>
          <a:p>
            <a:pPr algn="justLow" eaLnBrk="1" hangingPunct="1">
              <a:lnSpc>
                <a:spcPct val="90000"/>
              </a:lnSpc>
              <a:defRPr/>
            </a:pPr>
            <a:r>
              <a:rPr lang="ar-SA" sz="2800" b="1" smtClean="0">
                <a:effectLst>
                  <a:outerShdw blurRad="38100" dist="38100" dir="2700000" algn="tl">
                    <a:srgbClr val="C0C0C0"/>
                  </a:outerShdw>
                </a:effectLst>
              </a:rPr>
              <a:t> إن كنت ستأكل اللحم فكله هكذا: احصل على مصدر نظيف، وكل فقط مرة واحدة في اليوم على حد أقصى وكله مخلوطاً بشكل جيد.</a:t>
            </a:r>
            <a:endParaRPr lang="en-US" sz="2800" b="1"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560388" y="1268413"/>
            <a:ext cx="8624887" cy="960437"/>
          </a:xfrm>
        </p:spPr>
        <p:txBody>
          <a:bodyPr/>
          <a:lstStyle/>
          <a:p>
            <a:pPr eaLnBrk="1" hangingPunct="1">
              <a:defRPr/>
            </a:pPr>
            <a:r>
              <a:rPr lang="ar-SA" b="1" i="1" u="sng" smtClean="0">
                <a:solidFill>
                  <a:schemeClr val="tx1"/>
                </a:solidFill>
                <a:effectLst>
                  <a:outerShdw blurRad="38100" dist="38100" dir="2700000" algn="tl">
                    <a:srgbClr val="C0C0C0"/>
                  </a:outerShdw>
                </a:effectLst>
              </a:rPr>
              <a:t>الخطوة التاسعة: قلل استهلاكك لمنتجات الألبان</a:t>
            </a:r>
            <a:endParaRPr lang="en-US" b="1" i="1" u="sng" smtClean="0">
              <a:solidFill>
                <a:schemeClr val="tx1"/>
              </a:solidFill>
              <a:effectLst>
                <a:outerShdw blurRad="38100" dist="38100" dir="2700000" algn="tl">
                  <a:srgbClr val="C0C0C0"/>
                </a:outerShdw>
              </a:effectLst>
            </a:endParaRPr>
          </a:p>
        </p:txBody>
      </p:sp>
      <p:sp>
        <p:nvSpPr>
          <p:cNvPr id="76803" name="Rectangle 3"/>
          <p:cNvSpPr>
            <a:spLocks noGrp="1" noChangeArrowheads="1"/>
          </p:cNvSpPr>
          <p:nvPr>
            <p:ph type="body" idx="1"/>
          </p:nvPr>
        </p:nvSpPr>
        <p:spPr>
          <a:xfrm>
            <a:off x="1281113" y="2276475"/>
            <a:ext cx="7704137" cy="4249738"/>
          </a:xfrm>
        </p:spPr>
        <p:txBody>
          <a:bodyPr/>
          <a:lstStyle/>
          <a:p>
            <a:pPr algn="justLow" eaLnBrk="1" hangingPunct="1">
              <a:lnSpc>
                <a:spcPct val="90000"/>
              </a:lnSpc>
              <a:defRPr/>
            </a:pPr>
            <a:r>
              <a:rPr lang="ar-SA" sz="2400" b="1" smtClean="0">
                <a:effectLst>
                  <a:outerShdw blurRad="38100" dist="38100" dir="2700000" algn="tl">
                    <a:srgbClr val="C0C0C0"/>
                  </a:outerShdw>
                </a:effectLst>
              </a:rPr>
              <a:t>الأبقار لا تشرب حليب الأبقار...لماذا يتجوب عليك أنت ذلك؟</a:t>
            </a:r>
          </a:p>
          <a:p>
            <a:pPr algn="justLow" eaLnBrk="1" hangingPunct="1">
              <a:lnSpc>
                <a:spcPct val="90000"/>
              </a:lnSpc>
              <a:defRPr/>
            </a:pPr>
            <a:r>
              <a:rPr lang="ar-SA" sz="2400" b="1" smtClean="0">
                <a:effectLst>
                  <a:outerShdw blurRad="38100" dist="38100" dir="2700000" algn="tl">
                    <a:srgbClr val="C0C0C0"/>
                  </a:outerShdw>
                </a:effectLst>
              </a:rPr>
              <a:t>20% من الناس تقريباً لا ينتجون اللاكتيز في أجسامهم وهوضروري لهضم اللاكتوز (السكر الموجود في الحليب).</a:t>
            </a:r>
          </a:p>
          <a:p>
            <a:pPr algn="justLow" eaLnBrk="1" hangingPunct="1">
              <a:lnSpc>
                <a:spcPct val="90000"/>
              </a:lnSpc>
              <a:defRPr/>
            </a:pPr>
            <a:r>
              <a:rPr lang="ar-SA" sz="2400" b="1" smtClean="0">
                <a:effectLst>
                  <a:outerShdw blurRad="38100" dist="38100" dir="2700000" algn="tl">
                    <a:srgbClr val="C0C0C0"/>
                  </a:outerShdw>
                </a:effectLst>
              </a:rPr>
              <a:t> منتجات الألبان هي واحدة من أكثر الأشياء المدمرة لنظامك الداخلي، إنها تكّون كميات هائلة من المخاط في نظامكالداخلي وتجعله دهنياً بشكل كبير جداً. إضافة إلى ذلك المخاط الزائد في الأمعاء الدقيقة يجعلها أصلب ويغلف الجدار الداخلي والذي يمنع امتصاص المغذيات هذا يعني نقص في التغذية وبالتالي إرهاق أكثر</a:t>
            </a:r>
          </a:p>
          <a:p>
            <a:pPr algn="justLow" eaLnBrk="1" hangingPunct="1">
              <a:lnSpc>
                <a:spcPct val="90000"/>
              </a:lnSpc>
              <a:defRPr/>
            </a:pPr>
            <a:r>
              <a:rPr lang="ar-SA" sz="2400" b="1" smtClean="0">
                <a:effectLst>
                  <a:outerShdw blurRad="38100" dist="38100" dir="2700000" algn="tl">
                    <a:srgbClr val="C0C0C0"/>
                  </a:outerShdw>
                </a:effectLst>
              </a:rPr>
              <a:t> بعد الآف الأبحاث والآف اختبارات الدم تبين أن الناس الذين يشربون 3 إلى 4 أكواب من الحليب يومياً لديهم أقل مستويات الكالسيوم في الدم.</a:t>
            </a:r>
          </a:p>
          <a:p>
            <a:pPr algn="justLow" eaLnBrk="1" hangingPunct="1">
              <a:lnSpc>
                <a:spcPct val="90000"/>
              </a:lnSpc>
              <a:defRPr/>
            </a:pPr>
            <a:r>
              <a:rPr lang="ar-SA" sz="2400" b="1" smtClean="0">
                <a:effectLst>
                  <a:outerShdw blurRad="38100" dist="38100" dir="2700000" algn="tl">
                    <a:srgbClr val="C0C0C0"/>
                  </a:outerShdw>
                </a:effectLst>
              </a:rPr>
              <a:t> البالغ الذي يشرب الحليب لا يمتص المغذيات أيضاً.</a:t>
            </a:r>
            <a:endParaRPr lang="en-US" sz="2400" b="1"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560388" y="1125538"/>
            <a:ext cx="8913812" cy="960437"/>
          </a:xfrm>
        </p:spPr>
        <p:txBody>
          <a:bodyPr/>
          <a:lstStyle/>
          <a:p>
            <a:pPr eaLnBrk="1" hangingPunct="1">
              <a:defRPr/>
            </a:pPr>
            <a:r>
              <a:rPr lang="ar-SA" b="1" i="1" u="sng" smtClean="0">
                <a:solidFill>
                  <a:schemeClr val="tx1"/>
                </a:solidFill>
                <a:effectLst>
                  <a:outerShdw blurRad="38100" dist="38100" dir="2700000" algn="tl">
                    <a:srgbClr val="C0C0C0"/>
                  </a:outerShdw>
                </a:effectLst>
              </a:rPr>
              <a:t>الخطوة العاشرة : تجنب الإضافات الحمضية</a:t>
            </a:r>
            <a:endParaRPr lang="en-US" b="1" i="1" u="sng" smtClean="0">
              <a:solidFill>
                <a:schemeClr val="tx1"/>
              </a:solidFill>
              <a:effectLst>
                <a:outerShdw blurRad="38100" dist="38100" dir="2700000" algn="tl">
                  <a:srgbClr val="C0C0C0"/>
                </a:outerShdw>
              </a:effectLst>
            </a:endParaRPr>
          </a:p>
        </p:txBody>
      </p:sp>
      <p:sp>
        <p:nvSpPr>
          <p:cNvPr id="79875" name="Rectangle 3"/>
          <p:cNvSpPr>
            <a:spLocks noGrp="1" noChangeArrowheads="1"/>
          </p:cNvSpPr>
          <p:nvPr>
            <p:ph type="body" idx="1"/>
          </p:nvPr>
        </p:nvSpPr>
        <p:spPr>
          <a:xfrm>
            <a:off x="992188" y="1990725"/>
            <a:ext cx="8351837" cy="4608513"/>
          </a:xfrm>
        </p:spPr>
        <p:txBody>
          <a:bodyPr/>
          <a:lstStyle/>
          <a:p>
            <a:pPr eaLnBrk="1" hangingPunct="1">
              <a:lnSpc>
                <a:spcPct val="80000"/>
              </a:lnSpc>
              <a:buFontTx/>
              <a:buNone/>
              <a:defRPr/>
            </a:pPr>
            <a:r>
              <a:rPr lang="ar-SA" sz="2400" b="1" smtClean="0">
                <a:effectLst>
                  <a:outerShdw blurRad="38100" dist="38100" dir="2700000" algn="tl">
                    <a:srgbClr val="C0C0C0"/>
                  </a:outerShdw>
                </a:effectLst>
              </a:rPr>
              <a:t>فقط قل لا لهذه الإضافات الحمضية:</a:t>
            </a:r>
          </a:p>
          <a:p>
            <a:pPr eaLnBrk="1" hangingPunct="1">
              <a:lnSpc>
                <a:spcPct val="80000"/>
              </a:lnSpc>
              <a:buFontTx/>
              <a:buNone/>
              <a:defRPr/>
            </a:pPr>
            <a:r>
              <a:rPr lang="ar-SA" sz="2400" b="1" smtClean="0">
                <a:effectLst>
                  <a:outerShdw blurRad="38100" dist="38100" dir="2700000" algn="tl">
                    <a:srgbClr val="C0C0C0"/>
                  </a:outerShdw>
                </a:effectLst>
              </a:rPr>
              <a:t>1. </a:t>
            </a:r>
            <a:r>
              <a:rPr lang="ar-SA" sz="2400" b="1" u="sng" smtClean="0">
                <a:effectLst>
                  <a:outerShdw blurRad="38100" dist="38100" dir="2700000" algn="tl">
                    <a:srgbClr val="C0C0C0"/>
                  </a:outerShdw>
                </a:effectLst>
              </a:rPr>
              <a:t>السكر:</a:t>
            </a:r>
            <a:r>
              <a:rPr lang="ar-SA" sz="2400" b="1" smtClean="0">
                <a:effectLst>
                  <a:outerShdw blurRad="38100" dist="38100" dir="2700000" algn="tl">
                    <a:srgbClr val="C0C0C0"/>
                  </a:outerShdw>
                </a:effectLst>
              </a:rPr>
              <a:t> يؤدي إلى السكر وتسوس الأسنان والبلاك.</a:t>
            </a:r>
          </a:p>
          <a:p>
            <a:pPr eaLnBrk="1" hangingPunct="1">
              <a:lnSpc>
                <a:spcPct val="80000"/>
              </a:lnSpc>
              <a:buFontTx/>
              <a:buNone/>
              <a:defRPr/>
            </a:pPr>
            <a:r>
              <a:rPr lang="ar-SA" sz="2400" b="1" smtClean="0">
                <a:effectLst>
                  <a:outerShdw blurRad="38100" dist="38100" dir="2700000" algn="tl">
                    <a:srgbClr val="C0C0C0"/>
                  </a:outerShdw>
                </a:effectLst>
              </a:rPr>
              <a:t>2. </a:t>
            </a:r>
            <a:r>
              <a:rPr lang="ar-SA" sz="2400" b="1" u="sng" smtClean="0">
                <a:effectLst>
                  <a:outerShdw blurRad="38100" dist="38100" dir="2700000" algn="tl">
                    <a:srgbClr val="C0C0C0"/>
                  </a:outerShdw>
                </a:effectLst>
              </a:rPr>
              <a:t>الخل:</a:t>
            </a:r>
            <a:r>
              <a:rPr lang="ar-SA" sz="2400" b="1" smtClean="0">
                <a:effectLst>
                  <a:outerShdw blurRad="38100" dist="38100" dir="2700000" algn="tl">
                    <a:srgbClr val="C0C0C0"/>
                  </a:outerShdw>
                </a:effectLst>
              </a:rPr>
              <a:t> منتج من التعفن والتسوس والذي يحتوي على حمض الأستيك الذي يؤثر على الكبد بنفس الشكل الذي تؤثر به الكحول على الكبد.</a:t>
            </a:r>
          </a:p>
          <a:p>
            <a:pPr eaLnBrk="1" hangingPunct="1">
              <a:lnSpc>
                <a:spcPct val="80000"/>
              </a:lnSpc>
              <a:buFontTx/>
              <a:buNone/>
              <a:defRPr/>
            </a:pPr>
            <a:r>
              <a:rPr lang="ar-SA" sz="2400" b="1" smtClean="0">
                <a:effectLst>
                  <a:outerShdw blurRad="38100" dist="38100" dir="2700000" algn="tl">
                    <a:srgbClr val="C0C0C0"/>
                  </a:outerShdw>
                </a:effectLst>
              </a:rPr>
              <a:t>3. </a:t>
            </a:r>
            <a:r>
              <a:rPr lang="ar-SA" sz="2400" b="1" u="sng" smtClean="0">
                <a:effectLst>
                  <a:outerShdw blurRad="38100" dist="38100" dir="2700000" algn="tl">
                    <a:srgbClr val="C0C0C0"/>
                  </a:outerShdw>
                </a:effectLst>
              </a:rPr>
              <a:t>الملح:</a:t>
            </a:r>
            <a:r>
              <a:rPr lang="ar-SA" sz="2400" b="1" smtClean="0">
                <a:effectLst>
                  <a:outerShdw blurRad="38100" dist="38100" dir="2700000" algn="tl">
                    <a:srgbClr val="C0C0C0"/>
                  </a:outerShdw>
                </a:effectLst>
              </a:rPr>
              <a:t> أكثر من خمس الأمريكان بين الـ 25 و الـ 74 يعانون من ارتفاع الضغط نتيجة مباشرة للملح الزائد في الغذاء.</a:t>
            </a:r>
          </a:p>
          <a:p>
            <a:pPr eaLnBrk="1" hangingPunct="1">
              <a:lnSpc>
                <a:spcPct val="80000"/>
              </a:lnSpc>
              <a:buFontTx/>
              <a:buNone/>
              <a:defRPr/>
            </a:pPr>
            <a:r>
              <a:rPr lang="ar-SA" sz="2400" b="1" smtClean="0">
                <a:effectLst>
                  <a:outerShdw blurRad="38100" dist="38100" dir="2700000" algn="tl">
                    <a:srgbClr val="C0C0C0"/>
                  </a:outerShdw>
                </a:effectLst>
              </a:rPr>
              <a:t>4. </a:t>
            </a:r>
            <a:r>
              <a:rPr lang="ar-SA" sz="2400" b="1" u="sng" smtClean="0">
                <a:effectLst>
                  <a:outerShdw blurRad="38100" dist="38100" dir="2700000" algn="tl">
                    <a:srgbClr val="C0C0C0"/>
                  </a:outerShdw>
                </a:effectLst>
              </a:rPr>
              <a:t>النيكوتين:</a:t>
            </a:r>
            <a:r>
              <a:rPr lang="ar-SA" sz="2400" b="1" smtClean="0">
                <a:effectLst>
                  <a:outerShdw blurRad="38100" dist="38100" dir="2700000" algn="tl">
                    <a:srgbClr val="C0C0C0"/>
                  </a:outerShdw>
                </a:effectLst>
              </a:rPr>
              <a:t> عواقبه ونتائجه تشمل: زيادة الاحتمالية للإصابة بالأزمات القلبية، سرطان الرئة، وارتفاع الضغط.</a:t>
            </a:r>
          </a:p>
          <a:p>
            <a:pPr eaLnBrk="1" hangingPunct="1">
              <a:lnSpc>
                <a:spcPct val="80000"/>
              </a:lnSpc>
              <a:buFontTx/>
              <a:buNone/>
              <a:defRPr/>
            </a:pPr>
            <a:r>
              <a:rPr lang="ar-SA" sz="2400" b="1" smtClean="0">
                <a:effectLst>
                  <a:outerShdw blurRad="38100" dist="38100" dir="2700000" algn="tl">
                    <a:srgbClr val="C0C0C0"/>
                  </a:outerShdw>
                </a:effectLst>
              </a:rPr>
              <a:t>5. </a:t>
            </a:r>
            <a:r>
              <a:rPr lang="ar-SA" sz="2400" b="1" u="sng" smtClean="0">
                <a:effectLst>
                  <a:outerShdw blurRad="38100" dist="38100" dir="2700000" algn="tl">
                    <a:srgbClr val="C0C0C0"/>
                  </a:outerShdw>
                </a:effectLst>
              </a:rPr>
              <a:t>الكحول:</a:t>
            </a:r>
            <a:r>
              <a:rPr lang="ar-SA" sz="2400" b="1" smtClean="0">
                <a:effectLst>
                  <a:outerShdw blurRad="38100" dist="38100" dir="2700000" algn="tl">
                    <a:srgbClr val="C0C0C0"/>
                  </a:outerShdw>
                </a:effectLst>
              </a:rPr>
              <a:t> كل مرة يتناول فيها شخص شربة من الكحول حتى وإن كانت رشفة بسيطة فهو فوراً يدمر خلايا دماغه يقتل عشرات الآف من خلايا الدماغ.</a:t>
            </a:r>
          </a:p>
          <a:p>
            <a:pPr eaLnBrk="1" hangingPunct="1">
              <a:lnSpc>
                <a:spcPct val="80000"/>
              </a:lnSpc>
              <a:buFontTx/>
              <a:buNone/>
              <a:defRPr/>
            </a:pPr>
            <a:r>
              <a:rPr lang="ar-SA" sz="2400" b="1" smtClean="0">
                <a:effectLst>
                  <a:outerShdw blurRad="38100" dist="38100" dir="2700000" algn="tl">
                    <a:srgbClr val="C0C0C0"/>
                  </a:outerShdw>
                </a:effectLst>
              </a:rPr>
              <a:t>6. </a:t>
            </a:r>
            <a:r>
              <a:rPr lang="ar-SA" sz="2400" b="1" u="sng" smtClean="0">
                <a:effectLst>
                  <a:outerShdw blurRad="38100" dist="38100" dir="2700000" algn="tl">
                    <a:srgbClr val="C0C0C0"/>
                  </a:outerShdw>
                </a:effectLst>
              </a:rPr>
              <a:t>الكافيين:</a:t>
            </a:r>
            <a:r>
              <a:rPr lang="ar-SA" sz="2400" b="1" smtClean="0">
                <a:effectLst>
                  <a:outerShdw blurRad="38100" dist="38100" dir="2700000" algn="tl">
                    <a:srgbClr val="C0C0C0"/>
                  </a:outerShdw>
                </a:effectLst>
              </a:rPr>
              <a:t> السم المساوي للنيكوتين أنه يؤثر على خلايا الدماغ والجهاز العصبي يؤدي إلى الرعاش وقلة النوم عدم انتظام ضربات القلب وحتى الإجهاد عضلي.</a:t>
            </a:r>
          </a:p>
          <a:p>
            <a:pPr eaLnBrk="1" hangingPunct="1">
              <a:lnSpc>
                <a:spcPct val="80000"/>
              </a:lnSpc>
              <a:buFontTx/>
              <a:buNone/>
              <a:defRPr/>
            </a:pPr>
            <a:r>
              <a:rPr lang="ar-SA" sz="2400" b="1" smtClean="0">
                <a:effectLst>
                  <a:outerShdw blurRad="38100" dist="38100" dir="2700000" algn="tl">
                    <a:srgbClr val="C0C0C0"/>
                  </a:outerShdw>
                </a:effectLst>
              </a:rPr>
              <a:t>7. </a:t>
            </a:r>
            <a:r>
              <a:rPr lang="ar-SA" sz="2400" b="1" u="sng" smtClean="0">
                <a:effectLst>
                  <a:outerShdw blurRad="38100" dist="38100" dir="2700000" algn="tl">
                    <a:srgbClr val="C0C0C0"/>
                  </a:outerShdw>
                </a:effectLst>
              </a:rPr>
              <a:t>المخدرات والعقاقير:</a:t>
            </a:r>
            <a:r>
              <a:rPr lang="ar-SA" sz="2400" b="1" smtClean="0">
                <a:effectLst>
                  <a:outerShdw blurRad="38100" dist="38100" dir="2700000" algn="tl">
                    <a:srgbClr val="C0C0C0"/>
                  </a:outerShdw>
                </a:effectLst>
              </a:rPr>
              <a:t>  في كثير من الحالات الأعراض الجانبية للعقار ربما تكون أسوأ من المرض والذي أخذ لأجل علاجه.</a:t>
            </a:r>
            <a:endParaRPr lang="en-US" sz="2400" b="1"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911350" y="1268413"/>
            <a:ext cx="7346950" cy="960437"/>
          </a:xfrm>
        </p:spPr>
        <p:txBody>
          <a:bodyPr/>
          <a:lstStyle/>
          <a:p>
            <a:pPr eaLnBrk="1" hangingPunct="1">
              <a:defRPr/>
            </a:pPr>
            <a:r>
              <a:rPr lang="ar-SA" b="1" i="1" u="sng" smtClean="0">
                <a:solidFill>
                  <a:schemeClr val="tx1"/>
                </a:solidFill>
                <a:effectLst>
                  <a:outerShdw blurRad="38100" dist="38100" dir="2700000" algn="tl">
                    <a:srgbClr val="C0C0C0"/>
                  </a:outerShdw>
                </a:effectLst>
              </a:rPr>
              <a:t>ما هي الصحة؟</a:t>
            </a:r>
            <a:endParaRPr lang="en-US" b="1" i="1" u="sng" smtClean="0">
              <a:solidFill>
                <a:schemeClr val="tx1"/>
              </a:solidFill>
              <a:effectLst>
                <a:outerShdw blurRad="38100" dist="38100" dir="2700000" algn="tl">
                  <a:srgbClr val="C0C0C0"/>
                </a:outerShdw>
              </a:effectLst>
            </a:endParaRPr>
          </a:p>
        </p:txBody>
      </p:sp>
      <p:sp>
        <p:nvSpPr>
          <p:cNvPr id="49155" name="Rectangle 3"/>
          <p:cNvSpPr>
            <a:spLocks noGrp="1" noChangeArrowheads="1"/>
          </p:cNvSpPr>
          <p:nvPr>
            <p:ph type="body" idx="1"/>
          </p:nvPr>
        </p:nvSpPr>
        <p:spPr>
          <a:xfrm>
            <a:off x="1136650" y="2132013"/>
            <a:ext cx="7921625" cy="3849687"/>
          </a:xfrm>
        </p:spPr>
        <p:txBody>
          <a:bodyPr/>
          <a:lstStyle/>
          <a:p>
            <a:pPr eaLnBrk="1" hangingPunct="1">
              <a:lnSpc>
                <a:spcPct val="80000"/>
              </a:lnSpc>
              <a:defRPr/>
            </a:pPr>
            <a:r>
              <a:rPr lang="ar-SA" sz="2800" b="1" smtClean="0">
                <a:effectLst>
                  <a:outerShdw blurRad="38100" dist="38100" dir="2700000" algn="tl">
                    <a:srgbClr val="C0C0C0"/>
                  </a:outerShdw>
                </a:effectLst>
              </a:rPr>
              <a:t>الصحة هي الطاقة، وبالطاقة كل شيء في الحياة ممكن أن يصبح حقيقة وممكناً.</a:t>
            </a:r>
            <a:endParaRPr lang="ar-SA" sz="2800" b="1" smtClean="0"/>
          </a:p>
          <a:p>
            <a:pPr eaLnBrk="1" hangingPunct="1">
              <a:lnSpc>
                <a:spcPct val="80000"/>
              </a:lnSpc>
              <a:defRPr/>
            </a:pPr>
            <a:r>
              <a:rPr lang="ar-SA" sz="2800" b="1" smtClean="0"/>
              <a:t>الصحة هي حالة التي يعمل فيها الجسد والذهن بأقصى كفائتهم.</a:t>
            </a:r>
            <a:endParaRPr lang="ar-SA" sz="2800" b="1" smtClean="0">
              <a:effectLst>
                <a:outerShdw blurRad="38100" dist="38100" dir="2700000" algn="tl">
                  <a:srgbClr val="C0C0C0"/>
                </a:outerShdw>
              </a:effectLst>
            </a:endParaRPr>
          </a:p>
          <a:p>
            <a:pPr eaLnBrk="1" hangingPunct="1">
              <a:lnSpc>
                <a:spcPct val="80000"/>
              </a:lnSpc>
              <a:defRPr/>
            </a:pPr>
            <a:r>
              <a:rPr lang="ar-SA" sz="2800" b="1" smtClean="0">
                <a:effectLst>
                  <a:outerShdw blurRad="38100" dist="38100" dir="2700000" algn="tl">
                    <a:srgbClr val="C0C0C0"/>
                  </a:outerShdw>
                </a:effectLst>
              </a:rPr>
              <a:t>من أين تأتي الطاقة؟ </a:t>
            </a:r>
          </a:p>
          <a:p>
            <a:pPr eaLnBrk="1" hangingPunct="1">
              <a:lnSpc>
                <a:spcPct val="80000"/>
              </a:lnSpc>
              <a:buFontTx/>
              <a:buNone/>
              <a:defRPr/>
            </a:pPr>
            <a:r>
              <a:rPr lang="ar-SA" sz="2800" b="1" smtClean="0">
                <a:effectLst>
                  <a:outerShdw blurRad="38100" dist="38100" dir="2700000" algn="tl">
                    <a:srgbClr val="C0C0C0"/>
                  </a:outerShdw>
                </a:effectLst>
              </a:rPr>
              <a:t>حجر البناء الأساسي لكل الأشياء الحية هي الخلايا.</a:t>
            </a:r>
          </a:p>
          <a:p>
            <a:pPr eaLnBrk="1" hangingPunct="1">
              <a:lnSpc>
                <a:spcPct val="80000"/>
              </a:lnSpc>
              <a:buFontTx/>
              <a:buNone/>
              <a:defRPr/>
            </a:pPr>
            <a:r>
              <a:rPr lang="ar-SA" sz="2800" b="1" smtClean="0">
                <a:effectLst>
                  <a:outerShdw blurRad="38100" dist="38100" dir="2700000" algn="tl">
                    <a:srgbClr val="C0C0C0"/>
                  </a:outerShdw>
                </a:effectLst>
              </a:rPr>
              <a:t>جودة حياتي هي جودة حياة خلايا جسدي.</a:t>
            </a:r>
          </a:p>
          <a:p>
            <a:pPr algn="justLow" eaLnBrk="1" hangingPunct="1">
              <a:lnSpc>
                <a:spcPct val="80000"/>
              </a:lnSpc>
              <a:buFontTx/>
              <a:buNone/>
              <a:defRPr/>
            </a:pPr>
            <a:endParaRPr lang="en-US" sz="2800" b="1"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992313" y="1557338"/>
            <a:ext cx="7346950" cy="960437"/>
          </a:xfrm>
        </p:spPr>
        <p:txBody>
          <a:bodyPr/>
          <a:lstStyle/>
          <a:p>
            <a:pPr eaLnBrk="1" hangingPunct="1">
              <a:defRPr/>
            </a:pPr>
            <a:r>
              <a:rPr lang="ar-SA" b="1" i="1" u="sng" smtClean="0">
                <a:solidFill>
                  <a:schemeClr val="tx1"/>
                </a:solidFill>
                <a:effectLst>
                  <a:outerShdw blurRad="38100" dist="38100" dir="2700000" algn="tl">
                    <a:srgbClr val="C0C0C0"/>
                  </a:outerShdw>
                </a:effectLst>
              </a:rPr>
              <a:t>مالذي تحتاجه الخلايا لتكون حية؟</a:t>
            </a:r>
            <a:br>
              <a:rPr lang="ar-SA" b="1" i="1" u="sng" smtClean="0">
                <a:solidFill>
                  <a:schemeClr val="tx1"/>
                </a:solidFill>
                <a:effectLst>
                  <a:outerShdw blurRad="38100" dist="38100" dir="2700000" algn="tl">
                    <a:srgbClr val="C0C0C0"/>
                  </a:outerShdw>
                </a:effectLst>
              </a:rPr>
            </a:br>
            <a:r>
              <a:rPr lang="ar-SA" b="1" i="1" u="sng" smtClean="0">
                <a:solidFill>
                  <a:schemeClr val="tx1"/>
                </a:solidFill>
                <a:effectLst>
                  <a:outerShdw blurRad="38100" dist="38100" dir="2700000" algn="tl">
                    <a:srgbClr val="C0C0C0"/>
                  </a:outerShdw>
                </a:effectLst>
              </a:rPr>
              <a:t> والأهم من ذلك أن تستمر في الحياة؟</a:t>
            </a:r>
            <a:endParaRPr lang="en-US" b="1" i="1" u="sng" smtClean="0">
              <a:solidFill>
                <a:schemeClr val="tx1"/>
              </a:solidFill>
              <a:effectLst>
                <a:outerShdw blurRad="38100" dist="38100" dir="2700000" algn="tl">
                  <a:srgbClr val="C0C0C0"/>
                </a:outerShdw>
              </a:effectLst>
            </a:endParaRPr>
          </a:p>
        </p:txBody>
      </p:sp>
      <p:sp>
        <p:nvSpPr>
          <p:cNvPr id="6147" name="Rectangle 3"/>
          <p:cNvSpPr>
            <a:spLocks noGrp="1" noChangeArrowheads="1"/>
          </p:cNvSpPr>
          <p:nvPr>
            <p:ph type="body" idx="1"/>
          </p:nvPr>
        </p:nvSpPr>
        <p:spPr>
          <a:xfrm>
            <a:off x="1497013" y="2819400"/>
            <a:ext cx="7346950" cy="3306763"/>
          </a:xfrm>
        </p:spPr>
        <p:txBody>
          <a:bodyPr/>
          <a:lstStyle/>
          <a:p>
            <a:pPr algn="justLow" eaLnBrk="1" hangingPunct="1">
              <a:buFontTx/>
              <a:buNone/>
            </a:pPr>
            <a:r>
              <a:rPr lang="ar-SA" smtClean="0"/>
              <a:t>1. الأوكسجين. هو مصدر كل الطاقة في الجسم، الخلايا تستخدم الأوكسجين لتحول الجلوكوز إلى </a:t>
            </a:r>
            <a:r>
              <a:rPr lang="en-US" smtClean="0"/>
              <a:t>ATP.</a:t>
            </a:r>
          </a:p>
          <a:p>
            <a:pPr algn="justLow" eaLnBrk="1" hangingPunct="1">
              <a:buFontTx/>
              <a:buNone/>
            </a:pPr>
            <a:r>
              <a:rPr lang="ar-SA" smtClean="0"/>
              <a:t>2. المغذيات.</a:t>
            </a:r>
          </a:p>
          <a:p>
            <a:pPr algn="justLow" eaLnBrk="1" hangingPunct="1">
              <a:buFontTx/>
              <a:buNone/>
            </a:pPr>
            <a:r>
              <a:rPr lang="ar-SA" smtClean="0"/>
              <a:t> 3. القدرة على الإخراج.</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414463" y="1341438"/>
            <a:ext cx="7842250" cy="960437"/>
          </a:xfrm>
        </p:spPr>
        <p:txBody>
          <a:bodyPr/>
          <a:lstStyle/>
          <a:p>
            <a:pPr eaLnBrk="1" hangingPunct="1">
              <a:defRPr/>
            </a:pPr>
            <a:r>
              <a:rPr lang="ar-SA" b="1" i="1" u="sng" smtClean="0">
                <a:solidFill>
                  <a:schemeClr val="tx1"/>
                </a:solidFill>
                <a:effectLst>
                  <a:outerShdw blurRad="38100" dist="38100" dir="2700000" algn="tl">
                    <a:srgbClr val="C0C0C0"/>
                  </a:outerShdw>
                </a:effectLst>
              </a:rPr>
              <a:t>هنالك3 طرق ممكن أن تموت بها الخلايا: </a:t>
            </a:r>
            <a:endParaRPr lang="en-US" b="1" i="1" u="sng" smtClean="0">
              <a:solidFill>
                <a:schemeClr val="tx1"/>
              </a:solidFill>
              <a:effectLst>
                <a:outerShdw blurRad="38100" dist="38100" dir="2700000" algn="tl">
                  <a:srgbClr val="C0C0C0"/>
                </a:outerShdw>
              </a:effectLst>
            </a:endParaRPr>
          </a:p>
        </p:txBody>
      </p:sp>
      <p:sp>
        <p:nvSpPr>
          <p:cNvPr id="7171" name="Rectangle 3"/>
          <p:cNvSpPr>
            <a:spLocks noGrp="1" noChangeArrowheads="1"/>
          </p:cNvSpPr>
          <p:nvPr>
            <p:ph type="body" idx="1"/>
          </p:nvPr>
        </p:nvSpPr>
        <p:spPr>
          <a:xfrm>
            <a:off x="1208088" y="2349500"/>
            <a:ext cx="7704137" cy="4248150"/>
          </a:xfrm>
        </p:spPr>
        <p:txBody>
          <a:bodyPr/>
          <a:lstStyle/>
          <a:p>
            <a:pPr eaLnBrk="1" hangingPunct="1">
              <a:buFontTx/>
              <a:buNone/>
            </a:pPr>
            <a:r>
              <a:rPr lang="ar-SA" smtClean="0"/>
              <a:t>1. أكثر الطرق شيوعاً وأكثر قاتل للخلايا هو نقص الأوكسجين.</a:t>
            </a:r>
          </a:p>
          <a:p>
            <a:pPr eaLnBrk="1" hangingPunct="1">
              <a:buFontTx/>
              <a:buNone/>
            </a:pPr>
            <a:r>
              <a:rPr lang="ar-SA" smtClean="0"/>
              <a:t>2. أي اختلال في الحقول الكهربائية للخلايا ممكن أن يقتلها.</a:t>
            </a:r>
          </a:p>
          <a:p>
            <a:pPr eaLnBrk="1" hangingPunct="1">
              <a:buFontTx/>
              <a:buNone/>
            </a:pPr>
            <a:r>
              <a:rPr lang="ar-SA" smtClean="0"/>
              <a:t>3. أي أذى فيزيائي للخلايا أيضاً ممكن أن يقتلها .</a:t>
            </a: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352550" y="1341438"/>
            <a:ext cx="8129588" cy="960437"/>
          </a:xfrm>
        </p:spPr>
        <p:txBody>
          <a:bodyPr/>
          <a:lstStyle/>
          <a:p>
            <a:pPr eaLnBrk="1" hangingPunct="1">
              <a:defRPr/>
            </a:pPr>
            <a:r>
              <a:rPr lang="ar-SA" sz="4000" b="1" i="1" u="sng" smtClean="0">
                <a:solidFill>
                  <a:schemeClr val="tx1"/>
                </a:solidFill>
                <a:effectLst>
                  <a:outerShdw blurRad="38100" dist="38100" dir="2700000" algn="tl">
                    <a:srgbClr val="C0C0C0"/>
                  </a:outerShdw>
                </a:effectLst>
              </a:rPr>
              <a:t>مالذي يؤدي لأن تتراكم السموم في تيار الدم؟</a:t>
            </a:r>
            <a:endParaRPr lang="en-US" sz="4000" b="1" i="1" u="sng" smtClean="0">
              <a:solidFill>
                <a:schemeClr val="tx1"/>
              </a:solidFill>
              <a:effectLst>
                <a:outerShdw blurRad="38100" dist="38100" dir="2700000" algn="tl">
                  <a:srgbClr val="C0C0C0"/>
                </a:outerShdw>
              </a:effectLst>
            </a:endParaRPr>
          </a:p>
        </p:txBody>
      </p:sp>
      <p:sp>
        <p:nvSpPr>
          <p:cNvPr id="8195" name="Rectangle 3"/>
          <p:cNvSpPr>
            <a:spLocks noGrp="1" noChangeArrowheads="1"/>
          </p:cNvSpPr>
          <p:nvPr>
            <p:ph type="body" idx="1"/>
          </p:nvPr>
        </p:nvSpPr>
        <p:spPr>
          <a:xfrm>
            <a:off x="1639888" y="2747963"/>
            <a:ext cx="7346950" cy="3306762"/>
          </a:xfrm>
        </p:spPr>
        <p:txBody>
          <a:bodyPr/>
          <a:lstStyle/>
          <a:p>
            <a:pPr eaLnBrk="1" hangingPunct="1">
              <a:lnSpc>
                <a:spcPct val="90000"/>
              </a:lnSpc>
              <a:buFontTx/>
              <a:buNone/>
            </a:pPr>
            <a:r>
              <a:rPr lang="ar-SA" sz="2800" b="1" smtClean="0"/>
              <a:t>1. تناول أكثر مما تستطيع إخراجه.</a:t>
            </a:r>
          </a:p>
          <a:p>
            <a:pPr eaLnBrk="1" hangingPunct="1">
              <a:lnSpc>
                <a:spcPct val="90000"/>
              </a:lnSpc>
              <a:buFontTx/>
              <a:buNone/>
            </a:pPr>
            <a:r>
              <a:rPr lang="ar-SA" sz="2800" b="1" smtClean="0"/>
              <a:t>2. الإضافات الحيوكيميائية (عناصر لا يستطيع الجسد أن يستخدمها).</a:t>
            </a:r>
          </a:p>
          <a:p>
            <a:pPr eaLnBrk="1" hangingPunct="1">
              <a:lnSpc>
                <a:spcPct val="90000"/>
              </a:lnSpc>
              <a:buFontTx/>
              <a:buNone/>
            </a:pPr>
            <a:r>
              <a:rPr lang="ar-SA" sz="2800" b="1" smtClean="0"/>
              <a:t>3. نظام فوق حمضي بشكل كبير.</a:t>
            </a:r>
          </a:p>
          <a:p>
            <a:pPr eaLnBrk="1" hangingPunct="1">
              <a:lnSpc>
                <a:spcPct val="90000"/>
              </a:lnSpc>
              <a:buFontTx/>
              <a:buNone/>
            </a:pPr>
            <a:endParaRPr lang="ar-SA" sz="2800" b="1" smtClean="0"/>
          </a:p>
          <a:p>
            <a:pPr algn="ctr" eaLnBrk="1" hangingPunct="1">
              <a:lnSpc>
                <a:spcPct val="90000"/>
              </a:lnSpc>
              <a:buFontTx/>
              <a:buNone/>
            </a:pPr>
            <a:r>
              <a:rPr lang="ar-SA" sz="2800" b="1" i="1" smtClean="0"/>
              <a:t>(أي شيء أدخله في جسدي،يجب على جسدي أن يهضمه أو يتخلص منه).</a:t>
            </a:r>
            <a:endParaRPr lang="en-US" sz="2800" b="1" i="1"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982788" y="1268413"/>
            <a:ext cx="7346950" cy="960437"/>
          </a:xfrm>
        </p:spPr>
        <p:txBody>
          <a:bodyPr/>
          <a:lstStyle/>
          <a:p>
            <a:pPr eaLnBrk="1" hangingPunct="1">
              <a:defRPr/>
            </a:pPr>
            <a:r>
              <a:rPr lang="en-US" b="1" i="1" u="sng" smtClean="0">
                <a:solidFill>
                  <a:schemeClr val="tx1"/>
                </a:solidFill>
                <a:effectLst>
                  <a:outerShdw blurRad="38100" dist="38100" dir="2700000" algn="tl">
                    <a:srgbClr val="C0C0C0"/>
                  </a:outerShdw>
                </a:effectLst>
              </a:rPr>
              <a:t> </a:t>
            </a:r>
            <a:r>
              <a:rPr lang="ar-SA" b="1" i="1" u="sng" smtClean="0">
                <a:solidFill>
                  <a:schemeClr val="tx1"/>
                </a:solidFill>
                <a:effectLst>
                  <a:outerShdw blurRad="38100" dist="38100" dir="2700000" algn="tl">
                    <a:srgbClr val="C0C0C0"/>
                  </a:outerShdw>
                </a:effectLst>
              </a:rPr>
              <a:t>المرض هــو العــلاج</a:t>
            </a:r>
            <a:endParaRPr lang="en-US" b="1" i="1" u="sng" smtClean="0">
              <a:solidFill>
                <a:schemeClr val="tx1"/>
              </a:solidFill>
              <a:effectLst>
                <a:outerShdw blurRad="38100" dist="38100" dir="2700000" algn="tl">
                  <a:srgbClr val="C0C0C0"/>
                </a:outerShdw>
              </a:effectLst>
            </a:endParaRPr>
          </a:p>
        </p:txBody>
      </p:sp>
      <p:sp>
        <p:nvSpPr>
          <p:cNvPr id="54275" name="Rectangle 3"/>
          <p:cNvSpPr>
            <a:spLocks noGrp="1" noChangeArrowheads="1"/>
          </p:cNvSpPr>
          <p:nvPr>
            <p:ph type="body" idx="1"/>
          </p:nvPr>
        </p:nvSpPr>
        <p:spPr>
          <a:xfrm>
            <a:off x="1423988" y="2205038"/>
            <a:ext cx="7778750" cy="4392612"/>
          </a:xfrm>
        </p:spPr>
        <p:txBody>
          <a:bodyPr/>
          <a:lstStyle/>
          <a:p>
            <a:pPr eaLnBrk="1" hangingPunct="1">
              <a:buFontTx/>
              <a:buNone/>
              <a:defRPr/>
            </a:pPr>
            <a:r>
              <a:rPr lang="ar-SA" sz="2800" b="1" smtClean="0">
                <a:effectLst>
                  <a:outerShdw blurRad="38100" dist="38100" dir="2700000" algn="tl">
                    <a:srgbClr val="C0C0C0"/>
                  </a:outerShdw>
                </a:effectLst>
              </a:rPr>
              <a:t>كيف يستجيب جسمك عندما تضع سموماً داخل تيار الدم؟ </a:t>
            </a:r>
          </a:p>
          <a:p>
            <a:pPr eaLnBrk="1" hangingPunct="1">
              <a:buFontTx/>
              <a:buNone/>
              <a:defRPr/>
            </a:pPr>
            <a:r>
              <a:rPr lang="ar-SA" sz="2800" b="1" smtClean="0">
                <a:effectLst>
                  <a:outerShdw blurRad="38100" dist="38100" dir="2700000" algn="tl">
                    <a:srgbClr val="C0C0C0"/>
                  </a:outerShdw>
                </a:effectLst>
              </a:rPr>
              <a:t>جسدك سيفعل أي شيء ممكن أن يفعله ليتخلص من السم زكام، كحة، رشح، استفراغ، زيادة أو نقصان في نبضات القلب... إلخ.  المصدر الحقيقي  للمرض هو تسمم العظام والذي يأتي من عدة أماكن أومصادر.</a:t>
            </a:r>
          </a:p>
          <a:p>
            <a:pPr eaLnBrk="1" hangingPunct="1">
              <a:buFontTx/>
              <a:buNone/>
              <a:defRPr/>
            </a:pPr>
            <a:r>
              <a:rPr lang="ar-SA" sz="2800" b="1" smtClean="0">
                <a:effectLst>
                  <a:outerShdw blurRad="38100" dist="38100" dir="2700000" algn="tl">
                    <a:srgbClr val="C0C0C0"/>
                  </a:outerShdw>
                </a:effectLst>
              </a:rPr>
              <a:t>المرض يظهر عندما الهدم يكون أكثر من البناء في نظامك، هذه العملية تظهر عندما يكون الجسد يوضع في حالة من الضعف عندما يكون هنالك نقص أو هدر للقوة والموارد هذا النقص هو نتيجة من تسمم داخلي من مصادر متعددة.</a:t>
            </a:r>
            <a:endParaRPr lang="en-US" sz="2800" b="1"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2127250" y="1125538"/>
            <a:ext cx="7346950" cy="960437"/>
          </a:xfrm>
        </p:spPr>
        <p:txBody>
          <a:bodyPr/>
          <a:lstStyle/>
          <a:p>
            <a:pPr eaLnBrk="1" hangingPunct="1">
              <a:defRPr/>
            </a:pPr>
            <a:r>
              <a:rPr lang="ar-SA" b="1" u="sng" smtClean="0">
                <a:solidFill>
                  <a:schemeClr val="tx1"/>
                </a:solidFill>
                <a:effectLst>
                  <a:outerShdw blurRad="38100" dist="38100" dir="2700000" algn="tl">
                    <a:srgbClr val="C0C0C0"/>
                  </a:outerShdw>
                </a:effectLst>
              </a:rPr>
              <a:t>العشر اساسيات للصحة</a:t>
            </a:r>
            <a:endParaRPr lang="en-US" b="1" u="sng" smtClean="0">
              <a:solidFill>
                <a:schemeClr val="tx1"/>
              </a:solidFill>
              <a:effectLst>
                <a:outerShdw blurRad="38100" dist="38100" dir="2700000" algn="tl">
                  <a:srgbClr val="C0C0C0"/>
                </a:outerShdw>
              </a:effectLst>
            </a:endParaRPr>
          </a:p>
        </p:txBody>
      </p:sp>
      <p:sp>
        <p:nvSpPr>
          <p:cNvPr id="60419" name="Rectangle 3"/>
          <p:cNvSpPr>
            <a:spLocks noGrp="1" noChangeArrowheads="1"/>
          </p:cNvSpPr>
          <p:nvPr>
            <p:ph type="body" idx="1"/>
          </p:nvPr>
        </p:nvSpPr>
        <p:spPr>
          <a:xfrm>
            <a:off x="992188" y="2062163"/>
            <a:ext cx="8285162" cy="4652962"/>
          </a:xfrm>
        </p:spPr>
        <p:txBody>
          <a:bodyPr/>
          <a:lstStyle/>
          <a:p>
            <a:pPr marL="0" indent="0" eaLnBrk="1" hangingPunct="1">
              <a:buFontTx/>
              <a:buNone/>
              <a:defRPr/>
            </a:pPr>
            <a:r>
              <a:rPr lang="ar-SA" sz="2400" b="1" u="sng" smtClean="0">
                <a:effectLst>
                  <a:outerShdw blurRad="38100" dist="38100" dir="2700000" algn="tl">
                    <a:srgbClr val="C0C0C0"/>
                  </a:outerShdw>
                </a:effectLst>
              </a:rPr>
              <a:t>أعط جسمك هدية:</a:t>
            </a:r>
          </a:p>
          <a:p>
            <a:pPr marL="909638" lvl="1" eaLnBrk="1" hangingPunct="1">
              <a:buFontTx/>
              <a:buNone/>
              <a:defRPr/>
            </a:pPr>
            <a:r>
              <a:rPr lang="ar-SA" sz="2000" b="1" smtClean="0">
                <a:effectLst>
                  <a:outerShdw blurRad="38100" dist="38100" dir="2700000" algn="tl">
                    <a:srgbClr val="C0C0C0"/>
                  </a:outerShdw>
                </a:effectLst>
              </a:rPr>
              <a:t>1.التنفس الحيوي.</a:t>
            </a:r>
          </a:p>
          <a:p>
            <a:pPr marL="909638" lvl="1" eaLnBrk="1" hangingPunct="1">
              <a:buFontTx/>
              <a:buNone/>
              <a:defRPr/>
            </a:pPr>
            <a:r>
              <a:rPr lang="ar-SA" sz="2000" b="1" smtClean="0">
                <a:effectLst>
                  <a:outerShdw blurRad="38100" dist="38100" dir="2700000" algn="tl">
                    <a:srgbClr val="C0C0C0"/>
                  </a:outerShdw>
                </a:effectLst>
              </a:rPr>
              <a:t>2. عيش الماء والأطعمة الحية.</a:t>
            </a:r>
          </a:p>
          <a:p>
            <a:pPr marL="909638" lvl="1" eaLnBrk="1" hangingPunct="1">
              <a:buFontTx/>
              <a:buNone/>
              <a:defRPr/>
            </a:pPr>
            <a:r>
              <a:rPr lang="ar-SA" sz="2000" b="1" smtClean="0">
                <a:effectLst>
                  <a:outerShdw blurRad="38100" dist="38100" dir="2700000" algn="tl">
                    <a:srgbClr val="C0C0C0"/>
                  </a:outerShdw>
                </a:effectLst>
              </a:rPr>
              <a:t>3. قوة الإيروبك وأقصى قوة.</a:t>
            </a:r>
          </a:p>
          <a:p>
            <a:pPr marL="909638" lvl="1" eaLnBrk="1" hangingPunct="1">
              <a:buFontTx/>
              <a:buNone/>
              <a:defRPr/>
            </a:pPr>
            <a:r>
              <a:rPr lang="ar-SA" sz="2000" b="1" smtClean="0">
                <a:effectLst>
                  <a:outerShdw blurRad="38100" dist="38100" dir="2700000" algn="tl">
                    <a:srgbClr val="C0C0C0"/>
                  </a:outerShdw>
                </a:effectLst>
              </a:rPr>
              <a:t>4. أقضى تغذية.</a:t>
            </a:r>
          </a:p>
          <a:p>
            <a:pPr marL="909638" lvl="1" eaLnBrk="1" hangingPunct="1">
              <a:buFontTx/>
              <a:buNone/>
              <a:defRPr/>
            </a:pPr>
            <a:r>
              <a:rPr lang="ar-SA" sz="2000" b="1" smtClean="0">
                <a:effectLst>
                  <a:outerShdw blurRad="38100" dist="38100" dir="2700000" algn="tl">
                    <a:srgbClr val="C0C0C0"/>
                  </a:outerShdw>
                </a:effectLst>
              </a:rPr>
              <a:t>5. دعم البناء.</a:t>
            </a:r>
          </a:p>
          <a:p>
            <a:pPr marL="909638" lvl="1" eaLnBrk="1" hangingPunct="1">
              <a:buFontTx/>
              <a:buNone/>
              <a:defRPr/>
            </a:pPr>
            <a:r>
              <a:rPr lang="ar-SA" sz="2000" b="1" smtClean="0">
                <a:effectLst>
                  <a:outerShdw blurRad="38100" dist="38100" dir="2700000" algn="tl">
                    <a:srgbClr val="C0C0C0"/>
                  </a:outerShdw>
                </a:effectLst>
              </a:rPr>
              <a:t>6. التفكير الموجه.</a:t>
            </a:r>
            <a:endParaRPr lang="en-US" sz="2000" b="1" smtClean="0">
              <a:effectLst>
                <a:outerShdw blurRad="38100" dist="38100" dir="2700000" algn="tl">
                  <a:srgbClr val="C0C0C0"/>
                </a:outerShdw>
              </a:effectLst>
            </a:endParaRPr>
          </a:p>
          <a:p>
            <a:pPr marL="0" indent="0" eaLnBrk="1" hangingPunct="1">
              <a:buFontTx/>
              <a:buNone/>
              <a:defRPr/>
            </a:pPr>
            <a:r>
              <a:rPr lang="ar-SA" sz="2400" b="1" u="sng" smtClean="0">
                <a:effectLst>
                  <a:outerShdw blurRad="38100" dist="38100" dir="2700000" algn="tl">
                    <a:srgbClr val="C0C0C0"/>
                  </a:outerShdw>
                </a:effectLst>
              </a:rPr>
              <a:t>بشكل كبير تخلص او قلص من استهلاك:</a:t>
            </a:r>
          </a:p>
          <a:p>
            <a:pPr marL="909638" lvl="1" eaLnBrk="1" hangingPunct="1">
              <a:buFontTx/>
              <a:buNone/>
              <a:defRPr/>
            </a:pPr>
            <a:r>
              <a:rPr lang="ar-SA" sz="2000" b="1" smtClean="0">
                <a:effectLst>
                  <a:outerShdw blurRad="38100" dist="38100" dir="2700000" algn="tl">
                    <a:srgbClr val="C0C0C0"/>
                  </a:outerShdw>
                </a:effectLst>
              </a:rPr>
              <a:t> 7. الدهون</a:t>
            </a:r>
          </a:p>
          <a:p>
            <a:pPr marL="909638" lvl="1" eaLnBrk="1" hangingPunct="1">
              <a:buFontTx/>
              <a:buNone/>
              <a:defRPr/>
            </a:pPr>
            <a:r>
              <a:rPr lang="ar-SA" sz="2000" b="1" smtClean="0">
                <a:effectLst>
                  <a:outerShdw blurRad="38100" dist="38100" dir="2700000" algn="tl">
                    <a:srgbClr val="C0C0C0"/>
                  </a:outerShdw>
                </a:effectLst>
              </a:rPr>
              <a:t> 8. المنتجات الحيوانية.</a:t>
            </a:r>
          </a:p>
          <a:p>
            <a:pPr marL="909638" lvl="1" eaLnBrk="1" hangingPunct="1">
              <a:buFontTx/>
              <a:buNone/>
              <a:defRPr/>
            </a:pPr>
            <a:r>
              <a:rPr lang="ar-SA" sz="2000" b="1" smtClean="0">
                <a:effectLst>
                  <a:outerShdw blurRad="38100" dist="38100" dir="2700000" algn="tl">
                    <a:srgbClr val="C0C0C0"/>
                  </a:outerShdw>
                </a:effectLst>
              </a:rPr>
              <a:t> 9. منتجات الألبان.</a:t>
            </a:r>
          </a:p>
          <a:p>
            <a:pPr marL="909638" lvl="1" eaLnBrk="1" hangingPunct="1">
              <a:buFontTx/>
              <a:buNone/>
              <a:defRPr/>
            </a:pPr>
            <a:r>
              <a:rPr lang="ar-SA" sz="2000" b="1" smtClean="0">
                <a:effectLst>
                  <a:outerShdw blurRad="38100" dist="38100" dir="2700000" algn="tl">
                    <a:srgbClr val="C0C0C0"/>
                  </a:outerShdw>
                </a:effectLst>
              </a:rPr>
              <a:t>10. الإضافات الحامضية.</a:t>
            </a:r>
            <a:endParaRPr lang="en-US" sz="2000" b="1"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909763" y="1341438"/>
            <a:ext cx="7346950" cy="960437"/>
          </a:xfrm>
        </p:spPr>
        <p:txBody>
          <a:bodyPr/>
          <a:lstStyle/>
          <a:p>
            <a:pPr eaLnBrk="1" hangingPunct="1">
              <a:defRPr/>
            </a:pPr>
            <a:r>
              <a:rPr lang="ar-SA" b="1" i="1" u="sng" smtClean="0">
                <a:solidFill>
                  <a:schemeClr val="tx1"/>
                </a:solidFill>
                <a:effectLst>
                  <a:outerShdw blurRad="38100" dist="38100" dir="2700000" algn="tl">
                    <a:srgbClr val="C0C0C0"/>
                  </a:outerShdw>
                </a:effectLst>
              </a:rPr>
              <a:t>الخطوة الأولى: التنفس الحيوي</a:t>
            </a:r>
            <a:endParaRPr lang="en-US" b="1" i="1" u="sng" smtClean="0">
              <a:solidFill>
                <a:schemeClr val="tx1"/>
              </a:solidFill>
              <a:effectLst>
                <a:outerShdw blurRad="38100" dist="38100" dir="2700000" algn="tl">
                  <a:srgbClr val="C0C0C0"/>
                </a:outerShdw>
              </a:effectLst>
            </a:endParaRPr>
          </a:p>
        </p:txBody>
      </p:sp>
      <p:sp>
        <p:nvSpPr>
          <p:cNvPr id="61443" name="Rectangle 3"/>
          <p:cNvSpPr>
            <a:spLocks noGrp="1" noChangeArrowheads="1"/>
          </p:cNvSpPr>
          <p:nvPr>
            <p:ph type="body" idx="1"/>
          </p:nvPr>
        </p:nvSpPr>
        <p:spPr>
          <a:xfrm>
            <a:off x="1208088" y="2422525"/>
            <a:ext cx="7775575" cy="4292600"/>
          </a:xfrm>
        </p:spPr>
        <p:txBody>
          <a:bodyPr/>
          <a:lstStyle/>
          <a:p>
            <a:pPr marL="3175" indent="-3175" algn="justLow" eaLnBrk="1" hangingPunct="1">
              <a:lnSpc>
                <a:spcPct val="80000"/>
              </a:lnSpc>
              <a:defRPr/>
            </a:pPr>
            <a:r>
              <a:rPr lang="ar-SA" sz="2000" b="1" smtClean="0">
                <a:effectLst>
                  <a:outerShdw blurRad="38100" dist="38100" dir="2700000" algn="tl">
                    <a:srgbClr val="C0C0C0"/>
                  </a:outerShdw>
                </a:effectLst>
              </a:rPr>
              <a:t>تذكر: أغنى تدفق للدم هو في الرئة السفلى.</a:t>
            </a:r>
          </a:p>
          <a:p>
            <a:pPr marL="3175" indent="-3175" algn="justLow" eaLnBrk="1" hangingPunct="1">
              <a:lnSpc>
                <a:spcPct val="80000"/>
              </a:lnSpc>
              <a:defRPr/>
            </a:pPr>
            <a:endParaRPr lang="ar-SA" sz="2000" b="1" smtClean="0">
              <a:effectLst>
                <a:outerShdw blurRad="38100" dist="38100" dir="2700000" algn="tl">
                  <a:srgbClr val="C0C0C0"/>
                </a:outerShdw>
              </a:effectLst>
            </a:endParaRPr>
          </a:p>
          <a:p>
            <a:pPr marL="3175" indent="-3175" algn="justLow" eaLnBrk="1" hangingPunct="1">
              <a:lnSpc>
                <a:spcPct val="80000"/>
              </a:lnSpc>
              <a:defRPr/>
            </a:pPr>
            <a:r>
              <a:rPr lang="ar-SA" sz="2000" b="1" smtClean="0">
                <a:effectLst>
                  <a:outerShdw blurRad="38100" dist="38100" dir="2700000" algn="tl">
                    <a:srgbClr val="C0C0C0"/>
                  </a:outerShdw>
                </a:effectLst>
              </a:rPr>
              <a:t> عندما تكون هذه المنطقة غير مشبعة بالهواء نكون في حالة نقص من الأوكسجين. </a:t>
            </a:r>
          </a:p>
          <a:p>
            <a:pPr marL="3175" indent="-3175" algn="justLow" eaLnBrk="1" hangingPunct="1">
              <a:lnSpc>
                <a:spcPct val="80000"/>
              </a:lnSpc>
              <a:defRPr/>
            </a:pPr>
            <a:endParaRPr lang="ar-SA" sz="2000" b="1" smtClean="0">
              <a:effectLst>
                <a:outerShdw blurRad="38100" dist="38100" dir="2700000" algn="tl">
                  <a:srgbClr val="C0C0C0"/>
                </a:outerShdw>
              </a:effectLst>
            </a:endParaRPr>
          </a:p>
          <a:p>
            <a:pPr marL="3175" indent="-3175" algn="justLow" eaLnBrk="1" hangingPunct="1">
              <a:lnSpc>
                <a:spcPct val="80000"/>
              </a:lnSpc>
              <a:defRPr/>
            </a:pPr>
            <a:r>
              <a:rPr lang="ar-SA" sz="2000" b="1" smtClean="0">
                <a:effectLst>
                  <a:outerShdw blurRad="38100" dist="38100" dir="2700000" algn="tl">
                    <a:srgbClr val="C0C0C0"/>
                  </a:outerShdw>
                </a:effectLst>
              </a:rPr>
              <a:t>التنفس المناسب يتطلب استخدام ”الدايا فرام“ (المنطقة من العضلات التي تفصل الصدر عن المعدة).</a:t>
            </a:r>
          </a:p>
          <a:p>
            <a:pPr marL="3175" indent="-3175" algn="justLow" eaLnBrk="1" hangingPunct="1">
              <a:lnSpc>
                <a:spcPct val="80000"/>
              </a:lnSpc>
              <a:buFontTx/>
              <a:buNone/>
              <a:defRPr/>
            </a:pPr>
            <a:endParaRPr lang="ar-SA" sz="2000" b="1" smtClean="0">
              <a:effectLst>
                <a:outerShdw blurRad="38100" dist="38100" dir="2700000" algn="tl">
                  <a:srgbClr val="C0C0C0"/>
                </a:outerShdw>
              </a:effectLst>
            </a:endParaRPr>
          </a:p>
          <a:p>
            <a:pPr marL="3175" indent="-3175" algn="justLow" eaLnBrk="1" hangingPunct="1">
              <a:lnSpc>
                <a:spcPct val="80000"/>
              </a:lnSpc>
              <a:defRPr/>
            </a:pPr>
            <a:r>
              <a:rPr lang="ar-SA" sz="2000" b="1" smtClean="0">
                <a:effectLst>
                  <a:outerShdw blurRad="38100" dist="38100" dir="2700000" algn="tl">
                    <a:srgbClr val="C0C0C0"/>
                  </a:outerShdw>
                </a:effectLst>
              </a:rPr>
              <a:t>عندما تتنفس بشكل صحيح فإن ”الدايا فرام“ تتقلص وتتمدد مما يسمح للرئة أن تتمدد وتمتلئ بالهواء للحصول على أقصى فائدة من ما يقارب من 2500 جالون من الهواء تتنفسه يومياً</a:t>
            </a:r>
          </a:p>
          <a:p>
            <a:pPr marL="3175" indent="-3175" algn="justLow" eaLnBrk="1" hangingPunct="1">
              <a:lnSpc>
                <a:spcPct val="80000"/>
              </a:lnSpc>
              <a:buFontTx/>
              <a:buNone/>
              <a:defRPr/>
            </a:pPr>
            <a:r>
              <a:rPr lang="ar-SA" sz="2000" b="1" smtClean="0">
                <a:effectLst>
                  <a:outerShdw blurRad="38100" dist="38100" dir="2700000" algn="tl">
                    <a:srgbClr val="C0C0C0"/>
                  </a:outerShdw>
                </a:effectLst>
              </a:rPr>
              <a:t> </a:t>
            </a:r>
          </a:p>
          <a:p>
            <a:pPr marL="3175" indent="-3175" algn="justLow" eaLnBrk="1" hangingPunct="1">
              <a:lnSpc>
                <a:spcPct val="80000"/>
              </a:lnSpc>
              <a:defRPr/>
            </a:pPr>
            <a:r>
              <a:rPr lang="ar-SA" sz="2000" b="1" smtClean="0">
                <a:effectLst>
                  <a:outerShdw blurRad="38100" dist="38100" dir="2700000" algn="tl">
                    <a:srgbClr val="C0C0C0"/>
                  </a:outerShdw>
                </a:effectLst>
              </a:rPr>
              <a:t>أول الخطوات التي تستطيع القيام بها لأن تكيف نفسك فوراً وتكيف جسدك لأقصى صحة هي أن تتعلم التنفس بشكل صحيح (تعلم أن تتنفس من الأسفل للأعلى).</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قالب تصميم الجدائل الزرقاء">
  <a:themeElements>
    <a:clrScheme name="قالب تصميم الجدائل الزرقاء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fontScheme name="قالب تصميم الجدائل الزرقاء">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قالب تصميم الجدائل الزرقاء 1">
        <a:dk1>
          <a:srgbClr val="0099FF"/>
        </a:dk1>
        <a:lt1>
          <a:srgbClr val="FFFFFF"/>
        </a:lt1>
        <a:dk2>
          <a:srgbClr val="0099FF"/>
        </a:dk2>
        <a:lt2>
          <a:srgbClr val="808080"/>
        </a:lt2>
        <a:accent1>
          <a:srgbClr val="B9D6E5"/>
        </a:accent1>
        <a:accent2>
          <a:srgbClr val="333399"/>
        </a:accent2>
        <a:accent3>
          <a:srgbClr val="FFFFFF"/>
        </a:accent3>
        <a:accent4>
          <a:srgbClr val="0082DA"/>
        </a:accent4>
        <a:accent5>
          <a:srgbClr val="D9E8F0"/>
        </a:accent5>
        <a:accent6>
          <a:srgbClr val="2D2D8A"/>
        </a:accent6>
        <a:hlink>
          <a:srgbClr val="3366CC"/>
        </a:hlink>
        <a:folHlink>
          <a:srgbClr val="FFFFCC"/>
        </a:folHlink>
      </a:clrScheme>
      <a:clrMap bg1="lt1" tx1="dk1" bg2="lt2" tx2="dk2" accent1="accent1" accent2="accent2" accent3="accent3" accent4="accent4" accent5="accent5" accent6="accent6" hlink="hlink" folHlink="folHlink"/>
    </a:extraClrScheme>
    <a:extraClrScheme>
      <a:clrScheme name="قالب تصميم الجدائل الزرقاء 2">
        <a:dk1>
          <a:srgbClr val="808080"/>
        </a:dk1>
        <a:lt1>
          <a:srgbClr val="FFFFFF"/>
        </a:lt1>
        <a:dk2>
          <a:srgbClr val="0066CC"/>
        </a:dk2>
        <a:lt2>
          <a:srgbClr val="969696"/>
        </a:lt2>
        <a:accent1>
          <a:srgbClr val="DDDDDD"/>
        </a:accent1>
        <a:accent2>
          <a:srgbClr val="33CCFF"/>
        </a:accent2>
        <a:accent3>
          <a:srgbClr val="FFFFFF"/>
        </a:accent3>
        <a:accent4>
          <a:srgbClr val="6C6C6C"/>
        </a:accent4>
        <a:accent5>
          <a:srgbClr val="EBEBEB"/>
        </a:accent5>
        <a:accent6>
          <a:srgbClr val="2DB9E7"/>
        </a:accent6>
        <a:hlink>
          <a:srgbClr val="CC3300"/>
        </a:hlink>
        <a:folHlink>
          <a:srgbClr val="003399"/>
        </a:folHlink>
      </a:clrScheme>
      <a:clrMap bg1="lt1" tx1="dk1" bg2="lt2" tx2="dk2" accent1="accent1" accent2="accent2" accent3="accent3" accent4="accent4" accent5="accent5" accent6="accent6" hlink="hlink" folHlink="folHlink"/>
    </a:extraClrScheme>
    <a:extraClrScheme>
      <a:clrScheme name="قالب تصميم الجدائل الزرقاء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clrMap bg1="lt1" tx1="dk1" bg2="lt2" tx2="dk2" accent1="accent1" accent2="accent2" accent3="accent3" accent4="accent4" accent5="accent5" accent6="accent6" hlink="hlink" folHlink="folHlink"/>
    </a:extraClrScheme>
    <a:extraClrScheme>
      <a:clrScheme name="قالب تصميم الجدائل الزرقاء 4">
        <a:dk1>
          <a:srgbClr val="3366CC"/>
        </a:dk1>
        <a:lt1>
          <a:srgbClr val="FFFFFF"/>
        </a:lt1>
        <a:dk2>
          <a:srgbClr val="66CCFF"/>
        </a:dk2>
        <a:lt2>
          <a:srgbClr val="808080"/>
        </a:lt2>
        <a:accent1>
          <a:srgbClr val="B4DCFF"/>
        </a:accent1>
        <a:accent2>
          <a:srgbClr val="CCCCFF"/>
        </a:accent2>
        <a:accent3>
          <a:srgbClr val="FFFFFF"/>
        </a:accent3>
        <a:accent4>
          <a:srgbClr val="2A56AE"/>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قالب تصميم الجدائل الزرقاء 5">
        <a:dk1>
          <a:srgbClr val="808080"/>
        </a:dk1>
        <a:lt1>
          <a:srgbClr val="FFFFD9"/>
        </a:lt1>
        <a:dk2>
          <a:srgbClr val="3366CC"/>
        </a:dk2>
        <a:lt2>
          <a:srgbClr val="777777"/>
        </a:lt2>
        <a:accent1>
          <a:srgbClr val="EBEECA"/>
        </a:accent1>
        <a:accent2>
          <a:srgbClr val="99CCFF"/>
        </a:accent2>
        <a:accent3>
          <a:srgbClr val="FFFFE9"/>
        </a:accent3>
        <a:accent4>
          <a:srgbClr val="6C6C6C"/>
        </a:accent4>
        <a:accent5>
          <a:srgbClr val="F3F5E1"/>
        </a:accent5>
        <a:accent6>
          <a:srgbClr val="8AB9E7"/>
        </a:accent6>
        <a:hlink>
          <a:srgbClr val="2901BB"/>
        </a:hlink>
        <a:folHlink>
          <a:srgbClr val="FF7500"/>
        </a:folHlink>
      </a:clrScheme>
      <a:clrMap bg1="lt1" tx1="dk1" bg2="lt2" tx2="dk2" accent1="accent1" accent2="accent2" accent3="accent3" accent4="accent4" accent5="accent5" accent6="accent6" hlink="hlink" folHlink="folHlink"/>
    </a:extraClrScheme>
    <a:extraClrScheme>
      <a:clrScheme name="قالب تصميم الجدائل الزرقاء 6">
        <a:dk1>
          <a:srgbClr val="3366CC"/>
        </a:dk1>
        <a:lt1>
          <a:srgbClr val="008080"/>
        </a:lt1>
        <a:dk2>
          <a:srgbClr val="3399FF"/>
        </a:dk2>
        <a:lt2>
          <a:srgbClr val="005A58"/>
        </a:lt2>
        <a:accent1>
          <a:srgbClr val="8BC2FF"/>
        </a:accent1>
        <a:accent2>
          <a:srgbClr val="FFFFCC"/>
        </a:accent2>
        <a:accent3>
          <a:srgbClr val="AAC0C0"/>
        </a:accent3>
        <a:accent4>
          <a:srgbClr val="2A56AE"/>
        </a:accent4>
        <a:accent5>
          <a:srgbClr val="C4DDFF"/>
        </a:accent5>
        <a:accent6>
          <a:srgbClr val="E7E7B9"/>
        </a:accent6>
        <a:hlink>
          <a:srgbClr val="990000"/>
        </a:hlink>
        <a:folHlink>
          <a:srgbClr val="0066FF"/>
        </a:folHlink>
      </a:clrScheme>
      <a:clrMap bg1="lt1" tx1="dk1" bg2="lt2" tx2="dk2" accent1="accent1" accent2="accent2" accent3="accent3" accent4="accent4" accent5="accent5" accent6="accent6" hlink="hlink" folHlink="folHlink"/>
    </a:extraClrScheme>
    <a:extraClrScheme>
      <a:clrScheme name="قالب تصميم الجدائل الزرقاء 7">
        <a:dk1>
          <a:srgbClr val="666666"/>
        </a:dk1>
        <a:lt1>
          <a:srgbClr val="666699"/>
        </a:lt1>
        <a:dk2>
          <a:srgbClr val="99CCFF"/>
        </a:dk2>
        <a:lt2>
          <a:srgbClr val="3E3E5C"/>
        </a:lt2>
        <a:accent1>
          <a:srgbClr val="D2D2D2"/>
        </a:accent1>
        <a:accent2>
          <a:srgbClr val="8DC6FF"/>
        </a:accent2>
        <a:accent3>
          <a:srgbClr val="B8B8CA"/>
        </a:accent3>
        <a:accent4>
          <a:srgbClr val="565656"/>
        </a:accent4>
        <a:accent5>
          <a:srgbClr val="E5E5E5"/>
        </a:accent5>
        <a:accent6>
          <a:srgbClr val="7FB3E7"/>
        </a:accent6>
        <a:hlink>
          <a:srgbClr val="0066FF"/>
        </a:hlink>
        <a:folHlink>
          <a:srgbClr val="FF9933"/>
        </a:folHlink>
      </a:clrScheme>
      <a:clrMap bg1="lt1" tx1="dk1" bg2="lt2" tx2="dk2" accent1="accent1" accent2="accent2" accent3="accent3" accent4="accent4" accent5="accent5" accent6="accent6" hlink="hlink" folHlink="folHlink"/>
    </a:extraClrScheme>
    <a:extraClrScheme>
      <a:clrScheme name="قالب تصميم الجدائل الزرقاء 8">
        <a:dk1>
          <a:srgbClr val="5C1F00"/>
        </a:dk1>
        <a:lt1>
          <a:srgbClr val="9C3408"/>
        </a:lt1>
        <a:dk2>
          <a:srgbClr val="800000"/>
        </a:dk2>
        <a:lt2>
          <a:srgbClr val="73BCFF"/>
        </a:lt2>
        <a:accent1>
          <a:srgbClr val="D99965"/>
        </a:accent1>
        <a:accent2>
          <a:srgbClr val="3366CC"/>
        </a:accent2>
        <a:accent3>
          <a:srgbClr val="C0AAAA"/>
        </a:accent3>
        <a:accent4>
          <a:srgbClr val="852B06"/>
        </a:accent4>
        <a:accent5>
          <a:srgbClr val="E9CAB8"/>
        </a:accent5>
        <a:accent6>
          <a:srgbClr val="2D5CB9"/>
        </a:accent6>
        <a:hlink>
          <a:srgbClr val="D3EBFF"/>
        </a:hlink>
        <a:folHlink>
          <a:srgbClr val="FED3AC"/>
        </a:folHlink>
      </a:clrScheme>
      <a:clrMap bg1="dk2" tx1="lt1" bg2="dk1" tx2="lt2" accent1="accent1" accent2="accent2" accent3="accent3" accent4="accent4" accent5="accent5" accent6="accent6" hlink="hlink" folHlink="folHlink"/>
    </a:extraClrScheme>
    <a:extraClrScheme>
      <a:clrScheme name="قالب تصميم الجدائل الزرقاء 9">
        <a:dk1>
          <a:srgbClr val="336699"/>
        </a:dk1>
        <a:lt1>
          <a:srgbClr val="1270AA"/>
        </a:lt1>
        <a:dk2>
          <a:srgbClr val="000000"/>
        </a:dk2>
        <a:lt2>
          <a:srgbClr val="66CCFF"/>
        </a:lt2>
        <a:accent1>
          <a:srgbClr val="AAE1FA"/>
        </a:accent1>
        <a:accent2>
          <a:srgbClr val="0033CC"/>
        </a:accent2>
        <a:accent3>
          <a:srgbClr val="AAAAAA"/>
        </a:accent3>
        <a:accent4>
          <a:srgbClr val="0E5F91"/>
        </a:accent4>
        <a:accent5>
          <a:srgbClr val="D2EEFC"/>
        </a:accent5>
        <a:accent6>
          <a:srgbClr val="002DB9"/>
        </a:accent6>
        <a:hlink>
          <a:srgbClr val="FF7500"/>
        </a:hlink>
        <a:folHlink>
          <a:srgbClr val="0066FF"/>
        </a:folHlink>
      </a:clrScheme>
      <a:clrMap bg1="dk2" tx1="lt1" bg2="dk1" tx2="lt2" accent1="accent1" accent2="accent2" accent3="accent3" accent4="accent4" accent5="accent5" accent6="accent6" hlink="hlink" folHlink="folHlink"/>
    </a:extraClrScheme>
    <a:extraClrScheme>
      <a:clrScheme name="قالب تصميم الجدائل الزرقاء 10">
        <a:dk1>
          <a:srgbClr val="003366"/>
        </a:dk1>
        <a:lt1>
          <a:srgbClr val="A9A9A9"/>
        </a:lt1>
        <a:dk2>
          <a:srgbClr val="000099"/>
        </a:dk2>
        <a:lt2>
          <a:srgbClr val="66CCFF"/>
        </a:lt2>
        <a:accent1>
          <a:srgbClr val="336699"/>
        </a:accent1>
        <a:accent2>
          <a:srgbClr val="3333FF"/>
        </a:accent2>
        <a:accent3>
          <a:srgbClr val="AAAACA"/>
        </a:accent3>
        <a:accent4>
          <a:srgbClr val="909090"/>
        </a:accent4>
        <a:accent5>
          <a:srgbClr val="ADB8CA"/>
        </a:accent5>
        <a:accent6>
          <a:srgbClr val="2D2DE7"/>
        </a:accent6>
        <a:hlink>
          <a:srgbClr val="66CCFF"/>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1_Custom Design">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ustom Design 13">
        <a:dk1>
          <a:srgbClr val="000000"/>
        </a:dk1>
        <a:lt1>
          <a:srgbClr val="DEF6F1"/>
        </a:lt1>
        <a:dk2>
          <a:srgbClr val="000000"/>
        </a:dk2>
        <a:lt2>
          <a:srgbClr val="969696"/>
        </a:lt2>
        <a:accent1>
          <a:srgbClr val="E6E6E6"/>
        </a:accent1>
        <a:accent2>
          <a:srgbClr val="8DC6FF"/>
        </a:accent2>
        <a:accent3>
          <a:srgbClr val="ECFAF7"/>
        </a:accent3>
        <a:accent4>
          <a:srgbClr val="000000"/>
        </a:accent4>
        <a:accent5>
          <a:srgbClr val="F0F0F0"/>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14">
        <a:dk1>
          <a:srgbClr val="000000"/>
        </a:dk1>
        <a:lt1>
          <a:srgbClr val="FFFFFF"/>
        </a:lt1>
        <a:dk2>
          <a:srgbClr val="000000"/>
        </a:dk2>
        <a:lt2>
          <a:srgbClr val="808080"/>
        </a:lt2>
        <a:accent1>
          <a:srgbClr val="B4DCFF"/>
        </a:accent1>
        <a:accent2>
          <a:srgbClr val="CCCCFF"/>
        </a:accent2>
        <a:accent3>
          <a:srgbClr val="FFFFFF"/>
        </a:accent3>
        <a:accent4>
          <a:srgbClr val="000000"/>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15">
        <a:dk1>
          <a:srgbClr val="000000"/>
        </a:dk1>
        <a:lt1>
          <a:srgbClr val="FFFFD9"/>
        </a:lt1>
        <a:dk2>
          <a:srgbClr val="000000"/>
        </a:dk2>
        <a:lt2>
          <a:srgbClr val="777777"/>
        </a:lt2>
        <a:accent1>
          <a:srgbClr val="EBEECA"/>
        </a:accent1>
        <a:accent2>
          <a:srgbClr val="DBFF75"/>
        </a:accent2>
        <a:accent3>
          <a:srgbClr val="FFFFE9"/>
        </a:accent3>
        <a:accent4>
          <a:srgbClr val="000000"/>
        </a:accent4>
        <a:accent5>
          <a:srgbClr val="F3F5E1"/>
        </a:accent5>
        <a:accent6>
          <a:srgbClr val="C6E769"/>
        </a:accent6>
        <a:hlink>
          <a:srgbClr val="8FA418"/>
        </a:hlink>
        <a:folHlink>
          <a:srgbClr val="FF7500"/>
        </a:folHlink>
      </a:clrScheme>
      <a:clrMap bg1="lt1" tx1="dk1" bg2="lt2" tx2="dk2" accent1="accent1" accent2="accent2" accent3="accent3" accent4="accent4" accent5="accent5" accent6="accent6" hlink="hlink" folHlink="folHlink"/>
    </a:extraClrScheme>
    <a:extraClrScheme>
      <a:clrScheme name="1_Custom Design 16">
        <a:dk1>
          <a:srgbClr val="58572B"/>
        </a:dk1>
        <a:lt1>
          <a:srgbClr val="008080"/>
        </a:lt1>
        <a:dk2>
          <a:srgbClr val="FFFF99"/>
        </a:dk2>
        <a:lt2>
          <a:srgbClr val="005A58"/>
        </a:lt2>
        <a:accent1>
          <a:srgbClr val="CCCC99"/>
        </a:accent1>
        <a:accent2>
          <a:srgbClr val="FFFFCC"/>
        </a:accent2>
        <a:accent3>
          <a:srgbClr val="AAC0C0"/>
        </a:accent3>
        <a:accent4>
          <a:srgbClr val="4A4923"/>
        </a:accent4>
        <a:accent5>
          <a:srgbClr val="E2E2CA"/>
        </a:accent5>
        <a:accent6>
          <a:srgbClr val="E7E7B9"/>
        </a:accent6>
        <a:hlink>
          <a:srgbClr val="990000"/>
        </a:hlink>
        <a:folHlink>
          <a:srgbClr val="6633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قالب تصميم الجدائل الزرقاء</Template>
  <TotalTime>89</TotalTime>
  <Words>2289</Words>
  <Application>Microsoft Office PowerPoint</Application>
  <PresentationFormat>A4 Paper (210x297 mm)</PresentationFormat>
  <Paragraphs>168</Paragraphs>
  <Slides>22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Arial Black</vt:lpstr>
      <vt:lpstr>Calibri</vt:lpstr>
      <vt:lpstr>AL-Mateen</vt:lpstr>
      <vt:lpstr>قالب تصميم الجدائل الزرقاء</vt:lpstr>
      <vt:lpstr>1_Custom Design</vt:lpstr>
      <vt:lpstr>صحة مدى الحياة 10 خطوات للصحة الدائمة</vt:lpstr>
      <vt:lpstr>لتنطلق نحو الصحة:</vt:lpstr>
      <vt:lpstr>ما هي الصحة؟</vt:lpstr>
      <vt:lpstr>مالذي تحتاجه الخلايا لتكون حية؟  والأهم من ذلك أن تستمر في الحياة؟</vt:lpstr>
      <vt:lpstr>هنالك3 طرق ممكن أن تموت بها الخلايا: </vt:lpstr>
      <vt:lpstr>مالذي يؤدي لأن تتراكم السموم في تيار الدم؟</vt:lpstr>
      <vt:lpstr> المرض هــو العــلاج</vt:lpstr>
      <vt:lpstr>العشر اساسيات للصحة</vt:lpstr>
      <vt:lpstr>الخطوة الأولى: التنفس الحيوي</vt:lpstr>
      <vt:lpstr>الخطوة الثانية: الماء والأطعمة الحية</vt:lpstr>
      <vt:lpstr>الخطوة الثالثة: قوة الإيروربك والقوة القصوى</vt:lpstr>
      <vt:lpstr>ماهي فوائد تمارين الإيروبك؟ </vt:lpstr>
      <vt:lpstr>المؤشرات الحيوية العشرة للشيخوخة:</vt:lpstr>
      <vt:lpstr>الخطوة الرابعة: التغذية القصوى:</vt:lpstr>
      <vt:lpstr>الخطوة الخامسة: دعـم هيكل وبناء الجسم:</vt:lpstr>
      <vt:lpstr>الخطوة السادسة : التفكير الموجه:</vt:lpstr>
      <vt:lpstr>الخطوة السابعة : قلل الدهون المعالجة:</vt:lpstr>
      <vt:lpstr>الخطوة السابعة : قلل الدهون المعالجة:</vt:lpstr>
      <vt:lpstr>الخطوة الثامنة : قلل من استهلاكك للمنتجات الحيوانية:</vt:lpstr>
      <vt:lpstr>الخطوة الثامنة : قلل من استهلاكك للمنتجات الحيوانية:</vt:lpstr>
      <vt:lpstr>الخطوة التاسعة: قلل استهلاكك لمنتجات الألبان</vt:lpstr>
      <vt:lpstr>الخطوة العاشرة : تجنب الإضافات الحمضية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وليد بن عبدالله الرمادي</dc:creator>
  <cp:lastModifiedBy>TOSHIBA</cp:lastModifiedBy>
  <cp:revision>13</cp:revision>
  <dcterms:created xsi:type="dcterms:W3CDTF">2004-09-14T07:37:45Z</dcterms:created>
  <dcterms:modified xsi:type="dcterms:W3CDTF">2012-05-28T21:39:06Z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TC010721241025</vt:lpwstr>
  </property>
</Properties>
</file>