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notesMasterIdLst>
    <p:notesMasterId r:id="rId17"/>
  </p:notesMasterIdLst>
  <p:sldIdLst>
    <p:sldId id="256" r:id="rId2"/>
    <p:sldId id="257" r:id="rId3"/>
    <p:sldId id="264" r:id="rId4"/>
    <p:sldId id="276" r:id="rId5"/>
    <p:sldId id="277" r:id="rId6"/>
    <p:sldId id="278" r:id="rId7"/>
    <p:sldId id="296" r:id="rId8"/>
    <p:sldId id="282" r:id="rId9"/>
    <p:sldId id="283" r:id="rId10"/>
    <p:sldId id="289" r:id="rId11"/>
    <p:sldId id="286" r:id="rId12"/>
    <p:sldId id="284" r:id="rId13"/>
    <p:sldId id="288" r:id="rId14"/>
    <p:sldId id="295" r:id="rId15"/>
    <p:sldId id="29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النمط المتوسط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515" autoAdjust="0"/>
    <p:restoredTop sz="93190" autoAdjust="0"/>
  </p:normalViewPr>
  <p:slideViewPr>
    <p:cSldViewPr>
      <p:cViewPr>
        <p:scale>
          <a:sx n="80" d="100"/>
          <a:sy n="80" d="100"/>
        </p:scale>
        <p:origin x="-1332" y="54"/>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ar-SA" sz="2000" dirty="0" smtClean="0">
                <a:solidFill>
                  <a:schemeClr val="bg1"/>
                </a:solidFill>
                <a:latin typeface="GE SS Text Light" pitchFamily="18" charset="-78"/>
                <a:ea typeface="GE SS Text Light" pitchFamily="18" charset="-78"/>
                <a:cs typeface="GE SS Text Light" pitchFamily="18" charset="-78"/>
              </a:rPr>
              <a:t>توزيع الجامعات الافتراضية حول العالم </a:t>
            </a:r>
            <a:endParaRPr lang="ar-SA" sz="2000" dirty="0">
              <a:solidFill>
                <a:schemeClr val="bg1"/>
              </a:solidFill>
              <a:latin typeface="GE SS Text Light" pitchFamily="18" charset="-78"/>
              <a:ea typeface="GE SS Text Light" pitchFamily="18" charset="-78"/>
              <a:cs typeface="GE SS Text Light" pitchFamily="18" charset="-78"/>
            </a:endParaRPr>
          </a:p>
        </c:rich>
      </c:tx>
      <c:layout/>
      <c:overlay val="0"/>
      <c:spPr>
        <a:solidFill>
          <a:schemeClr val="tx2"/>
        </a:solidFill>
      </c:spPr>
    </c:title>
    <c:autoTitleDeleted val="0"/>
    <c:plotArea>
      <c:layout>
        <c:manualLayout>
          <c:layoutTarget val="inner"/>
          <c:xMode val="edge"/>
          <c:yMode val="edge"/>
          <c:x val="0.16804450039743835"/>
          <c:y val="0.23641246132235652"/>
          <c:w val="0.52217830395091958"/>
          <c:h val="0.70948143959958276"/>
        </c:manualLayout>
      </c:layout>
      <c:pieChart>
        <c:varyColors val="1"/>
        <c:ser>
          <c:idx val="0"/>
          <c:order val="0"/>
          <c:tx>
            <c:strRef>
              <c:f>ورقة1!$B$1</c:f>
              <c:strCache>
                <c:ptCount val="1"/>
                <c:pt idx="0">
                  <c:v>عدد الجامعات الافتراضية</c:v>
                </c:pt>
              </c:strCache>
            </c:strRef>
          </c:tx>
          <c:explosion val="25"/>
          <c:cat>
            <c:strRef>
              <c:f>ورقة1!$A$2:$A$22</c:f>
              <c:strCache>
                <c:ptCount val="21"/>
                <c:pt idx="0">
                  <c:v>الولايات المتحدة</c:v>
                </c:pt>
                <c:pt idx="1">
                  <c:v>كندا</c:v>
                </c:pt>
                <c:pt idx="2">
                  <c:v>البرازيل</c:v>
                </c:pt>
                <c:pt idx="3">
                  <c:v>المملكة المتحدة</c:v>
                </c:pt>
                <c:pt idx="4">
                  <c:v>الهند</c:v>
                </c:pt>
                <c:pt idx="5">
                  <c:v>تايلندا</c:v>
                </c:pt>
                <c:pt idx="6">
                  <c:v>كوريا</c:v>
                </c:pt>
                <c:pt idx="7">
                  <c:v>ماليزيا</c:v>
                </c:pt>
                <c:pt idx="8">
                  <c:v>النرويج</c:v>
                </c:pt>
                <c:pt idx="9">
                  <c:v>نيوزلندا</c:v>
                </c:pt>
                <c:pt idx="10">
                  <c:v>ألمانيا</c:v>
                </c:pt>
                <c:pt idx="11">
                  <c:v>جنوب أفريقيا</c:v>
                </c:pt>
                <c:pt idx="12">
                  <c:v>سنغافورة</c:v>
                </c:pt>
                <c:pt idx="13">
                  <c:v>السويد</c:v>
                </c:pt>
                <c:pt idx="14">
                  <c:v>الفليبين</c:v>
                </c:pt>
                <c:pt idx="15">
                  <c:v>المكسيك</c:v>
                </c:pt>
                <c:pt idx="16">
                  <c:v>هونج كونج</c:v>
                </c:pt>
                <c:pt idx="17">
                  <c:v>فرنسا</c:v>
                </c:pt>
                <c:pt idx="18">
                  <c:v>فنلندا</c:v>
                </c:pt>
                <c:pt idx="19">
                  <c:v>أسبانيا</c:v>
                </c:pt>
                <c:pt idx="20">
                  <c:v>بلغاريا</c:v>
                </c:pt>
              </c:strCache>
            </c:strRef>
          </c:cat>
          <c:val>
            <c:numRef>
              <c:f>ورقة1!$B$2:$B$22</c:f>
              <c:numCache>
                <c:formatCode>General</c:formatCode>
                <c:ptCount val="21"/>
                <c:pt idx="0">
                  <c:v>29</c:v>
                </c:pt>
                <c:pt idx="1">
                  <c:v>7</c:v>
                </c:pt>
                <c:pt idx="2">
                  <c:v>6</c:v>
                </c:pt>
                <c:pt idx="3">
                  <c:v>5</c:v>
                </c:pt>
                <c:pt idx="4">
                  <c:v>4</c:v>
                </c:pt>
                <c:pt idx="5">
                  <c:v>4</c:v>
                </c:pt>
                <c:pt idx="6">
                  <c:v>3</c:v>
                </c:pt>
                <c:pt idx="7">
                  <c:v>3</c:v>
                </c:pt>
                <c:pt idx="8">
                  <c:v>3</c:v>
                </c:pt>
                <c:pt idx="9">
                  <c:v>3</c:v>
                </c:pt>
                <c:pt idx="10">
                  <c:v>3</c:v>
                </c:pt>
                <c:pt idx="11">
                  <c:v>2</c:v>
                </c:pt>
                <c:pt idx="12">
                  <c:v>2</c:v>
                </c:pt>
                <c:pt idx="13">
                  <c:v>2</c:v>
                </c:pt>
                <c:pt idx="14">
                  <c:v>2</c:v>
                </c:pt>
                <c:pt idx="15">
                  <c:v>2</c:v>
                </c:pt>
                <c:pt idx="16">
                  <c:v>2</c:v>
                </c:pt>
                <c:pt idx="17">
                  <c:v>2</c:v>
                </c:pt>
                <c:pt idx="18">
                  <c:v>2</c:v>
                </c:pt>
                <c:pt idx="19">
                  <c:v>2</c:v>
                </c:pt>
                <c:pt idx="20">
                  <c:v>2</c:v>
                </c:pt>
              </c:numCache>
            </c:numRef>
          </c:val>
        </c:ser>
        <c:dLbls>
          <c:showLegendKey val="0"/>
          <c:showVal val="0"/>
          <c:showCatName val="1"/>
          <c:showSerName val="0"/>
          <c:showPercent val="1"/>
          <c:showBubbleSize val="0"/>
          <c:showLeaderLines val="0"/>
        </c:dLbls>
        <c:firstSliceAng val="0"/>
      </c:pieChart>
    </c:plotArea>
    <c:plotVisOnly val="1"/>
    <c:dispBlanksAs val="gap"/>
    <c:showDLblsOverMax val="0"/>
  </c:chart>
  <c:txPr>
    <a:bodyPr/>
    <a:lstStyle/>
    <a:p>
      <a:pPr>
        <a:defRPr sz="1800"/>
      </a:pPr>
      <a:endParaRPr lang="ar-SA"/>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0.888</cdr:x>
      <cdr:y>0.15217</cdr:y>
    </cdr:from>
    <cdr:to>
      <cdr:x>0.992</cdr:x>
      <cdr:y>0.72826</cdr:y>
    </cdr:to>
    <cdr:sp macro="" textlink="">
      <cdr:nvSpPr>
        <cdr:cNvPr id="3" name="مربع نص 2"/>
        <cdr:cNvSpPr txBox="1"/>
      </cdr:nvSpPr>
      <cdr:spPr>
        <a:xfrm xmlns:a="http://schemas.openxmlformats.org/drawingml/2006/main">
          <a:off x="7929586" y="1000132"/>
          <a:ext cx="928694" cy="3786214"/>
        </a:xfrm>
        <a:prstGeom xmlns:a="http://schemas.openxmlformats.org/drawingml/2006/main" prst="rect">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1"/>
        <a:lstStyle xmlns:a="http://schemas.openxmlformats.org/drawingml/2006/main"/>
        <a:p xmlns:a="http://schemas.openxmlformats.org/drawingml/2006/main">
          <a:pPr algn="r"/>
          <a:r>
            <a:rPr lang="ar-SA" sz="1200" b="1" dirty="0" smtClean="0">
              <a:solidFill>
                <a:schemeClr val="tx1"/>
              </a:solidFill>
            </a:rPr>
            <a:t>الدولة</a:t>
          </a:r>
        </a:p>
        <a:p xmlns:a="http://schemas.openxmlformats.org/drawingml/2006/main">
          <a:pPr algn="r"/>
          <a:r>
            <a:rPr lang="ar-SA" b="1" dirty="0" smtClean="0"/>
            <a:t>الولايات المتحدة</a:t>
          </a:r>
        </a:p>
        <a:p xmlns:a="http://schemas.openxmlformats.org/drawingml/2006/main">
          <a:pPr algn="r"/>
          <a:r>
            <a:rPr lang="ar-SA" sz="1100" b="1" dirty="0" smtClean="0"/>
            <a:t>كندا</a:t>
          </a:r>
        </a:p>
        <a:p xmlns:a="http://schemas.openxmlformats.org/drawingml/2006/main">
          <a:pPr algn="r"/>
          <a:r>
            <a:rPr lang="ar-SA" sz="1100" b="1" dirty="0" smtClean="0"/>
            <a:t>البرازيل</a:t>
          </a:r>
        </a:p>
        <a:p xmlns:a="http://schemas.openxmlformats.org/drawingml/2006/main">
          <a:pPr algn="r"/>
          <a:r>
            <a:rPr lang="ar-SA" b="1" dirty="0" smtClean="0"/>
            <a:t>المملكة المتحدة</a:t>
          </a:r>
        </a:p>
        <a:p xmlns:a="http://schemas.openxmlformats.org/drawingml/2006/main">
          <a:pPr algn="r"/>
          <a:r>
            <a:rPr lang="ar-SA" b="1" dirty="0" smtClean="0"/>
            <a:t>الهند</a:t>
          </a:r>
        </a:p>
        <a:p xmlns:a="http://schemas.openxmlformats.org/drawingml/2006/main">
          <a:pPr algn="r"/>
          <a:r>
            <a:rPr lang="ar-SA" sz="1100" b="1" dirty="0" smtClean="0"/>
            <a:t>تايلند</a:t>
          </a:r>
        </a:p>
        <a:p xmlns:a="http://schemas.openxmlformats.org/drawingml/2006/main">
          <a:pPr algn="r"/>
          <a:r>
            <a:rPr lang="ar-SA" b="1" dirty="0" smtClean="0"/>
            <a:t>كوريا</a:t>
          </a:r>
        </a:p>
        <a:p xmlns:a="http://schemas.openxmlformats.org/drawingml/2006/main">
          <a:pPr algn="r"/>
          <a:r>
            <a:rPr lang="ar-SA" sz="1100" b="1" dirty="0" smtClean="0"/>
            <a:t>ماليزيا</a:t>
          </a:r>
        </a:p>
        <a:p xmlns:a="http://schemas.openxmlformats.org/drawingml/2006/main">
          <a:pPr algn="r"/>
          <a:r>
            <a:rPr lang="ar-SA" sz="1100" b="1" dirty="0" smtClean="0"/>
            <a:t>النرويج</a:t>
          </a:r>
        </a:p>
        <a:p xmlns:a="http://schemas.openxmlformats.org/drawingml/2006/main">
          <a:pPr algn="r"/>
          <a:r>
            <a:rPr lang="ar-SA" b="1" dirty="0" smtClean="0"/>
            <a:t>نيوزلندا</a:t>
          </a:r>
        </a:p>
        <a:p xmlns:a="http://schemas.openxmlformats.org/drawingml/2006/main">
          <a:pPr algn="r"/>
          <a:r>
            <a:rPr lang="ar-SA" sz="1100" b="1" dirty="0" smtClean="0"/>
            <a:t>ألمانيا</a:t>
          </a:r>
        </a:p>
        <a:p xmlns:a="http://schemas.openxmlformats.org/drawingml/2006/main">
          <a:pPr algn="r"/>
          <a:r>
            <a:rPr lang="ar-SA" b="1" dirty="0" smtClean="0"/>
            <a:t>جنوب أفريقيا</a:t>
          </a:r>
        </a:p>
        <a:p xmlns:a="http://schemas.openxmlformats.org/drawingml/2006/main">
          <a:pPr algn="r"/>
          <a:r>
            <a:rPr lang="ar-SA" sz="1100" b="1" dirty="0" smtClean="0"/>
            <a:t>سنغافورة</a:t>
          </a:r>
        </a:p>
        <a:p xmlns:a="http://schemas.openxmlformats.org/drawingml/2006/main">
          <a:pPr algn="r"/>
          <a:r>
            <a:rPr lang="ar-SA" b="1" dirty="0" smtClean="0"/>
            <a:t>السويد</a:t>
          </a:r>
        </a:p>
        <a:p xmlns:a="http://schemas.openxmlformats.org/drawingml/2006/main">
          <a:pPr algn="r"/>
          <a:r>
            <a:rPr lang="ar-SA" sz="1100" b="1" dirty="0" smtClean="0"/>
            <a:t>الفلبين</a:t>
          </a:r>
        </a:p>
        <a:p xmlns:a="http://schemas.openxmlformats.org/drawingml/2006/main">
          <a:pPr algn="r"/>
          <a:r>
            <a:rPr lang="ar-SA" b="1" dirty="0" smtClean="0"/>
            <a:t>المكسيك</a:t>
          </a:r>
        </a:p>
        <a:p xmlns:a="http://schemas.openxmlformats.org/drawingml/2006/main">
          <a:pPr algn="r"/>
          <a:r>
            <a:rPr lang="ar-SA" sz="1100" b="1" dirty="0" smtClean="0"/>
            <a:t>هونج كونج</a:t>
          </a:r>
        </a:p>
        <a:p xmlns:a="http://schemas.openxmlformats.org/drawingml/2006/main">
          <a:pPr algn="r"/>
          <a:r>
            <a:rPr lang="ar-SA" b="1" dirty="0" smtClean="0"/>
            <a:t>فرنسا</a:t>
          </a:r>
        </a:p>
        <a:p xmlns:a="http://schemas.openxmlformats.org/drawingml/2006/main">
          <a:pPr algn="r"/>
          <a:r>
            <a:rPr lang="ar-SA" sz="1100" b="1" dirty="0" smtClean="0"/>
            <a:t>فنلندا</a:t>
          </a:r>
        </a:p>
        <a:p xmlns:a="http://schemas.openxmlformats.org/drawingml/2006/main">
          <a:pPr algn="r"/>
          <a:r>
            <a:rPr lang="ar-SA" b="1" dirty="0" smtClean="0"/>
            <a:t>أسبانيا</a:t>
          </a:r>
        </a:p>
        <a:p xmlns:a="http://schemas.openxmlformats.org/drawingml/2006/main">
          <a:pPr algn="r"/>
          <a:r>
            <a:rPr lang="ar-SA" sz="1100" b="1" dirty="0" smtClean="0"/>
            <a:t>بلغاريا</a:t>
          </a:r>
        </a:p>
      </cdr:txBody>
    </cdr:sp>
  </cdr:relSizeAnchor>
  <cdr:relSizeAnchor xmlns:cdr="http://schemas.openxmlformats.org/drawingml/2006/chartDrawing">
    <cdr:from>
      <cdr:x>0.784</cdr:x>
      <cdr:y>0.15217</cdr:y>
    </cdr:from>
    <cdr:to>
      <cdr:x>0.888</cdr:x>
      <cdr:y>0.72826</cdr:y>
    </cdr:to>
    <cdr:sp macro="" textlink="">
      <cdr:nvSpPr>
        <cdr:cNvPr id="4" name="مربع نص 1"/>
        <cdr:cNvSpPr txBox="1"/>
      </cdr:nvSpPr>
      <cdr:spPr>
        <a:xfrm xmlns:a="http://schemas.openxmlformats.org/drawingml/2006/main">
          <a:off x="7000892" y="1000132"/>
          <a:ext cx="928694" cy="3786214"/>
        </a:xfrm>
        <a:prstGeom xmlns:a="http://schemas.openxmlformats.org/drawingml/2006/main" prst="rect">
          <a:avLst/>
        </a:prstGeom>
        <a:gradFill xmlns:a="http://schemas.openxmlformats.org/drawingml/2006/main"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xmlns:a="http://schemas.openxmlformats.org/drawingml/2006/main" w="9525" cap="flat" cmpd="sng" algn="ctr">
          <a:solidFill>
            <a:srgbClr val="4BACC6">
              <a:shade val="95000"/>
              <a:satMod val="105000"/>
            </a:srgbClr>
          </a:solid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1"/>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r"/>
          <a:r>
            <a:rPr lang="ar-SA" sz="1200" b="1" dirty="0" smtClean="0">
              <a:solidFill>
                <a:schemeClr val="tx1"/>
              </a:solidFill>
            </a:rPr>
            <a:t>عدد الجامعات</a:t>
          </a:r>
        </a:p>
        <a:p xmlns:a="http://schemas.openxmlformats.org/drawingml/2006/main">
          <a:pPr algn="r"/>
          <a:r>
            <a:rPr lang="ar-SA" sz="1100" b="1" dirty="0" smtClean="0"/>
            <a:t>29</a:t>
          </a:r>
        </a:p>
        <a:p xmlns:a="http://schemas.openxmlformats.org/drawingml/2006/main">
          <a:pPr algn="r"/>
          <a:r>
            <a:rPr lang="ar-SA" b="1" dirty="0" smtClean="0"/>
            <a:t>7</a:t>
          </a:r>
        </a:p>
        <a:p xmlns:a="http://schemas.openxmlformats.org/drawingml/2006/main">
          <a:pPr algn="r"/>
          <a:r>
            <a:rPr lang="ar-SA" sz="1100" b="1" dirty="0" smtClean="0"/>
            <a:t>6</a:t>
          </a:r>
        </a:p>
        <a:p xmlns:a="http://schemas.openxmlformats.org/drawingml/2006/main">
          <a:pPr algn="r"/>
          <a:r>
            <a:rPr lang="ar-SA" b="1" dirty="0" smtClean="0"/>
            <a:t>5</a:t>
          </a:r>
        </a:p>
        <a:p xmlns:a="http://schemas.openxmlformats.org/drawingml/2006/main">
          <a:pPr algn="r"/>
          <a:r>
            <a:rPr lang="ar-SA" sz="1100" b="1" dirty="0" smtClean="0"/>
            <a:t>4</a:t>
          </a:r>
        </a:p>
        <a:p xmlns:a="http://schemas.openxmlformats.org/drawingml/2006/main">
          <a:pPr algn="r"/>
          <a:r>
            <a:rPr lang="ar-SA" b="1" dirty="0" smtClean="0"/>
            <a:t>4</a:t>
          </a:r>
        </a:p>
        <a:p xmlns:a="http://schemas.openxmlformats.org/drawingml/2006/main">
          <a:pPr algn="r"/>
          <a:r>
            <a:rPr lang="ar-SA" sz="1100" b="1" dirty="0" smtClean="0"/>
            <a:t>4</a:t>
          </a:r>
        </a:p>
        <a:p xmlns:a="http://schemas.openxmlformats.org/drawingml/2006/main">
          <a:pPr algn="r"/>
          <a:r>
            <a:rPr lang="ar-SA" b="1" dirty="0" smtClean="0"/>
            <a:t>3</a:t>
          </a:r>
        </a:p>
        <a:p xmlns:a="http://schemas.openxmlformats.org/drawingml/2006/main">
          <a:pPr algn="r"/>
          <a:r>
            <a:rPr lang="ar-SA" sz="1100" b="1" dirty="0" smtClean="0"/>
            <a:t>3</a:t>
          </a:r>
        </a:p>
        <a:p xmlns:a="http://schemas.openxmlformats.org/drawingml/2006/main">
          <a:pPr algn="r"/>
          <a:r>
            <a:rPr lang="ar-SA" b="1" dirty="0" smtClean="0"/>
            <a:t>3</a:t>
          </a:r>
        </a:p>
        <a:p xmlns:a="http://schemas.openxmlformats.org/drawingml/2006/main">
          <a:pPr algn="r"/>
          <a:r>
            <a:rPr lang="ar-SA" sz="1100" b="1" dirty="0" smtClean="0"/>
            <a:t>3</a:t>
          </a:r>
          <a:endParaRPr lang="ar-SA" b="1" dirty="0" smtClean="0"/>
        </a:p>
        <a:p xmlns:a="http://schemas.openxmlformats.org/drawingml/2006/main">
          <a:pPr algn="r"/>
          <a:r>
            <a:rPr lang="ar-SA" b="1" dirty="0" smtClean="0"/>
            <a:t>2</a:t>
          </a:r>
          <a:endParaRPr lang="ar-SA" sz="1100" b="1" dirty="0" smtClean="0"/>
        </a:p>
        <a:p xmlns:a="http://schemas.openxmlformats.org/drawingml/2006/main">
          <a:pPr algn="r"/>
          <a:r>
            <a:rPr lang="ar-SA" b="1" dirty="0" smtClean="0"/>
            <a:t>2</a:t>
          </a:r>
        </a:p>
        <a:p xmlns:a="http://schemas.openxmlformats.org/drawingml/2006/main">
          <a:pPr algn="r"/>
          <a:r>
            <a:rPr lang="ar-SA" sz="1100" b="1" dirty="0" smtClean="0"/>
            <a:t>2</a:t>
          </a:r>
        </a:p>
        <a:p xmlns:a="http://schemas.openxmlformats.org/drawingml/2006/main">
          <a:pPr algn="r"/>
          <a:r>
            <a:rPr lang="ar-SA" b="1" dirty="0" smtClean="0"/>
            <a:t>2</a:t>
          </a:r>
        </a:p>
        <a:p xmlns:a="http://schemas.openxmlformats.org/drawingml/2006/main">
          <a:pPr algn="r"/>
          <a:r>
            <a:rPr lang="ar-SA" sz="1100" b="1" dirty="0" smtClean="0"/>
            <a:t>2</a:t>
          </a:r>
        </a:p>
        <a:p xmlns:a="http://schemas.openxmlformats.org/drawingml/2006/main">
          <a:pPr algn="r"/>
          <a:r>
            <a:rPr lang="ar-SA" b="1" dirty="0" smtClean="0"/>
            <a:t>2</a:t>
          </a:r>
        </a:p>
        <a:p xmlns:a="http://schemas.openxmlformats.org/drawingml/2006/main">
          <a:pPr algn="r"/>
          <a:r>
            <a:rPr lang="ar-SA" sz="1100" b="1" dirty="0" smtClean="0"/>
            <a:t>2</a:t>
          </a:r>
        </a:p>
        <a:p xmlns:a="http://schemas.openxmlformats.org/drawingml/2006/main">
          <a:pPr algn="r"/>
          <a:r>
            <a:rPr lang="ar-SA" sz="1100" b="1" dirty="0" smtClean="0"/>
            <a:t>2</a:t>
          </a:r>
        </a:p>
        <a:p xmlns:a="http://schemas.openxmlformats.org/drawingml/2006/main">
          <a:pPr algn="r"/>
          <a:r>
            <a:rPr lang="ar-SA" b="1" dirty="0" smtClean="0"/>
            <a:t>2</a:t>
          </a:r>
        </a:p>
        <a:p xmlns:a="http://schemas.openxmlformats.org/drawingml/2006/main">
          <a:pPr algn="r"/>
          <a:r>
            <a:rPr lang="ar-SA" sz="1100" dirty="0" smtClean="0"/>
            <a:t>2</a:t>
          </a:r>
        </a:p>
        <a:p xmlns:a="http://schemas.openxmlformats.org/drawingml/2006/main">
          <a:pPr algn="r"/>
          <a:endParaRPr lang="ar-SA" sz="1100" dirty="0" smtClean="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1B14ABF-EF92-4F0D-8C13-E42644CEF23C}" type="datetimeFigureOut">
              <a:rPr lang="ar-SA" smtClean="0"/>
              <a:pPr/>
              <a:t>09/05/34</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9B0CEE8-C082-434D-A435-7EF3D2B2E5CE}" type="slidenum">
              <a:rPr lang="ar-SA" smtClean="0"/>
              <a:pPr/>
              <a:t>‹#›</a:t>
            </a:fld>
            <a:endParaRPr lang="ar-SA"/>
          </a:p>
        </p:txBody>
      </p:sp>
    </p:spTree>
    <p:extLst>
      <p:ext uri="{BB962C8B-B14F-4D97-AF65-F5344CB8AC3E}">
        <p14:creationId xmlns:p14="http://schemas.microsoft.com/office/powerpoint/2010/main" val="30142523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10"/>
          </p:nvPr>
        </p:nvSpPr>
        <p:spPr/>
        <p:txBody>
          <a:bodyPr/>
          <a:lstStyle/>
          <a:p>
            <a:fld id="{69B0CEE8-C082-434D-A435-7EF3D2B2E5CE}" type="slidenum">
              <a:rPr lang="ar-SA" smtClean="0"/>
              <a:pPr/>
              <a:t>1</a:t>
            </a:fld>
            <a:endParaRPr lang="ar-SA"/>
          </a:p>
        </p:txBody>
      </p:sp>
    </p:spTree>
    <p:extLst>
      <p:ext uri="{BB962C8B-B14F-4D97-AF65-F5344CB8AC3E}">
        <p14:creationId xmlns:p14="http://schemas.microsoft.com/office/powerpoint/2010/main" val="1991492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10"/>
          </p:nvPr>
        </p:nvSpPr>
        <p:spPr/>
        <p:txBody>
          <a:bodyPr/>
          <a:lstStyle/>
          <a:p>
            <a:fld id="{69B0CEE8-C082-434D-A435-7EF3D2B2E5CE}" type="slidenum">
              <a:rPr lang="ar-SA" smtClean="0"/>
              <a:pPr/>
              <a:t>2</a:t>
            </a:fld>
            <a:endParaRPr lang="ar-SA"/>
          </a:p>
        </p:txBody>
      </p:sp>
    </p:spTree>
    <p:extLst>
      <p:ext uri="{BB962C8B-B14F-4D97-AF65-F5344CB8AC3E}">
        <p14:creationId xmlns:p14="http://schemas.microsoft.com/office/powerpoint/2010/main" val="3481547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fontScale="92500"/>
          </a:bodyPr>
          <a:lstStyle/>
          <a:p>
            <a:pPr algn="r" rtl="1">
              <a:buFont typeface="Arial" pitchFamily="34" charset="0"/>
              <a:buChar char="•"/>
            </a:pPr>
            <a:r>
              <a:rPr lang="ar-SA" sz="1200" b="1" dirty="0" smtClean="0"/>
              <a:t>النموذج الأحادي</a:t>
            </a:r>
          </a:p>
          <a:p>
            <a:pPr algn="r" rtl="1">
              <a:buFont typeface="Arial" pitchFamily="34" charset="0"/>
              <a:buChar char="•"/>
            </a:pPr>
            <a:r>
              <a:rPr lang="ar-SA" sz="1200" b="1" dirty="0" smtClean="0"/>
              <a:t>يعرف في بعض الأدبيات بالنموذج المستقل</a:t>
            </a:r>
          </a:p>
          <a:p>
            <a:pPr algn="r" rtl="1">
              <a:buFont typeface="Arial" pitchFamily="34" charset="0"/>
              <a:buChar char="•"/>
            </a:pPr>
            <a:r>
              <a:rPr lang="ar-SA" sz="1200" b="1" dirty="0" smtClean="0"/>
              <a:t>تعتمد فيه برامج الجامعة على أنماط التعليم عن بعد ويمكن </a:t>
            </a:r>
            <a:r>
              <a:rPr lang="ar-SA" sz="1200" b="1" dirty="0" err="1" smtClean="0"/>
              <a:t>ان</a:t>
            </a:r>
            <a:r>
              <a:rPr lang="ar-SA" sz="1200" b="1" dirty="0" smtClean="0"/>
              <a:t> تعتمد الجامعة النموذج الافتراضي كجامعة </a:t>
            </a:r>
            <a:r>
              <a:rPr lang="ar-SA" sz="1200" b="1" dirty="0" err="1" smtClean="0"/>
              <a:t>يونيتار</a:t>
            </a:r>
            <a:r>
              <a:rPr lang="ar-SA" sz="1200" b="1" dirty="0" smtClean="0"/>
              <a:t> في ماليزيا.</a:t>
            </a:r>
          </a:p>
          <a:p>
            <a:pPr algn="r" rtl="1">
              <a:buFont typeface="Arial" pitchFamily="34" charset="0"/>
              <a:buChar char="•"/>
            </a:pPr>
            <a:r>
              <a:rPr lang="ar-SA" sz="1200" b="1" dirty="0" smtClean="0"/>
              <a:t>أنشطة التعليم عن بعد تأخذ النصيب الأوفر مقارنة بالتعليم التقليدي ( وجهاً لوجه)</a:t>
            </a:r>
          </a:p>
          <a:p>
            <a:pPr algn="r" rtl="1">
              <a:buFont typeface="Arial" pitchFamily="34" charset="0"/>
              <a:buChar char="•"/>
            </a:pPr>
            <a:r>
              <a:rPr lang="ar-SA" sz="1200" b="1" dirty="0" smtClean="0"/>
              <a:t> يعتمد الطلاب على أنفسهم ويتعاملون بشكل مباشر مع النظام</a:t>
            </a:r>
          </a:p>
          <a:p>
            <a:pPr algn="r" rtl="1">
              <a:buFont typeface="Arial" pitchFamily="34" charset="0"/>
              <a:buChar char="•"/>
            </a:pPr>
            <a:r>
              <a:rPr lang="ar-SA" sz="1200" b="1" dirty="0" smtClean="0"/>
              <a:t>يشمل النموذج ما يعرف بالنموذج المعتمد الذي تمثله الجامعة العربية المفتوحة التي تعتمد برامجها ومناهجها الجامعة البريطانية المفتوحة.</a:t>
            </a:r>
          </a:p>
          <a:p>
            <a:pPr algn="r" rtl="1">
              <a:buFont typeface="Arial" pitchFamily="34" charset="0"/>
              <a:buChar char="•"/>
            </a:pPr>
            <a:r>
              <a:rPr lang="ar-SA" sz="1200" b="1" dirty="0" smtClean="0"/>
              <a:t>لا يوجد في النطاق المحلي بحسب علم الباحث أي مثال عليها إلا فرعي الجامعة العربية المفتوحة في الرياض وجدة</a:t>
            </a:r>
          </a:p>
          <a:p>
            <a:endParaRPr lang="ar-SA" dirty="0" smtClean="0"/>
          </a:p>
          <a:p>
            <a:pPr algn="r" rtl="1">
              <a:buFont typeface="Arial" pitchFamily="34" charset="0"/>
              <a:buChar char="•"/>
            </a:pPr>
            <a:r>
              <a:rPr lang="ar-SA" sz="1200" b="1" dirty="0" smtClean="0"/>
              <a:t>النموذج الثنائي</a:t>
            </a:r>
          </a:p>
          <a:p>
            <a:pPr algn="r" rtl="1">
              <a:buFont typeface="Arial" pitchFamily="34" charset="0"/>
              <a:buChar char="•"/>
            </a:pPr>
            <a:r>
              <a:rPr lang="ar-SA" sz="1200" b="1" dirty="0" smtClean="0"/>
              <a:t>يعرف في بعض الأدبيات بالنموذج المزدوج</a:t>
            </a:r>
          </a:p>
          <a:p>
            <a:pPr algn="r" rtl="1">
              <a:buFont typeface="Arial" pitchFamily="34" charset="0"/>
              <a:buChar char="•"/>
            </a:pPr>
            <a:r>
              <a:rPr lang="ar-SA" sz="1200" b="1" dirty="0" smtClean="0"/>
              <a:t>وهو المؤسسات التقليدية التي أخذت في تبني التعليم عن بعد بصيغه المختلفة ومنها التعلم الإلكتروني عن بعد</a:t>
            </a:r>
          </a:p>
          <a:p>
            <a:pPr algn="r" rtl="1">
              <a:buFont typeface="Arial" pitchFamily="34" charset="0"/>
              <a:buChar char="•"/>
            </a:pPr>
            <a:r>
              <a:rPr lang="ar-SA" sz="1200" b="1" dirty="0" smtClean="0"/>
              <a:t>تضع بعض برامجها برسوم محددة بالتزامن مع برامجها التقليدية ولكن أنشطة التعليم عن بعد لا تصل إلى 50 %</a:t>
            </a:r>
          </a:p>
          <a:p>
            <a:pPr algn="r" rtl="1">
              <a:buFont typeface="Arial" pitchFamily="34" charset="0"/>
              <a:buChar char="•"/>
            </a:pPr>
            <a:r>
              <a:rPr lang="ar-SA" sz="1200" b="1" dirty="0" smtClean="0"/>
              <a:t>تعمل غالباً على نطاق صغير نسبياً قياساً بمؤسسات النموذج الأحادي وتتميز عنها باستفادة الأكاديميين من خبرة العمل في النظامين ونقلها لنمطي الطلاب، ولكن النقد الموجه هو النظر لطلاب التعليم عن بعد كطلاب من الدرجة الثانية </a:t>
            </a:r>
          </a:p>
          <a:p>
            <a:pPr algn="r" rtl="1">
              <a:buFont typeface="Arial" pitchFamily="34" charset="0"/>
              <a:buChar char="•"/>
            </a:pPr>
            <a:r>
              <a:rPr lang="ar-SA" sz="1200" b="1" dirty="0" smtClean="0"/>
              <a:t> يعود سبب انتشارها إلى نمو روح المنافسة والاستثمار في التعليم العالي بين المؤسسات التقليدية والطفرة الناتجة عن نمو قطاعي الاتصالات والمعلومات وظهور التعليم الإلكتروني.</a:t>
            </a:r>
          </a:p>
          <a:p>
            <a:pPr algn="r" rtl="1">
              <a:buFont typeface="Arial" pitchFamily="34" charset="0"/>
              <a:buChar char="•"/>
            </a:pPr>
            <a:r>
              <a:rPr lang="ar-SA" sz="1200" b="1" dirty="0" smtClean="0"/>
              <a:t>يوجد آلاف البرامج التي تعرضها مؤسسات التعليم العالي التقليدية في الولايات المتحدة من خلال التعليم عن بعد.</a:t>
            </a:r>
          </a:p>
          <a:p>
            <a:pPr algn="r" rtl="1">
              <a:buFont typeface="Arial" pitchFamily="34" charset="0"/>
              <a:buChar char="•"/>
            </a:pPr>
            <a:r>
              <a:rPr lang="ar-SA" sz="1200" b="1" dirty="0" smtClean="0"/>
              <a:t>توقع  </a:t>
            </a:r>
            <a:r>
              <a:rPr lang="en-US" sz="1200" b="1" dirty="0" smtClean="0"/>
              <a:t>  </a:t>
            </a:r>
            <a:r>
              <a:rPr lang="en-US" sz="1200" b="1" i="1" dirty="0" smtClean="0"/>
              <a:t>U.S. Department of Education</a:t>
            </a:r>
            <a:r>
              <a:rPr lang="ar-SA" sz="1200" b="1" dirty="0" smtClean="0"/>
              <a:t> أن يصل عدد الطلاب الملتحقين </a:t>
            </a:r>
            <a:r>
              <a:rPr lang="ar-SA" sz="1200" b="1" dirty="0" err="1" smtClean="0"/>
              <a:t>بها</a:t>
            </a:r>
            <a:r>
              <a:rPr lang="ar-SA" sz="1200" b="1" dirty="0" smtClean="0"/>
              <a:t> 33 مليون طالب حول العالم وان تكون الموارد المالية </a:t>
            </a:r>
            <a:r>
              <a:rPr lang="ar-SA" sz="1200" b="1" dirty="0" err="1" smtClean="0"/>
              <a:t>المتحصلة</a:t>
            </a:r>
            <a:r>
              <a:rPr lang="ar-SA" sz="1200" b="1" dirty="0" smtClean="0"/>
              <a:t> حوالي سبعة بليون دولار في عام 2003م في الولايات المتحدة وحدها.</a:t>
            </a:r>
          </a:p>
          <a:p>
            <a:pPr algn="r" rtl="1">
              <a:buFont typeface="Arial" pitchFamily="34" charset="0"/>
              <a:buChar char="•"/>
            </a:pPr>
            <a:r>
              <a:rPr lang="ar-SA" sz="1200" b="1" dirty="0" smtClean="0"/>
              <a:t>جميع الجامعات المحلية التي لديها برامج للتعليم عن بعد تقع تحت هذا النموذج.</a:t>
            </a:r>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3</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6</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7</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8</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9</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10</a:t>
            </a:fld>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12</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370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النموذج الأمريكي في الاعتماد الأكاديمي</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2049" name="Rectangle 1"/>
          <p:cNvSpPr>
            <a:spLocks noChangeArrowheads="1"/>
          </p:cNvSpPr>
          <p:nvPr/>
        </p:nvSpPr>
        <p:spPr bwMode="auto">
          <a:xfrm>
            <a:off x="357158" y="4857760"/>
            <a:ext cx="8429684" cy="83099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نطاق الاعتراف :</a:t>
            </a:r>
            <a:r>
              <a:rPr kumimoji="0" lang="ar-SA" sz="16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لجنة اعتماد </a:t>
            </a:r>
            <a:r>
              <a:rPr kumimoji="0" lang="en-US" sz="1400" b="0" i="1"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DETC</a:t>
            </a:r>
            <a:r>
              <a:rPr kumimoji="0" lang="en-US" sz="14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a:t>
            </a:r>
            <a:r>
              <a:rPr lang="en-US" sz="1400" dirty="0" smtClean="0">
                <a:latin typeface="Traditional Arabic" pitchFamily="18" charset="-78"/>
                <a:ea typeface="Times New Roman" pitchFamily="18" charset="0"/>
                <a:cs typeface="Traditional Arabic" pitchFamily="18" charset="-78"/>
              </a:rPr>
              <a:t> </a:t>
            </a:r>
            <a:r>
              <a:rPr lang="ar-SA" sz="1400" dirty="0" smtClean="0">
                <a:latin typeface="Traditional Arabic" pitchFamily="18" charset="-78"/>
                <a:ea typeface="Times New Roman" pitchFamily="18" charset="0"/>
                <a:cs typeface="Traditional Arabic" pitchFamily="18" charset="-78"/>
              </a:rPr>
              <a:t> تعتمد </a:t>
            </a:r>
            <a:r>
              <a:rPr kumimoji="0" lang="ar-SA" sz="16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المؤسسات في الولايات المتحدة التي تقدم برامج الدرجات العلمية بأسلوب التعليم عن بعد في المرحلة الجامعية فقط، وبما يصل إلى درجة الدكتوراه المهنية، ونظرا لمحدودية سلطات </a:t>
            </a:r>
            <a:r>
              <a:rPr kumimoji="0" lang="en-US" sz="1400" b="0" i="1"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USED</a:t>
            </a:r>
            <a:r>
              <a:rPr kumimoji="0" lang="en-US" sz="14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a:t>
            </a:r>
            <a:r>
              <a:rPr kumimoji="0" lang="ar-SA" sz="16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فإن </a:t>
            </a:r>
            <a:r>
              <a:rPr kumimoji="0" lang="ar-SA" sz="1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نطاق اعترافه بالمجلس يشمل مؤسسات التعليم العالي عن بعد ضمن حدود الولايات المتحدة فقط</a:t>
            </a:r>
            <a:r>
              <a:rPr kumimoji="0" lang="ar-SA" sz="16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ولكن المجلس يقوم حالياً بعمليات اعتماد للعديد من مؤسسات التعليم العالي عن بعد في عدد من الدول. </a:t>
            </a:r>
            <a:endParaRPr kumimoji="0" lang="ar-SA" sz="1600" b="1" i="0" u="none" strike="noStrike" cap="none" normalizeH="0" baseline="0" dirty="0" smtClean="0">
              <a:ln>
                <a:noFill/>
              </a:ln>
              <a:solidFill>
                <a:srgbClr val="548DD4"/>
              </a:solidFill>
              <a:effectLst/>
              <a:latin typeface="Traditional Arabic" pitchFamily="18" charset="-78"/>
              <a:ea typeface="Times New Roman" pitchFamily="18" charset="0"/>
              <a:cs typeface="Traditional Arabic" pitchFamily="18" charset="-78"/>
            </a:endParaRPr>
          </a:p>
        </p:txBody>
      </p:sp>
      <p:sp>
        <p:nvSpPr>
          <p:cNvPr id="11" name="مستطيل مستدير الزوايا 10"/>
          <p:cNvSpPr/>
          <p:nvPr/>
        </p:nvSpPr>
        <p:spPr>
          <a:xfrm>
            <a:off x="3071802" y="1142984"/>
            <a:ext cx="2857520"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fontAlgn="base">
              <a:spcBef>
                <a:spcPct val="0"/>
              </a:spcBef>
              <a:spcAft>
                <a:spcPct val="0"/>
              </a:spcAft>
            </a:pPr>
            <a:r>
              <a:rPr lang="ar-SA" sz="1600" dirty="0" smtClean="0">
                <a:solidFill>
                  <a:srgbClr val="FFFF00"/>
                </a:solidFill>
                <a:latin typeface="GE SS Text Light" pitchFamily="18" charset="-78"/>
                <a:ea typeface="GE SS Text Light" pitchFamily="18" charset="-78"/>
                <a:cs typeface="GE SS Text Light" pitchFamily="18" charset="-78"/>
              </a:rPr>
              <a:t>مجلس التدريب والتعليم عن بعد </a:t>
            </a:r>
            <a:r>
              <a:rPr lang="en-US" sz="1100" i="1" dirty="0" smtClean="0">
                <a:solidFill>
                  <a:srgbClr val="FFFF00"/>
                </a:solidFill>
                <a:latin typeface="GE SS Text Light" pitchFamily="18" charset="-78"/>
                <a:ea typeface="GE SS Text Light" pitchFamily="18" charset="-78"/>
                <a:cs typeface="GE SS Text Light" pitchFamily="18" charset="-78"/>
              </a:rPr>
              <a:t>Distance Education and Training Council</a:t>
            </a:r>
            <a:endParaRPr lang="en-US" sz="1600" dirty="0" smtClean="0">
              <a:solidFill>
                <a:srgbClr val="FFFF00"/>
              </a:solidFill>
              <a:latin typeface="GE SS Text Light" pitchFamily="18" charset="-78"/>
              <a:ea typeface="GE SS Text Light" pitchFamily="18" charset="-78"/>
              <a:cs typeface="GE SS Text Light" pitchFamily="18" charset="-78"/>
            </a:endParaRPr>
          </a:p>
          <a:p>
            <a:pPr lvl="0" algn="ctr" rtl="1" fontAlgn="base">
              <a:spcBef>
                <a:spcPct val="0"/>
              </a:spcBef>
              <a:spcAft>
                <a:spcPct val="0"/>
              </a:spcAft>
            </a:pPr>
            <a:r>
              <a:rPr lang="en-US" sz="1600" i="1" dirty="0" smtClean="0">
                <a:solidFill>
                  <a:srgbClr val="FFFF00"/>
                </a:solidFill>
                <a:latin typeface="Traditional Arabic" pitchFamily="18" charset="-78"/>
                <a:ea typeface="Times New Roman" pitchFamily="18" charset="0"/>
                <a:cs typeface="Traditional Arabic" pitchFamily="18" charset="-78"/>
              </a:rPr>
              <a:t>DETC</a:t>
            </a:r>
            <a:endParaRPr lang="en-US" sz="1600" dirty="0" smtClean="0">
              <a:solidFill>
                <a:srgbClr val="FFFF00"/>
              </a:solidFill>
              <a:latin typeface="GE SS Text Light" pitchFamily="18" charset="-78"/>
              <a:ea typeface="GE SS Text Light" pitchFamily="18" charset="-78"/>
              <a:cs typeface="GE SS Text Light" pitchFamily="18" charset="-78"/>
            </a:endParaRPr>
          </a:p>
        </p:txBody>
      </p:sp>
      <p:sp>
        <p:nvSpPr>
          <p:cNvPr id="6" name="مستطيل 5"/>
          <p:cNvSpPr/>
          <p:nvPr/>
        </p:nvSpPr>
        <p:spPr>
          <a:xfrm>
            <a:off x="357158" y="2428868"/>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r" rtl="1" fontAlgn="base">
              <a:spcBef>
                <a:spcPct val="0"/>
              </a:spcBef>
              <a:spcAft>
                <a:spcPct val="0"/>
              </a:spcAft>
            </a:pPr>
            <a:endParaRPr lang="ar-SA" sz="1100" dirty="0" smtClean="0">
              <a:solidFill>
                <a:schemeClr val="tx1"/>
              </a:solidFill>
              <a:latin typeface="Traditional Arabic" pitchFamily="18" charset="-78"/>
              <a:ea typeface="Times New Roman" pitchFamily="18" charset="0"/>
            </a:endParaRPr>
          </a:p>
          <a:p>
            <a:pPr algn="r" rtl="1" fontAlgn="base">
              <a:spcBef>
                <a:spcPct val="0"/>
              </a:spcBef>
              <a:spcAft>
                <a:spcPct val="0"/>
              </a:spcAft>
            </a:pPr>
            <a:r>
              <a:rPr lang="ar-SA" sz="1100" dirty="0" smtClean="0">
                <a:solidFill>
                  <a:schemeClr val="tx1"/>
                </a:solidFill>
                <a:latin typeface="Traditional Arabic" pitchFamily="18" charset="-78"/>
                <a:ea typeface="Times New Roman" pitchFamily="18" charset="0"/>
              </a:rPr>
              <a:t>أبرز المنظمات الوطنية الأمريكية المستقلة وغير ربحية  في مجال اعتماد مؤسسات التعليم عن بعد بالكامل.</a:t>
            </a:r>
          </a:p>
          <a:p>
            <a:pPr lvl="0" algn="r" rtl="1" fontAlgn="base">
              <a:spcBef>
                <a:spcPct val="0"/>
              </a:spcBef>
              <a:spcAft>
                <a:spcPct val="0"/>
              </a:spcAft>
            </a:pPr>
            <a:endParaRPr lang="en-US" sz="1100" dirty="0" smtClean="0">
              <a:solidFill>
                <a:schemeClr val="tx1"/>
              </a:solidFill>
              <a:latin typeface="Arial" pitchFamily="34" charset="0"/>
            </a:endParaRPr>
          </a:p>
        </p:txBody>
      </p:sp>
      <p:sp>
        <p:nvSpPr>
          <p:cNvPr id="7" name="مستطيل 6"/>
          <p:cNvSpPr/>
          <p:nvPr/>
        </p:nvSpPr>
        <p:spPr>
          <a:xfrm>
            <a:off x="357158" y="2857496"/>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r" rtl="1" eaLnBrk="0" fontAlgn="base" hangingPunct="0">
              <a:spcBef>
                <a:spcPct val="0"/>
              </a:spcBef>
              <a:spcAft>
                <a:spcPct val="0"/>
              </a:spcAft>
            </a:pPr>
            <a:endParaRPr lang="ar-SA" sz="1100" dirty="0" smtClean="0">
              <a:solidFill>
                <a:schemeClr val="tx1"/>
              </a:solidFill>
              <a:latin typeface="Traditional Arabic" pitchFamily="18" charset="-78"/>
              <a:ea typeface="Times New Roman" pitchFamily="18" charset="0"/>
            </a:endParaRPr>
          </a:p>
          <a:p>
            <a:pPr algn="r" rtl="1" eaLnBrk="0" fontAlgn="base" hangingPunct="0">
              <a:spcBef>
                <a:spcPct val="0"/>
              </a:spcBef>
              <a:spcAft>
                <a:spcPct val="0"/>
              </a:spcAft>
            </a:pPr>
            <a:r>
              <a:rPr lang="ar-SA" sz="1100" dirty="0" smtClean="0">
                <a:solidFill>
                  <a:schemeClr val="tx1"/>
                </a:solidFill>
                <a:latin typeface="Traditional Arabic" pitchFamily="18" charset="-78"/>
                <a:ea typeface="Times New Roman" pitchFamily="18" charset="0"/>
              </a:rPr>
              <a:t>يهدف لتعزيز والترويج لمعايير جودة تعليمية عالية فيما يتعلق بالمؤسسات أو برامجها التي تتم عن بعد وحدد اثنتا عشر معيارا  لاعتماد مؤسسات التعليم عن بعد</a:t>
            </a:r>
            <a:endParaRPr lang="en-US" sz="1100" dirty="0" smtClean="0">
              <a:solidFill>
                <a:schemeClr val="tx1"/>
              </a:solidFill>
              <a:latin typeface="Arial" pitchFamily="34" charset="0"/>
            </a:endParaRPr>
          </a:p>
          <a:p>
            <a:pPr lvl="0" algn="r" rtl="1" eaLnBrk="0" fontAlgn="base" hangingPunct="0">
              <a:spcBef>
                <a:spcPct val="0"/>
              </a:spcBef>
              <a:spcAft>
                <a:spcPct val="0"/>
              </a:spcAft>
            </a:pPr>
            <a:endParaRPr lang="ar-SA" sz="1100" dirty="0" smtClean="0">
              <a:solidFill>
                <a:schemeClr val="tx1"/>
              </a:solidFill>
              <a:latin typeface="Traditional Arabic" pitchFamily="18" charset="-78"/>
              <a:ea typeface="Times New Roman" pitchFamily="18" charset="0"/>
            </a:endParaRPr>
          </a:p>
        </p:txBody>
      </p:sp>
      <p:sp>
        <p:nvSpPr>
          <p:cNvPr id="8" name="مستطيل 7"/>
          <p:cNvSpPr/>
          <p:nvPr/>
        </p:nvSpPr>
        <p:spPr>
          <a:xfrm>
            <a:off x="357158" y="3286124"/>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eaLnBrk="0" fontAlgn="base" hangingPunct="0">
              <a:spcBef>
                <a:spcPct val="0"/>
              </a:spcBef>
              <a:spcAft>
                <a:spcPct val="0"/>
              </a:spcAft>
            </a:pPr>
            <a:r>
              <a:rPr lang="ar-SA" sz="1100" dirty="0" smtClean="0">
                <a:solidFill>
                  <a:schemeClr val="tx1"/>
                </a:solidFill>
                <a:latin typeface="Traditional Arabic" pitchFamily="18" charset="-78"/>
                <a:ea typeface="Times New Roman" pitchFamily="18" charset="0"/>
              </a:rPr>
              <a:t>يعتمد حالياَ أكثر من 110 مؤسسة تعليمية تتبنى التعليم عن بعد يقع بعضها داخل الولايات المتحدة وبعضها الآخر في الخارج</a:t>
            </a:r>
          </a:p>
        </p:txBody>
      </p:sp>
      <p:sp>
        <p:nvSpPr>
          <p:cNvPr id="9" name="مستطيل 8"/>
          <p:cNvSpPr/>
          <p:nvPr/>
        </p:nvSpPr>
        <p:spPr>
          <a:xfrm>
            <a:off x="357158" y="3714752"/>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eaLnBrk="0" fontAlgn="base" hangingPunct="0">
              <a:spcBef>
                <a:spcPct val="0"/>
              </a:spcBef>
              <a:spcAft>
                <a:spcPct val="0"/>
              </a:spcAft>
            </a:pPr>
            <a:r>
              <a:rPr lang="ar-SA" sz="1100" dirty="0" smtClean="0">
                <a:solidFill>
                  <a:schemeClr val="tx1"/>
                </a:solidFill>
                <a:latin typeface="Traditional Arabic" pitchFamily="18" charset="-78"/>
                <a:ea typeface="Times New Roman" pitchFamily="18" charset="0"/>
              </a:rPr>
              <a:t>بلغ عدد الملتحقين بمؤسسات التعليم عن بعد في الولايات المتحدة التي اعتمدها  </a:t>
            </a:r>
            <a:r>
              <a:rPr lang="en-US" sz="1100" i="1" dirty="0" smtClean="0">
                <a:solidFill>
                  <a:schemeClr val="tx1"/>
                </a:solidFill>
                <a:latin typeface="Traditional Arabic" pitchFamily="18" charset="-78"/>
                <a:ea typeface="Times New Roman" pitchFamily="18" charset="0"/>
              </a:rPr>
              <a:t>DETC</a:t>
            </a:r>
            <a:r>
              <a:rPr lang="en-US" sz="1100" dirty="0" smtClean="0">
                <a:solidFill>
                  <a:schemeClr val="tx1"/>
                </a:solidFill>
                <a:latin typeface="Traditional Arabic" pitchFamily="18" charset="-78"/>
                <a:ea typeface="Times New Roman" pitchFamily="18" charset="0"/>
              </a:rPr>
              <a:t> </a:t>
            </a:r>
            <a:r>
              <a:rPr lang="ar-SA" sz="1100" dirty="0" smtClean="0">
                <a:solidFill>
                  <a:schemeClr val="tx1"/>
                </a:solidFill>
                <a:latin typeface="Traditional Arabic" pitchFamily="18" charset="-78"/>
                <a:ea typeface="Times New Roman" pitchFamily="18" charset="0"/>
              </a:rPr>
              <a:t>أكثر من أربع ملايين طالب.</a:t>
            </a:r>
            <a:endParaRPr lang="en-US" sz="1100" dirty="0" smtClean="0">
              <a:solidFill>
                <a:schemeClr val="tx1"/>
              </a:solidFill>
              <a:latin typeface="Arial" pitchFamily="34" charset="0"/>
            </a:endParaRPr>
          </a:p>
        </p:txBody>
      </p:sp>
      <p:sp>
        <p:nvSpPr>
          <p:cNvPr id="10" name="مستطيل 9"/>
          <p:cNvSpPr/>
          <p:nvPr/>
        </p:nvSpPr>
        <p:spPr>
          <a:xfrm>
            <a:off x="357158" y="4143380"/>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eaLnBrk="0" fontAlgn="base" hangingPunct="0">
              <a:spcBef>
                <a:spcPct val="0"/>
              </a:spcBef>
              <a:spcAft>
                <a:spcPct val="0"/>
              </a:spcAft>
            </a:pPr>
            <a:r>
              <a:rPr lang="ar-SA" sz="1100" dirty="0" smtClean="0">
                <a:solidFill>
                  <a:schemeClr val="tx1"/>
                </a:solidFill>
                <a:latin typeface="Traditional Arabic" pitchFamily="18" charset="-78"/>
                <a:ea typeface="Times New Roman" pitchFamily="18" charset="0"/>
              </a:rPr>
              <a:t>ينبثق عن المجلس لجنة اعتماد تعرف </a:t>
            </a:r>
            <a:r>
              <a:rPr lang="ar-SA" sz="1100" dirty="0" err="1" smtClean="0">
                <a:solidFill>
                  <a:schemeClr val="tx1"/>
                </a:solidFill>
                <a:latin typeface="Traditional Arabic" pitchFamily="18" charset="-78"/>
                <a:ea typeface="Times New Roman" pitchFamily="18" charset="0"/>
              </a:rPr>
              <a:t>بـــــ</a:t>
            </a:r>
            <a:r>
              <a:rPr lang="ar-SA" sz="1100" dirty="0" smtClean="0">
                <a:solidFill>
                  <a:schemeClr val="tx1"/>
                </a:solidFill>
                <a:latin typeface="Traditional Arabic" pitchFamily="18" charset="-78"/>
                <a:ea typeface="Times New Roman" pitchFamily="18" charset="0"/>
              </a:rPr>
              <a:t> </a:t>
            </a:r>
            <a:r>
              <a:rPr lang="en-US" sz="1100" i="1" dirty="0" smtClean="0">
                <a:solidFill>
                  <a:schemeClr val="tx1"/>
                </a:solidFill>
                <a:latin typeface="Traditional Arabic" pitchFamily="18" charset="-78"/>
                <a:ea typeface="Times New Roman" pitchFamily="18" charset="0"/>
              </a:rPr>
              <a:t>The DETC Accrediting Commission </a:t>
            </a:r>
            <a:r>
              <a:rPr lang="ar-SA" sz="1100" dirty="0" smtClean="0">
                <a:solidFill>
                  <a:schemeClr val="tx1"/>
                </a:solidFill>
                <a:latin typeface="Traditional Arabic" pitchFamily="18" charset="-78"/>
                <a:ea typeface="Times New Roman" pitchFamily="18" charset="0"/>
              </a:rPr>
              <a:t>حاصلة على موافقة </a:t>
            </a:r>
            <a:r>
              <a:rPr lang="en-US" sz="1100" i="1" dirty="0" smtClean="0">
                <a:solidFill>
                  <a:schemeClr val="tx1"/>
                </a:solidFill>
                <a:latin typeface="Traditional Arabic" pitchFamily="18" charset="-78"/>
                <a:ea typeface="Times New Roman" pitchFamily="18" charset="0"/>
              </a:rPr>
              <a:t>USED</a:t>
            </a:r>
            <a:r>
              <a:rPr lang="en-US" sz="1100" dirty="0" smtClean="0">
                <a:solidFill>
                  <a:schemeClr val="tx1"/>
                </a:solidFill>
                <a:latin typeface="Traditional Arabic" pitchFamily="18" charset="-78"/>
                <a:ea typeface="Times New Roman" pitchFamily="18" charset="0"/>
              </a:rPr>
              <a:t> </a:t>
            </a:r>
            <a:r>
              <a:rPr lang="ar-SA" sz="1100" dirty="0" smtClean="0">
                <a:solidFill>
                  <a:schemeClr val="tx1"/>
                </a:solidFill>
                <a:latin typeface="Traditional Arabic" pitchFamily="18" charset="-78"/>
                <a:ea typeface="Times New Roman" pitchFamily="18" charset="0"/>
              </a:rPr>
              <a:t>بموجب أحكام القانون العام ومعترف </a:t>
            </a:r>
            <a:r>
              <a:rPr lang="ar-SA" sz="1100" dirty="0" err="1" smtClean="0">
                <a:solidFill>
                  <a:schemeClr val="tx1"/>
                </a:solidFill>
                <a:latin typeface="Traditional Arabic" pitchFamily="18" charset="-78"/>
                <a:ea typeface="Times New Roman" pitchFamily="18" charset="0"/>
              </a:rPr>
              <a:t>بها</a:t>
            </a:r>
            <a:r>
              <a:rPr lang="ar-SA" sz="1100" dirty="0" smtClean="0">
                <a:solidFill>
                  <a:schemeClr val="tx1"/>
                </a:solidFill>
                <a:latin typeface="Traditional Arabic" pitchFamily="18" charset="-78"/>
                <a:ea typeface="Times New Roman" pitchFamily="18" charset="0"/>
              </a:rPr>
              <a:t> من </a:t>
            </a:r>
            <a:r>
              <a:rPr lang="en-US" sz="1100" i="1" dirty="0" smtClean="0">
                <a:solidFill>
                  <a:schemeClr val="tx1"/>
                </a:solidFill>
                <a:latin typeface="Traditional Arabic" pitchFamily="18" charset="-78"/>
                <a:ea typeface="Times New Roman" pitchFamily="18" charset="0"/>
              </a:rPr>
              <a:t>CHEA</a:t>
            </a:r>
            <a:r>
              <a:rPr lang="en-US" sz="1100" dirty="0" smtClean="0">
                <a:solidFill>
                  <a:schemeClr val="tx1"/>
                </a:solidFill>
                <a:latin typeface="Traditional Arabic" pitchFamily="18" charset="-78"/>
                <a:ea typeface="Times New Roman" pitchFamily="18" charset="0"/>
              </a:rPr>
              <a:t> </a:t>
            </a:r>
            <a:r>
              <a:rPr lang="ar-SA" sz="1100" dirty="0" smtClean="0">
                <a:solidFill>
                  <a:schemeClr val="tx1"/>
                </a:solidFill>
                <a:latin typeface="Traditional Arabic" pitchFamily="18" charset="-78"/>
                <a:ea typeface="Times New Roman" pitchFamily="18" charset="0"/>
              </a:rPr>
              <a:t>ويتبعها اللجان الفرعية (المعايير- الاعتراف)</a:t>
            </a:r>
            <a:endParaRPr lang="en-US" sz="1100" dirty="0" smtClean="0">
              <a:solidFill>
                <a:schemeClr val="tx1"/>
              </a:solidFill>
              <a:latin typeface="Arial" pitchFamily="34" charset="0"/>
            </a:endParaRPr>
          </a:p>
        </p:txBody>
      </p:sp>
      <p:sp>
        <p:nvSpPr>
          <p:cNvPr id="13" name="مستطيل 12"/>
          <p:cNvSpPr/>
          <p:nvPr/>
        </p:nvSpPr>
        <p:spPr>
          <a:xfrm>
            <a:off x="357158" y="2000240"/>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r" rtl="1" fontAlgn="base">
              <a:spcBef>
                <a:spcPct val="0"/>
              </a:spcBef>
              <a:spcAft>
                <a:spcPct val="0"/>
              </a:spcAft>
            </a:pPr>
            <a:endParaRPr lang="ar-SA" sz="1100" dirty="0" smtClean="0">
              <a:solidFill>
                <a:prstClr val="black"/>
              </a:solidFill>
              <a:latin typeface="Traditional Arabic" pitchFamily="18" charset="-78"/>
              <a:ea typeface="Times New Roman" pitchFamily="18" charset="0"/>
            </a:endParaRPr>
          </a:p>
          <a:p>
            <a:pPr algn="r" rtl="1" fontAlgn="base">
              <a:spcBef>
                <a:spcPct val="0"/>
              </a:spcBef>
              <a:spcAft>
                <a:spcPct val="0"/>
              </a:spcAft>
            </a:pPr>
            <a:r>
              <a:rPr lang="ar-SA" sz="1100" dirty="0" smtClean="0">
                <a:solidFill>
                  <a:prstClr val="black"/>
                </a:solidFill>
                <a:latin typeface="Traditional Arabic" pitchFamily="18" charset="-78"/>
                <a:ea typeface="Times New Roman" pitchFamily="18" charset="0"/>
              </a:rPr>
              <a:t>تأسس عام 1926م تحت مسمى المجلس الوطني للدراسة المنزلية وتغير إلى الاسم الحالي في 1994م</a:t>
            </a:r>
          </a:p>
          <a:p>
            <a:pPr lvl="0" algn="r" rtl="1" fontAlgn="base">
              <a:spcBef>
                <a:spcPct val="0"/>
              </a:spcBef>
              <a:spcAft>
                <a:spcPct val="0"/>
              </a:spcAft>
            </a:pPr>
            <a:endParaRPr lang="ar-SA" sz="1100" dirty="0" smtClean="0">
              <a:solidFill>
                <a:schemeClr val="tx1"/>
              </a:solidFill>
              <a:latin typeface="Traditional Arabic" pitchFamily="18" charset="-78"/>
              <a:ea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9"/>
                                        </p:tgtEl>
                                        <p:attrNameLst>
                                          <p:attrName>style.visibility</p:attrName>
                                        </p:attrNameLst>
                                      </p:cBhvr>
                                      <p:to>
                                        <p:strVal val="visible"/>
                                      </p:to>
                                    </p:set>
                                    <p:anim calcmode="lin" valueType="num">
                                      <p:cBhvr additive="base">
                                        <p:cTn id="37" dur="500" fill="hold"/>
                                        <p:tgtEl>
                                          <p:spTgt spid="2049"/>
                                        </p:tgtEl>
                                        <p:attrNameLst>
                                          <p:attrName>ppt_x</p:attrName>
                                        </p:attrNameLst>
                                      </p:cBhvr>
                                      <p:tavLst>
                                        <p:tav tm="0">
                                          <p:val>
                                            <p:strVal val="#ppt_x"/>
                                          </p:val>
                                        </p:tav>
                                        <p:tav tm="100000">
                                          <p:val>
                                            <p:strVal val="#ppt_x"/>
                                          </p:val>
                                        </p:tav>
                                      </p:tavLst>
                                    </p:anim>
                                    <p:anim calcmode="lin" valueType="num">
                                      <p:cBhvr additive="base">
                                        <p:cTn id="38" dur="500" fill="hold"/>
                                        <p:tgtEl>
                                          <p:spTgt spid="20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 grpId="0" animBg="1"/>
      <p:bldP spid="11" grpId="0" animBg="1"/>
      <p:bldP spid="6" grpId="0" animBg="1"/>
      <p:bldP spid="7" grpId="0" animBg="1"/>
      <p:bldP spid="8" grpId="0" animBg="1"/>
      <p:bldP spid="9" grpId="0" animBg="1"/>
      <p:bldP spid="10"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نموذج ضمان الجودة في المملكة المتحدة</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5" name="مستطيل مستدير الزوايا 4"/>
          <p:cNvSpPr/>
          <p:nvPr/>
        </p:nvSpPr>
        <p:spPr>
          <a:xfrm>
            <a:off x="3428992" y="1142984"/>
            <a:ext cx="200026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latin typeface="GE SS Text Light" pitchFamily="18" charset="-78"/>
                <a:ea typeface="GE SS Text Light" pitchFamily="18" charset="-78"/>
                <a:cs typeface="GE SS Text Light" pitchFamily="18" charset="-78"/>
              </a:rPr>
              <a:t>ضمان الجودة الداخلية والخارجية</a:t>
            </a:r>
            <a:endParaRPr lang="ar-SA" b="1" dirty="0">
              <a:latin typeface="GE SS Text Light" pitchFamily="18" charset="-78"/>
              <a:ea typeface="GE SS Text Light" pitchFamily="18" charset="-78"/>
              <a:cs typeface="GE SS Text Light" pitchFamily="18" charset="-78"/>
            </a:endParaRPr>
          </a:p>
        </p:txBody>
      </p:sp>
      <p:sp>
        <p:nvSpPr>
          <p:cNvPr id="11" name="مربع نص 10"/>
          <p:cNvSpPr txBox="1"/>
          <p:nvPr/>
        </p:nvSpPr>
        <p:spPr>
          <a:xfrm>
            <a:off x="1500166" y="2285992"/>
            <a:ext cx="1714512"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r>
              <a:rPr lang="ar-SA" sz="1400" b="1" dirty="0" smtClean="0"/>
              <a:t>ضمان الجودة الخارجية</a:t>
            </a:r>
            <a:r>
              <a:rPr lang="en-US" sz="1400" i="1" dirty="0" smtClean="0"/>
              <a:t> External reviews</a:t>
            </a:r>
            <a:r>
              <a:rPr lang="en-US" sz="1400" dirty="0" smtClean="0"/>
              <a:t> </a:t>
            </a:r>
            <a:endParaRPr lang="ar-SA" sz="1400" b="1" dirty="0"/>
          </a:p>
        </p:txBody>
      </p:sp>
      <p:sp>
        <p:nvSpPr>
          <p:cNvPr id="12" name="مربع نص 11"/>
          <p:cNvSpPr txBox="1"/>
          <p:nvPr/>
        </p:nvSpPr>
        <p:spPr>
          <a:xfrm>
            <a:off x="5857884" y="2285992"/>
            <a:ext cx="1571636"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r>
              <a:rPr lang="ar-SA" sz="1400" b="1" dirty="0" smtClean="0"/>
              <a:t>ضمان الجودة الداخلية</a:t>
            </a:r>
            <a:r>
              <a:rPr lang="en-US" sz="1400" b="1" dirty="0" smtClean="0"/>
              <a:t> </a:t>
            </a:r>
            <a:r>
              <a:rPr lang="en-US" sz="1400" i="1" dirty="0" smtClean="0"/>
              <a:t>internal reviews</a:t>
            </a:r>
            <a:endParaRPr lang="ar-SA" sz="1400" i="1" dirty="0" smtClean="0"/>
          </a:p>
        </p:txBody>
      </p:sp>
      <p:sp>
        <p:nvSpPr>
          <p:cNvPr id="13" name="مستطيل 12"/>
          <p:cNvSpPr/>
          <p:nvPr/>
        </p:nvSpPr>
        <p:spPr>
          <a:xfrm>
            <a:off x="4929190" y="2879521"/>
            <a:ext cx="3071834" cy="646331"/>
          </a:xfrm>
          <a:prstGeom prst="rect">
            <a:avLst/>
          </a:prstGeom>
        </p:spPr>
        <p:txBody>
          <a:bodyPr wrap="square">
            <a:spAutoFit/>
          </a:bodyPr>
          <a:lstStyle/>
          <a:p>
            <a:pPr algn="r" rtl="1"/>
            <a:r>
              <a:rPr lang="ar-SA" sz="1200" b="1" dirty="0" smtClean="0"/>
              <a:t>تشير إلى مسئولية مؤسسات التعليم العالي عن المعايير والجودة الأكاديمية للشهادات العلمية والدرجات الأكاديمية الأخرى التي تمنحها</a:t>
            </a:r>
            <a:endParaRPr lang="ar-SA" sz="1200" b="1" dirty="0"/>
          </a:p>
        </p:txBody>
      </p:sp>
      <p:sp>
        <p:nvSpPr>
          <p:cNvPr id="15" name="مستطيل 14"/>
          <p:cNvSpPr/>
          <p:nvPr/>
        </p:nvSpPr>
        <p:spPr>
          <a:xfrm>
            <a:off x="357158" y="2948699"/>
            <a:ext cx="3214710" cy="646331"/>
          </a:xfrm>
          <a:prstGeom prst="rect">
            <a:avLst/>
          </a:prstGeom>
        </p:spPr>
        <p:txBody>
          <a:bodyPr wrap="square">
            <a:spAutoFit/>
          </a:bodyPr>
          <a:lstStyle/>
          <a:p>
            <a:pPr algn="r" rtl="1"/>
            <a:r>
              <a:rPr lang="ar-SA" sz="1200" b="1" dirty="0" smtClean="0"/>
              <a:t>تشير إلى مسئولية وكالة ضمان الجودة في الحكم على مدى كفاءة الجامعات والمعاهد في الوفاء بالتزاماتها  وتشجيعها على مواصلة تحسين أسلوب إدارتها للمعايير والجودة </a:t>
            </a:r>
            <a:endParaRPr lang="ar-SA" sz="1200" b="1" dirty="0"/>
          </a:p>
        </p:txBody>
      </p:sp>
      <p:sp>
        <p:nvSpPr>
          <p:cNvPr id="16" name="مستطيل 15"/>
          <p:cNvSpPr/>
          <p:nvPr/>
        </p:nvSpPr>
        <p:spPr>
          <a:xfrm>
            <a:off x="2214546" y="1714488"/>
            <a:ext cx="4572000" cy="46166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rtl="1"/>
            <a:r>
              <a:rPr lang="ar-SA" sz="1200" b="1" dirty="0" smtClean="0"/>
              <a:t>تحدد الحكومة البريطانية سياسة التعليم بشكل عام ولا تسيطر على طريقة تنفيذها من قبل الجامعات والكليات ولهذا يتوفر نوعين من الجودة</a:t>
            </a:r>
            <a:endParaRPr lang="ar-SA" sz="1200" b="1" dirty="0"/>
          </a:p>
        </p:txBody>
      </p:sp>
      <p:sp>
        <p:nvSpPr>
          <p:cNvPr id="17" name="مستطيل 16"/>
          <p:cNvSpPr/>
          <p:nvPr/>
        </p:nvSpPr>
        <p:spPr>
          <a:xfrm>
            <a:off x="642910" y="3523592"/>
            <a:ext cx="2928926" cy="646331"/>
          </a:xfrm>
          <a:prstGeom prst="rect">
            <a:avLst/>
          </a:prstGeom>
        </p:spPr>
        <p:txBody>
          <a:bodyPr wrap="square">
            <a:spAutoFit/>
          </a:bodyPr>
          <a:lstStyle/>
          <a:p>
            <a:pPr lvl="0" algn="r" rtl="1" eaLnBrk="0" fontAlgn="base" hangingPunct="0">
              <a:spcBef>
                <a:spcPct val="0"/>
              </a:spcBef>
              <a:spcAft>
                <a:spcPct val="0"/>
              </a:spcAft>
              <a:tabLst>
                <a:tab pos="457200" algn="l"/>
              </a:tabLst>
            </a:pPr>
            <a:r>
              <a:rPr lang="ar-SA" sz="1200" b="1" dirty="0" smtClean="0">
                <a:latin typeface="Times New Roman" pitchFamily="18" charset="0"/>
                <a:ea typeface="Calibri" pitchFamily="34" charset="0"/>
              </a:rPr>
              <a:t>تتركز إجراءات ضمان الجودة المتبعة على إخضاع مؤسسات التعليم العالي البريطانية إلى عمليات التقويم الخارجي التي تركز على تقويم جودة المواضيع الدراسية</a:t>
            </a:r>
          </a:p>
        </p:txBody>
      </p:sp>
      <p:sp>
        <p:nvSpPr>
          <p:cNvPr id="19" name="زر إجراء: مخصص 18">
            <a:hlinkClick r:id="" action="ppaction://noaction" highlightClick="1"/>
          </p:cNvPr>
          <p:cNvSpPr/>
          <p:nvPr/>
        </p:nvSpPr>
        <p:spPr>
          <a:xfrm>
            <a:off x="3643306" y="3595030"/>
            <a:ext cx="142876" cy="142876"/>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20" name="زر إجراء: مخصص 19">
            <a:hlinkClick r:id="" action="ppaction://noaction" highlightClick="1"/>
          </p:cNvPr>
          <p:cNvSpPr/>
          <p:nvPr/>
        </p:nvSpPr>
        <p:spPr>
          <a:xfrm>
            <a:off x="3643306" y="3094964"/>
            <a:ext cx="142876" cy="142876"/>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1" name="زر إجراء: مخصص 20">
            <a:hlinkClick r:id="" action="ppaction://noaction" highlightClick="1"/>
          </p:cNvPr>
          <p:cNvSpPr/>
          <p:nvPr/>
        </p:nvSpPr>
        <p:spPr>
          <a:xfrm>
            <a:off x="8001024" y="2993737"/>
            <a:ext cx="142876" cy="142876"/>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4" name="مستطيل مستدير الزوايا 23"/>
          <p:cNvSpPr/>
          <p:nvPr/>
        </p:nvSpPr>
        <p:spPr>
          <a:xfrm>
            <a:off x="7500958" y="4786322"/>
            <a:ext cx="157163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smtClean="0">
                <a:latin typeface="GE SS Text Light" pitchFamily="18" charset="-78"/>
                <a:ea typeface="GE SS Text Light" pitchFamily="18" charset="-78"/>
                <a:cs typeface="GE SS Text Light" pitchFamily="18" charset="-78"/>
              </a:rPr>
              <a:t>آلية ضمان الجودة الخارجية</a:t>
            </a:r>
            <a:endParaRPr lang="ar-SA" sz="1400" dirty="0">
              <a:latin typeface="GE SS Text Light" pitchFamily="18" charset="-78"/>
              <a:ea typeface="GE SS Text Light" pitchFamily="18" charset="-78"/>
              <a:cs typeface="GE SS Text Light" pitchFamily="18" charset="-78"/>
            </a:endParaRPr>
          </a:p>
        </p:txBody>
      </p:sp>
      <p:cxnSp>
        <p:nvCxnSpPr>
          <p:cNvPr id="26" name="رابط بشكل مرفق 25"/>
          <p:cNvCxnSpPr>
            <a:endCxn id="27" idx="3"/>
          </p:cNvCxnSpPr>
          <p:nvPr/>
        </p:nvCxnSpPr>
        <p:spPr>
          <a:xfrm rot="10800000">
            <a:off x="6929455" y="4631376"/>
            <a:ext cx="571505" cy="369261"/>
          </a:xfrm>
          <a:prstGeom prst="bentConnector3">
            <a:avLst>
              <a:gd name="adj1" fmla="val 50000"/>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7" name="مستطيل 26"/>
          <p:cNvSpPr/>
          <p:nvPr/>
        </p:nvSpPr>
        <p:spPr>
          <a:xfrm>
            <a:off x="142844" y="4500570"/>
            <a:ext cx="6786610" cy="261610"/>
          </a:xfrm>
          <a:prstGeom prst="rect">
            <a:avLst/>
          </a:prstGeom>
        </p:spPr>
        <p:txBody>
          <a:bodyPr wrap="square">
            <a:spAutoFit/>
          </a:bodyPr>
          <a:lstStyle/>
          <a:p>
            <a:pPr algn="r" rtl="1"/>
            <a:r>
              <a:rPr lang="ar-SA" sz="1100" dirty="0" smtClean="0"/>
              <a:t>تقوم لجنة فنية مشكلة من قبل الوكالة بزيارة ميدانية للجامعة للتحقق من بنود التقويم الذاتي التي قدمتها الجامعة والتي يشمل عادة تفحص 6 بنود أساسية </a:t>
            </a:r>
            <a:endParaRPr lang="ar-SA" sz="1100" dirty="0"/>
          </a:p>
        </p:txBody>
      </p:sp>
      <p:sp>
        <p:nvSpPr>
          <p:cNvPr id="28" name="مستطيل 27"/>
          <p:cNvSpPr/>
          <p:nvPr/>
        </p:nvSpPr>
        <p:spPr>
          <a:xfrm>
            <a:off x="2000232" y="4714884"/>
            <a:ext cx="4572000" cy="261610"/>
          </a:xfrm>
          <a:prstGeom prst="rect">
            <a:avLst/>
          </a:prstGeom>
        </p:spPr>
        <p:txBody>
          <a:bodyPr>
            <a:spAutoFit/>
          </a:bodyPr>
          <a:lstStyle/>
          <a:p>
            <a:pPr algn="r" rtl="1"/>
            <a:r>
              <a:rPr lang="ar-SA" sz="1100" dirty="0" smtClean="0"/>
              <a:t>إعداد تقرير يشمل تقييم الموضوع الدراسي في البنود المشار إليها ووضع علامة لكل بند</a:t>
            </a:r>
            <a:endParaRPr lang="ar-SA" sz="1100" dirty="0"/>
          </a:p>
        </p:txBody>
      </p:sp>
      <p:cxnSp>
        <p:nvCxnSpPr>
          <p:cNvPr id="30" name="رابط كسهم مستقيم 29"/>
          <p:cNvCxnSpPr/>
          <p:nvPr/>
        </p:nvCxnSpPr>
        <p:spPr>
          <a:xfrm rot="10800000">
            <a:off x="6643702" y="4857760"/>
            <a:ext cx="857256" cy="3571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3" name="رابط بشكل مرفق 32"/>
          <p:cNvCxnSpPr>
            <a:stCxn id="24" idx="1"/>
          </p:cNvCxnSpPr>
          <p:nvPr/>
        </p:nvCxnSpPr>
        <p:spPr>
          <a:xfrm rot="10800000" flipV="1">
            <a:off x="6929454" y="5036354"/>
            <a:ext cx="571504" cy="392909"/>
          </a:xfrm>
          <a:prstGeom prst="bentConnector3">
            <a:avLst>
              <a:gd name="adj1" fmla="val 50000"/>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41" name="مستطيل 40"/>
          <p:cNvSpPr/>
          <p:nvPr/>
        </p:nvSpPr>
        <p:spPr>
          <a:xfrm>
            <a:off x="0" y="5000636"/>
            <a:ext cx="6643702" cy="261610"/>
          </a:xfrm>
          <a:prstGeom prst="rect">
            <a:avLst/>
          </a:prstGeom>
        </p:spPr>
        <p:txBody>
          <a:bodyPr wrap="square">
            <a:spAutoFit/>
          </a:bodyPr>
          <a:lstStyle/>
          <a:p>
            <a:pPr algn="r" rtl="1"/>
            <a:r>
              <a:rPr lang="ar-SA" sz="1100" dirty="0" smtClean="0"/>
              <a:t>تعتبر الجامعة معتمدة بالموضوع المقيم إذا حصلت على مجموع يفوق ٢١ نقطة من أصل ٢٤ نقطة مقسمة بواقع ٤ نقاط لكل بند من البنود الستة</a:t>
            </a:r>
            <a:endParaRPr lang="ar-SA" sz="1100" dirty="0"/>
          </a:p>
        </p:txBody>
      </p:sp>
      <p:cxnSp>
        <p:nvCxnSpPr>
          <p:cNvPr id="42" name="رابط كسهم مستقيم 41"/>
          <p:cNvCxnSpPr/>
          <p:nvPr/>
        </p:nvCxnSpPr>
        <p:spPr>
          <a:xfrm rot="10800000">
            <a:off x="6643703" y="5107792"/>
            <a:ext cx="857256" cy="3571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43" name="مستطيل 42"/>
          <p:cNvSpPr/>
          <p:nvPr/>
        </p:nvSpPr>
        <p:spPr>
          <a:xfrm>
            <a:off x="285720" y="5357826"/>
            <a:ext cx="6572264" cy="430887"/>
          </a:xfrm>
          <a:prstGeom prst="rect">
            <a:avLst/>
          </a:prstGeom>
        </p:spPr>
        <p:txBody>
          <a:bodyPr wrap="square">
            <a:spAutoFit/>
          </a:bodyPr>
          <a:lstStyle/>
          <a:p>
            <a:pPr algn="r" rtl="1"/>
            <a:r>
              <a:rPr lang="ar-SA" sz="1100" dirty="0" smtClean="0"/>
              <a:t>يلي ذلك المراجعة المؤسسية أو الأكاديمية ويتم على مستوى الجامعة حيث يقوم فريق بالزيارة للتأكد من جودة التعليم في الجامعة بعد إطلاعه على التقويم الذاتي الذي قدمته </a:t>
            </a:r>
            <a:endParaRPr lang="ar-SA" sz="1100" dirty="0"/>
          </a:p>
        </p:txBody>
      </p:sp>
      <p:sp>
        <p:nvSpPr>
          <p:cNvPr id="44" name="مستطيل 43"/>
          <p:cNvSpPr/>
          <p:nvPr/>
        </p:nvSpPr>
        <p:spPr>
          <a:xfrm>
            <a:off x="4929190" y="3493803"/>
            <a:ext cx="3071802" cy="646331"/>
          </a:xfrm>
          <a:prstGeom prst="rect">
            <a:avLst/>
          </a:prstGeom>
        </p:spPr>
        <p:txBody>
          <a:bodyPr wrap="square">
            <a:spAutoFit/>
          </a:bodyPr>
          <a:lstStyle/>
          <a:p>
            <a:pPr algn="r" rtl="1"/>
            <a:r>
              <a:rPr lang="ar-SA" sz="1200" b="1" dirty="0" smtClean="0"/>
              <a:t>توجد ستة معايير أساسية لتقييم البرامج العلمية تشمل المنهج العلمي والمرجع العلمي وأعضاء هيئة التدريس وأسلوب التقييم والتسهيلات المادية والنظام الإداري</a:t>
            </a:r>
            <a:endParaRPr lang="ar-SA" sz="1200" b="1" dirty="0"/>
          </a:p>
        </p:txBody>
      </p:sp>
      <p:sp>
        <p:nvSpPr>
          <p:cNvPr id="45" name="زر إجراء: مخصص 44">
            <a:hlinkClick r:id="" action="ppaction://noaction" highlightClick="1"/>
          </p:cNvPr>
          <p:cNvSpPr/>
          <p:nvPr/>
        </p:nvSpPr>
        <p:spPr>
          <a:xfrm>
            <a:off x="8001024" y="3636679"/>
            <a:ext cx="142876" cy="142876"/>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ppt_x"/>
                                          </p:val>
                                        </p:tav>
                                        <p:tav tm="100000">
                                          <p:val>
                                            <p:strVal val="#ppt_x"/>
                                          </p:val>
                                        </p:tav>
                                      </p:tavLst>
                                    </p:anim>
                                    <p:anim calcmode="lin" valueType="num">
                                      <p:cBhvr additive="base">
                                        <p:cTn id="36" dur="500" fill="hold"/>
                                        <p:tgtEl>
                                          <p:spTgt spid="4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ppt_x"/>
                                          </p:val>
                                        </p:tav>
                                        <p:tav tm="100000">
                                          <p:val>
                                            <p:strVal val="#ppt_x"/>
                                          </p:val>
                                        </p:tav>
                                      </p:tavLst>
                                    </p:anim>
                                    <p:anim calcmode="lin" valueType="num">
                                      <p:cBhvr additive="base">
                                        <p:cTn id="40"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fill="hold"/>
                                        <p:tgtEl>
                                          <p:spTgt spid="19"/>
                                        </p:tgtEl>
                                        <p:attrNameLst>
                                          <p:attrName>ppt_x</p:attrName>
                                        </p:attrNameLst>
                                      </p:cBhvr>
                                      <p:tavLst>
                                        <p:tav tm="0">
                                          <p:val>
                                            <p:strVal val="#ppt_x"/>
                                          </p:val>
                                        </p:tav>
                                        <p:tav tm="100000">
                                          <p:val>
                                            <p:strVal val="#ppt_x"/>
                                          </p:val>
                                        </p:tav>
                                      </p:tavLst>
                                    </p:anim>
                                    <p:anim calcmode="lin" valueType="num">
                                      <p:cBhvr additive="base">
                                        <p:cTn id="54" dur="500" fill="hold"/>
                                        <p:tgtEl>
                                          <p:spTgt spid="19"/>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box(in)">
                                      <p:cBhvr>
                                        <p:cTn id="63" dur="500"/>
                                        <p:tgtEl>
                                          <p:spTgt spid="24"/>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30"/>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33"/>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42"/>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additive="base">
                                        <p:cTn id="78" dur="500" fill="hold"/>
                                        <p:tgtEl>
                                          <p:spTgt spid="27"/>
                                        </p:tgtEl>
                                        <p:attrNameLst>
                                          <p:attrName>ppt_x</p:attrName>
                                        </p:attrNameLst>
                                      </p:cBhvr>
                                      <p:tavLst>
                                        <p:tav tm="0">
                                          <p:val>
                                            <p:strVal val="#ppt_x"/>
                                          </p:val>
                                        </p:tav>
                                        <p:tav tm="100000">
                                          <p:val>
                                            <p:strVal val="#ppt_x"/>
                                          </p:val>
                                        </p:tav>
                                      </p:tavLst>
                                    </p:anim>
                                    <p:anim calcmode="lin" valueType="num">
                                      <p:cBhvr additive="base">
                                        <p:cTn id="79" dur="500" fill="hold"/>
                                        <p:tgtEl>
                                          <p:spTgt spid="2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additive="base">
                                        <p:cTn id="82" dur="500" fill="hold"/>
                                        <p:tgtEl>
                                          <p:spTgt spid="28"/>
                                        </p:tgtEl>
                                        <p:attrNameLst>
                                          <p:attrName>ppt_x</p:attrName>
                                        </p:attrNameLst>
                                      </p:cBhvr>
                                      <p:tavLst>
                                        <p:tav tm="0">
                                          <p:val>
                                            <p:strVal val="#ppt_x"/>
                                          </p:val>
                                        </p:tav>
                                        <p:tav tm="100000">
                                          <p:val>
                                            <p:strVal val="#ppt_x"/>
                                          </p:val>
                                        </p:tav>
                                      </p:tavLst>
                                    </p:anim>
                                    <p:anim calcmode="lin" valueType="num">
                                      <p:cBhvr additive="base">
                                        <p:cTn id="83" dur="500" fill="hold"/>
                                        <p:tgtEl>
                                          <p:spTgt spid="2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41"/>
                                        </p:tgtEl>
                                        <p:attrNameLst>
                                          <p:attrName>style.visibility</p:attrName>
                                        </p:attrNameLst>
                                      </p:cBhvr>
                                      <p:to>
                                        <p:strVal val="visible"/>
                                      </p:to>
                                    </p:set>
                                    <p:anim calcmode="lin" valueType="num">
                                      <p:cBhvr additive="base">
                                        <p:cTn id="86" dur="500" fill="hold"/>
                                        <p:tgtEl>
                                          <p:spTgt spid="41"/>
                                        </p:tgtEl>
                                        <p:attrNameLst>
                                          <p:attrName>ppt_x</p:attrName>
                                        </p:attrNameLst>
                                      </p:cBhvr>
                                      <p:tavLst>
                                        <p:tav tm="0">
                                          <p:val>
                                            <p:strVal val="#ppt_x"/>
                                          </p:val>
                                        </p:tav>
                                        <p:tav tm="100000">
                                          <p:val>
                                            <p:strVal val="#ppt_x"/>
                                          </p:val>
                                        </p:tav>
                                      </p:tavLst>
                                    </p:anim>
                                    <p:anim calcmode="lin" valueType="num">
                                      <p:cBhvr additive="base">
                                        <p:cTn id="87" dur="500" fill="hold"/>
                                        <p:tgtEl>
                                          <p:spTgt spid="41"/>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43"/>
                                        </p:tgtEl>
                                        <p:attrNameLst>
                                          <p:attrName>style.visibility</p:attrName>
                                        </p:attrNameLst>
                                      </p:cBhvr>
                                      <p:to>
                                        <p:strVal val="visible"/>
                                      </p:to>
                                    </p:set>
                                    <p:anim calcmode="lin" valueType="num">
                                      <p:cBhvr additive="base">
                                        <p:cTn id="90" dur="500" fill="hold"/>
                                        <p:tgtEl>
                                          <p:spTgt spid="43"/>
                                        </p:tgtEl>
                                        <p:attrNameLst>
                                          <p:attrName>ppt_x</p:attrName>
                                        </p:attrNameLst>
                                      </p:cBhvr>
                                      <p:tavLst>
                                        <p:tav tm="0">
                                          <p:val>
                                            <p:strVal val="#ppt_x"/>
                                          </p:val>
                                        </p:tav>
                                        <p:tav tm="100000">
                                          <p:val>
                                            <p:strVal val="#ppt_x"/>
                                          </p:val>
                                        </p:tav>
                                      </p:tavLst>
                                    </p:anim>
                                    <p:anim calcmode="lin" valueType="num">
                                      <p:cBhvr additive="base">
                                        <p:cTn id="91"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3" grpId="0"/>
      <p:bldP spid="15" grpId="0"/>
      <p:bldP spid="16" grpId="0" animBg="1"/>
      <p:bldP spid="17" grpId="0"/>
      <p:bldP spid="19" grpId="0" animBg="1"/>
      <p:bldP spid="20" grpId="0" animBg="1"/>
      <p:bldP spid="21" grpId="0" animBg="1"/>
      <p:bldP spid="24" grpId="0" animBg="1"/>
      <p:bldP spid="27" grpId="0"/>
      <p:bldP spid="28" grpId="0"/>
      <p:bldP spid="41" grpId="0"/>
      <p:bldP spid="43" grpId="0"/>
      <p:bldP spid="44" grpId="0"/>
      <p:bldP spid="4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نموذج ضمان الجودة في المملكة المتحدة</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28" name="مستطيل مستدير الزوايا 27"/>
          <p:cNvSpPr/>
          <p:nvPr/>
        </p:nvSpPr>
        <p:spPr>
          <a:xfrm>
            <a:off x="7429520" y="1212163"/>
            <a:ext cx="1500198" cy="1785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SA" sz="1400" b="1" dirty="0" smtClean="0">
                <a:solidFill>
                  <a:schemeClr val="bg1"/>
                </a:solidFill>
                <a:latin typeface="Times New Roman" pitchFamily="18" charset="0"/>
                <a:ea typeface="Calibri" pitchFamily="34" charset="0"/>
                <a:cs typeface="Times New Roman" pitchFamily="18" charset="0"/>
              </a:rPr>
              <a:t>وكالة ضمان الجودة في التعليم العالي</a:t>
            </a:r>
            <a:endParaRPr lang="en-US" sz="1400" b="1" dirty="0" smtClean="0">
              <a:solidFill>
                <a:schemeClr val="bg1"/>
              </a:solidFill>
              <a:latin typeface="Arial" pitchFamily="34" charset="0"/>
              <a:cs typeface="Arial" pitchFamily="34" charset="0"/>
            </a:endParaRPr>
          </a:p>
          <a:p>
            <a:pPr algn="ctr"/>
            <a:r>
              <a:rPr lang="en-US" sz="1100" i="1" dirty="0" smtClean="0">
                <a:solidFill>
                  <a:schemeClr val="bg1"/>
                </a:solidFill>
                <a:latin typeface="Times New Roman" pitchFamily="18" charset="0"/>
                <a:ea typeface="Calibri" pitchFamily="34" charset="0"/>
                <a:cs typeface="Times New Roman" pitchFamily="18" charset="0"/>
              </a:rPr>
              <a:t>Quality Assurance Agency for Higher Education</a:t>
            </a:r>
            <a:r>
              <a:rPr lang="en-US" sz="1100" dirty="0" smtClean="0">
                <a:solidFill>
                  <a:schemeClr val="bg1"/>
                </a:solidFill>
                <a:latin typeface="Times New Roman" pitchFamily="18" charset="0"/>
                <a:ea typeface="Calibri" pitchFamily="34" charset="0"/>
                <a:cs typeface="Times New Roman" pitchFamily="18" charset="0"/>
              </a:rPr>
              <a:t> </a:t>
            </a:r>
            <a:endParaRPr lang="ar-SA" sz="1100" dirty="0">
              <a:solidFill>
                <a:schemeClr val="bg1"/>
              </a:solidFill>
            </a:endParaRPr>
          </a:p>
        </p:txBody>
      </p:sp>
      <p:sp>
        <p:nvSpPr>
          <p:cNvPr id="38" name="مستطيل 37"/>
          <p:cNvSpPr/>
          <p:nvPr/>
        </p:nvSpPr>
        <p:spPr>
          <a:xfrm>
            <a:off x="1571636" y="4401459"/>
            <a:ext cx="6643702" cy="127727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r" rtl="1" eaLnBrk="0" fontAlgn="base" hangingPunct="0">
              <a:spcBef>
                <a:spcPct val="0"/>
              </a:spcBef>
              <a:spcAft>
                <a:spcPct val="0"/>
              </a:spcAft>
              <a:tabLst>
                <a:tab pos="457200" algn="l"/>
              </a:tabLst>
            </a:pPr>
            <a:r>
              <a:rPr lang="ar-SA" sz="1100" dirty="0" smtClean="0">
                <a:latin typeface="Times New Roman" pitchFamily="18" charset="0"/>
                <a:ea typeface="Calibri" pitchFamily="34" charset="0"/>
              </a:rPr>
              <a:t>تضع وكالة ضمان الجودة لنفسها عدداً من المسئوليات التي عليها الوفاء </a:t>
            </a:r>
            <a:r>
              <a:rPr lang="ar-SA" sz="1100" dirty="0" err="1" smtClean="0">
                <a:latin typeface="Times New Roman" pitchFamily="18" charset="0"/>
                <a:ea typeface="Calibri" pitchFamily="34" charset="0"/>
              </a:rPr>
              <a:t>بها</a:t>
            </a:r>
            <a:r>
              <a:rPr lang="ar-SA" sz="1100" dirty="0" smtClean="0">
                <a:latin typeface="Times New Roman" pitchFamily="18" charset="0"/>
                <a:ea typeface="Calibri" pitchFamily="34" charset="0"/>
              </a:rPr>
              <a:t> وهي:</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إجراء المراجعة للجامعات والكليات.</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نشر تقارير الثقة  في المعايير والجودة التي يمكن وضعها في مؤسسة. </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تقديم توجيهات للجامعات والكليات عن كيفية المحافظة على المعايير الأكاديمية وتحسين الجودة وذلك تمشيا مع البنية التحتية الأكاديمية.</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التحقيق في أسباب القلق حول المعايير والجودة الأكاديمية.</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تقديم المشورة للحكومة بشأن طلبات الحصول على صلاحيات منح الدرجة والاسم الجامعي للجامعات.</a:t>
            </a:r>
            <a:endParaRPr lang="ar-SA" sz="1100" dirty="0" smtClean="0">
              <a:latin typeface="Times New Roman" pitchFamily="18" charset="0"/>
              <a:ea typeface="Calibri" pitchFamily="34" charset="0"/>
            </a:endParaRPr>
          </a:p>
          <a:p>
            <a:pPr lvl="0" algn="r" rtl="1" eaLnBrk="0" fontAlgn="base" hangingPunct="0">
              <a:spcBef>
                <a:spcPct val="0"/>
              </a:spcBef>
              <a:spcAft>
                <a:spcPct val="0"/>
              </a:spcAft>
              <a:tabLst>
                <a:tab pos="457200" algn="l"/>
              </a:tabLst>
            </a:pPr>
            <a:r>
              <a:rPr lang="ar-SA" sz="1100" dirty="0" smtClean="0">
                <a:latin typeface="Times New Roman" pitchFamily="18" charset="0"/>
                <a:ea typeface="Calibri" pitchFamily="34" charset="0"/>
              </a:rPr>
              <a:t>المشاركة في التطورات الأوروبية والدولية الأوسع</a:t>
            </a:r>
            <a:r>
              <a:rPr lang="en-US" sz="1100" dirty="0" smtClean="0">
                <a:latin typeface="Arial" pitchFamily="34" charset="0"/>
              </a:rPr>
              <a:t> </a:t>
            </a:r>
          </a:p>
        </p:txBody>
      </p:sp>
      <p:sp>
        <p:nvSpPr>
          <p:cNvPr id="39" name="مستطيل مستدير الزوايا 38"/>
          <p:cNvSpPr/>
          <p:nvPr/>
        </p:nvSpPr>
        <p:spPr>
          <a:xfrm>
            <a:off x="3500430" y="3786190"/>
            <a:ext cx="3143272" cy="50006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ar-SA" sz="1400" b="1" dirty="0" smtClean="0">
                <a:solidFill>
                  <a:schemeClr val="bg1"/>
                </a:solidFill>
                <a:latin typeface="Times New Roman" pitchFamily="18" charset="0"/>
                <a:ea typeface="Calibri" pitchFamily="34" charset="0"/>
                <a:cs typeface="Times New Roman" pitchFamily="18" charset="0"/>
              </a:rPr>
              <a:t>مسئوليات وكالة ضمان الجودة في التعليم العالي</a:t>
            </a:r>
            <a:endParaRPr lang="en-US" sz="1400" b="1" dirty="0" smtClean="0">
              <a:solidFill>
                <a:schemeClr val="bg1"/>
              </a:solidFill>
              <a:latin typeface="Arial" pitchFamily="34" charset="0"/>
              <a:cs typeface="Arial" pitchFamily="34" charset="0"/>
            </a:endParaRPr>
          </a:p>
        </p:txBody>
      </p:sp>
      <p:cxnSp>
        <p:nvCxnSpPr>
          <p:cNvPr id="60" name="رابط كسهم مستقيم 59"/>
          <p:cNvCxnSpPr/>
          <p:nvPr/>
        </p:nvCxnSpPr>
        <p:spPr>
          <a:xfrm rot="10800000">
            <a:off x="2786050" y="1414400"/>
            <a:ext cx="4643470" cy="15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61" name="رابط كسهم مستقيم 60"/>
          <p:cNvCxnSpPr/>
          <p:nvPr/>
        </p:nvCxnSpPr>
        <p:spPr>
          <a:xfrm rot="10800000">
            <a:off x="4143372" y="2128780"/>
            <a:ext cx="3286148" cy="15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62" name="رابط كسهم مستقيم 61"/>
          <p:cNvCxnSpPr/>
          <p:nvPr/>
        </p:nvCxnSpPr>
        <p:spPr>
          <a:xfrm rot="10800000">
            <a:off x="6643702" y="2845419"/>
            <a:ext cx="857256" cy="12077"/>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63" name="رابط كسهم مستقيم 62"/>
          <p:cNvCxnSpPr/>
          <p:nvPr/>
        </p:nvCxnSpPr>
        <p:spPr>
          <a:xfrm rot="10800000" flipV="1">
            <a:off x="3428992" y="1773178"/>
            <a:ext cx="4000528" cy="1274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64" name="رابط كسهم مستقيم 63"/>
          <p:cNvCxnSpPr/>
          <p:nvPr/>
        </p:nvCxnSpPr>
        <p:spPr>
          <a:xfrm rot="10800000">
            <a:off x="5143536" y="2473900"/>
            <a:ext cx="2357422" cy="12071"/>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65" name="مستطيل 64"/>
          <p:cNvSpPr/>
          <p:nvPr/>
        </p:nvSpPr>
        <p:spPr>
          <a:xfrm>
            <a:off x="214282" y="1307743"/>
            <a:ext cx="2428876" cy="2616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r" rtl="1"/>
            <a:r>
              <a:rPr lang="ar-SA" sz="1100" dirty="0" smtClean="0">
                <a:solidFill>
                  <a:prstClr val="black"/>
                </a:solidFill>
                <a:latin typeface="Times New Roman" pitchFamily="18" charset="0"/>
                <a:ea typeface="Calibri" pitchFamily="34" charset="0"/>
                <a:cs typeface="Times New Roman" pitchFamily="18" charset="0"/>
              </a:rPr>
              <a:t>هيئة مستقلة  تعمل كجمعية أهلية </a:t>
            </a:r>
            <a:endParaRPr lang="ar-SA" sz="1400" dirty="0"/>
          </a:p>
        </p:txBody>
      </p:sp>
      <p:sp>
        <p:nvSpPr>
          <p:cNvPr id="66" name="مستطيل 65"/>
          <p:cNvSpPr/>
          <p:nvPr/>
        </p:nvSpPr>
        <p:spPr>
          <a:xfrm>
            <a:off x="285720" y="1664933"/>
            <a:ext cx="3071834" cy="2616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r" rtl="1" fontAlgn="base">
              <a:spcBef>
                <a:spcPct val="0"/>
              </a:spcBef>
              <a:spcAft>
                <a:spcPct val="0"/>
              </a:spcAft>
              <a:tabLst>
                <a:tab pos="457200" algn="l"/>
              </a:tabLst>
            </a:pPr>
            <a:r>
              <a:rPr lang="ar-SA" sz="1100" dirty="0" smtClean="0">
                <a:solidFill>
                  <a:prstClr val="black"/>
                </a:solidFill>
                <a:latin typeface="Times New Roman" pitchFamily="18" charset="0"/>
                <a:ea typeface="Calibri" pitchFamily="34" charset="0"/>
                <a:cs typeface="Times New Roman" pitchFamily="18" charset="0"/>
              </a:rPr>
              <a:t>تهدف إلى تعزيز ثقة الجمهور في جودة مؤسسات التعليم العالي</a:t>
            </a:r>
          </a:p>
        </p:txBody>
      </p:sp>
      <p:sp>
        <p:nvSpPr>
          <p:cNvPr id="67" name="مستطيل 66"/>
          <p:cNvSpPr/>
          <p:nvPr/>
        </p:nvSpPr>
        <p:spPr>
          <a:xfrm>
            <a:off x="428596" y="2022123"/>
            <a:ext cx="3571900" cy="2616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r" rtl="1" fontAlgn="base">
              <a:spcBef>
                <a:spcPct val="0"/>
              </a:spcBef>
              <a:spcAft>
                <a:spcPct val="0"/>
              </a:spcAft>
              <a:tabLst>
                <a:tab pos="457200" algn="l"/>
              </a:tabLst>
            </a:pPr>
            <a:r>
              <a:rPr lang="ar-SA" sz="1100" dirty="0" smtClean="0">
                <a:solidFill>
                  <a:prstClr val="black"/>
                </a:solidFill>
                <a:latin typeface="Times New Roman" pitchFamily="18" charset="0"/>
                <a:ea typeface="Calibri" pitchFamily="34" charset="0"/>
                <a:cs typeface="Times New Roman" pitchFamily="18" charset="0"/>
              </a:rPr>
              <a:t>تمول من مجالس تمويل التعليم العالي واشتراكات الجامعات والكليات المختلفة</a:t>
            </a:r>
            <a:endParaRPr lang="en-US" sz="600" dirty="0" smtClean="0">
              <a:solidFill>
                <a:prstClr val="black"/>
              </a:solidFill>
              <a:latin typeface="Arial" pitchFamily="34" charset="0"/>
              <a:cs typeface="Arial" pitchFamily="34" charset="0"/>
            </a:endParaRPr>
          </a:p>
        </p:txBody>
      </p:sp>
      <p:sp>
        <p:nvSpPr>
          <p:cNvPr id="68" name="مستطيل 67"/>
          <p:cNvSpPr/>
          <p:nvPr/>
        </p:nvSpPr>
        <p:spPr>
          <a:xfrm>
            <a:off x="0" y="2357430"/>
            <a:ext cx="5143536" cy="2616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r" rtl="1"/>
            <a:r>
              <a:rPr lang="ar-SA" sz="1100" dirty="0" smtClean="0">
                <a:solidFill>
                  <a:prstClr val="black"/>
                </a:solidFill>
                <a:latin typeface="Times New Roman" pitchFamily="18" charset="0"/>
                <a:ea typeface="Calibri" pitchFamily="34" charset="0"/>
                <a:cs typeface="Times New Roman" pitchFamily="18" charset="0"/>
              </a:rPr>
              <a:t>يتكون مجلس الإدارة من 14 عضوا 4تمثل رؤساء الجامعات </a:t>
            </a:r>
            <a:r>
              <a:rPr lang="ar-SA" sz="1100" dirty="0" err="1" smtClean="0">
                <a:solidFill>
                  <a:prstClr val="black"/>
                </a:solidFill>
                <a:latin typeface="Times New Roman" pitchFamily="18" charset="0"/>
                <a:ea typeface="Calibri" pitchFamily="34" charset="0"/>
                <a:cs typeface="Times New Roman" pitchFamily="18" charset="0"/>
              </a:rPr>
              <a:t>و</a:t>
            </a:r>
            <a:r>
              <a:rPr lang="ar-SA" sz="1100" dirty="0" smtClean="0">
                <a:solidFill>
                  <a:prstClr val="black"/>
                </a:solidFill>
                <a:latin typeface="Times New Roman" pitchFamily="18" charset="0"/>
                <a:ea typeface="Calibri" pitchFamily="34" charset="0"/>
                <a:cs typeface="Times New Roman" pitchFamily="18" charset="0"/>
              </a:rPr>
              <a:t> 4من مجالس تمويل التعليم العالي و6مدراء مستقلين</a:t>
            </a:r>
            <a:endParaRPr lang="ar-SA" sz="1400" dirty="0"/>
          </a:p>
        </p:txBody>
      </p:sp>
      <p:sp>
        <p:nvSpPr>
          <p:cNvPr id="70" name="مستطيل 69"/>
          <p:cNvSpPr/>
          <p:nvPr/>
        </p:nvSpPr>
        <p:spPr>
          <a:xfrm>
            <a:off x="71406" y="2712361"/>
            <a:ext cx="6429388" cy="43088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r" rtl="1"/>
            <a:r>
              <a:rPr lang="ar-SA" sz="1100" dirty="0" smtClean="0">
                <a:solidFill>
                  <a:prstClr val="black"/>
                </a:solidFill>
                <a:cs typeface="Times New Roman"/>
              </a:rPr>
              <a:t>لا تعتمد الجامعات ومؤسسات التعليم العالي أو البرامج الدراسية التي تقدمها ويتم اعتماد </a:t>
            </a:r>
            <a:r>
              <a:rPr lang="ar-SA" sz="1100" dirty="0" smtClean="0">
                <a:solidFill>
                  <a:prstClr val="black"/>
                </a:solidFill>
              </a:rPr>
              <a:t>البرامج الفردية التي تفضي إلى شهادات احترافية أو مهنية من قبل جهات مهنية أو قانونية أو تنظيمية </a:t>
            </a:r>
            <a:endParaRPr lang="ar-SA"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5"/>
                                        </p:tgtEl>
                                        <p:attrNameLst>
                                          <p:attrName>style.visibility</p:attrName>
                                        </p:attrNameLst>
                                      </p:cBhvr>
                                      <p:to>
                                        <p:strVal val="visible"/>
                                      </p:to>
                                    </p:set>
                                    <p:anim calcmode="lin" valueType="num">
                                      <p:cBhvr additive="base">
                                        <p:cTn id="25" dur="500" fill="hold"/>
                                        <p:tgtEl>
                                          <p:spTgt spid="65"/>
                                        </p:tgtEl>
                                        <p:attrNameLst>
                                          <p:attrName>ppt_x</p:attrName>
                                        </p:attrNameLst>
                                      </p:cBhvr>
                                      <p:tavLst>
                                        <p:tav tm="0">
                                          <p:val>
                                            <p:strVal val="#ppt_x"/>
                                          </p:val>
                                        </p:tav>
                                        <p:tav tm="100000">
                                          <p:val>
                                            <p:strVal val="#ppt_x"/>
                                          </p:val>
                                        </p:tav>
                                      </p:tavLst>
                                    </p:anim>
                                    <p:anim calcmode="lin" valueType="num">
                                      <p:cBhvr additive="base">
                                        <p:cTn id="26"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500" fill="hold"/>
                                        <p:tgtEl>
                                          <p:spTgt spid="66"/>
                                        </p:tgtEl>
                                        <p:attrNameLst>
                                          <p:attrName>ppt_x</p:attrName>
                                        </p:attrNameLst>
                                      </p:cBhvr>
                                      <p:tavLst>
                                        <p:tav tm="0">
                                          <p:val>
                                            <p:strVal val="#ppt_x"/>
                                          </p:val>
                                        </p:tav>
                                        <p:tav tm="100000">
                                          <p:val>
                                            <p:strVal val="#ppt_x"/>
                                          </p:val>
                                        </p:tav>
                                      </p:tavLst>
                                    </p:anim>
                                    <p:anim calcmode="lin" valueType="num">
                                      <p:cBhvr additive="base">
                                        <p:cTn id="32"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7"/>
                                        </p:tgtEl>
                                        <p:attrNameLst>
                                          <p:attrName>style.visibility</p:attrName>
                                        </p:attrNameLst>
                                      </p:cBhvr>
                                      <p:to>
                                        <p:strVal val="visible"/>
                                      </p:to>
                                    </p:set>
                                    <p:anim calcmode="lin" valueType="num">
                                      <p:cBhvr additive="base">
                                        <p:cTn id="37" dur="500" fill="hold"/>
                                        <p:tgtEl>
                                          <p:spTgt spid="67"/>
                                        </p:tgtEl>
                                        <p:attrNameLst>
                                          <p:attrName>ppt_x</p:attrName>
                                        </p:attrNameLst>
                                      </p:cBhvr>
                                      <p:tavLst>
                                        <p:tav tm="0">
                                          <p:val>
                                            <p:strVal val="#ppt_x"/>
                                          </p:val>
                                        </p:tav>
                                        <p:tav tm="100000">
                                          <p:val>
                                            <p:strVal val="#ppt_x"/>
                                          </p:val>
                                        </p:tav>
                                      </p:tavLst>
                                    </p:anim>
                                    <p:anim calcmode="lin" valueType="num">
                                      <p:cBhvr additive="base">
                                        <p:cTn id="38"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additive="base">
                                        <p:cTn id="43" dur="500" fill="hold"/>
                                        <p:tgtEl>
                                          <p:spTgt spid="68"/>
                                        </p:tgtEl>
                                        <p:attrNameLst>
                                          <p:attrName>ppt_x</p:attrName>
                                        </p:attrNameLst>
                                      </p:cBhvr>
                                      <p:tavLst>
                                        <p:tav tm="0">
                                          <p:val>
                                            <p:strVal val="#ppt_x"/>
                                          </p:val>
                                        </p:tav>
                                        <p:tav tm="100000">
                                          <p:val>
                                            <p:strVal val="#ppt_x"/>
                                          </p:val>
                                        </p:tav>
                                      </p:tavLst>
                                    </p:anim>
                                    <p:anim calcmode="lin" valueType="num">
                                      <p:cBhvr additive="base">
                                        <p:cTn id="44"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0"/>
                                        </p:tgtEl>
                                        <p:attrNameLst>
                                          <p:attrName>style.visibility</p:attrName>
                                        </p:attrNameLst>
                                      </p:cBhvr>
                                      <p:to>
                                        <p:strVal val="visible"/>
                                      </p:to>
                                    </p:set>
                                    <p:anim calcmode="lin" valueType="num">
                                      <p:cBhvr additive="base">
                                        <p:cTn id="49" dur="500" fill="hold"/>
                                        <p:tgtEl>
                                          <p:spTgt spid="70"/>
                                        </p:tgtEl>
                                        <p:attrNameLst>
                                          <p:attrName>ppt_x</p:attrName>
                                        </p:attrNameLst>
                                      </p:cBhvr>
                                      <p:tavLst>
                                        <p:tav tm="0">
                                          <p:val>
                                            <p:strVal val="#ppt_x"/>
                                          </p:val>
                                        </p:tav>
                                        <p:tav tm="100000">
                                          <p:val>
                                            <p:strVal val="#ppt_x"/>
                                          </p:val>
                                        </p:tav>
                                      </p:tavLst>
                                    </p:anim>
                                    <p:anim calcmode="lin" valueType="num">
                                      <p:cBhvr additive="base">
                                        <p:cTn id="50"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9"/>
                                        </p:tgtEl>
                                        <p:attrNameLst>
                                          <p:attrName>style.visibility</p:attrName>
                                        </p:attrNameLst>
                                      </p:cBhvr>
                                      <p:to>
                                        <p:strVal val="visible"/>
                                      </p:to>
                                    </p:set>
                                    <p:anim calcmode="lin" valueType="num">
                                      <p:cBhvr additive="base">
                                        <p:cTn id="55" dur="500" fill="hold"/>
                                        <p:tgtEl>
                                          <p:spTgt spid="39"/>
                                        </p:tgtEl>
                                        <p:attrNameLst>
                                          <p:attrName>ppt_x</p:attrName>
                                        </p:attrNameLst>
                                      </p:cBhvr>
                                      <p:tavLst>
                                        <p:tav tm="0">
                                          <p:val>
                                            <p:strVal val="#ppt_x"/>
                                          </p:val>
                                        </p:tav>
                                        <p:tav tm="100000">
                                          <p:val>
                                            <p:strVal val="#ppt_x"/>
                                          </p:val>
                                        </p:tav>
                                      </p:tavLst>
                                    </p:anim>
                                    <p:anim calcmode="lin" valueType="num">
                                      <p:cBhvr additive="base">
                                        <p:cTn id="5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checkerboard(across)">
                                      <p:cBhvr>
                                        <p:cTn id="6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8" grpId="0" animBg="1"/>
      <p:bldP spid="39" grpId="0" animBg="1"/>
      <p:bldP spid="65" grpId="0" animBg="1"/>
      <p:bldP spid="66" grpId="0" animBg="1"/>
      <p:bldP spid="67" grpId="0" animBg="1"/>
      <p:bldP spid="68" grpId="0" animBg="1"/>
      <p:bldP spid="7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نموذج ضمان الجودة في المملكة المتحدة</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5" name="مستطيل مستدير الزوايا 4"/>
          <p:cNvSpPr/>
          <p:nvPr/>
        </p:nvSpPr>
        <p:spPr>
          <a:xfrm>
            <a:off x="3071802" y="1285860"/>
            <a:ext cx="2857520"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fontAlgn="base">
              <a:spcBef>
                <a:spcPct val="0"/>
              </a:spcBef>
              <a:spcAft>
                <a:spcPct val="0"/>
              </a:spcAft>
            </a:pPr>
            <a:r>
              <a:rPr lang="ar-SA" dirty="0" smtClean="0">
                <a:solidFill>
                  <a:schemeClr val="bg1"/>
                </a:solidFill>
                <a:latin typeface="GE SS Text Light" pitchFamily="18" charset="-78"/>
                <a:ea typeface="GE SS Text Light" pitchFamily="18" charset="-78"/>
                <a:cs typeface="GE SS Text Light" pitchFamily="18" charset="-78"/>
              </a:rPr>
              <a:t>جودة التعليم عن بعد في المملكة المتحدة</a:t>
            </a:r>
            <a:endParaRPr lang="en-US" sz="1000" dirty="0" smtClean="0">
              <a:solidFill>
                <a:schemeClr val="bg1"/>
              </a:solidFill>
              <a:latin typeface="GE SS Text Light" pitchFamily="18" charset="-78"/>
              <a:ea typeface="GE SS Text Light" pitchFamily="18" charset="-78"/>
              <a:cs typeface="GE SS Text Light" pitchFamily="18" charset="-78"/>
            </a:endParaRPr>
          </a:p>
        </p:txBody>
      </p:sp>
      <p:sp>
        <p:nvSpPr>
          <p:cNvPr id="6" name="Rectangle 1"/>
          <p:cNvSpPr>
            <a:spLocks noChangeArrowheads="1"/>
          </p:cNvSpPr>
          <p:nvPr/>
        </p:nvSpPr>
        <p:spPr bwMode="auto">
          <a:xfrm>
            <a:off x="1785918" y="5143512"/>
            <a:ext cx="5500726" cy="1492716"/>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1400" b="1" dirty="0" smtClean="0"/>
              <a:t>المبادئ التوجيهية</a:t>
            </a:r>
            <a:endParaRPr lang="en-US" sz="1400" b="1" dirty="0" smtClean="0"/>
          </a:p>
          <a:p>
            <a:pPr lvl="0" algn="r" rtl="1">
              <a:buFont typeface="Arial" pitchFamily="34" charset="0"/>
              <a:buChar char="•"/>
            </a:pPr>
            <a:r>
              <a:rPr lang="ar-SA" sz="1100" dirty="0" smtClean="0"/>
              <a:t>تصميم النظام </a:t>
            </a:r>
            <a:r>
              <a:rPr lang="en-US" sz="1100" dirty="0" smtClean="0"/>
              <a:t>–</a:t>
            </a:r>
            <a:r>
              <a:rPr lang="ar-SA" sz="1100" dirty="0" smtClean="0"/>
              <a:t> تطوير منهج متكامل</a:t>
            </a:r>
            <a:endParaRPr lang="en-US" sz="1100" dirty="0" smtClean="0"/>
          </a:p>
          <a:p>
            <a:pPr lvl="0" algn="r" rtl="1">
              <a:buFont typeface="Arial" pitchFamily="34" charset="0"/>
              <a:buChar char="•"/>
            </a:pPr>
            <a:r>
              <a:rPr lang="ar-SA" sz="1100" dirty="0" smtClean="0"/>
              <a:t>تصميم البرنامج ووضع المعايير الأكاديمية ومعايير الجودة ومراجعته والموافقة عليه وتحديد الإجراءات</a:t>
            </a:r>
            <a:r>
              <a:rPr lang="en-US" sz="1100" dirty="0" smtClean="0"/>
              <a:t>.</a:t>
            </a:r>
          </a:p>
          <a:p>
            <a:pPr lvl="0" algn="r" rtl="1">
              <a:buFont typeface="Arial" pitchFamily="34" charset="0"/>
              <a:buChar char="•"/>
            </a:pPr>
            <a:r>
              <a:rPr lang="ar-SA" sz="1100" dirty="0" smtClean="0"/>
              <a:t>ضمان الجودة والمعايير في أدارة البرنامج</a:t>
            </a:r>
            <a:r>
              <a:rPr lang="en-US" sz="1100" dirty="0" smtClean="0"/>
              <a:t>.</a:t>
            </a:r>
          </a:p>
          <a:p>
            <a:pPr lvl="0" algn="r" rtl="1">
              <a:buFont typeface="Arial" pitchFamily="34" charset="0"/>
              <a:buChar char="•"/>
            </a:pPr>
            <a:r>
              <a:rPr lang="ar-SA" sz="1100" dirty="0" smtClean="0"/>
              <a:t>تنمية ودعم الطلاب</a:t>
            </a:r>
            <a:endParaRPr lang="en-US" sz="1100" dirty="0" smtClean="0"/>
          </a:p>
          <a:p>
            <a:pPr lvl="0" algn="r" rtl="1">
              <a:buFont typeface="Arial" pitchFamily="34" charset="0"/>
              <a:buChar char="•"/>
            </a:pPr>
            <a:r>
              <a:rPr lang="ar-SA" sz="1100" dirty="0" err="1" smtClean="0"/>
              <a:t>تقديمات</a:t>
            </a:r>
            <a:r>
              <a:rPr lang="ar-SA" sz="1100" dirty="0" smtClean="0"/>
              <a:t> الطلاب </a:t>
            </a:r>
            <a:endParaRPr lang="en-US" sz="1100" dirty="0" smtClean="0"/>
          </a:p>
          <a:p>
            <a:pPr lvl="0" algn="r" rtl="1">
              <a:buFont typeface="Arial" pitchFamily="34" charset="0"/>
              <a:buChar char="•"/>
            </a:pPr>
            <a:r>
              <a:rPr lang="ar-SA" sz="1100" dirty="0" smtClean="0"/>
              <a:t>تقييم الطلاب</a:t>
            </a:r>
            <a:r>
              <a:rPr lang="en-US" sz="1100" dirty="0" smtClean="0"/>
              <a:t>.</a:t>
            </a:r>
          </a:p>
          <a:p>
            <a:pPr algn="r" rtl="1"/>
            <a:r>
              <a:rPr lang="ar-SA" sz="1100" dirty="0" smtClean="0"/>
              <a:t>     </a:t>
            </a:r>
            <a:endParaRPr kumimoji="0" lang="en-US" sz="1100" b="1" i="0" u="none" strike="noStrike" cap="none" normalizeH="0" baseline="0" dirty="0" smtClean="0">
              <a:ln>
                <a:noFill/>
              </a:ln>
              <a:effectLst/>
              <a:latin typeface="Arial" pitchFamily="34" charset="0"/>
              <a:cs typeface="Arial" pitchFamily="34" charset="0"/>
            </a:endParaRPr>
          </a:p>
        </p:txBody>
      </p:sp>
      <p:sp>
        <p:nvSpPr>
          <p:cNvPr id="7" name="مستطيل 6"/>
          <p:cNvSpPr/>
          <p:nvPr/>
        </p:nvSpPr>
        <p:spPr>
          <a:xfrm>
            <a:off x="1714480" y="2071678"/>
            <a:ext cx="5715040" cy="52322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a:r>
              <a:rPr lang="ar-SA" sz="1400" dirty="0" smtClean="0"/>
              <a:t>سمعة المملكة المتحدة جيدة في مجال التعليم عن بعد ولذا اجتذبت الطلاب من أنحاء العالم لبرامج تستخدم التعليم عن بعد</a:t>
            </a:r>
            <a:endParaRPr lang="ar-SA" sz="1400" dirty="0"/>
          </a:p>
        </p:txBody>
      </p:sp>
      <p:sp>
        <p:nvSpPr>
          <p:cNvPr id="8" name="مستطيل 7"/>
          <p:cNvSpPr/>
          <p:nvPr/>
        </p:nvSpPr>
        <p:spPr>
          <a:xfrm>
            <a:off x="5214942" y="3366315"/>
            <a:ext cx="2857520" cy="27699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a:r>
              <a:rPr lang="ar-SA" sz="1200" dirty="0" smtClean="0"/>
              <a:t>مجلس الجودة للتعليم المفتوح والتعليم عن بعد  </a:t>
            </a:r>
            <a:r>
              <a:rPr lang="en-US" sz="1200" i="1" dirty="0" smtClean="0"/>
              <a:t>ODLQC</a:t>
            </a:r>
            <a:r>
              <a:rPr lang="ar-SA" sz="1200" i="1" dirty="0" smtClean="0"/>
              <a:t> </a:t>
            </a:r>
            <a:endParaRPr lang="ar-SA" sz="1200" dirty="0"/>
          </a:p>
        </p:txBody>
      </p:sp>
      <p:sp>
        <p:nvSpPr>
          <p:cNvPr id="9" name="سهم للأسفل 8"/>
          <p:cNvSpPr/>
          <p:nvPr/>
        </p:nvSpPr>
        <p:spPr>
          <a:xfrm>
            <a:off x="2857488" y="2643182"/>
            <a:ext cx="3357586" cy="642942"/>
          </a:xfrm>
          <a:prstGeom prst="downArrow">
            <a:avLst>
              <a:gd name="adj1" fmla="val 50000"/>
              <a:gd name="adj2" fmla="val 47098"/>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SA" sz="1200" dirty="0" smtClean="0">
                <a:solidFill>
                  <a:schemeClr val="tx1"/>
                </a:solidFill>
                <a:latin typeface="Times New Roman" pitchFamily="18" charset="0"/>
                <a:cs typeface="Times New Roman" pitchFamily="18" charset="0"/>
              </a:rPr>
              <a:t>ضمان جودة التعليم عن بعد تشترك فيها جهتين</a:t>
            </a:r>
            <a:endParaRPr lang="ar-SA" dirty="0"/>
          </a:p>
        </p:txBody>
      </p:sp>
      <p:sp>
        <p:nvSpPr>
          <p:cNvPr id="10" name="مستطيل 9"/>
          <p:cNvSpPr/>
          <p:nvPr/>
        </p:nvSpPr>
        <p:spPr>
          <a:xfrm>
            <a:off x="5000628" y="3857629"/>
            <a:ext cx="3286148" cy="120032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fontAlgn="base">
              <a:spcBef>
                <a:spcPct val="0"/>
              </a:spcBef>
              <a:spcAft>
                <a:spcPct val="0"/>
              </a:spcAft>
            </a:pPr>
            <a:r>
              <a:rPr lang="ar-SA" sz="1200" dirty="0" smtClean="0"/>
              <a:t>هيئة مستقلة متخصصة لأكثر من ثلاثين عاما بهذا النمط من التعليم واعتماد مقدمي خدمات التعليم المفتوح </a:t>
            </a:r>
            <a:r>
              <a:rPr lang="ar-SA" sz="1200" dirty="0" err="1" smtClean="0"/>
              <a:t>و</a:t>
            </a:r>
            <a:r>
              <a:rPr lang="ar-SA" sz="1200" dirty="0" smtClean="0"/>
              <a:t> التعليم عن بعد، كما شجع الجودة عن طريق وضع معايير التعليم </a:t>
            </a:r>
            <a:r>
              <a:rPr lang="ar-SA" sz="1200" dirty="0" err="1" smtClean="0"/>
              <a:t>و</a:t>
            </a:r>
            <a:r>
              <a:rPr lang="ar-SA" sz="1200" dirty="0" smtClean="0"/>
              <a:t> التدريب عن بعد والاعتراف </a:t>
            </a:r>
            <a:r>
              <a:rPr lang="ar-SA" sz="1200" dirty="0" err="1" smtClean="0"/>
              <a:t>به</a:t>
            </a:r>
            <a:r>
              <a:rPr lang="ar-SA" sz="1200" dirty="0" smtClean="0"/>
              <a:t> وتوفير نوعية جيدة ودعم وحماية مصالح المتعلمين وتشجيع تحسين الأساليب الحالية وتطوير أخرى جديدة.    </a:t>
            </a:r>
            <a:endParaRPr lang="en-US" sz="1200" dirty="0" smtClean="0"/>
          </a:p>
          <a:p>
            <a:pPr lvl="0" algn="ctr" rtl="1" fontAlgn="base">
              <a:spcBef>
                <a:spcPct val="0"/>
              </a:spcBef>
              <a:spcAft>
                <a:spcPct val="0"/>
              </a:spcAft>
            </a:pPr>
            <a:endParaRPr lang="ar-SA" sz="1200" dirty="0" smtClean="0">
              <a:solidFill>
                <a:srgbClr val="444444"/>
              </a:solidFill>
              <a:latin typeface="Times New Roman" pitchFamily="18" charset="0"/>
              <a:ea typeface="Calibri" pitchFamily="34" charset="0"/>
              <a:cs typeface="Times New Roman" pitchFamily="18" charset="0"/>
            </a:endParaRPr>
          </a:p>
        </p:txBody>
      </p:sp>
      <p:sp>
        <p:nvSpPr>
          <p:cNvPr id="12" name="مستطيل 11"/>
          <p:cNvSpPr/>
          <p:nvPr/>
        </p:nvSpPr>
        <p:spPr>
          <a:xfrm>
            <a:off x="1071538" y="3366315"/>
            <a:ext cx="2857520" cy="27699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a:r>
              <a:rPr lang="ar-SA" sz="1200" dirty="0" smtClean="0"/>
              <a:t>وكالة ضمان جودة التعليم العالي (</a:t>
            </a:r>
            <a:r>
              <a:rPr lang="en-US" sz="1200" dirty="0" smtClean="0"/>
              <a:t>  (</a:t>
            </a:r>
            <a:r>
              <a:rPr lang="en-US" sz="1200" i="1" dirty="0" smtClean="0"/>
              <a:t>QAA</a:t>
            </a:r>
            <a:r>
              <a:rPr lang="ar-SA" sz="1200" i="1" dirty="0" smtClean="0"/>
              <a:t> </a:t>
            </a:r>
            <a:endParaRPr lang="ar-SA" sz="1200" dirty="0"/>
          </a:p>
        </p:txBody>
      </p:sp>
      <p:sp>
        <p:nvSpPr>
          <p:cNvPr id="13" name="مستطيل 12"/>
          <p:cNvSpPr/>
          <p:nvPr/>
        </p:nvSpPr>
        <p:spPr>
          <a:xfrm>
            <a:off x="857224" y="3857628"/>
            <a:ext cx="3214710" cy="120032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fontAlgn="base">
              <a:spcBef>
                <a:spcPct val="0"/>
              </a:spcBef>
              <a:spcAft>
                <a:spcPct val="0"/>
              </a:spcAft>
            </a:pPr>
            <a:r>
              <a:rPr lang="ar-SA" sz="1200" dirty="0" smtClean="0"/>
              <a:t>تم تطوير المبادئ التوجيهية لضمان الجودة في التعليم عن بعد </a:t>
            </a:r>
            <a:r>
              <a:rPr lang="en-US" sz="1200" i="1" dirty="0" smtClean="0"/>
              <a:t>Guidelines on the quality  assurance of distance learning</a:t>
            </a:r>
            <a:r>
              <a:rPr lang="en-US" sz="1200" dirty="0" smtClean="0"/>
              <a:t>  </a:t>
            </a:r>
            <a:r>
              <a:rPr lang="ar-SA" sz="1200" dirty="0" smtClean="0"/>
              <a:t> بداية بمساعدة مجموعة عمل في عام 1997م بواسطة مجلس جودة التعليم العالي السابق (</a:t>
            </a:r>
            <a:r>
              <a:rPr lang="en-US" sz="1200" i="1" dirty="0" smtClean="0"/>
              <a:t>HEQC</a:t>
            </a:r>
            <a:r>
              <a:rPr lang="ar-SA" sz="1200" dirty="0" smtClean="0"/>
              <a:t>) ثم واصلته (</a:t>
            </a:r>
            <a:r>
              <a:rPr lang="en-US" sz="1200" dirty="0" smtClean="0"/>
              <a:t>  (</a:t>
            </a:r>
            <a:r>
              <a:rPr lang="en-US" sz="1200" i="1" dirty="0" smtClean="0"/>
              <a:t>QAA</a:t>
            </a:r>
            <a:r>
              <a:rPr lang="ar-SA" sz="1200" i="1" dirty="0" smtClean="0"/>
              <a:t> و</a:t>
            </a:r>
            <a:r>
              <a:rPr lang="ar-SA" sz="1200" dirty="0" smtClean="0"/>
              <a:t>تؤخذ هذه المبادئ جنباً إلى جنب مع الأقسام المختلفة من القانون الرسمي لممارسات ضمان الجودة </a:t>
            </a:r>
            <a:endParaRPr lang="ar-SA" sz="1200" dirty="0" smtClean="0">
              <a:solidFill>
                <a:srgbClr val="444444"/>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blinds(horizontal)">
                                      <p:cBhvr>
                                        <p:cTn id="4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642908" y="1071546"/>
          <a:ext cx="7929620" cy="5069840"/>
        </p:xfrm>
        <a:graphic>
          <a:graphicData uri="http://schemas.openxmlformats.org/drawingml/2006/table">
            <a:tbl>
              <a:tblPr rtl="1" firstRow="1" bandRow="1">
                <a:tableStyleId>{616DA210-FB5B-4158-B5E0-FEB733F419BA}</a:tableStyleId>
              </a:tblPr>
              <a:tblGrid>
                <a:gridCol w="1465720"/>
                <a:gridCol w="2060912"/>
                <a:gridCol w="2463742"/>
                <a:gridCol w="1939246"/>
              </a:tblGrid>
              <a:tr h="370840">
                <a:tc>
                  <a:txBody>
                    <a:bodyPr/>
                    <a:lstStyle/>
                    <a:p>
                      <a:pPr algn="r" rtl="1"/>
                      <a:r>
                        <a:rPr lang="ar-SA" sz="1400" dirty="0" smtClean="0"/>
                        <a:t>عناصر المقارنة</a:t>
                      </a:r>
                      <a:endParaRPr lang="ar-SA" sz="1400" b="1" dirty="0"/>
                    </a:p>
                  </a:txBody>
                  <a:tcPr/>
                </a:tc>
                <a:tc>
                  <a:txBody>
                    <a:bodyPr/>
                    <a:lstStyle/>
                    <a:p>
                      <a:pPr algn="r" rtl="1"/>
                      <a:r>
                        <a:rPr lang="ar-SA" sz="1400" dirty="0" smtClean="0"/>
                        <a:t>الولايات المتحدة</a:t>
                      </a:r>
                      <a:endParaRPr lang="ar-SA" sz="1400" dirty="0"/>
                    </a:p>
                  </a:txBody>
                  <a:tcPr/>
                </a:tc>
                <a:tc>
                  <a:txBody>
                    <a:bodyPr/>
                    <a:lstStyle/>
                    <a:p>
                      <a:pPr algn="r" rtl="1"/>
                      <a:r>
                        <a:rPr lang="ar-SA" sz="1400" dirty="0" smtClean="0"/>
                        <a:t>المملكة المتحدة</a:t>
                      </a:r>
                      <a:endParaRPr lang="ar-SA" sz="1400" dirty="0"/>
                    </a:p>
                  </a:txBody>
                  <a:tcPr/>
                </a:tc>
                <a:tc>
                  <a:txBody>
                    <a:bodyPr/>
                    <a:lstStyle/>
                    <a:p>
                      <a:pPr algn="r" rtl="1"/>
                      <a:r>
                        <a:rPr lang="ar-SA" sz="1400" dirty="0" smtClean="0"/>
                        <a:t>المملكة العربية السعودية</a:t>
                      </a:r>
                      <a:endParaRPr lang="ar-SA" sz="1400" dirty="0"/>
                    </a:p>
                  </a:txBody>
                  <a:tcPr/>
                </a:tc>
              </a:tr>
              <a:tr h="370840">
                <a:tc>
                  <a:txBody>
                    <a:bodyPr/>
                    <a:lstStyle/>
                    <a:p>
                      <a:pPr algn="r" rtl="1"/>
                      <a:r>
                        <a:rPr lang="ar-SA" sz="1400" b="1" dirty="0" smtClean="0"/>
                        <a:t>إدارة النظام</a:t>
                      </a:r>
                      <a:r>
                        <a:rPr lang="ar-SA" sz="1400" b="1" baseline="0" dirty="0" smtClean="0"/>
                        <a:t> التعليمي</a:t>
                      </a:r>
                      <a:endParaRPr lang="ar-SA" sz="1400" b="1" dirty="0"/>
                    </a:p>
                  </a:txBody>
                  <a:tcPr/>
                </a:tc>
                <a:tc>
                  <a:txBody>
                    <a:bodyPr/>
                    <a:lstStyle/>
                    <a:p>
                      <a:pPr algn="r" rtl="1"/>
                      <a:r>
                        <a:rPr lang="ar-SA" sz="1200" dirty="0" smtClean="0"/>
                        <a:t>لا مركزي</a:t>
                      </a:r>
                      <a:endParaRPr lang="ar-SA" sz="1200" i="0" dirty="0">
                        <a:cs typeface="+mj-cs"/>
                      </a:endParaRPr>
                    </a:p>
                  </a:txBody>
                  <a:tcPr/>
                </a:tc>
                <a:tc>
                  <a:txBody>
                    <a:bodyPr/>
                    <a:lstStyle/>
                    <a:p>
                      <a:pPr algn="r" rtl="1"/>
                      <a:r>
                        <a:rPr lang="ar-SA" sz="1200" dirty="0" smtClean="0"/>
                        <a:t>لا مركزي</a:t>
                      </a:r>
                      <a:endParaRPr lang="ar-SA" sz="1200" i="0" dirty="0">
                        <a:cs typeface="+mj-cs"/>
                      </a:endParaRPr>
                    </a:p>
                  </a:txBody>
                  <a:tcPr/>
                </a:tc>
                <a:tc>
                  <a:txBody>
                    <a:bodyPr/>
                    <a:lstStyle/>
                    <a:p>
                      <a:pPr algn="r" rtl="1"/>
                      <a:r>
                        <a:rPr lang="ar-SA" sz="1200" dirty="0" smtClean="0"/>
                        <a:t>مركزي</a:t>
                      </a:r>
                      <a:endParaRPr lang="ar-SA" sz="1200" i="0" dirty="0">
                        <a:cs typeface="+mj-cs"/>
                      </a:endParaRPr>
                    </a:p>
                  </a:txBody>
                  <a:tcPr/>
                </a:tc>
              </a:tr>
              <a:tr h="370840">
                <a:tc>
                  <a:txBody>
                    <a:bodyPr/>
                    <a:lstStyle/>
                    <a:p>
                      <a:pPr algn="r" rtl="1"/>
                      <a:r>
                        <a:rPr lang="ar-SA" sz="1400" b="1" dirty="0" smtClean="0"/>
                        <a:t>الجهة المشرفة</a:t>
                      </a:r>
                      <a:r>
                        <a:rPr lang="ar-SA" sz="1400" b="1" baseline="0" dirty="0" smtClean="0"/>
                        <a:t> على الجودة</a:t>
                      </a:r>
                      <a:endParaRPr lang="ar-SA" sz="1400" b="1" dirty="0"/>
                    </a:p>
                  </a:txBody>
                  <a:tcPr/>
                </a:tc>
                <a:tc>
                  <a:txBody>
                    <a:bodyPr/>
                    <a:lstStyle/>
                    <a:p>
                      <a:pPr algn="ctr" rtl="1">
                        <a:lnSpc>
                          <a:spcPct val="115000"/>
                        </a:lnSpc>
                        <a:spcAft>
                          <a:spcPts val="1000"/>
                        </a:spcAft>
                      </a:pPr>
                      <a:r>
                        <a:rPr lang="en-US" sz="1200" kern="1200" dirty="0" smtClean="0"/>
                        <a:t> USDE-</a:t>
                      </a:r>
                      <a:r>
                        <a:rPr lang="en-US" sz="1200" kern="1200" baseline="0" dirty="0" smtClean="0"/>
                        <a:t> </a:t>
                      </a:r>
                      <a:r>
                        <a:rPr lang="en-US" sz="1200" kern="1200" dirty="0" smtClean="0"/>
                        <a:t>CHEA</a:t>
                      </a:r>
                      <a:r>
                        <a:rPr lang="ar-SA" sz="1200" dirty="0" smtClean="0"/>
                        <a:t>و81</a:t>
                      </a:r>
                      <a:r>
                        <a:rPr lang="ar-SA" sz="1200" baseline="0" dirty="0" smtClean="0"/>
                        <a:t> </a:t>
                      </a:r>
                      <a:r>
                        <a:rPr lang="ar-SA" sz="1200" dirty="0" smtClean="0"/>
                        <a:t>منظمة</a:t>
                      </a:r>
                      <a:r>
                        <a:rPr lang="ar-SA" sz="1200" baseline="0" dirty="0" smtClean="0"/>
                        <a:t> </a:t>
                      </a:r>
                      <a:r>
                        <a:rPr lang="ar-SA" sz="1200" dirty="0" smtClean="0"/>
                        <a:t>اعتماد </a:t>
                      </a:r>
                      <a:endParaRPr lang="ar-SA" sz="1200" b="0" i="0" dirty="0">
                        <a:solidFill>
                          <a:schemeClr val="tx1"/>
                        </a:solidFill>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1200" dirty="0" smtClean="0"/>
                        <a:t>QAA</a:t>
                      </a:r>
                      <a:r>
                        <a:rPr lang="ar-SA" sz="1200" dirty="0" smtClean="0"/>
                        <a:t> –</a:t>
                      </a:r>
                      <a:r>
                        <a:rPr lang="ar-SA" sz="1200" baseline="0" dirty="0" smtClean="0"/>
                        <a:t> </a:t>
                      </a:r>
                      <a:r>
                        <a:rPr lang="en-US" sz="1200" dirty="0" smtClean="0"/>
                        <a:t>BAC</a:t>
                      </a:r>
                      <a:r>
                        <a:rPr lang="ar-SA" sz="1200" dirty="0" smtClean="0"/>
                        <a:t> - </a:t>
                      </a:r>
                      <a:r>
                        <a:rPr lang="en-US" sz="1200" dirty="0" smtClean="0"/>
                        <a:t>ODLQC</a:t>
                      </a:r>
                      <a:r>
                        <a:rPr lang="ar-SA" sz="1200" dirty="0" smtClean="0"/>
                        <a:t> ومجلس</a:t>
                      </a:r>
                      <a:r>
                        <a:rPr lang="ar-SA" sz="1200" baseline="0" dirty="0" smtClean="0"/>
                        <a:t> تمويل التعليم العالي </a:t>
                      </a:r>
                      <a:r>
                        <a:rPr lang="en-US" sz="1200" kern="1200" dirty="0" smtClean="0">
                          <a:solidFill>
                            <a:schemeClr val="tx1"/>
                          </a:solidFill>
                          <a:latin typeface="+mn-lt"/>
                          <a:ea typeface="+mn-ea"/>
                          <a:cs typeface="+mn-cs"/>
                        </a:rPr>
                        <a:t>HEQC </a:t>
                      </a:r>
                      <a:endParaRPr lang="ar-SA" sz="1200" b="0" i="0" dirty="0" smtClean="0">
                        <a:cs typeface="+mj-cs"/>
                      </a:endParaRPr>
                    </a:p>
                  </a:txBody>
                  <a:tcPr/>
                </a:tc>
                <a:tc>
                  <a:txBody>
                    <a:bodyPr/>
                    <a:lstStyle/>
                    <a:p>
                      <a:pPr algn="r" rtl="1"/>
                      <a:r>
                        <a:rPr lang="ar-SA" sz="1200" dirty="0" smtClean="0"/>
                        <a:t>الهيئة الوطنية للتقويم</a:t>
                      </a:r>
                      <a:r>
                        <a:rPr lang="ar-SA" sz="1200" baseline="0" dirty="0" smtClean="0"/>
                        <a:t> والاعتماد الأكاديمي</a:t>
                      </a:r>
                      <a:endParaRPr lang="ar-SA" sz="1200" i="0" dirty="0">
                        <a:cs typeface="+mj-cs"/>
                      </a:endParaRPr>
                    </a:p>
                  </a:txBody>
                  <a:tcPr/>
                </a:tc>
              </a:tr>
              <a:tr h="370840">
                <a:tc>
                  <a:txBody>
                    <a:bodyPr/>
                    <a:lstStyle/>
                    <a:p>
                      <a:pPr algn="r" rtl="1"/>
                      <a:r>
                        <a:rPr lang="ar-SA" sz="1400" b="1" dirty="0" smtClean="0"/>
                        <a:t>مرجعية  الجهات المشرفة على الجودة</a:t>
                      </a:r>
                      <a:endParaRPr lang="ar-SA" sz="1400" b="1" dirty="0"/>
                    </a:p>
                  </a:txBody>
                  <a:tcPr/>
                </a:tc>
                <a:tc>
                  <a:txBody>
                    <a:bodyPr/>
                    <a:lstStyle/>
                    <a:p>
                      <a:pPr algn="r" rtl="1"/>
                      <a:r>
                        <a:rPr lang="ar-SA" sz="1200" dirty="0" smtClean="0"/>
                        <a:t>غير</a:t>
                      </a:r>
                      <a:r>
                        <a:rPr lang="ar-SA" sz="1200" baseline="0" dirty="0" smtClean="0"/>
                        <a:t> حكومية تتمتع باستقلالية</a:t>
                      </a:r>
                      <a:endParaRPr lang="ar-SA" sz="1200" i="0" dirty="0">
                        <a:cs typeface="+mj-cs"/>
                      </a:endParaRPr>
                    </a:p>
                  </a:txBody>
                  <a:tcPr/>
                </a:tc>
                <a:tc>
                  <a:txBody>
                    <a:bodyPr/>
                    <a:lstStyle/>
                    <a:p>
                      <a:pPr algn="r" rtl="1"/>
                      <a:r>
                        <a:rPr lang="ar-SA" sz="1200" dirty="0" smtClean="0"/>
                        <a:t>غير حكومية</a:t>
                      </a:r>
                      <a:r>
                        <a:rPr lang="ar-SA" sz="1200" baseline="0" dirty="0" smtClean="0"/>
                        <a:t> ومستقلة</a:t>
                      </a:r>
                      <a:endParaRPr lang="ar-SA" sz="1200" i="0" dirty="0">
                        <a:cs typeface="+mj-cs"/>
                      </a:endParaRPr>
                    </a:p>
                  </a:txBody>
                  <a:tcPr/>
                </a:tc>
                <a:tc>
                  <a:txBody>
                    <a:bodyPr/>
                    <a:lstStyle/>
                    <a:p>
                      <a:pPr algn="r" rtl="1"/>
                      <a:r>
                        <a:rPr lang="ar-SA" sz="1200" dirty="0" smtClean="0"/>
                        <a:t>حكومية وغير مستقلة</a:t>
                      </a:r>
                      <a:endParaRPr lang="ar-SA" sz="1200" i="0" dirty="0">
                        <a:cs typeface="+mj-cs"/>
                      </a:endParaRPr>
                    </a:p>
                  </a:txBody>
                  <a:tcPr/>
                </a:tc>
              </a:tr>
              <a:tr h="370840">
                <a:tc>
                  <a:txBody>
                    <a:bodyPr/>
                    <a:lstStyle/>
                    <a:p>
                      <a:pPr algn="r" rtl="1"/>
                      <a:r>
                        <a:rPr lang="ar-SA" sz="1400" b="1" dirty="0" smtClean="0"/>
                        <a:t>نماذج مؤسسات التعليم عن بعد</a:t>
                      </a:r>
                      <a:endParaRPr lang="ar-SA" sz="1400" b="1" dirty="0"/>
                    </a:p>
                  </a:txBody>
                  <a:tcPr/>
                </a:tc>
                <a:tc>
                  <a:txBody>
                    <a:bodyPr/>
                    <a:lstStyle/>
                    <a:p>
                      <a:pPr algn="r" rtl="1"/>
                      <a:r>
                        <a:rPr lang="ar-SA" sz="1200" dirty="0" smtClean="0"/>
                        <a:t>أحادية – ثنائية – افتراضية</a:t>
                      </a:r>
                      <a:endParaRPr lang="ar-SA" sz="1200" i="0" dirty="0">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200" dirty="0" smtClean="0"/>
                        <a:t>أحادية – ثنائية – افتراضية</a:t>
                      </a:r>
                      <a:endParaRPr lang="ar-SA" sz="1200" i="0" dirty="0" smtClean="0">
                        <a:cs typeface="+mj-cs"/>
                      </a:endParaRPr>
                    </a:p>
                  </a:txBody>
                  <a:tcPr/>
                </a:tc>
                <a:tc>
                  <a:txBody>
                    <a:bodyPr/>
                    <a:lstStyle/>
                    <a:p>
                      <a:pPr algn="r" rtl="1"/>
                      <a:r>
                        <a:rPr lang="ar-SA" sz="1200" dirty="0" smtClean="0"/>
                        <a:t>ثنائية فقط </a:t>
                      </a:r>
                      <a:endParaRPr lang="ar-SA" sz="1200" i="0" dirty="0">
                        <a:cs typeface="+mj-cs"/>
                      </a:endParaRPr>
                    </a:p>
                  </a:txBody>
                  <a:tcPr/>
                </a:tc>
              </a:tr>
              <a:tr h="370840">
                <a:tc>
                  <a:txBody>
                    <a:bodyPr/>
                    <a:lstStyle/>
                    <a:p>
                      <a:pPr algn="r" rtl="1"/>
                      <a:r>
                        <a:rPr lang="ar-SA" sz="1400" b="1" dirty="0" smtClean="0"/>
                        <a:t>نموذج الجودة</a:t>
                      </a:r>
                      <a:endParaRPr lang="ar-SA" sz="1400" b="1" dirty="0"/>
                    </a:p>
                  </a:txBody>
                  <a:tcPr/>
                </a:tc>
                <a:tc>
                  <a:txBody>
                    <a:bodyPr/>
                    <a:lstStyle/>
                    <a:p>
                      <a:pPr algn="r" rtl="1"/>
                      <a:r>
                        <a:rPr lang="ar-SA" sz="1200" dirty="0" smtClean="0"/>
                        <a:t>اعتماد أكاديمي </a:t>
                      </a:r>
                      <a:r>
                        <a:rPr lang="en-US" sz="1200" kern="1200" dirty="0" smtClean="0"/>
                        <a:t>accreditation</a:t>
                      </a:r>
                      <a:r>
                        <a:rPr lang="ar-SA" sz="1200" kern="1200" dirty="0" smtClean="0"/>
                        <a:t> </a:t>
                      </a:r>
                    </a:p>
                    <a:p>
                      <a:pPr algn="r" rtl="1"/>
                      <a:r>
                        <a:rPr lang="ar-SA" sz="1200" i="0" kern="1200" dirty="0" smtClean="0">
                          <a:cs typeface="+mj-cs"/>
                        </a:rPr>
                        <a:t>تطوعي</a:t>
                      </a:r>
                      <a:endParaRPr lang="ar-SA" sz="1200" i="0" dirty="0">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200" dirty="0" smtClean="0"/>
                        <a:t>ضمان الجودة</a:t>
                      </a:r>
                      <a:r>
                        <a:rPr lang="en-US" sz="1200" dirty="0" smtClean="0"/>
                        <a:t> Quality  Assurance </a:t>
                      </a:r>
                    </a:p>
                    <a:p>
                      <a:pPr marL="0" marR="0" indent="0" algn="r" defTabSz="914400" rtl="1" eaLnBrk="1" fontAlgn="auto" latinLnBrk="0" hangingPunct="1">
                        <a:lnSpc>
                          <a:spcPct val="100000"/>
                        </a:lnSpc>
                        <a:spcBef>
                          <a:spcPts val="0"/>
                        </a:spcBef>
                        <a:spcAft>
                          <a:spcPts val="0"/>
                        </a:spcAft>
                        <a:buClrTx/>
                        <a:buSzTx/>
                        <a:buFontTx/>
                        <a:buNone/>
                        <a:tabLst/>
                        <a:defRPr/>
                      </a:pPr>
                      <a:r>
                        <a:rPr lang="en-US" sz="1200" dirty="0" smtClean="0"/>
                        <a:t> </a:t>
                      </a:r>
                      <a:r>
                        <a:rPr lang="ar-SA" sz="1200" i="0" dirty="0" smtClean="0">
                          <a:cs typeface="+mj-cs"/>
                        </a:rPr>
                        <a:t>تطوعي</a:t>
                      </a:r>
                      <a:endParaRPr lang="ar-SA" sz="1200" dirty="0" smtClean="0"/>
                    </a:p>
                  </a:txBody>
                  <a:tcPr/>
                </a:tc>
                <a:tc>
                  <a:txBody>
                    <a:bodyPr/>
                    <a:lstStyle/>
                    <a:p>
                      <a:pPr algn="r" rtl="1"/>
                      <a:r>
                        <a:rPr lang="ar-SA" sz="1200" dirty="0" smtClean="0"/>
                        <a:t>تقويم واعتماد أكاديمي</a:t>
                      </a:r>
                    </a:p>
                    <a:p>
                      <a:pPr algn="r" rtl="1"/>
                      <a:r>
                        <a:rPr lang="ar-SA" sz="1200" i="0" dirty="0" smtClean="0">
                          <a:cs typeface="+mj-cs"/>
                        </a:rPr>
                        <a:t>غير تطوعي</a:t>
                      </a:r>
                      <a:endParaRPr lang="ar-SA" sz="1200" i="0" dirty="0">
                        <a:cs typeface="+mj-cs"/>
                      </a:endParaRPr>
                    </a:p>
                  </a:txBody>
                  <a:tcPr/>
                </a:tc>
              </a:tr>
              <a:tr h="370840">
                <a:tc>
                  <a:txBody>
                    <a:bodyPr/>
                    <a:lstStyle/>
                    <a:p>
                      <a:pPr algn="r" rtl="1"/>
                      <a:r>
                        <a:rPr lang="ar-SA" sz="1400" b="1" dirty="0" smtClean="0"/>
                        <a:t>معايير</a:t>
                      </a:r>
                      <a:r>
                        <a:rPr lang="ar-SA" sz="1400" b="1" baseline="0" dirty="0" smtClean="0"/>
                        <a:t> جودة التعليم عن بعد</a:t>
                      </a:r>
                      <a:endParaRPr lang="ar-SA" sz="1400" b="1" dirty="0"/>
                    </a:p>
                  </a:txBody>
                  <a:tcPr/>
                </a:tc>
                <a:tc>
                  <a:txBody>
                    <a:bodyPr/>
                    <a:lstStyle/>
                    <a:p>
                      <a:pPr algn="r" rtl="1"/>
                      <a:r>
                        <a:rPr lang="ar-SA" sz="1200" dirty="0" smtClean="0"/>
                        <a:t>تم وضع  سياسات ومعايير ومبادئ توجيهية  ضمن معايير الاعتماد في كل مؤسسة </a:t>
                      </a:r>
                      <a:endParaRPr lang="ar-SA" sz="1200" i="0" dirty="0">
                        <a:cs typeface="+mj-cs"/>
                      </a:endParaRPr>
                    </a:p>
                  </a:txBody>
                  <a:tcPr/>
                </a:tc>
                <a:tc>
                  <a:txBody>
                    <a:bodyPr/>
                    <a:lstStyle/>
                    <a:p>
                      <a:pPr algn="r" rtl="1"/>
                      <a:r>
                        <a:rPr lang="ar-SA" sz="1200" dirty="0" smtClean="0"/>
                        <a:t>تم تطوير مبادئ توجيهية لضمان الجودة في التعليم عن بعد </a:t>
                      </a:r>
                      <a:endParaRPr lang="ar-SA" sz="1200" i="0" dirty="0">
                        <a:cs typeface="+mj-cs"/>
                      </a:endParaRPr>
                    </a:p>
                  </a:txBody>
                  <a:tcPr/>
                </a:tc>
                <a:tc>
                  <a:txBody>
                    <a:bodyPr/>
                    <a:lstStyle/>
                    <a:p>
                      <a:pPr algn="r" rtl="1"/>
                      <a:r>
                        <a:rPr lang="ar-SA" sz="1200" dirty="0" smtClean="0"/>
                        <a:t>لا زالت معايير التعليم عن بعد في طور الإعداد</a:t>
                      </a:r>
                      <a:endParaRPr lang="ar-SA" sz="1200" i="0" dirty="0">
                        <a:cs typeface="+mj-cs"/>
                      </a:endParaRPr>
                    </a:p>
                  </a:txBody>
                  <a:tcPr/>
                </a:tc>
              </a:tr>
              <a:tr h="370840">
                <a:tc>
                  <a:txBody>
                    <a:bodyPr/>
                    <a:lstStyle/>
                    <a:p>
                      <a:pPr algn="r" rtl="1"/>
                      <a:r>
                        <a:rPr lang="ar-SA" sz="1400" b="1" dirty="0" smtClean="0"/>
                        <a:t>الهيئات ال</a:t>
                      </a:r>
                      <a:r>
                        <a:rPr lang="ar-SA" sz="1400" b="1" baseline="0" dirty="0" smtClean="0"/>
                        <a:t>خاصة بجودة التعليم عن بعد</a:t>
                      </a:r>
                      <a:endParaRPr lang="ar-SA" sz="1400" b="1" dirty="0"/>
                    </a:p>
                  </a:txBody>
                  <a:tcPr/>
                </a:tc>
                <a:tc>
                  <a:txBody>
                    <a:bodyPr/>
                    <a:lstStyle/>
                    <a:p>
                      <a:pPr algn="r" rtl="1"/>
                      <a:r>
                        <a:rPr lang="ar-SA" sz="1200" dirty="0" smtClean="0"/>
                        <a:t>متوفرة (</a:t>
                      </a:r>
                      <a:r>
                        <a:rPr lang="en-US" sz="1200" dirty="0" smtClean="0"/>
                        <a:t>DETC </a:t>
                      </a:r>
                      <a:r>
                        <a:rPr lang="ar-SA" sz="1200" dirty="0" smtClean="0"/>
                        <a:t> ) </a:t>
                      </a:r>
                      <a:endParaRPr lang="ar-SA" sz="1200" i="0" dirty="0">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200" dirty="0" smtClean="0"/>
                        <a:t>متوفرة ( </a:t>
                      </a:r>
                      <a:r>
                        <a:rPr lang="en-US" sz="1200" dirty="0" smtClean="0"/>
                        <a:t>ODLQC</a:t>
                      </a:r>
                      <a:r>
                        <a:rPr lang="ar-SA" sz="1200" dirty="0" smtClean="0"/>
                        <a:t> ) </a:t>
                      </a:r>
                    </a:p>
                    <a:p>
                      <a:pPr algn="r" rtl="1"/>
                      <a:endParaRPr lang="ar-SA" sz="1200" i="0" dirty="0">
                        <a:cs typeface="+mj-cs"/>
                      </a:endParaRPr>
                    </a:p>
                  </a:txBody>
                  <a:tcPr/>
                </a:tc>
                <a:tc>
                  <a:txBody>
                    <a:bodyPr/>
                    <a:lstStyle/>
                    <a:p>
                      <a:pPr algn="r" rtl="1"/>
                      <a:r>
                        <a:rPr lang="ar-SA" sz="1200" dirty="0" smtClean="0"/>
                        <a:t>غير متوفرة</a:t>
                      </a:r>
                      <a:endParaRPr lang="ar-SA" sz="1200" i="0" dirty="0">
                        <a:cs typeface="+mj-cs"/>
                      </a:endParaRPr>
                    </a:p>
                  </a:txBody>
                  <a:tcPr/>
                </a:tc>
              </a:tr>
              <a:tr h="370840">
                <a:tc>
                  <a:txBody>
                    <a:bodyPr/>
                    <a:lstStyle/>
                    <a:p>
                      <a:pPr algn="r" rtl="1"/>
                      <a:r>
                        <a:rPr lang="ar-SA" sz="1400" b="1" dirty="0" smtClean="0"/>
                        <a:t>التمويل الحكومي للمؤسسات التعليمية</a:t>
                      </a:r>
                      <a:endParaRPr lang="ar-SA" sz="1400" b="1" dirty="0"/>
                    </a:p>
                  </a:txBody>
                  <a:tcPr/>
                </a:tc>
                <a:tc>
                  <a:txBody>
                    <a:bodyPr/>
                    <a:lstStyle/>
                    <a:p>
                      <a:pPr algn="r" rtl="1"/>
                      <a:r>
                        <a:rPr lang="ar-SA" sz="1200" dirty="0" smtClean="0"/>
                        <a:t>تربط التشريعات الفيدرالية المنح الطلابية بالتقديم</a:t>
                      </a:r>
                      <a:r>
                        <a:rPr lang="ar-SA" sz="1200" baseline="0" dirty="0" smtClean="0"/>
                        <a:t> على مؤسسة معتمدة</a:t>
                      </a:r>
                      <a:endParaRPr lang="ar-SA" sz="1200" i="0" dirty="0">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200" baseline="0" dirty="0" smtClean="0"/>
                        <a:t>له علاقة بضمان جودة المؤسسة أو البرنامج</a:t>
                      </a:r>
                      <a:endParaRPr lang="ar-SA" sz="1200" i="0" dirty="0" smtClean="0">
                        <a:cs typeface="+mj-cs"/>
                      </a:endParaRPr>
                    </a:p>
                  </a:txBody>
                  <a:tcPr/>
                </a:tc>
                <a:tc>
                  <a:txBody>
                    <a:bodyPr/>
                    <a:lstStyle/>
                    <a:p>
                      <a:pPr algn="r" rtl="1"/>
                      <a:r>
                        <a:rPr lang="ar-SA" sz="1200" dirty="0" smtClean="0"/>
                        <a:t>دعم بدون شروط في</a:t>
                      </a:r>
                      <a:r>
                        <a:rPr lang="ar-SA" sz="1200" baseline="0" dirty="0" smtClean="0"/>
                        <a:t> مجال</a:t>
                      </a:r>
                      <a:r>
                        <a:rPr lang="ar-SA" sz="1200" dirty="0" smtClean="0"/>
                        <a:t> الاعتماد أو ضمان جودة</a:t>
                      </a:r>
                      <a:endParaRPr lang="ar-SA" sz="1200" i="0" dirty="0">
                        <a:cs typeface="+mj-cs"/>
                      </a:endParaRPr>
                    </a:p>
                  </a:txBody>
                  <a:tcPr/>
                </a:tc>
              </a:tr>
              <a:tr h="370840">
                <a:tc>
                  <a:txBody>
                    <a:bodyPr/>
                    <a:lstStyle/>
                    <a:p>
                      <a:pPr algn="r" rtl="1"/>
                      <a:r>
                        <a:rPr lang="ar-SA" sz="1400" b="1" dirty="0" smtClean="0"/>
                        <a:t>الإعلان</a:t>
                      </a:r>
                      <a:r>
                        <a:rPr lang="ar-SA" sz="1400" b="1" baseline="0" dirty="0" smtClean="0"/>
                        <a:t> عن البرامج والمؤسسات المعتمدة</a:t>
                      </a:r>
                      <a:endParaRPr lang="ar-SA" sz="1400"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200" dirty="0" smtClean="0"/>
                        <a:t>متوفرة ومنشورة </a:t>
                      </a:r>
                      <a:r>
                        <a:rPr lang="ar-SA" sz="1200" baseline="0" dirty="0" smtClean="0"/>
                        <a:t>على موقع </a:t>
                      </a:r>
                      <a:r>
                        <a:rPr lang="en-US" sz="1200" baseline="0" dirty="0" smtClean="0"/>
                        <a:t>  </a:t>
                      </a:r>
                      <a:r>
                        <a:rPr lang="en-US" sz="1200" kern="1200" dirty="0" smtClean="0"/>
                        <a:t> USDE-</a:t>
                      </a:r>
                      <a:r>
                        <a:rPr lang="en-US" sz="1200" kern="1200" baseline="0" dirty="0" smtClean="0"/>
                        <a:t> </a:t>
                      </a:r>
                      <a:r>
                        <a:rPr lang="en-US" sz="1200" kern="1200" dirty="0" smtClean="0"/>
                        <a:t>CHEA</a:t>
                      </a:r>
                      <a:endParaRPr lang="ar-SA" sz="1200" dirty="0" smtClean="0"/>
                    </a:p>
                    <a:p>
                      <a:pPr algn="r" rtl="1"/>
                      <a:r>
                        <a:rPr lang="ar-SA" sz="1200" baseline="0" dirty="0" smtClean="0"/>
                        <a:t> </a:t>
                      </a:r>
                      <a:endParaRPr lang="ar-SA" sz="1200" i="0" dirty="0">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200" dirty="0" smtClean="0"/>
                        <a:t>متوفرة ومنشورة على موقع </a:t>
                      </a:r>
                      <a:r>
                        <a:rPr lang="ar-SA" sz="1200" baseline="0" dirty="0" smtClean="0"/>
                        <a:t>وكالة ضمان الجودة </a:t>
                      </a:r>
                      <a:r>
                        <a:rPr lang="en-US" sz="1200" baseline="0" dirty="0" smtClean="0"/>
                        <a:t> </a:t>
                      </a:r>
                      <a:r>
                        <a:rPr lang="en-US" sz="1200" dirty="0" smtClean="0"/>
                        <a:t>QAA</a:t>
                      </a:r>
                      <a:r>
                        <a:rPr lang="en-US" sz="1200" baseline="0" dirty="0" smtClean="0"/>
                        <a:t> </a:t>
                      </a:r>
                      <a:endParaRPr lang="ar-SA" sz="1200" i="0" dirty="0" smtClean="0">
                        <a:cs typeface="+mj-cs"/>
                      </a:endParaRPr>
                    </a:p>
                  </a:txBody>
                  <a:tcPr/>
                </a:tc>
                <a:tc>
                  <a:txBody>
                    <a:bodyPr/>
                    <a:lstStyle/>
                    <a:p>
                      <a:pPr algn="r" rtl="1"/>
                      <a:r>
                        <a:rPr lang="ar-SA" sz="1200" dirty="0" smtClean="0"/>
                        <a:t>لا يتوفر على موقع الهيئة أي برنامج أو مؤسسة معتمدة</a:t>
                      </a:r>
                      <a:endParaRPr lang="ar-SA" sz="1200" i="0" dirty="0">
                        <a:cs typeface="+mj-cs"/>
                      </a:endParaRPr>
                    </a:p>
                  </a:txBody>
                  <a:tcPr/>
                </a:tc>
              </a:tr>
            </a:tbl>
          </a:graphicData>
        </a:graphic>
      </p:graphicFrame>
      <p:sp>
        <p:nvSpPr>
          <p:cNvPr id="3"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ملخص مقارنة نظم الجودة والاعتماد</a:t>
            </a:r>
            <a:endParaRPr lang="en-US" sz="2000" dirty="0">
              <a:solidFill>
                <a:schemeClr val="bg1"/>
              </a:solidFill>
              <a:latin typeface="GE SS Text Light" pitchFamily="18" charset="-78"/>
              <a:ea typeface="GE SS Text Light" pitchFamily="18" charset="-78"/>
              <a:cs typeface="GE SS Text Light" pitchFamily="18"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928662" y="285728"/>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الجودة والاعتماد الأكاديمي في التعليم عن بعد</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13" name="مربع نص 12"/>
          <p:cNvSpPr txBox="1"/>
          <p:nvPr/>
        </p:nvSpPr>
        <p:spPr>
          <a:xfrm>
            <a:off x="571472" y="1142984"/>
            <a:ext cx="7786742" cy="4647426"/>
          </a:xfrm>
          <a:prstGeom prst="rect">
            <a:avLst/>
          </a:prstGeom>
          <a:noFill/>
        </p:spPr>
        <p:txBody>
          <a:bodyPr wrap="square" rtlCol="1">
            <a:spAutoFit/>
          </a:bodyPr>
          <a:lstStyle/>
          <a:p>
            <a:pPr algn="ctr" rtl="1"/>
            <a:r>
              <a:rPr lang="ar-SA" sz="3200" b="1" dirty="0" smtClean="0">
                <a:latin typeface="GE SS Text Light" pitchFamily="18" charset="-78"/>
                <a:ea typeface="GE SS Text Light" pitchFamily="18" charset="-78"/>
                <a:cs typeface="GE SS Text Light" pitchFamily="18" charset="-78"/>
              </a:rPr>
              <a:t>توصيات الورقة</a:t>
            </a:r>
          </a:p>
          <a:p>
            <a:pPr algn="r" rtl="1"/>
            <a:r>
              <a:rPr lang="ar-SA" b="1" dirty="0" smtClean="0">
                <a:latin typeface="GE SS Text Light" pitchFamily="18" charset="-78"/>
                <a:ea typeface="GE SS Text Light" pitchFamily="18" charset="-78"/>
                <a:cs typeface="GE SS Text Light" pitchFamily="18" charset="-78"/>
              </a:rPr>
              <a:t>    من أجل ضبط الجودة في برامج التعليم عن بعد في المؤسسات التعليمية في المملكة العربية السعودية ينبغي أن:</a:t>
            </a:r>
          </a:p>
          <a:p>
            <a:pPr algn="r" rtl="1"/>
            <a:endParaRPr lang="ar-SA" b="1" dirty="0" smtClean="0">
              <a:latin typeface="GE SS Text Light" pitchFamily="18" charset="-78"/>
              <a:ea typeface="GE SS Text Light" pitchFamily="18" charset="-78"/>
              <a:cs typeface="GE SS Text Light" pitchFamily="18" charset="-78"/>
            </a:endParaRPr>
          </a:p>
          <a:p>
            <a:pPr algn="r" rtl="1">
              <a:buFont typeface="Arial" pitchFamily="34" charset="0"/>
              <a:buChar char="•"/>
            </a:pPr>
            <a:r>
              <a:rPr lang="ar-SA" sz="1500" b="1" dirty="0" smtClean="0">
                <a:latin typeface="Times New Roman" pitchFamily="18" charset="0"/>
                <a:ea typeface="Calibri" pitchFamily="34" charset="0"/>
              </a:rPr>
              <a:t>تحرص مؤسسات التعليم عن بعد على </a:t>
            </a:r>
            <a:r>
              <a:rPr lang="ar-SA" sz="1500" b="1" dirty="0" smtClean="0">
                <a:solidFill>
                  <a:srgbClr val="FF0000"/>
                </a:solidFill>
                <a:latin typeface="Times New Roman" pitchFamily="18" charset="0"/>
                <a:ea typeface="Calibri" pitchFamily="34" charset="0"/>
              </a:rPr>
              <a:t>التخطيط الجيد قبل تنفيذ منظومة التعليم عن بعد </a:t>
            </a:r>
            <a:r>
              <a:rPr lang="ar-SA" sz="1500" b="1" dirty="0" smtClean="0">
                <a:latin typeface="Times New Roman" pitchFamily="18" charset="0"/>
                <a:ea typeface="Calibri" pitchFamily="34" charset="0"/>
              </a:rPr>
              <a:t>( إعداد دراسات الجدوى - تقدير توقعات بناء المنظومة وتطويرها - إمكانات المؤسسة وتوفر الموارد البشرية والمالية </a:t>
            </a:r>
            <a:r>
              <a:rPr lang="ar-SA" sz="1500" b="1" dirty="0" err="1" smtClean="0">
                <a:latin typeface="Times New Roman" pitchFamily="18" charset="0"/>
                <a:ea typeface="Calibri" pitchFamily="34" charset="0"/>
              </a:rPr>
              <a:t>والبنى</a:t>
            </a:r>
            <a:r>
              <a:rPr lang="ar-SA" sz="1500" b="1" dirty="0" smtClean="0">
                <a:latin typeface="Times New Roman" pitchFamily="18" charset="0"/>
                <a:ea typeface="Calibri" pitchFamily="34" charset="0"/>
              </a:rPr>
              <a:t> التحتية والتقنية اللازمة –مناسبتها البرامج لحاجة سوق العمل).</a:t>
            </a:r>
          </a:p>
          <a:p>
            <a:pPr algn="r" rtl="1">
              <a:buFont typeface="Arial" pitchFamily="34" charset="0"/>
              <a:buChar char="•"/>
            </a:pPr>
            <a:r>
              <a:rPr lang="ar-SA" sz="1500" b="1" dirty="0" smtClean="0">
                <a:latin typeface="Times New Roman" pitchFamily="18" charset="0"/>
              </a:rPr>
              <a:t>تسعي مؤسسات التعليم عن بعد إلى </a:t>
            </a:r>
            <a:r>
              <a:rPr lang="ar-SA" sz="1500" b="1" dirty="0" smtClean="0">
                <a:solidFill>
                  <a:srgbClr val="FF0000"/>
                </a:solidFill>
                <a:latin typeface="Times New Roman" pitchFamily="18" charset="0"/>
              </a:rPr>
              <a:t>تضمين خططها الإستراتيجية تحقيق الاعتماد الأكاديمي </a:t>
            </a:r>
            <a:r>
              <a:rPr lang="ar-SA" sz="1500" b="1" dirty="0" smtClean="0">
                <a:latin typeface="Times New Roman" pitchFamily="18" charset="0"/>
              </a:rPr>
              <a:t>لبرامجها باعتباره ضمان لجودته.</a:t>
            </a:r>
          </a:p>
          <a:p>
            <a:pPr algn="r" rtl="1">
              <a:buFont typeface="Arial" pitchFamily="34" charset="0"/>
              <a:buChar char="•"/>
            </a:pPr>
            <a:r>
              <a:rPr lang="ar-SA" sz="1500" b="1" dirty="0" smtClean="0">
                <a:latin typeface="Times New Roman" pitchFamily="18" charset="0"/>
                <a:ea typeface="Calibri" pitchFamily="34" charset="0"/>
              </a:rPr>
              <a:t>تتعاون الهيئة الوطنية للتقويم والاعتماد الأكاديمي مع المركز الوطني للتعليم الإلكتروني والتعليم عن بعد في مهمة </a:t>
            </a:r>
            <a:r>
              <a:rPr lang="ar-SA" sz="1500" b="1" dirty="0" smtClean="0">
                <a:solidFill>
                  <a:srgbClr val="FF0000"/>
                </a:solidFill>
                <a:latin typeface="Times New Roman" pitchFamily="18" charset="0"/>
                <a:ea typeface="Calibri" pitchFamily="34" charset="0"/>
              </a:rPr>
              <a:t>إعداد معايير ومتطلبات الجودة الفنية والأكاديمية</a:t>
            </a:r>
            <a:r>
              <a:rPr lang="ar-SA" sz="1500" b="1" dirty="0" smtClean="0">
                <a:latin typeface="Times New Roman" pitchFamily="18" charset="0"/>
                <a:ea typeface="Calibri" pitchFamily="34" charset="0"/>
              </a:rPr>
              <a:t> في برامج التعليم عن بعد </a:t>
            </a:r>
            <a:r>
              <a:rPr lang="ar-SA" sz="1500" b="1" dirty="0" smtClean="0">
                <a:solidFill>
                  <a:srgbClr val="FF0000"/>
                </a:solidFill>
                <a:latin typeface="Times New Roman" pitchFamily="18" charset="0"/>
                <a:ea typeface="Calibri" pitchFamily="34" charset="0"/>
              </a:rPr>
              <a:t>ومهام مراقبتها وتقويمها دورياً.</a:t>
            </a:r>
          </a:p>
          <a:p>
            <a:pPr algn="r" rtl="1">
              <a:buFont typeface="Arial" pitchFamily="34" charset="0"/>
              <a:buChar char="•"/>
            </a:pPr>
            <a:r>
              <a:rPr lang="ar-SA" sz="1500" b="1" dirty="0" smtClean="0">
                <a:latin typeface="Times New Roman" pitchFamily="18" charset="0"/>
              </a:rPr>
              <a:t>يتوافر للهيئة الوطنية </a:t>
            </a:r>
            <a:r>
              <a:rPr lang="ar-SA" sz="1500" b="1" dirty="0" smtClean="0">
                <a:solidFill>
                  <a:srgbClr val="FF0000"/>
                </a:solidFill>
                <a:latin typeface="Times New Roman" pitchFamily="18" charset="0"/>
              </a:rPr>
              <a:t>الاستقلالية وال</a:t>
            </a:r>
            <a:r>
              <a:rPr lang="ar-SA" sz="1500" b="1" dirty="0" smtClean="0">
                <a:solidFill>
                  <a:srgbClr val="FF0000"/>
                </a:solidFill>
                <a:latin typeface="Times New Roman" pitchFamily="18" charset="0"/>
                <a:ea typeface="Calibri" pitchFamily="34" charset="0"/>
              </a:rPr>
              <a:t>صلاحيات الواسعة </a:t>
            </a:r>
            <a:r>
              <a:rPr lang="ar-SA" sz="1500" b="1" dirty="0" smtClean="0">
                <a:latin typeface="Times New Roman" pitchFamily="18" charset="0"/>
                <a:ea typeface="Calibri" pitchFamily="34" charset="0"/>
              </a:rPr>
              <a:t>للتحكم في التوسع غير المنضبط في برامج التعليم عن بعد.</a:t>
            </a:r>
          </a:p>
          <a:p>
            <a:pPr algn="r" rtl="1">
              <a:buFont typeface="Arial" pitchFamily="34" charset="0"/>
              <a:buChar char="•"/>
            </a:pPr>
            <a:r>
              <a:rPr lang="ar-SA" sz="1500" b="1" dirty="0" smtClean="0">
                <a:latin typeface="Times New Roman" pitchFamily="18" charset="0"/>
                <a:ea typeface="Calibri" pitchFamily="34" charset="0"/>
              </a:rPr>
              <a:t>يتم </a:t>
            </a:r>
            <a:r>
              <a:rPr lang="ar-SA" sz="1500" b="1" dirty="0" smtClean="0">
                <a:solidFill>
                  <a:srgbClr val="FF0000"/>
                </a:solidFill>
                <a:latin typeface="Times New Roman" pitchFamily="18" charset="0"/>
                <a:ea typeface="Calibri" pitchFamily="34" charset="0"/>
              </a:rPr>
              <a:t>ربط عمليات التمويل الحكومي لمؤسسات التعليم بتقارير الهيئة </a:t>
            </a:r>
            <a:r>
              <a:rPr lang="ar-SA" sz="1500" b="1" dirty="0" smtClean="0">
                <a:latin typeface="Times New Roman" pitchFamily="18" charset="0"/>
                <a:ea typeface="Calibri" pitchFamily="34" charset="0"/>
              </a:rPr>
              <a:t>الوطنية للتقويم والاعتماد الأكاديمي المتعلقة بأداء المؤسسة وبرامجها.</a:t>
            </a:r>
          </a:p>
          <a:p>
            <a:pPr algn="r" rtl="1">
              <a:buFont typeface="Arial" pitchFamily="34" charset="0"/>
              <a:buChar char="•"/>
            </a:pPr>
            <a:r>
              <a:rPr lang="ar-SA" sz="1500" b="1" dirty="0" smtClean="0"/>
              <a:t>تقوم الهيئة الوطنية بمشاركة المركز الوطني </a:t>
            </a:r>
            <a:r>
              <a:rPr lang="ar-SA" sz="1500" b="1" dirty="0" smtClean="0">
                <a:solidFill>
                  <a:srgbClr val="FF0000"/>
                </a:solidFill>
              </a:rPr>
              <a:t>بوضع تصنيف سنوي لأفضل البرامج عن بعد </a:t>
            </a:r>
            <a:r>
              <a:rPr lang="ar-SA" sz="1500" b="1" dirty="0" smtClean="0"/>
              <a:t>في الجامعات السعودية وفق معايير الجودة بحيث ينشر في وسائل الإعلام دورياً.</a:t>
            </a:r>
          </a:p>
          <a:p>
            <a:pPr algn="r" rtl="1">
              <a:buFont typeface="Arial" pitchFamily="34" charset="0"/>
              <a:buChar char="•"/>
            </a:pPr>
            <a:r>
              <a:rPr lang="ar-SA" sz="1500" b="1" dirty="0" smtClean="0">
                <a:latin typeface="Times New Roman" pitchFamily="18" charset="0"/>
              </a:rPr>
              <a:t>تدعم البحوث الهادفة إلى </a:t>
            </a:r>
            <a:r>
              <a:rPr lang="ar-SA" sz="1500" b="1" dirty="0" smtClean="0">
                <a:solidFill>
                  <a:srgbClr val="FF0000"/>
                </a:solidFill>
                <a:latin typeface="Times New Roman" pitchFamily="18" charset="0"/>
              </a:rPr>
              <a:t>دراسة التجارب العالمية للنظم والمؤسسات في تحقيق الجودة في التعليم عن بعد </a:t>
            </a:r>
            <a:r>
              <a:rPr lang="ar-SA" sz="1500" b="1" dirty="0" smtClean="0">
                <a:latin typeface="Times New Roman" pitchFamily="18" charset="0"/>
              </a:rPr>
              <a:t>وفهم طبيعة الأنظمة ومقارنتها بالنظام المحلي والاستفادة منها.</a:t>
            </a:r>
            <a:endParaRPr lang="ar-SA" sz="1500" b="1" dirty="0" smtClean="0">
              <a:latin typeface="Times New Roman" pitchFamily="18" charset="0"/>
              <a:ea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3" end="3"/>
                                            </p:txEl>
                                          </p:spTgt>
                                        </p:tgtEl>
                                        <p:attrNameLst>
                                          <p:attrName>style.visibility</p:attrName>
                                        </p:attrNameLst>
                                      </p:cBhvr>
                                      <p:to>
                                        <p:strVal val="visible"/>
                                      </p:to>
                                    </p:set>
                                    <p:anim calcmode="lin" valueType="num">
                                      <p:cBhvr additive="base">
                                        <p:cTn id="7"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4" end="4"/>
                                            </p:txEl>
                                          </p:spTgt>
                                        </p:tgtEl>
                                        <p:attrNameLst>
                                          <p:attrName>style.visibility</p:attrName>
                                        </p:attrNameLst>
                                      </p:cBhvr>
                                      <p:to>
                                        <p:strVal val="visible"/>
                                      </p:to>
                                    </p:set>
                                    <p:anim calcmode="lin" valueType="num">
                                      <p:cBhvr additive="base">
                                        <p:cTn id="13"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anim calcmode="lin" valueType="num">
                                      <p:cBhvr additive="base">
                                        <p:cTn id="19"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6" end="6"/>
                                            </p:txEl>
                                          </p:spTgt>
                                        </p:tgtEl>
                                        <p:attrNameLst>
                                          <p:attrName>style.visibility</p:attrName>
                                        </p:attrNameLst>
                                      </p:cBhvr>
                                      <p:to>
                                        <p:strVal val="visible"/>
                                      </p:to>
                                    </p:set>
                                    <p:anim calcmode="lin" valueType="num">
                                      <p:cBhvr additive="base">
                                        <p:cTn id="25"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xEl>
                                              <p:pRg st="7" end="7"/>
                                            </p:txEl>
                                          </p:spTgt>
                                        </p:tgtEl>
                                        <p:attrNameLst>
                                          <p:attrName>style.visibility</p:attrName>
                                        </p:attrNameLst>
                                      </p:cBhvr>
                                      <p:to>
                                        <p:strVal val="visible"/>
                                      </p:to>
                                    </p:set>
                                    <p:anim calcmode="lin" valueType="num">
                                      <p:cBhvr additive="base">
                                        <p:cTn id="31"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8" end="8"/>
                                            </p:txEl>
                                          </p:spTgt>
                                        </p:tgtEl>
                                        <p:attrNameLst>
                                          <p:attrName>style.visibility</p:attrName>
                                        </p:attrNameLst>
                                      </p:cBhvr>
                                      <p:to>
                                        <p:strVal val="visible"/>
                                      </p:to>
                                    </p:set>
                                    <p:anim calcmode="lin" valueType="num">
                                      <p:cBhvr additive="base">
                                        <p:cTn id="37"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xEl>
                                              <p:pRg st="9" end="9"/>
                                            </p:txEl>
                                          </p:spTgt>
                                        </p:tgtEl>
                                        <p:attrNameLst>
                                          <p:attrName>style.visibility</p:attrName>
                                        </p:attrNameLst>
                                      </p:cBhvr>
                                      <p:to>
                                        <p:strVal val="visible"/>
                                      </p:to>
                                    </p:set>
                                    <p:anim calcmode="lin" valueType="num">
                                      <p:cBhvr additive="base">
                                        <p:cTn id="43" dur="500" fill="hold"/>
                                        <p:tgtEl>
                                          <p:spTgt spid="1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0174"/>
            <a:ext cx="8229600" cy="1643074"/>
          </a:xfrm>
        </p:spPr>
        <p:txBody>
          <a:bodyPr>
            <a:noAutofit/>
          </a:bodyPr>
          <a:lstStyle/>
          <a:p>
            <a:r>
              <a:rPr lang="ar-SA" sz="4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E SS Text Light" pitchFamily="18" charset="-78"/>
                <a:ea typeface="GE SS Text Light" pitchFamily="18" charset="-78"/>
                <a:cs typeface="GE SS Text Light" pitchFamily="18" charset="-78"/>
              </a:rPr>
              <a:t>ضبط جودة التعليم عن بعد تجارب عالمية</a:t>
            </a:r>
            <a:endParaRPr lang="ar-SA"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E SS Text Light" pitchFamily="18" charset="-78"/>
              <a:ea typeface="GE SS Text Light" pitchFamily="18" charset="-78"/>
              <a:cs typeface="GE SS Text Light" pitchFamily="18" charset="-78"/>
            </a:endParaRPr>
          </a:p>
        </p:txBody>
      </p:sp>
      <p:sp>
        <p:nvSpPr>
          <p:cNvPr id="4" name="Title 1"/>
          <p:cNvSpPr txBox="1">
            <a:spLocks/>
          </p:cNvSpPr>
          <p:nvPr/>
        </p:nvSpPr>
        <p:spPr>
          <a:xfrm>
            <a:off x="428596" y="4643446"/>
            <a:ext cx="8229600" cy="1285884"/>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2100" i="0" u="none" strike="noStrike" kern="1200" cap="none" spc="0" normalizeH="0" baseline="0" noProof="0" dirty="0" smtClean="0">
                <a:ln>
                  <a:noFill/>
                </a:ln>
                <a:solidFill>
                  <a:schemeClr val="tx1"/>
                </a:solidFill>
                <a:effectLst/>
                <a:uLnTx/>
                <a:uFillTx/>
                <a:latin typeface="GE SS Text Light" pitchFamily="18" charset="-78"/>
                <a:ea typeface="GE SS Text Light" pitchFamily="18" charset="-78"/>
                <a:cs typeface="GE SS Text Light" pitchFamily="18" charset="-78"/>
              </a:rPr>
              <a:t>إعداد</a:t>
            </a:r>
            <a:endParaRPr kumimoji="0" lang="ar-SA" sz="2800" i="0" u="none" strike="noStrike" kern="1200" cap="none" spc="0" normalizeH="0" baseline="0" noProof="0" dirty="0" smtClean="0">
              <a:ln>
                <a:noFill/>
              </a:ln>
              <a:solidFill>
                <a:schemeClr val="tx1"/>
              </a:solidFill>
              <a:effectLst/>
              <a:uLnTx/>
              <a:uFillTx/>
              <a:latin typeface="GE SS Text Light" pitchFamily="18" charset="-78"/>
              <a:ea typeface="GE SS Text Light" pitchFamily="18" charset="-78"/>
              <a:cs typeface="GE SS Text Light" pitchFamily="18" charset="-78"/>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2100" i="0" u="none" strike="noStrike" kern="1200" cap="none" spc="0" normalizeH="0" baseline="0" noProof="0" dirty="0" smtClean="0">
                <a:ln>
                  <a:noFill/>
                </a:ln>
                <a:solidFill>
                  <a:schemeClr val="tx1"/>
                </a:solidFill>
                <a:effectLst/>
                <a:uLnTx/>
                <a:uFillTx/>
                <a:latin typeface="GE SS Text Light" pitchFamily="18" charset="-78"/>
                <a:ea typeface="GE SS Text Light" pitchFamily="18" charset="-78"/>
                <a:cs typeface="GE SS Text Light" pitchFamily="18" charset="-78"/>
              </a:rPr>
              <a:t> د.</a:t>
            </a:r>
            <a:r>
              <a:rPr kumimoji="0" lang="ar-SA" sz="2100" i="0" u="none" strike="noStrike" kern="1200" cap="none" spc="0" normalizeH="0" noProof="0" dirty="0" smtClean="0">
                <a:ln>
                  <a:noFill/>
                </a:ln>
                <a:solidFill>
                  <a:schemeClr val="tx1"/>
                </a:solidFill>
                <a:effectLst/>
                <a:uLnTx/>
                <a:uFillTx/>
                <a:latin typeface="GE SS Text Light" pitchFamily="18" charset="-78"/>
                <a:ea typeface="GE SS Text Light" pitchFamily="18" charset="-78"/>
                <a:cs typeface="GE SS Text Light" pitchFamily="18" charset="-78"/>
              </a:rPr>
              <a:t>علي بن حمود الحربي</a:t>
            </a:r>
          </a:p>
          <a:p>
            <a:pPr marL="0" marR="0" lvl="0" indent="0" algn="ctr" defTabSz="914400" rtl="0" eaLnBrk="1" fontAlgn="auto" latinLnBrk="0" hangingPunct="1">
              <a:lnSpc>
                <a:spcPct val="100000"/>
              </a:lnSpc>
              <a:spcBef>
                <a:spcPct val="0"/>
              </a:spcBef>
              <a:spcAft>
                <a:spcPts val="0"/>
              </a:spcAft>
              <a:buClrTx/>
              <a:buSzTx/>
              <a:buFontTx/>
              <a:buNone/>
              <a:tabLst/>
              <a:defRPr/>
            </a:pPr>
            <a:r>
              <a:rPr lang="ar-SA" sz="1400" dirty="0" smtClean="0">
                <a:latin typeface="GE SS Text Light" pitchFamily="18" charset="-78"/>
                <a:ea typeface="GE SS Text Light" pitchFamily="18" charset="-78"/>
                <a:cs typeface="GE SS Text Light" pitchFamily="18" charset="-78"/>
              </a:rPr>
              <a:t>عضو الفريق الفرعي لبناء معايير ومواصفات الجودة الفنية لبرامج التعليم عن بعد </a:t>
            </a:r>
            <a:endParaRPr kumimoji="0" lang="ar-SA" sz="1400" i="0" u="none" strike="noStrike" kern="1200" cap="none" spc="0" normalizeH="0" noProof="0" dirty="0" smtClean="0">
              <a:ln>
                <a:noFill/>
              </a:ln>
              <a:solidFill>
                <a:schemeClr val="tx1"/>
              </a:solidFill>
              <a:effectLst/>
              <a:uLnTx/>
              <a:uFillTx/>
              <a:latin typeface="GE SS Text Light" pitchFamily="18" charset="-78"/>
              <a:ea typeface="GE SS Text Light" pitchFamily="18" charset="-78"/>
              <a:cs typeface="GE SS Text Light" pitchFamily="18" charset="-78"/>
            </a:endParaRPr>
          </a:p>
        </p:txBody>
      </p:sp>
      <p:sp>
        <p:nvSpPr>
          <p:cNvPr id="5" name="مربع نص 4"/>
          <p:cNvSpPr txBox="1"/>
          <p:nvPr/>
        </p:nvSpPr>
        <p:spPr>
          <a:xfrm>
            <a:off x="1214414" y="3357562"/>
            <a:ext cx="6858048" cy="553998"/>
          </a:xfrm>
          <a:prstGeom prst="rect">
            <a:avLst/>
          </a:prstGeom>
          <a:solidFill>
            <a:schemeClr val="bg2"/>
          </a:solidFill>
        </p:spPr>
        <p:txBody>
          <a:bodyPr wrap="square" rtlCol="1">
            <a:spAutoFit/>
          </a:bodyPr>
          <a:lstStyle/>
          <a:p>
            <a:pPr algn="ctr" rtl="1"/>
            <a:r>
              <a:rPr lang="ar-SA" sz="1400" b="1" dirty="0" smtClean="0">
                <a:latin typeface="GE SS Text Light" pitchFamily="18" charset="-78"/>
                <a:ea typeface="GE SS Text Light" pitchFamily="18" charset="-78"/>
                <a:cs typeface="GE SS Text Light" pitchFamily="18" charset="-78"/>
              </a:rPr>
              <a:t>ورقة مقدمة في حلقة النقاش التاسعة: التعليم عن بعد وتحدي معايير الجودة العالمية</a:t>
            </a:r>
            <a:endParaRPr lang="en-US" sz="1400" b="1" dirty="0" smtClean="0">
              <a:latin typeface="GE SS Text Light" pitchFamily="18" charset="-78"/>
              <a:ea typeface="GE SS Text Light" pitchFamily="18" charset="-78"/>
              <a:cs typeface="GE SS Text Light" pitchFamily="18" charset="-78"/>
            </a:endParaRPr>
          </a:p>
          <a:p>
            <a:pPr algn="ctr" rtl="1"/>
            <a:r>
              <a:rPr lang="ar-SA" sz="1400" b="1" dirty="0" smtClean="0">
                <a:latin typeface="GE SS Text Light" pitchFamily="18" charset="-78"/>
                <a:ea typeface="GE SS Text Light" pitchFamily="18" charset="-78"/>
                <a:cs typeface="GE SS Text Light" pitchFamily="18" charset="-78"/>
              </a:rPr>
              <a:t> المنعقدة في الجامعة الإسلامية في 26\6\1432هـ  الموافق 29 مايو 2011م</a:t>
            </a:r>
            <a:r>
              <a:rPr lang="ar-SA" sz="1600" b="1" dirty="0" smtClean="0">
                <a:latin typeface="GE SS Text Light" pitchFamily="18" charset="-78"/>
                <a:ea typeface="GE SS Text Light" pitchFamily="18" charset="-78"/>
                <a:cs typeface="GE SS Text Light" pitchFamily="18" charset="-78"/>
              </a:rPr>
              <a:t> </a:t>
            </a:r>
            <a:endParaRPr lang="ar-SA" sz="1600" dirty="0">
              <a:latin typeface="GE SS Text Light" pitchFamily="18" charset="-78"/>
              <a:ea typeface="GE SS Text Light" pitchFamily="18" charset="-78"/>
              <a:cs typeface="GE SS Text Light" pitchFamily="18" charset="-78"/>
            </a:endParaRPr>
          </a:p>
        </p:txBody>
      </p:sp>
    </p:spTree>
    <p:extLst>
      <p:ext uri="{BB962C8B-B14F-4D97-AF65-F5344CB8AC3E}">
        <p14:creationId xmlns:p14="http://schemas.microsoft.com/office/powerpoint/2010/main" val="2888240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نماذج مؤسسات التعليم عن بعد </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5" name="سهم مخطط إلى اليمين 4"/>
          <p:cNvSpPr/>
          <p:nvPr/>
        </p:nvSpPr>
        <p:spPr>
          <a:xfrm rot="5400000">
            <a:off x="6750859" y="1750207"/>
            <a:ext cx="1071570" cy="1571636"/>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سهم مخطط إلى اليمين 8"/>
          <p:cNvSpPr/>
          <p:nvPr/>
        </p:nvSpPr>
        <p:spPr>
          <a:xfrm rot="5400000">
            <a:off x="1535885" y="1750208"/>
            <a:ext cx="1071570" cy="1571636"/>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سهم مخطط إلى اليمين 9"/>
          <p:cNvSpPr/>
          <p:nvPr/>
        </p:nvSpPr>
        <p:spPr>
          <a:xfrm rot="5400000">
            <a:off x="4179091" y="1750207"/>
            <a:ext cx="1071570" cy="1571636"/>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p:cNvSpPr/>
          <p:nvPr/>
        </p:nvSpPr>
        <p:spPr>
          <a:xfrm>
            <a:off x="6072198" y="3429000"/>
            <a:ext cx="2571768" cy="78581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1400" dirty="0" smtClean="0"/>
          </a:p>
          <a:p>
            <a:pPr algn="ctr"/>
            <a:r>
              <a:rPr lang="ar-SA" sz="1400" dirty="0" smtClean="0"/>
              <a:t>النموذج الأحادي لمؤسسات </a:t>
            </a:r>
            <a:endParaRPr lang="en-US" sz="1400" dirty="0" smtClean="0"/>
          </a:p>
          <a:p>
            <a:pPr algn="ctr"/>
            <a:r>
              <a:rPr lang="ar-SA" sz="1400" dirty="0" smtClean="0"/>
              <a:t>التعليم عن بعد</a:t>
            </a:r>
          </a:p>
          <a:p>
            <a:pPr algn="ctr"/>
            <a:r>
              <a:rPr lang="en-US" sz="1400" i="1" dirty="0" smtClean="0">
                <a:solidFill>
                  <a:schemeClr val="bg1"/>
                </a:solidFill>
              </a:rPr>
              <a:t>single-mode institution</a:t>
            </a:r>
            <a:endParaRPr lang="ar-SA" sz="1400" dirty="0" smtClean="0"/>
          </a:p>
          <a:p>
            <a:pPr algn="ctr"/>
            <a:endParaRPr lang="ar-SA" dirty="0"/>
          </a:p>
        </p:txBody>
      </p:sp>
      <p:sp>
        <p:nvSpPr>
          <p:cNvPr id="12" name="مستطيل 11"/>
          <p:cNvSpPr/>
          <p:nvPr/>
        </p:nvSpPr>
        <p:spPr>
          <a:xfrm>
            <a:off x="642910" y="3429000"/>
            <a:ext cx="2571768" cy="78581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fontAlgn="base">
              <a:spcBef>
                <a:spcPct val="0"/>
              </a:spcBef>
              <a:spcAft>
                <a:spcPct val="0"/>
              </a:spcAft>
            </a:pPr>
            <a:r>
              <a:rPr lang="ar-SA" sz="1400" dirty="0" smtClean="0">
                <a:solidFill>
                  <a:schemeClr val="bg1"/>
                </a:solidFill>
                <a:latin typeface="Traditional Arabic" pitchFamily="18" charset="-78"/>
                <a:ea typeface="Calibri" pitchFamily="34" charset="0"/>
              </a:rPr>
              <a:t>النموذج الافتراضي لمؤسسات </a:t>
            </a:r>
          </a:p>
          <a:p>
            <a:pPr lvl="0" algn="ctr" rtl="1" fontAlgn="base">
              <a:spcBef>
                <a:spcPct val="0"/>
              </a:spcBef>
              <a:spcAft>
                <a:spcPct val="0"/>
              </a:spcAft>
            </a:pPr>
            <a:r>
              <a:rPr lang="ar-SA" sz="1400" dirty="0" smtClean="0">
                <a:solidFill>
                  <a:schemeClr val="bg1"/>
                </a:solidFill>
                <a:latin typeface="Traditional Arabic" pitchFamily="18" charset="-78"/>
                <a:ea typeface="Calibri" pitchFamily="34" charset="0"/>
              </a:rPr>
              <a:t>التعليم عن بعد</a:t>
            </a:r>
          </a:p>
          <a:p>
            <a:pPr lvl="0" algn="ctr" rtl="1" fontAlgn="base">
              <a:spcBef>
                <a:spcPct val="0"/>
              </a:spcBef>
              <a:spcAft>
                <a:spcPct val="0"/>
              </a:spcAft>
            </a:pPr>
            <a:r>
              <a:rPr lang="en-US" sz="1400" i="1" dirty="0" smtClean="0">
                <a:solidFill>
                  <a:schemeClr val="bg1"/>
                </a:solidFill>
              </a:rPr>
              <a:t> Virtual Universities </a:t>
            </a:r>
            <a:endParaRPr lang="ar-SA" sz="1400" dirty="0" smtClean="0">
              <a:solidFill>
                <a:schemeClr val="bg1"/>
              </a:solidFill>
              <a:latin typeface="Traditional Arabic" pitchFamily="18" charset="-78"/>
              <a:ea typeface="Calibri" pitchFamily="34" charset="0"/>
            </a:endParaRPr>
          </a:p>
        </p:txBody>
      </p:sp>
      <p:sp>
        <p:nvSpPr>
          <p:cNvPr id="13" name="مستطيل 12"/>
          <p:cNvSpPr/>
          <p:nvPr/>
        </p:nvSpPr>
        <p:spPr>
          <a:xfrm>
            <a:off x="3357554" y="3429000"/>
            <a:ext cx="2571768" cy="78581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smtClean="0"/>
              <a:t>النموذج الثنائي لمؤسسات </a:t>
            </a:r>
          </a:p>
          <a:p>
            <a:pPr algn="ctr"/>
            <a:r>
              <a:rPr lang="ar-SA" sz="1400" dirty="0" smtClean="0"/>
              <a:t>التعليم عن بعد</a:t>
            </a:r>
          </a:p>
          <a:p>
            <a:pPr algn="ctr"/>
            <a:r>
              <a:rPr lang="en-US" sz="1400" dirty="0" smtClean="0">
                <a:solidFill>
                  <a:schemeClr val="bg1"/>
                </a:solidFill>
              </a:rPr>
              <a:t>dual-mode institution</a:t>
            </a:r>
            <a:endParaRPr lang="ar-SA" sz="1400" dirty="0"/>
          </a:p>
        </p:txBody>
      </p:sp>
      <p:sp>
        <p:nvSpPr>
          <p:cNvPr id="25" name="مربع نص 24"/>
          <p:cNvSpPr txBox="1"/>
          <p:nvPr/>
        </p:nvSpPr>
        <p:spPr>
          <a:xfrm>
            <a:off x="214282" y="1568223"/>
            <a:ext cx="828680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1">
            <a:spAutoFit/>
          </a:bodyPr>
          <a:lstStyle/>
          <a:p>
            <a:pPr algn="ctr" rtl="1"/>
            <a:r>
              <a:rPr lang="ar-SA" dirty="0" smtClean="0">
                <a:latin typeface="GE SS Text Light" pitchFamily="18" charset="-78"/>
                <a:ea typeface="GE SS Text Light" pitchFamily="18" charset="-78"/>
                <a:cs typeface="GE SS Text Light" pitchFamily="18" charset="-78"/>
              </a:rPr>
              <a:t>تتنوع المسميات الحديثة لمؤسسات التعليم عن بعد ولكنها تندرج تحت ثلاثة نماذج رئيسة</a:t>
            </a:r>
            <a:endParaRPr lang="ar-SA" dirty="0">
              <a:latin typeface="GE SS Text Light" pitchFamily="18" charset="-78"/>
              <a:ea typeface="GE SS Text Light" pitchFamily="18" charset="-78"/>
              <a:cs typeface="GE SS Text Light" pitchFamily="18" charset="-78"/>
            </a:endParaRPr>
          </a:p>
        </p:txBody>
      </p:sp>
      <p:sp>
        <p:nvSpPr>
          <p:cNvPr id="14" name="مربع نص 13"/>
          <p:cNvSpPr txBox="1"/>
          <p:nvPr/>
        </p:nvSpPr>
        <p:spPr>
          <a:xfrm>
            <a:off x="6357950" y="4289645"/>
            <a:ext cx="1928826"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r>
              <a:rPr lang="ar-SA" sz="900" dirty="0" smtClean="0"/>
              <a:t>الجامعة البريطانية المفتوحة وجميع فروعها حول العالم  - الجامعة العربية المفتوحة – </a:t>
            </a:r>
            <a:endParaRPr lang="ar-SA" sz="900" dirty="0"/>
          </a:p>
        </p:txBody>
      </p:sp>
      <p:sp>
        <p:nvSpPr>
          <p:cNvPr id="15" name="مربع نص 14"/>
          <p:cNvSpPr txBox="1"/>
          <p:nvPr/>
        </p:nvSpPr>
        <p:spPr>
          <a:xfrm>
            <a:off x="6572264" y="4714884"/>
            <a:ext cx="1500198"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r" rtl="1"/>
            <a:r>
              <a:rPr lang="ar-SA" sz="1000" dirty="0" smtClean="0"/>
              <a:t>جامعتي </a:t>
            </a:r>
            <a:r>
              <a:rPr lang="ar-SA" sz="1000" dirty="0" err="1" smtClean="0"/>
              <a:t>أثاباسكا</a:t>
            </a:r>
            <a:r>
              <a:rPr lang="ar-SA" sz="1000" dirty="0" smtClean="0"/>
              <a:t> وآي </a:t>
            </a:r>
            <a:r>
              <a:rPr lang="ar-SA" sz="1000" dirty="0" err="1" smtClean="0"/>
              <a:t>سي</a:t>
            </a:r>
            <a:r>
              <a:rPr lang="ar-SA" sz="1000" dirty="0" smtClean="0"/>
              <a:t> أس </a:t>
            </a:r>
            <a:r>
              <a:rPr lang="en-US" sz="1000" i="1" dirty="0" smtClean="0"/>
              <a:t>Athabasca </a:t>
            </a:r>
            <a:r>
              <a:rPr lang="ar-SA" sz="1000" i="1" dirty="0" smtClean="0"/>
              <a:t> &amp; </a:t>
            </a:r>
            <a:r>
              <a:rPr lang="en-US" sz="1000" i="1" dirty="0" smtClean="0"/>
              <a:t>ICS</a:t>
            </a:r>
            <a:r>
              <a:rPr lang="ar-SA" sz="1000" dirty="0" smtClean="0"/>
              <a:t>في كندا</a:t>
            </a:r>
            <a:endParaRPr lang="ar-SA" sz="1000" dirty="0"/>
          </a:p>
        </p:txBody>
      </p:sp>
      <p:sp>
        <p:nvSpPr>
          <p:cNvPr id="16" name="مربع نص 15"/>
          <p:cNvSpPr txBox="1"/>
          <p:nvPr/>
        </p:nvSpPr>
        <p:spPr>
          <a:xfrm>
            <a:off x="6786578" y="5643578"/>
            <a:ext cx="103498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a:t>
            </a:r>
            <a:r>
              <a:rPr lang="ar-SA" sz="1000" dirty="0" err="1" smtClean="0"/>
              <a:t>يونيتار</a:t>
            </a:r>
            <a:r>
              <a:rPr lang="ar-SA" sz="1000" dirty="0" smtClean="0"/>
              <a:t> </a:t>
            </a:r>
            <a:r>
              <a:rPr lang="en-US" sz="1000" i="1" dirty="0" smtClean="0"/>
              <a:t>UNITAR</a:t>
            </a:r>
            <a:r>
              <a:rPr lang="en-US" sz="1000" dirty="0" smtClean="0"/>
              <a:t> </a:t>
            </a:r>
            <a:r>
              <a:rPr lang="ar-SA" sz="1000" dirty="0" smtClean="0"/>
              <a:t>في ماليزيا </a:t>
            </a:r>
            <a:endParaRPr lang="ar-SA" sz="1000" dirty="0"/>
          </a:p>
        </p:txBody>
      </p:sp>
      <p:sp>
        <p:nvSpPr>
          <p:cNvPr id="17" name="مربع نص 16"/>
          <p:cNvSpPr txBox="1"/>
          <p:nvPr/>
        </p:nvSpPr>
        <p:spPr>
          <a:xfrm>
            <a:off x="6643702" y="5172030"/>
            <a:ext cx="1285884"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وجامعة </a:t>
            </a:r>
            <a:r>
              <a:rPr lang="ar-SA" sz="1000" dirty="0" err="1" smtClean="0"/>
              <a:t>ديكن</a:t>
            </a:r>
            <a:r>
              <a:rPr lang="ar-SA" sz="1000" dirty="0" smtClean="0"/>
              <a:t> </a:t>
            </a:r>
            <a:r>
              <a:rPr lang="en-US" sz="1000" i="1" dirty="0" err="1" smtClean="0"/>
              <a:t>Deakin</a:t>
            </a:r>
            <a:r>
              <a:rPr lang="en-US" sz="1000" i="1" dirty="0" smtClean="0"/>
              <a:t> </a:t>
            </a:r>
            <a:r>
              <a:rPr lang="ar-SA" sz="1000" dirty="0" smtClean="0"/>
              <a:t>في استراليا</a:t>
            </a:r>
            <a:endParaRPr lang="ar-SA" sz="1000" dirty="0"/>
          </a:p>
        </p:txBody>
      </p:sp>
      <p:sp>
        <p:nvSpPr>
          <p:cNvPr id="19" name="مربع نص 18"/>
          <p:cNvSpPr txBox="1"/>
          <p:nvPr/>
        </p:nvSpPr>
        <p:spPr>
          <a:xfrm>
            <a:off x="4071934" y="5672096"/>
            <a:ext cx="1285884"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a:r>
              <a:rPr lang="ar-SA" sz="1000" dirty="0" smtClean="0"/>
              <a:t>الجامعات السعودية التي تتبنى التعليم عن بعد</a:t>
            </a:r>
            <a:endParaRPr lang="ar-SA" sz="1000" dirty="0"/>
          </a:p>
        </p:txBody>
      </p:sp>
      <p:sp>
        <p:nvSpPr>
          <p:cNvPr id="21" name="مربع نص 20"/>
          <p:cNvSpPr txBox="1"/>
          <p:nvPr/>
        </p:nvSpPr>
        <p:spPr>
          <a:xfrm>
            <a:off x="3571868" y="4286256"/>
            <a:ext cx="214314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a:t>
            </a:r>
            <a:r>
              <a:rPr lang="ar-SA" sz="1000" dirty="0" err="1" smtClean="0"/>
              <a:t>فونيكس</a:t>
            </a:r>
            <a:r>
              <a:rPr lang="ar-SA" sz="1000" dirty="0" smtClean="0"/>
              <a:t> </a:t>
            </a:r>
            <a:r>
              <a:rPr lang="en-US" sz="1000" dirty="0" smtClean="0"/>
              <a:t> Phoenix </a:t>
            </a:r>
            <a:r>
              <a:rPr lang="ar-SA" sz="1000" dirty="0" smtClean="0"/>
              <a:t>في الولايات المتحدة وتمنح الدكتوراه</a:t>
            </a:r>
            <a:endParaRPr lang="ar-SA" sz="1000" dirty="0"/>
          </a:p>
        </p:txBody>
      </p:sp>
      <p:sp>
        <p:nvSpPr>
          <p:cNvPr id="22" name="مربع نص 21"/>
          <p:cNvSpPr txBox="1"/>
          <p:nvPr/>
        </p:nvSpPr>
        <p:spPr>
          <a:xfrm>
            <a:off x="3786182" y="4743402"/>
            <a:ext cx="178595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a:t>
            </a:r>
            <a:r>
              <a:rPr lang="ar-SA" sz="1000" dirty="0" err="1" smtClean="0"/>
              <a:t>وا</a:t>
            </a:r>
            <a:r>
              <a:rPr lang="ar-SA" sz="1000" dirty="0" smtClean="0"/>
              <a:t> </a:t>
            </a:r>
            <a:r>
              <a:rPr lang="ar-SA" sz="1000" dirty="0" err="1" smtClean="0"/>
              <a:t>ترلو</a:t>
            </a:r>
            <a:r>
              <a:rPr lang="ar-SA" sz="1000" dirty="0" smtClean="0"/>
              <a:t> </a:t>
            </a:r>
            <a:endParaRPr lang="en-US" sz="1000" dirty="0" smtClean="0"/>
          </a:p>
          <a:p>
            <a:pPr algn="ctr" rtl="1"/>
            <a:r>
              <a:rPr lang="en-US" sz="1000" i="1" dirty="0" smtClean="0"/>
              <a:t>Waterloo</a:t>
            </a:r>
            <a:r>
              <a:rPr lang="ar-SA" sz="1000" i="1" dirty="0" smtClean="0"/>
              <a:t> </a:t>
            </a:r>
            <a:r>
              <a:rPr lang="ar-SA" sz="1000" dirty="0" smtClean="0"/>
              <a:t>بكندا</a:t>
            </a:r>
            <a:endParaRPr lang="ar-SA" sz="1000" dirty="0"/>
          </a:p>
        </p:txBody>
      </p:sp>
      <p:sp>
        <p:nvSpPr>
          <p:cNvPr id="23" name="مربع نص 22"/>
          <p:cNvSpPr txBox="1"/>
          <p:nvPr/>
        </p:nvSpPr>
        <p:spPr>
          <a:xfrm>
            <a:off x="3571868" y="5218339"/>
            <a:ext cx="2286016"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جنوب </a:t>
            </a:r>
            <a:r>
              <a:rPr lang="ar-SA" sz="1000" dirty="0" err="1" smtClean="0"/>
              <a:t>كوينزلاند</a:t>
            </a:r>
            <a:r>
              <a:rPr lang="en-US" sz="1000" i="1" dirty="0" smtClean="0"/>
              <a:t>University of  Southern Queensland  </a:t>
            </a:r>
            <a:r>
              <a:rPr lang="ar-SA" sz="1000" i="1" dirty="0" smtClean="0"/>
              <a:t> </a:t>
            </a:r>
            <a:r>
              <a:rPr lang="ar-SA" sz="1000" dirty="0" smtClean="0"/>
              <a:t>في استراليا </a:t>
            </a:r>
          </a:p>
        </p:txBody>
      </p:sp>
      <p:sp>
        <p:nvSpPr>
          <p:cNvPr id="24" name="مربع نص 23"/>
          <p:cNvSpPr txBox="1"/>
          <p:nvPr/>
        </p:nvSpPr>
        <p:spPr>
          <a:xfrm>
            <a:off x="785786" y="5214950"/>
            <a:ext cx="207170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a:r>
              <a:rPr lang="ar-SA" sz="1000" dirty="0" smtClean="0"/>
              <a:t>الجامعة الافتراضية الكندية لتكنولوجيا التعليم</a:t>
            </a:r>
          </a:p>
          <a:p>
            <a:pPr algn="ctr"/>
            <a:r>
              <a:rPr lang="ar-SA" sz="1000" dirty="0" smtClean="0"/>
              <a:t>  </a:t>
            </a:r>
            <a:r>
              <a:rPr lang="ar-SA" sz="1000" i="1" dirty="0" smtClean="0"/>
              <a:t> </a:t>
            </a:r>
            <a:r>
              <a:rPr lang="en-US" sz="1000" i="1" dirty="0" smtClean="0"/>
              <a:t> Canadian Virtual University</a:t>
            </a:r>
            <a:endParaRPr lang="ar-SA" sz="1000" dirty="0"/>
          </a:p>
        </p:txBody>
      </p:sp>
      <p:sp>
        <p:nvSpPr>
          <p:cNvPr id="26" name="مربع نص 25"/>
          <p:cNvSpPr txBox="1"/>
          <p:nvPr/>
        </p:nvSpPr>
        <p:spPr>
          <a:xfrm>
            <a:off x="785786" y="4743402"/>
            <a:ext cx="207170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a:t>
            </a:r>
          </a:p>
          <a:p>
            <a:pPr algn="ctr" rtl="1"/>
            <a:r>
              <a:rPr lang="en-US" sz="1000" dirty="0" smtClean="0"/>
              <a:t> Maryland University College</a:t>
            </a:r>
            <a:r>
              <a:rPr lang="ar-SA" sz="1000" dirty="0" smtClean="0"/>
              <a:t> </a:t>
            </a:r>
            <a:endParaRPr lang="ar-SA" sz="1000" dirty="0"/>
          </a:p>
        </p:txBody>
      </p:sp>
      <p:sp>
        <p:nvSpPr>
          <p:cNvPr id="27" name="مربع نص 26"/>
          <p:cNvSpPr txBox="1"/>
          <p:nvPr/>
        </p:nvSpPr>
        <p:spPr>
          <a:xfrm>
            <a:off x="1214414" y="4289645"/>
            <a:ext cx="1285884"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جونز الدولية </a:t>
            </a:r>
          </a:p>
          <a:p>
            <a:pPr algn="ctr" rtl="1"/>
            <a:r>
              <a:rPr lang="ar-SA" sz="1000" dirty="0" smtClean="0"/>
              <a:t>  </a:t>
            </a:r>
            <a:r>
              <a:rPr lang="en-US" sz="1000" dirty="0" smtClean="0"/>
              <a:t>JIU</a:t>
            </a:r>
            <a:endParaRPr lang="ar-SA" sz="1000" dirty="0" smtClean="0"/>
          </a:p>
        </p:txBody>
      </p:sp>
      <p:sp>
        <p:nvSpPr>
          <p:cNvPr id="28" name="مربع نص 27"/>
          <p:cNvSpPr txBox="1"/>
          <p:nvPr/>
        </p:nvSpPr>
        <p:spPr>
          <a:xfrm>
            <a:off x="1000100" y="5643578"/>
            <a:ext cx="171451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a:t>
            </a:r>
          </a:p>
          <a:p>
            <a:pPr algn="ctr" rtl="1"/>
            <a:r>
              <a:rPr lang="ar-SA" sz="1000" dirty="0" smtClean="0"/>
              <a:t> </a:t>
            </a:r>
            <a:r>
              <a:rPr lang="en-US" sz="1000" dirty="0" smtClean="0"/>
              <a:t>Michigan Virtual University</a:t>
            </a:r>
            <a:endParaRPr lang="ar-SA" sz="1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ox(i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ox(in)">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500" fill="hold"/>
                                        <p:tgtEl>
                                          <p:spTgt spid="13"/>
                                        </p:tgtEl>
                                        <p:attrNameLst>
                                          <p:attrName>ppt_x</p:attrName>
                                        </p:attrNameLst>
                                      </p:cBhvr>
                                      <p:tavLst>
                                        <p:tav tm="0">
                                          <p:val>
                                            <p:strVal val="#ppt_x"/>
                                          </p:val>
                                        </p:tav>
                                        <p:tav tm="100000">
                                          <p:val>
                                            <p:strVal val="#ppt_x"/>
                                          </p:val>
                                        </p:tav>
                                      </p:tavLst>
                                    </p:anim>
                                    <p:anim calcmode="lin" valueType="num">
                                      <p:cBhvr additive="base">
                                        <p:cTn id="4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additive="base">
                                        <p:cTn id="52" dur="500" fill="hold"/>
                                        <p:tgtEl>
                                          <p:spTgt spid="19"/>
                                        </p:tgtEl>
                                        <p:attrNameLst>
                                          <p:attrName>ppt_x</p:attrName>
                                        </p:attrNameLst>
                                      </p:cBhvr>
                                      <p:tavLst>
                                        <p:tav tm="0">
                                          <p:val>
                                            <p:strVal val="#ppt_x"/>
                                          </p:val>
                                        </p:tav>
                                        <p:tav tm="100000">
                                          <p:val>
                                            <p:strVal val="#ppt_x"/>
                                          </p:val>
                                        </p:tav>
                                      </p:tavLst>
                                    </p:anim>
                                    <p:anim calcmode="lin" valueType="num">
                                      <p:cBhvr additive="base">
                                        <p:cTn id="53" dur="500" fill="hold"/>
                                        <p:tgtEl>
                                          <p:spTgt spid="19"/>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ppt_x"/>
                                          </p:val>
                                        </p:tav>
                                        <p:tav tm="100000">
                                          <p:val>
                                            <p:strVal val="#ppt_x"/>
                                          </p:val>
                                        </p:tav>
                                      </p:tavLst>
                                    </p:anim>
                                    <p:anim calcmode="lin" valueType="num">
                                      <p:cBhvr additive="base">
                                        <p:cTn id="57" dur="500" fill="hold"/>
                                        <p:tgtEl>
                                          <p:spTgt spid="21"/>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500" fill="hold"/>
                                        <p:tgtEl>
                                          <p:spTgt spid="22"/>
                                        </p:tgtEl>
                                        <p:attrNameLst>
                                          <p:attrName>ppt_x</p:attrName>
                                        </p:attrNameLst>
                                      </p:cBhvr>
                                      <p:tavLst>
                                        <p:tav tm="0">
                                          <p:val>
                                            <p:strVal val="#ppt_x"/>
                                          </p:val>
                                        </p:tav>
                                        <p:tav tm="100000">
                                          <p:val>
                                            <p:strVal val="#ppt_x"/>
                                          </p:val>
                                        </p:tav>
                                      </p:tavLst>
                                    </p:anim>
                                    <p:anim calcmode="lin" valueType="num">
                                      <p:cBhvr additive="base">
                                        <p:cTn id="61" dur="500" fill="hold"/>
                                        <p:tgtEl>
                                          <p:spTgt spid="22"/>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ppt_x"/>
                                          </p:val>
                                        </p:tav>
                                        <p:tav tm="100000">
                                          <p:val>
                                            <p:strVal val="#ppt_x"/>
                                          </p:val>
                                        </p:tav>
                                      </p:tavLst>
                                    </p:anim>
                                    <p:anim calcmode="lin" valueType="num">
                                      <p:cBhvr additive="base">
                                        <p:cTn id="6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box(in)">
                                      <p:cBhvr>
                                        <p:cTn id="70" dur="500"/>
                                        <p:tgtEl>
                                          <p:spTgt spid="9"/>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2"/>
                                        </p:tgtEl>
                                        <p:attrNameLst>
                                          <p:attrName>style.visibility</p:attrName>
                                        </p:attrNameLst>
                                      </p:cBhvr>
                                      <p:to>
                                        <p:strVal val="visible"/>
                                      </p:to>
                                    </p:set>
                                    <p:anim calcmode="lin" valueType="num">
                                      <p:cBhvr additive="base">
                                        <p:cTn id="75" dur="500" fill="hold"/>
                                        <p:tgtEl>
                                          <p:spTgt spid="12"/>
                                        </p:tgtEl>
                                        <p:attrNameLst>
                                          <p:attrName>ppt_x</p:attrName>
                                        </p:attrNameLst>
                                      </p:cBhvr>
                                      <p:tavLst>
                                        <p:tav tm="0">
                                          <p:val>
                                            <p:strVal val="#ppt_x"/>
                                          </p:val>
                                        </p:tav>
                                        <p:tav tm="100000">
                                          <p:val>
                                            <p:strVal val="#ppt_x"/>
                                          </p:val>
                                        </p:tav>
                                      </p:tavLst>
                                    </p:anim>
                                    <p:anim calcmode="lin" valueType="num">
                                      <p:cBhvr additive="base">
                                        <p:cTn id="7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500" fill="hold"/>
                                        <p:tgtEl>
                                          <p:spTgt spid="24"/>
                                        </p:tgtEl>
                                        <p:attrNameLst>
                                          <p:attrName>ppt_x</p:attrName>
                                        </p:attrNameLst>
                                      </p:cBhvr>
                                      <p:tavLst>
                                        <p:tav tm="0">
                                          <p:val>
                                            <p:strVal val="#ppt_x"/>
                                          </p:val>
                                        </p:tav>
                                        <p:tav tm="100000">
                                          <p:val>
                                            <p:strVal val="#ppt_x"/>
                                          </p:val>
                                        </p:tav>
                                      </p:tavLst>
                                    </p:anim>
                                    <p:anim calcmode="lin" valueType="num">
                                      <p:cBhvr additive="base">
                                        <p:cTn id="82" dur="500" fill="hold"/>
                                        <p:tgtEl>
                                          <p:spTgt spid="24"/>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6"/>
                                        </p:tgtEl>
                                        <p:attrNameLst>
                                          <p:attrName>style.visibility</p:attrName>
                                        </p:attrNameLst>
                                      </p:cBhvr>
                                      <p:to>
                                        <p:strVal val="visible"/>
                                      </p:to>
                                    </p:set>
                                    <p:anim calcmode="lin" valueType="num">
                                      <p:cBhvr additive="base">
                                        <p:cTn id="85" dur="500" fill="hold"/>
                                        <p:tgtEl>
                                          <p:spTgt spid="26"/>
                                        </p:tgtEl>
                                        <p:attrNameLst>
                                          <p:attrName>ppt_x</p:attrName>
                                        </p:attrNameLst>
                                      </p:cBhvr>
                                      <p:tavLst>
                                        <p:tav tm="0">
                                          <p:val>
                                            <p:strVal val="#ppt_x"/>
                                          </p:val>
                                        </p:tav>
                                        <p:tav tm="100000">
                                          <p:val>
                                            <p:strVal val="#ppt_x"/>
                                          </p:val>
                                        </p:tav>
                                      </p:tavLst>
                                    </p:anim>
                                    <p:anim calcmode="lin" valueType="num">
                                      <p:cBhvr additive="base">
                                        <p:cTn id="86" dur="500" fill="hold"/>
                                        <p:tgtEl>
                                          <p:spTgt spid="26"/>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27"/>
                                        </p:tgtEl>
                                        <p:attrNameLst>
                                          <p:attrName>style.visibility</p:attrName>
                                        </p:attrNameLst>
                                      </p:cBhvr>
                                      <p:to>
                                        <p:strVal val="visible"/>
                                      </p:to>
                                    </p:set>
                                    <p:anim calcmode="lin" valueType="num">
                                      <p:cBhvr additive="base">
                                        <p:cTn id="89" dur="500" fill="hold"/>
                                        <p:tgtEl>
                                          <p:spTgt spid="27"/>
                                        </p:tgtEl>
                                        <p:attrNameLst>
                                          <p:attrName>ppt_x</p:attrName>
                                        </p:attrNameLst>
                                      </p:cBhvr>
                                      <p:tavLst>
                                        <p:tav tm="0">
                                          <p:val>
                                            <p:strVal val="#ppt_x"/>
                                          </p:val>
                                        </p:tav>
                                        <p:tav tm="100000">
                                          <p:val>
                                            <p:strVal val="#ppt_x"/>
                                          </p:val>
                                        </p:tav>
                                      </p:tavLst>
                                    </p:anim>
                                    <p:anim calcmode="lin" valueType="num">
                                      <p:cBhvr additive="base">
                                        <p:cTn id="90" dur="500" fill="hold"/>
                                        <p:tgtEl>
                                          <p:spTgt spid="27"/>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28"/>
                                        </p:tgtEl>
                                        <p:attrNameLst>
                                          <p:attrName>style.visibility</p:attrName>
                                        </p:attrNameLst>
                                      </p:cBhvr>
                                      <p:to>
                                        <p:strVal val="visible"/>
                                      </p:to>
                                    </p:set>
                                    <p:anim calcmode="lin" valueType="num">
                                      <p:cBhvr additive="base">
                                        <p:cTn id="93" dur="500" fill="hold"/>
                                        <p:tgtEl>
                                          <p:spTgt spid="28"/>
                                        </p:tgtEl>
                                        <p:attrNameLst>
                                          <p:attrName>ppt_x</p:attrName>
                                        </p:attrNameLst>
                                      </p:cBhvr>
                                      <p:tavLst>
                                        <p:tav tm="0">
                                          <p:val>
                                            <p:strVal val="#ppt_x"/>
                                          </p:val>
                                        </p:tav>
                                        <p:tav tm="100000">
                                          <p:val>
                                            <p:strVal val="#ppt_x"/>
                                          </p:val>
                                        </p:tav>
                                      </p:tavLst>
                                    </p:anim>
                                    <p:anim calcmode="lin" valueType="num">
                                      <p:cBhvr additive="base">
                                        <p:cTn id="9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P spid="12" grpId="0" animBg="1"/>
      <p:bldP spid="13" grpId="0" animBg="1"/>
      <p:bldP spid="25" grpId="0" animBg="1"/>
      <p:bldP spid="14" grpId="0" animBg="1"/>
      <p:bldP spid="15" grpId="0" animBg="1"/>
      <p:bldP spid="16" grpId="0" animBg="1"/>
      <p:bldP spid="17" grpId="0" animBg="1"/>
      <p:bldP spid="19" grpId="0" animBg="1"/>
      <p:bldP spid="21" grpId="0" animBg="1"/>
      <p:bldP spid="22" grpId="0" animBg="1"/>
      <p:bldP spid="23" grpId="0" animBg="1"/>
      <p:bldP spid="24" grpId="0" animBg="1"/>
      <p:bldP spid="26" grpId="0" animBg="1"/>
      <p:bldP spid="27" grpId="0" animBg="1"/>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p:cNvGraphicFramePr>
            <a:graphicFrameLocks noGrp="1"/>
          </p:cNvGraphicFramePr>
          <p:nvPr>
            <p:ph idx="1"/>
          </p:nvPr>
        </p:nvGraphicFramePr>
        <p:xfrm>
          <a:off x="0" y="285728"/>
          <a:ext cx="9144000" cy="6572272"/>
        </p:xfrm>
        <a:graphic>
          <a:graphicData uri="http://schemas.openxmlformats.org/drawingml/2006/chart">
            <c:chart xmlns:c="http://schemas.openxmlformats.org/drawingml/2006/chart" xmlns:r="http://schemas.openxmlformats.org/officeDocument/2006/relationships" r:id="rId2"/>
          </a:graphicData>
        </a:graphic>
      </p:graphicFrame>
      <p:sp>
        <p:nvSpPr>
          <p:cNvPr id="4" name="مربع نص 3"/>
          <p:cNvSpPr txBox="1"/>
          <p:nvPr/>
        </p:nvSpPr>
        <p:spPr>
          <a:xfrm>
            <a:off x="6929454" y="5143512"/>
            <a:ext cx="2214546" cy="738664"/>
          </a:xfrm>
          <a:prstGeom prst="rect">
            <a:avLst/>
          </a:prstGeom>
          <a:solidFill>
            <a:srgbClr val="FF0000"/>
          </a:solidFill>
        </p:spPr>
        <p:txBody>
          <a:bodyPr wrap="square" rtlCol="1">
            <a:spAutoFit/>
          </a:bodyPr>
          <a:lstStyle/>
          <a:p>
            <a:pPr algn="r" rtl="1"/>
            <a:r>
              <a:rPr lang="ar-SA" sz="1400" b="1" dirty="0" smtClean="0">
                <a:solidFill>
                  <a:schemeClr val="bg1"/>
                </a:solidFill>
              </a:rPr>
              <a:t>ملاحظة : تم استبعاد البلدان التي يقل عدد جامعاتها عن جامعتين..</a:t>
            </a:r>
          </a:p>
          <a:p>
            <a:pPr algn="r" rtl="1"/>
            <a:r>
              <a:rPr lang="ar-SA" sz="1400" b="1" dirty="0" smtClean="0">
                <a:solidFill>
                  <a:schemeClr val="bg1"/>
                </a:solidFill>
              </a:rPr>
              <a:t>المصدر : اليونسكو</a:t>
            </a:r>
            <a:endParaRPr lang="ar-SA"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285852" y="500042"/>
            <a:ext cx="6286544" cy="400110"/>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p>
            <a:pPr algn="r" rtl="1"/>
            <a:r>
              <a:rPr lang="ar-SA" sz="2000" b="1" dirty="0" smtClean="0">
                <a:latin typeface="GE SS Text Light" pitchFamily="18" charset="-78"/>
                <a:ea typeface="GE SS Text Light" pitchFamily="18" charset="-78"/>
                <a:cs typeface="GE SS Text Light" pitchFamily="18" charset="-78"/>
              </a:rPr>
              <a:t>تساؤلات مشروعة</a:t>
            </a:r>
            <a:endParaRPr lang="ar-SA" sz="2000" b="1" dirty="0">
              <a:latin typeface="GE SS Text Light" pitchFamily="18" charset="-78"/>
              <a:ea typeface="GE SS Text Light" pitchFamily="18" charset="-78"/>
              <a:cs typeface="GE SS Text Light" pitchFamily="18" charset="-78"/>
            </a:endParaRPr>
          </a:p>
        </p:txBody>
      </p:sp>
      <p:sp>
        <p:nvSpPr>
          <p:cNvPr id="11" name="مربع نص 10"/>
          <p:cNvSpPr txBox="1"/>
          <p:nvPr/>
        </p:nvSpPr>
        <p:spPr>
          <a:xfrm>
            <a:off x="714348" y="1571612"/>
            <a:ext cx="6500858" cy="1815882"/>
          </a:xfrm>
          <a:prstGeom prst="rect">
            <a:avLst/>
          </a:prstGeom>
          <a:noFill/>
        </p:spPr>
        <p:txBody>
          <a:bodyPr wrap="square" rtlCol="1">
            <a:spAutoFit/>
          </a:bodyPr>
          <a:lstStyle/>
          <a:p>
            <a:pPr algn="r" rtl="1">
              <a:buFont typeface="Arial" pitchFamily="34" charset="0"/>
              <a:buChar char="•"/>
            </a:pPr>
            <a:r>
              <a:rPr lang="ar-SA" sz="1400" b="1" dirty="0" smtClean="0">
                <a:latin typeface="Times New Roman" pitchFamily="18" charset="0"/>
                <a:ea typeface="Calibri" pitchFamily="34" charset="0"/>
              </a:rPr>
              <a:t>حداثته </a:t>
            </a:r>
          </a:p>
          <a:p>
            <a:pPr algn="r" rtl="1">
              <a:buFont typeface="Arial" pitchFamily="34" charset="0"/>
              <a:buChar char="•"/>
            </a:pPr>
            <a:r>
              <a:rPr lang="ar-SA" sz="1400" b="1" dirty="0" smtClean="0">
                <a:latin typeface="Times New Roman" pitchFamily="18" charset="0"/>
                <a:ea typeface="Calibri" pitchFamily="34" charset="0"/>
              </a:rPr>
              <a:t>اعتماده على التكنولوجيا</a:t>
            </a:r>
          </a:p>
          <a:p>
            <a:pPr algn="r" rtl="1">
              <a:buFont typeface="Arial" pitchFamily="34" charset="0"/>
              <a:buChar char="•"/>
            </a:pPr>
            <a:r>
              <a:rPr lang="ar-SA" sz="1400" b="1" dirty="0" smtClean="0">
                <a:latin typeface="Times New Roman" pitchFamily="18" charset="0"/>
                <a:ea typeface="Calibri" pitchFamily="34" charset="0"/>
              </a:rPr>
              <a:t>القلق الأكاديمي</a:t>
            </a:r>
          </a:p>
          <a:p>
            <a:pPr algn="r" rtl="1">
              <a:buFont typeface="Arial" pitchFamily="34" charset="0"/>
              <a:buChar char="•"/>
            </a:pPr>
            <a:r>
              <a:rPr lang="ar-SA" sz="1400" b="1" dirty="0" smtClean="0">
                <a:latin typeface="Times New Roman" pitchFamily="18" charset="0"/>
                <a:ea typeface="Calibri" pitchFamily="34" charset="0"/>
              </a:rPr>
              <a:t>صعوبة تحديد معايير جودته</a:t>
            </a:r>
          </a:p>
          <a:p>
            <a:pPr algn="r" rtl="1">
              <a:buFont typeface="Arial" pitchFamily="34" charset="0"/>
              <a:buChar char="•"/>
            </a:pPr>
            <a:r>
              <a:rPr lang="ar-SA" sz="1400" b="1" dirty="0" smtClean="0">
                <a:latin typeface="Times New Roman" pitchFamily="18" charset="0"/>
                <a:ea typeface="Calibri" pitchFamily="34" charset="0"/>
              </a:rPr>
              <a:t>تجاوزه الحدود</a:t>
            </a:r>
          </a:p>
          <a:p>
            <a:pPr algn="r" rtl="1">
              <a:buFont typeface="Arial" pitchFamily="34" charset="0"/>
              <a:buChar char="•"/>
            </a:pPr>
            <a:r>
              <a:rPr lang="ar-SA" sz="1400" b="1" dirty="0" smtClean="0">
                <a:latin typeface="Times New Roman" pitchFamily="18" charset="0"/>
                <a:ea typeface="Calibri" pitchFamily="34" charset="0"/>
              </a:rPr>
              <a:t>انتشاره السريع</a:t>
            </a:r>
          </a:p>
          <a:p>
            <a:pPr algn="r" rtl="1">
              <a:buFont typeface="Arial" pitchFamily="34" charset="0"/>
              <a:buChar char="•"/>
            </a:pPr>
            <a:r>
              <a:rPr lang="ar-SA" sz="1400" b="1" dirty="0" smtClean="0">
                <a:latin typeface="Times New Roman" pitchFamily="18" charset="0"/>
              </a:rPr>
              <a:t>الشكوك حول شهاداته ودرجاته</a:t>
            </a:r>
          </a:p>
          <a:p>
            <a:pPr algn="r" rtl="1">
              <a:buFont typeface="Arial" pitchFamily="34" charset="0"/>
              <a:buChar char="•"/>
            </a:pPr>
            <a:r>
              <a:rPr lang="ar-SA" sz="1400" b="1" dirty="0" smtClean="0">
                <a:latin typeface="Times New Roman" pitchFamily="18" charset="0"/>
              </a:rPr>
              <a:t>قلق الطلاب</a:t>
            </a:r>
            <a:endParaRPr lang="ar-SA" sz="1400" b="1" dirty="0"/>
          </a:p>
        </p:txBody>
      </p:sp>
      <p:sp>
        <p:nvSpPr>
          <p:cNvPr id="14" name="مستطيل 13"/>
          <p:cNvSpPr/>
          <p:nvPr/>
        </p:nvSpPr>
        <p:spPr>
          <a:xfrm>
            <a:off x="1928794" y="1214422"/>
            <a:ext cx="5572164" cy="400110"/>
          </a:xfrm>
          <a:prstGeom prst="rect">
            <a:avLst/>
          </a:prstGeom>
        </p:spPr>
        <p:txBody>
          <a:bodyPr wrap="square">
            <a:spAutoFit/>
          </a:bodyPr>
          <a:lstStyle/>
          <a:p>
            <a:pPr algn="r" rtl="1"/>
            <a:r>
              <a:rPr lang="ar-SA" sz="2000" b="1" dirty="0" smtClean="0">
                <a:solidFill>
                  <a:srgbClr val="FF0000"/>
                </a:solidFill>
                <a:latin typeface="GE SS Text Light" pitchFamily="18" charset="-78"/>
                <a:ea typeface="GE SS Text Light" pitchFamily="18" charset="-78"/>
                <a:cs typeface="GE SS Text Light" pitchFamily="18" charset="-78"/>
              </a:rPr>
              <a:t>لماذا كل هذا القلق حول التعليم عن بعد؟</a:t>
            </a:r>
            <a:endParaRPr lang="ar-SA" sz="2000" b="1" dirty="0">
              <a:solidFill>
                <a:srgbClr val="FF0000"/>
              </a:solidFill>
              <a:latin typeface="GE SS Text Light" pitchFamily="18" charset="-78"/>
              <a:ea typeface="GE SS Text Light" pitchFamily="18" charset="-78"/>
              <a:cs typeface="GE SS Text Light" pitchFamily="18" charset="-78"/>
            </a:endParaRPr>
          </a:p>
        </p:txBody>
      </p:sp>
      <p:sp>
        <p:nvSpPr>
          <p:cNvPr id="21" name="مستطيل 20"/>
          <p:cNvSpPr/>
          <p:nvPr/>
        </p:nvSpPr>
        <p:spPr>
          <a:xfrm>
            <a:off x="2143108" y="3357562"/>
            <a:ext cx="5286412" cy="400110"/>
          </a:xfrm>
          <a:prstGeom prst="rect">
            <a:avLst/>
          </a:prstGeom>
        </p:spPr>
        <p:txBody>
          <a:bodyPr wrap="square">
            <a:spAutoFit/>
          </a:bodyPr>
          <a:lstStyle/>
          <a:p>
            <a:pPr algn="r" rtl="1"/>
            <a:r>
              <a:rPr lang="ar-SA" sz="2000" b="1" dirty="0" smtClean="0">
                <a:solidFill>
                  <a:srgbClr val="FF0000"/>
                </a:solidFill>
                <a:latin typeface="GE SS Text Light" pitchFamily="18" charset="-78"/>
                <a:ea typeface="GE SS Text Light" pitchFamily="18" charset="-78"/>
                <a:cs typeface="GE SS Text Light" pitchFamily="18" charset="-78"/>
              </a:rPr>
              <a:t>هل يمكن ضبط الجودة في التعليم عن بعد؟</a:t>
            </a:r>
            <a:endParaRPr lang="ar-SA" sz="2000" b="1" dirty="0">
              <a:solidFill>
                <a:srgbClr val="FF0000"/>
              </a:solidFill>
              <a:latin typeface="GE SS Text Light" pitchFamily="18" charset="-78"/>
              <a:ea typeface="GE SS Text Light" pitchFamily="18" charset="-78"/>
              <a:cs typeface="GE SS Text Light" pitchFamily="18" charset="-78"/>
            </a:endParaRPr>
          </a:p>
        </p:txBody>
      </p:sp>
      <p:sp>
        <p:nvSpPr>
          <p:cNvPr id="23" name="مربع نص 22"/>
          <p:cNvSpPr txBox="1"/>
          <p:nvPr/>
        </p:nvSpPr>
        <p:spPr>
          <a:xfrm>
            <a:off x="1214414" y="3786190"/>
            <a:ext cx="6143668" cy="523220"/>
          </a:xfrm>
          <a:prstGeom prst="rect">
            <a:avLst/>
          </a:prstGeom>
          <a:noFill/>
        </p:spPr>
        <p:txBody>
          <a:bodyPr wrap="square" rtlCol="1">
            <a:spAutoFit/>
          </a:bodyPr>
          <a:lstStyle/>
          <a:p>
            <a:pPr algn="r" rtl="1">
              <a:buFont typeface="Arial" pitchFamily="34" charset="0"/>
              <a:buChar char="•"/>
            </a:pPr>
            <a:r>
              <a:rPr lang="ar-SA" sz="1400" b="1" dirty="0" smtClean="0"/>
              <a:t>التعليم عن بعد نمط تعليمي يمكن التحكم </a:t>
            </a:r>
            <a:r>
              <a:rPr lang="ar-SA" sz="1400" b="1" dirty="0" err="1" smtClean="0"/>
              <a:t>به</a:t>
            </a:r>
            <a:r>
              <a:rPr lang="ar-SA" sz="1400" b="1" dirty="0" smtClean="0"/>
              <a:t> وضبط جودته وقد نجح في ذلك عدد من النظم التعليمية لتكون نماذج يستفاد منها  </a:t>
            </a:r>
          </a:p>
        </p:txBody>
      </p:sp>
      <p:sp>
        <p:nvSpPr>
          <p:cNvPr id="9" name="مستطيل 8"/>
          <p:cNvSpPr/>
          <p:nvPr/>
        </p:nvSpPr>
        <p:spPr>
          <a:xfrm>
            <a:off x="1428728" y="4529088"/>
            <a:ext cx="6072230" cy="400110"/>
          </a:xfrm>
          <a:prstGeom prst="rect">
            <a:avLst/>
          </a:prstGeom>
        </p:spPr>
        <p:txBody>
          <a:bodyPr wrap="square">
            <a:spAutoFit/>
          </a:bodyPr>
          <a:lstStyle/>
          <a:p>
            <a:pPr algn="r" rtl="1"/>
            <a:r>
              <a:rPr lang="ar-SA" sz="2000" b="1" dirty="0" smtClean="0">
                <a:solidFill>
                  <a:srgbClr val="FF0000"/>
                </a:solidFill>
                <a:latin typeface="GE SS Text Light" pitchFamily="18" charset="-78"/>
                <a:ea typeface="GE SS Text Light" pitchFamily="18" charset="-78"/>
                <a:cs typeface="GE SS Text Light" pitchFamily="18" charset="-78"/>
              </a:rPr>
              <a:t>ما أهمية ضبط جودة مؤسسات وبرامج التعليم عن بعد؟</a:t>
            </a:r>
            <a:endParaRPr lang="ar-SA" sz="2000" b="1" dirty="0">
              <a:solidFill>
                <a:srgbClr val="FF0000"/>
              </a:solidFill>
              <a:latin typeface="GE SS Text Light" pitchFamily="18" charset="-78"/>
              <a:ea typeface="GE SS Text Light" pitchFamily="18" charset="-78"/>
              <a:cs typeface="GE SS Text Light" pitchFamily="18" charset="-78"/>
            </a:endParaRPr>
          </a:p>
        </p:txBody>
      </p:sp>
      <p:sp>
        <p:nvSpPr>
          <p:cNvPr id="12" name="مربع نص 11"/>
          <p:cNvSpPr txBox="1"/>
          <p:nvPr/>
        </p:nvSpPr>
        <p:spPr>
          <a:xfrm>
            <a:off x="785786" y="4929198"/>
            <a:ext cx="6643734" cy="1169551"/>
          </a:xfrm>
          <a:prstGeom prst="rect">
            <a:avLst/>
          </a:prstGeom>
          <a:noFill/>
        </p:spPr>
        <p:txBody>
          <a:bodyPr wrap="square" rtlCol="1">
            <a:spAutoFit/>
          </a:bodyPr>
          <a:lstStyle/>
          <a:p>
            <a:pPr algn="r" rtl="1">
              <a:buFont typeface="Arial" pitchFamily="34" charset="0"/>
              <a:buChar char="•"/>
            </a:pPr>
            <a:r>
              <a:rPr lang="ar-SA" sz="1400" b="1" dirty="0" smtClean="0">
                <a:latin typeface="Times New Roman" pitchFamily="18" charset="0"/>
                <a:ea typeface="Calibri" pitchFamily="34" charset="0"/>
              </a:rPr>
              <a:t>حماية المصالح الاجتماعية </a:t>
            </a:r>
          </a:p>
          <a:p>
            <a:pPr algn="r" rtl="1">
              <a:buFont typeface="Arial" pitchFamily="34" charset="0"/>
              <a:buChar char="•"/>
            </a:pPr>
            <a:r>
              <a:rPr lang="ar-SA" sz="1400" b="1" dirty="0" smtClean="0">
                <a:latin typeface="Times New Roman" pitchFamily="18" charset="0"/>
                <a:ea typeface="Calibri" pitchFamily="34" charset="0"/>
              </a:rPr>
              <a:t>دعم جودة أداء النظم التعليمية ورفع كفاءتها .</a:t>
            </a:r>
          </a:p>
          <a:p>
            <a:pPr algn="r" rtl="1">
              <a:buFont typeface="Arial" pitchFamily="34" charset="0"/>
              <a:buChar char="•"/>
            </a:pPr>
            <a:r>
              <a:rPr lang="ar-SA" sz="1400" b="1" dirty="0" smtClean="0">
                <a:latin typeface="Times New Roman" pitchFamily="18" charset="0"/>
                <a:ea typeface="Calibri" pitchFamily="34" charset="0"/>
              </a:rPr>
              <a:t>إزالة القلق الأكاديمي والاجتماعي حوله</a:t>
            </a:r>
          </a:p>
          <a:p>
            <a:pPr algn="r" rtl="1">
              <a:buFont typeface="Arial" pitchFamily="34" charset="0"/>
              <a:buChar char="•"/>
            </a:pPr>
            <a:r>
              <a:rPr lang="ar-SA" sz="1400" b="1" dirty="0" smtClean="0">
                <a:latin typeface="Times New Roman" pitchFamily="18" charset="0"/>
                <a:ea typeface="Calibri" pitchFamily="34" charset="0"/>
              </a:rPr>
              <a:t>تعزيز الثقة الرسمية بالدرجات الممنوحة</a:t>
            </a:r>
          </a:p>
          <a:p>
            <a:pPr algn="r" rtl="1">
              <a:buFont typeface="Arial" pitchFamily="34" charset="0"/>
              <a:buChar char="•"/>
            </a:pPr>
            <a:r>
              <a:rPr lang="ar-SA" sz="1400" b="1" dirty="0" smtClean="0">
                <a:latin typeface="Times New Roman" pitchFamily="18" charset="0"/>
                <a:ea typeface="Calibri" pitchFamily="34" charset="0"/>
              </a:rPr>
              <a:t>تعزيز مؤسساته </a:t>
            </a:r>
            <a:r>
              <a:rPr lang="ar-SA" sz="1400" b="1" dirty="0" smtClean="0">
                <a:latin typeface="Times New Roman" pitchFamily="18" charset="0"/>
                <a:ea typeface="Calibri" pitchFamily="34" charset="0"/>
                <a:cs typeface="Times New Roman" pitchFamily="18" charset="0"/>
              </a:rPr>
              <a:t>سمعتها الأكاديمية والحصول على نصيب أكبر من الطلاب.</a:t>
            </a:r>
            <a:endParaRPr lang="ar-SA"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21" grpId="0"/>
      <p:bldP spid="23" grpId="0"/>
      <p:bldP spid="9"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ضمان الجودة والاعتماد الأكاديمي</a:t>
            </a:r>
            <a:endParaRPr lang="en-US" sz="2000" dirty="0">
              <a:solidFill>
                <a:schemeClr val="bg1"/>
              </a:solidFill>
              <a:latin typeface="GE SS Text Light" pitchFamily="18" charset="-78"/>
              <a:ea typeface="GE SS Text Light" pitchFamily="18" charset="-78"/>
              <a:cs typeface="GE SS Text Light" pitchFamily="18" charset="-78"/>
            </a:endParaRPr>
          </a:p>
        </p:txBody>
      </p:sp>
      <p:cxnSp>
        <p:nvCxnSpPr>
          <p:cNvPr id="8" name="AutoShape 2"/>
          <p:cNvCxnSpPr>
            <a:cxnSpLocks noChangeShapeType="1"/>
          </p:cNvCxnSpPr>
          <p:nvPr/>
        </p:nvCxnSpPr>
        <p:spPr bwMode="auto">
          <a:xfrm>
            <a:off x="4714876" y="2209191"/>
            <a:ext cx="1214446" cy="642941"/>
          </a:xfrm>
          <a:prstGeom prst="straightConnector1">
            <a:avLst/>
          </a:prstGeom>
          <a:noFill/>
          <a:ln w="76200">
            <a:solidFill>
              <a:schemeClr val="tx2">
                <a:lumMod val="40000"/>
                <a:lumOff val="60000"/>
              </a:schemeClr>
            </a:solidFill>
            <a:round/>
            <a:headEnd/>
            <a:tailEnd type="triangle" w="med" len="med"/>
          </a:ln>
        </p:spPr>
      </p:cxnSp>
      <p:sp>
        <p:nvSpPr>
          <p:cNvPr id="18" name="مستطيل مستدير الزوايا 17"/>
          <p:cNvSpPr/>
          <p:nvPr/>
        </p:nvSpPr>
        <p:spPr>
          <a:xfrm>
            <a:off x="5643570" y="2923570"/>
            <a:ext cx="2143140" cy="642942"/>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dirty="0" smtClean="0"/>
              <a:t>هيئات اعتماد  </a:t>
            </a:r>
            <a:r>
              <a:rPr lang="en-US" i="1" dirty="0" smtClean="0"/>
              <a:t>Accreditation</a:t>
            </a:r>
            <a:r>
              <a:rPr lang="en-US" dirty="0" smtClean="0"/>
              <a:t> </a:t>
            </a:r>
            <a:endParaRPr lang="ar-SA" dirty="0"/>
          </a:p>
        </p:txBody>
      </p:sp>
      <p:sp>
        <p:nvSpPr>
          <p:cNvPr id="19" name="مستطيل مستدير الزوايا 18"/>
          <p:cNvSpPr/>
          <p:nvPr/>
        </p:nvSpPr>
        <p:spPr>
          <a:xfrm>
            <a:off x="3428992" y="2923570"/>
            <a:ext cx="2143140" cy="642942"/>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dirty="0" smtClean="0"/>
              <a:t>هيئات تقويم </a:t>
            </a:r>
          </a:p>
          <a:p>
            <a:pPr algn="ctr"/>
            <a:r>
              <a:rPr lang="en-US" i="1" dirty="0" smtClean="0"/>
              <a:t>Evaluation</a:t>
            </a:r>
            <a:r>
              <a:rPr lang="en-US" dirty="0" smtClean="0"/>
              <a:t> </a:t>
            </a:r>
            <a:endParaRPr lang="ar-SA" dirty="0"/>
          </a:p>
        </p:txBody>
      </p:sp>
      <p:sp>
        <p:nvSpPr>
          <p:cNvPr id="20" name="مستطيل مستدير الزوايا 19"/>
          <p:cNvSpPr/>
          <p:nvPr/>
        </p:nvSpPr>
        <p:spPr>
          <a:xfrm>
            <a:off x="1214414" y="2923570"/>
            <a:ext cx="2143140" cy="642942"/>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dirty="0" smtClean="0"/>
              <a:t>هيئات ضمان الجودة </a:t>
            </a:r>
          </a:p>
          <a:p>
            <a:pPr algn="ctr"/>
            <a:r>
              <a:rPr lang="en-US" i="1" dirty="0" smtClean="0"/>
              <a:t>Quality Assurance</a:t>
            </a:r>
            <a:endParaRPr lang="ar-SA" dirty="0"/>
          </a:p>
        </p:txBody>
      </p:sp>
      <p:sp>
        <p:nvSpPr>
          <p:cNvPr id="22" name="مستطيل 21"/>
          <p:cNvSpPr/>
          <p:nvPr/>
        </p:nvSpPr>
        <p:spPr>
          <a:xfrm>
            <a:off x="6643702" y="4500570"/>
            <a:ext cx="2285984" cy="15696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lvl="0" algn="ctr" rtl="1" eaLnBrk="0" fontAlgn="base" hangingPunct="0">
              <a:spcBef>
                <a:spcPct val="0"/>
              </a:spcBef>
              <a:spcAft>
                <a:spcPct val="0"/>
              </a:spcAft>
            </a:pPr>
            <a:r>
              <a:rPr lang="ar-SA" sz="1200" dirty="0" smtClean="0"/>
              <a:t>يستخدم مفهومي ضمان الجودة والاعتماد الأكاديمي بنفس المعنى ببلدين مختلفين هما الولايات المتحدة وبريطانيا</a:t>
            </a:r>
          </a:p>
          <a:p>
            <a:pPr lvl="0" algn="ctr" rtl="1" eaLnBrk="0" fontAlgn="base" hangingPunct="0">
              <a:spcBef>
                <a:spcPct val="0"/>
              </a:spcBef>
              <a:spcAft>
                <a:spcPct val="0"/>
              </a:spcAft>
            </a:pPr>
            <a:r>
              <a:rPr lang="ar-SA" sz="1200" dirty="0" smtClean="0"/>
              <a:t> فهو في الأدبيات البريطانية يحل محل الاعتماد في الأدبيات الأمريكية</a:t>
            </a:r>
          </a:p>
          <a:p>
            <a:pPr lvl="0" algn="ctr" rtl="1" eaLnBrk="0" fontAlgn="base" hangingPunct="0">
              <a:spcBef>
                <a:spcPct val="0"/>
              </a:spcBef>
              <a:spcAft>
                <a:spcPct val="0"/>
              </a:spcAft>
            </a:pPr>
            <a:endParaRPr lang="ar-SA" sz="1200" dirty="0" smtClean="0"/>
          </a:p>
          <a:p>
            <a:pPr lvl="0" algn="ctr" rtl="1" eaLnBrk="0" fontAlgn="base" hangingPunct="0">
              <a:spcBef>
                <a:spcPct val="0"/>
              </a:spcBef>
              <a:spcAft>
                <a:spcPct val="0"/>
              </a:spcAft>
            </a:pPr>
            <a:endParaRPr lang="ar-SA" sz="1200" dirty="0" smtClean="0"/>
          </a:p>
          <a:p>
            <a:pPr lvl="0" algn="ctr" rtl="1" eaLnBrk="0" fontAlgn="base" hangingPunct="0">
              <a:spcBef>
                <a:spcPct val="0"/>
              </a:spcBef>
              <a:spcAft>
                <a:spcPct val="0"/>
              </a:spcAft>
            </a:pPr>
            <a:endParaRPr lang="ar-SA" sz="1200" dirty="0" smtClean="0"/>
          </a:p>
        </p:txBody>
      </p:sp>
      <p:cxnSp>
        <p:nvCxnSpPr>
          <p:cNvPr id="24" name="AutoShape 2"/>
          <p:cNvCxnSpPr>
            <a:cxnSpLocks noChangeShapeType="1"/>
          </p:cNvCxnSpPr>
          <p:nvPr/>
        </p:nvCxnSpPr>
        <p:spPr bwMode="auto">
          <a:xfrm>
            <a:off x="2928926" y="2209190"/>
            <a:ext cx="1214446" cy="642941"/>
          </a:xfrm>
          <a:prstGeom prst="straightConnector1">
            <a:avLst/>
          </a:prstGeom>
          <a:noFill/>
          <a:ln w="76200">
            <a:solidFill>
              <a:schemeClr val="tx2">
                <a:lumMod val="40000"/>
                <a:lumOff val="60000"/>
              </a:schemeClr>
            </a:solidFill>
            <a:round/>
            <a:headEnd/>
            <a:tailEnd type="triangle" w="med" len="med"/>
          </a:ln>
        </p:spPr>
      </p:cxnSp>
      <p:cxnSp>
        <p:nvCxnSpPr>
          <p:cNvPr id="25" name="AutoShape 2"/>
          <p:cNvCxnSpPr>
            <a:cxnSpLocks noChangeShapeType="1"/>
          </p:cNvCxnSpPr>
          <p:nvPr/>
        </p:nvCxnSpPr>
        <p:spPr bwMode="auto">
          <a:xfrm>
            <a:off x="1357290" y="2209190"/>
            <a:ext cx="1214446" cy="642941"/>
          </a:xfrm>
          <a:prstGeom prst="straightConnector1">
            <a:avLst/>
          </a:prstGeom>
          <a:noFill/>
          <a:ln w="76200">
            <a:solidFill>
              <a:schemeClr val="tx2">
                <a:lumMod val="40000"/>
                <a:lumOff val="60000"/>
              </a:schemeClr>
            </a:solidFill>
            <a:round/>
            <a:headEnd/>
            <a:tailEnd type="triangle" w="med" len="med"/>
          </a:ln>
        </p:spPr>
      </p:cxnSp>
      <p:sp>
        <p:nvSpPr>
          <p:cNvPr id="12" name="مستطيل 11"/>
          <p:cNvSpPr/>
          <p:nvPr/>
        </p:nvSpPr>
        <p:spPr>
          <a:xfrm>
            <a:off x="1000101" y="4572008"/>
            <a:ext cx="550072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r" rtl="1"/>
            <a:r>
              <a:rPr lang="ar-SA" sz="1200" dirty="0" smtClean="0"/>
              <a:t>يوجد تداخل في المفهوم والإجراءات والنتائج بين كل من الاعتماد الأكاديمي والجودة وعناصرها</a:t>
            </a:r>
            <a:endParaRPr lang="ar-SA" sz="1200" dirty="0"/>
          </a:p>
        </p:txBody>
      </p:sp>
      <p:sp>
        <p:nvSpPr>
          <p:cNvPr id="13" name="مربع نص 12"/>
          <p:cNvSpPr txBox="1"/>
          <p:nvPr/>
        </p:nvSpPr>
        <p:spPr>
          <a:xfrm>
            <a:off x="1000101" y="4929198"/>
            <a:ext cx="550072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algn="r"/>
            <a:r>
              <a:rPr lang="ar-SA" sz="1200" dirty="0" smtClean="0">
                <a:latin typeface="Traditional Arabic" pitchFamily="18" charset="-78"/>
                <a:ea typeface="Times New Roman" pitchFamily="18" charset="0"/>
                <a:cs typeface="+mj-cs"/>
              </a:rPr>
              <a:t>هناك علاقة تبادلية بين مدخل الاعتماد الأكاديمي ومدخل ضمان الجودة</a:t>
            </a:r>
            <a:endParaRPr lang="ar-SA" sz="1200" dirty="0">
              <a:cs typeface="+mj-cs"/>
            </a:endParaRPr>
          </a:p>
        </p:txBody>
      </p:sp>
      <p:sp>
        <p:nvSpPr>
          <p:cNvPr id="16" name="مربع نص 15"/>
          <p:cNvSpPr txBox="1"/>
          <p:nvPr/>
        </p:nvSpPr>
        <p:spPr>
          <a:xfrm>
            <a:off x="1023119" y="5286388"/>
            <a:ext cx="5477707"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algn="r"/>
            <a:r>
              <a:rPr lang="ar-SA" sz="1200" dirty="0" smtClean="0">
                <a:latin typeface="Traditional Arabic" pitchFamily="18" charset="-78"/>
                <a:ea typeface="Times New Roman" pitchFamily="18" charset="0"/>
                <a:cs typeface="+mj-cs"/>
              </a:rPr>
              <a:t>لا يتأتى حصول المؤسسة على الاعتماد إلا من خلال تقويم مستوى جودتها وضمان حد مقبول له في ضوء المعايير المحددة للجودة</a:t>
            </a:r>
            <a:endParaRPr lang="ar-SA" sz="1200" dirty="0">
              <a:cs typeface="+mj-cs"/>
            </a:endParaRPr>
          </a:p>
        </p:txBody>
      </p:sp>
      <p:sp>
        <p:nvSpPr>
          <p:cNvPr id="17" name="مستطيل 16"/>
          <p:cNvSpPr/>
          <p:nvPr/>
        </p:nvSpPr>
        <p:spPr>
          <a:xfrm>
            <a:off x="1285852" y="1285860"/>
            <a:ext cx="4572000"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rtl="1"/>
            <a:r>
              <a:rPr lang="ar-SA" b="1" dirty="0" smtClean="0">
                <a:latin typeface="GE SS Text Light" pitchFamily="18" charset="-78"/>
                <a:ea typeface="GE SS Text Light" pitchFamily="18" charset="-78"/>
                <a:cs typeface="GE SS Text Light" pitchFamily="18" charset="-78"/>
              </a:rPr>
              <a:t> أنشئت في العديد من دول العالم مجالس وهيئات للحفاظ على الجودة في التعليم العالي أطلق عليها</a:t>
            </a:r>
            <a:endParaRPr lang="ar-SA" dirty="0"/>
          </a:p>
        </p:txBody>
      </p:sp>
      <p:sp>
        <p:nvSpPr>
          <p:cNvPr id="26" name="مربع نص 25"/>
          <p:cNvSpPr txBox="1"/>
          <p:nvPr/>
        </p:nvSpPr>
        <p:spPr>
          <a:xfrm>
            <a:off x="1023119" y="5866645"/>
            <a:ext cx="547770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lvl="0" algn="ctr" rtl="1" eaLnBrk="0" fontAlgn="base" hangingPunct="0">
              <a:spcBef>
                <a:spcPct val="0"/>
              </a:spcBef>
              <a:spcAft>
                <a:spcPct val="0"/>
              </a:spcAft>
            </a:pPr>
            <a:r>
              <a:rPr lang="ar-SA" sz="1200" dirty="0" smtClean="0"/>
              <a:t>تستخدم الولايات المتحدة مفهوم الاعتماد الأكاديمي وتعلن </a:t>
            </a:r>
            <a:r>
              <a:rPr lang="en-US" sz="1200" dirty="0" smtClean="0"/>
              <a:t>(</a:t>
            </a:r>
            <a:r>
              <a:rPr lang="en-US" sz="1200" i="1" dirty="0" smtClean="0"/>
              <a:t>CHEA)</a:t>
            </a:r>
            <a:r>
              <a:rPr lang="ar-SA" sz="1200" dirty="0" smtClean="0"/>
              <a:t> بأن أحد هدفي الاعتماد ضمان الجودة </a:t>
            </a:r>
          </a:p>
        </p:txBody>
      </p:sp>
      <p:sp>
        <p:nvSpPr>
          <p:cNvPr id="23" name="مستطيل مستدير الزوايا 22"/>
          <p:cNvSpPr/>
          <p:nvPr/>
        </p:nvSpPr>
        <p:spPr>
          <a:xfrm>
            <a:off x="5643570" y="3566512"/>
            <a:ext cx="2143140" cy="35719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rtl="1"/>
            <a:r>
              <a:rPr lang="ar-SA" dirty="0" smtClean="0"/>
              <a:t>الولايات المتحدة واليابان</a:t>
            </a:r>
            <a:endParaRPr lang="ar-SA" dirty="0"/>
          </a:p>
        </p:txBody>
      </p:sp>
      <p:sp>
        <p:nvSpPr>
          <p:cNvPr id="27" name="مستطيل مستدير الزوايا 26"/>
          <p:cNvSpPr/>
          <p:nvPr/>
        </p:nvSpPr>
        <p:spPr>
          <a:xfrm>
            <a:off x="3428992" y="3566512"/>
            <a:ext cx="2143140" cy="35719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rtl="1"/>
            <a:r>
              <a:rPr lang="ar-SA" dirty="0" smtClean="0"/>
              <a:t>فرنسا</a:t>
            </a:r>
            <a:endParaRPr lang="ar-SA" dirty="0"/>
          </a:p>
        </p:txBody>
      </p:sp>
      <p:sp>
        <p:nvSpPr>
          <p:cNvPr id="28" name="مستطيل مستدير الزوايا 27"/>
          <p:cNvSpPr/>
          <p:nvPr/>
        </p:nvSpPr>
        <p:spPr>
          <a:xfrm>
            <a:off x="1214414" y="3566512"/>
            <a:ext cx="2143140" cy="35719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rtl="1"/>
            <a:r>
              <a:rPr lang="ar-SA" dirty="0" smtClean="0"/>
              <a:t>المملكة المتحدة</a:t>
            </a:r>
            <a:endParaRPr lang="ar-SA" dirty="0"/>
          </a:p>
        </p:txBody>
      </p:sp>
      <p:sp>
        <p:nvSpPr>
          <p:cNvPr id="21" name="مستطيل مستدير الزوايا 20"/>
          <p:cNvSpPr/>
          <p:nvPr/>
        </p:nvSpPr>
        <p:spPr>
          <a:xfrm>
            <a:off x="1214414" y="4000504"/>
            <a:ext cx="6572296"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dirty="0" smtClean="0"/>
              <a:t>ويظهر عدم الاتفاق على مفهوم واحد في مختلف بلدان العالم  </a:t>
            </a:r>
            <a:endParaRPr lang="ar-SA"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fill="hold"/>
                                        <p:tgtEl>
                                          <p:spTgt spid="21"/>
                                        </p:tgtEl>
                                        <p:attrNameLst>
                                          <p:attrName>ppt_x</p:attrName>
                                        </p:attrNameLst>
                                      </p:cBhvr>
                                      <p:tavLst>
                                        <p:tav tm="0">
                                          <p:val>
                                            <p:strVal val="#ppt_x"/>
                                          </p:val>
                                        </p:tav>
                                        <p:tav tm="100000">
                                          <p:val>
                                            <p:strVal val="#ppt_x"/>
                                          </p:val>
                                        </p:tav>
                                      </p:tavLst>
                                    </p:anim>
                                    <p:anim calcmode="lin" valueType="num">
                                      <p:cBhvr additive="base">
                                        <p:cTn id="6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additive="base">
                                        <p:cTn id="71" dur="500" fill="hold"/>
                                        <p:tgtEl>
                                          <p:spTgt spid="12"/>
                                        </p:tgtEl>
                                        <p:attrNameLst>
                                          <p:attrName>ppt_x</p:attrName>
                                        </p:attrNameLst>
                                      </p:cBhvr>
                                      <p:tavLst>
                                        <p:tav tm="0">
                                          <p:val>
                                            <p:strVal val="#ppt_x"/>
                                          </p:val>
                                        </p:tav>
                                        <p:tav tm="100000">
                                          <p:val>
                                            <p:strVal val="#ppt_x"/>
                                          </p:val>
                                        </p:tav>
                                      </p:tavLst>
                                    </p:anim>
                                    <p:anim calcmode="lin" valueType="num">
                                      <p:cBhvr additive="base">
                                        <p:cTn id="7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 calcmode="lin" valueType="num">
                                      <p:cBhvr additive="base">
                                        <p:cTn id="77" dur="500" fill="hold"/>
                                        <p:tgtEl>
                                          <p:spTgt spid="13"/>
                                        </p:tgtEl>
                                        <p:attrNameLst>
                                          <p:attrName>ppt_x</p:attrName>
                                        </p:attrNameLst>
                                      </p:cBhvr>
                                      <p:tavLst>
                                        <p:tav tm="0">
                                          <p:val>
                                            <p:strVal val="#ppt_x"/>
                                          </p:val>
                                        </p:tav>
                                        <p:tav tm="100000">
                                          <p:val>
                                            <p:strVal val="#ppt_x"/>
                                          </p:val>
                                        </p:tav>
                                      </p:tavLst>
                                    </p:anim>
                                    <p:anim calcmode="lin" valueType="num">
                                      <p:cBhvr additive="base">
                                        <p:cTn id="7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500" fill="hold"/>
                                        <p:tgtEl>
                                          <p:spTgt spid="16"/>
                                        </p:tgtEl>
                                        <p:attrNameLst>
                                          <p:attrName>ppt_x</p:attrName>
                                        </p:attrNameLst>
                                      </p:cBhvr>
                                      <p:tavLst>
                                        <p:tav tm="0">
                                          <p:val>
                                            <p:strVal val="#ppt_x"/>
                                          </p:val>
                                        </p:tav>
                                        <p:tav tm="100000">
                                          <p:val>
                                            <p:strVal val="#ppt_x"/>
                                          </p:val>
                                        </p:tav>
                                      </p:tavLst>
                                    </p:anim>
                                    <p:anim calcmode="lin" valueType="num">
                                      <p:cBhvr additive="base">
                                        <p:cTn id="8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additive="base">
                                        <p:cTn id="89" dur="500" fill="hold"/>
                                        <p:tgtEl>
                                          <p:spTgt spid="26"/>
                                        </p:tgtEl>
                                        <p:attrNameLst>
                                          <p:attrName>ppt_x</p:attrName>
                                        </p:attrNameLst>
                                      </p:cBhvr>
                                      <p:tavLst>
                                        <p:tav tm="0">
                                          <p:val>
                                            <p:strVal val="#ppt_x"/>
                                          </p:val>
                                        </p:tav>
                                        <p:tav tm="100000">
                                          <p:val>
                                            <p:strVal val="#ppt_x"/>
                                          </p:val>
                                        </p:tav>
                                      </p:tavLst>
                                    </p:anim>
                                    <p:anim calcmode="lin" valueType="num">
                                      <p:cBhvr additive="base">
                                        <p:cTn id="9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2" grpId="0" animBg="1"/>
      <p:bldP spid="12" grpId="0" animBg="1"/>
      <p:bldP spid="13" grpId="0" animBg="1"/>
      <p:bldP spid="16" grpId="0" animBg="1"/>
      <p:bldP spid="17" grpId="0" animBg="1"/>
      <p:bldP spid="26" grpId="0" animBg="1"/>
      <p:bldP spid="23" grpId="0" animBg="1"/>
      <p:bldP spid="27" grpId="0" animBg="1"/>
      <p:bldP spid="28"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dirty="0" smtClean="0">
                <a:solidFill>
                  <a:schemeClr val="bg1"/>
                </a:solidFill>
                <a:latin typeface="GE SS Text Light" pitchFamily="18" charset="-78"/>
                <a:ea typeface="GE SS Text Light" pitchFamily="18" charset="-78"/>
                <a:cs typeface="GE SS Text Light" pitchFamily="18" charset="-78"/>
              </a:rPr>
              <a:t>ضمان الجودة والاعتماد الأكاديمي في المملكة المتحدة والولايات المتحدة</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22" name="مربع نص 21"/>
          <p:cNvSpPr txBox="1"/>
          <p:nvPr/>
        </p:nvSpPr>
        <p:spPr>
          <a:xfrm>
            <a:off x="714348" y="1357274"/>
            <a:ext cx="7572428" cy="646331"/>
          </a:xfrm>
          <a:prstGeom prst="rect">
            <a:avLst/>
          </a:prstGeom>
          <a:noFill/>
        </p:spPr>
        <p:txBody>
          <a:bodyPr wrap="square" rtlCol="1">
            <a:spAutoFit/>
          </a:bodyPr>
          <a:lstStyle/>
          <a:p>
            <a:pPr algn="r" rtl="1"/>
            <a:r>
              <a:rPr lang="ar-SA" sz="1200" b="1" dirty="0" smtClean="0"/>
              <a:t>يتميز نظامي التعليم العالي الأمريكي والبريطاني باللامركزية والتنوع فمثلاً يحتوي النظام الأمريكي على أكثر من 7000 مؤسسة جامعية </a:t>
            </a:r>
            <a:r>
              <a:rPr lang="ar-SA" sz="1200" b="1" dirty="0" err="1" smtClean="0"/>
              <a:t>معتمدةوتشرف</a:t>
            </a:r>
            <a:r>
              <a:rPr lang="ar-SA" sz="1200" b="1" dirty="0" smtClean="0"/>
              <a:t> عليه جهتين هما </a:t>
            </a:r>
            <a:r>
              <a:rPr lang="en-US" sz="1200" b="1" i="1" dirty="0" smtClean="0"/>
              <a:t>USDE</a:t>
            </a:r>
            <a:r>
              <a:rPr lang="en-US" sz="1200" b="1" dirty="0" smtClean="0"/>
              <a:t> </a:t>
            </a:r>
            <a:r>
              <a:rPr lang="ar-SA" sz="1200" b="1" dirty="0" smtClean="0"/>
              <a:t> و</a:t>
            </a:r>
            <a:r>
              <a:rPr lang="en-US" sz="1200" b="1" i="1" dirty="0" smtClean="0"/>
              <a:t> CHEA</a:t>
            </a:r>
            <a:r>
              <a:rPr lang="ar-SA" sz="1200" b="1" dirty="0" smtClean="0"/>
              <a:t> فيما يتكون في المملكة المتحدة من مئات الجامعات وتشرف عليه عدة جهات كوكالة ضمان الجودة ومجلس تمويل التعليم العالي لانكلترا ومجلس الاعتماد البريطاني </a:t>
            </a:r>
            <a:r>
              <a:rPr lang="en-US" sz="1200" b="1" i="1" dirty="0" smtClean="0"/>
              <a:t>BAC)</a:t>
            </a:r>
            <a:r>
              <a:rPr lang="ar-SA" sz="1200" b="1" i="1" dirty="0" smtClean="0"/>
              <a:t>)</a:t>
            </a:r>
            <a:r>
              <a:rPr lang="ar-SA" sz="1200" b="1" dirty="0" smtClean="0"/>
              <a:t> </a:t>
            </a:r>
          </a:p>
        </p:txBody>
      </p:sp>
      <p:sp>
        <p:nvSpPr>
          <p:cNvPr id="24" name="مربع نص 23"/>
          <p:cNvSpPr txBox="1"/>
          <p:nvPr/>
        </p:nvSpPr>
        <p:spPr>
          <a:xfrm>
            <a:off x="3000364" y="2000240"/>
            <a:ext cx="2857520"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pPr algn="ctr" rtl="1"/>
            <a:r>
              <a:rPr lang="ar-SA" sz="1400" dirty="0" smtClean="0"/>
              <a:t>كيف تمكنت نظم التعليم العالي في كل من الولايات المتحدة والمملكة المتحدة بهذه الخصائص من تحقيق الجودة؟</a:t>
            </a:r>
            <a:endParaRPr lang="ar-SA" sz="1400" dirty="0"/>
          </a:p>
        </p:txBody>
      </p:sp>
      <p:sp>
        <p:nvSpPr>
          <p:cNvPr id="25" name="مربع نص 24"/>
          <p:cNvSpPr txBox="1"/>
          <p:nvPr/>
        </p:nvSpPr>
        <p:spPr>
          <a:xfrm>
            <a:off x="7643802" y="2130950"/>
            <a:ext cx="1071570" cy="369332"/>
          </a:xfrm>
          <a:prstGeom prst="rect">
            <a:avLst/>
          </a:prstGeom>
          <a:solidFill>
            <a:srgbClr val="FF0000"/>
          </a:solidFill>
        </p:spPr>
        <p:txBody>
          <a:bodyPr wrap="square" rtlCol="1">
            <a:spAutoFit/>
          </a:bodyPr>
          <a:lstStyle/>
          <a:p>
            <a:pPr algn="ctr" rtl="1"/>
            <a:r>
              <a:rPr lang="ar-SA" b="1" dirty="0" smtClean="0">
                <a:solidFill>
                  <a:srgbClr val="FFFF00"/>
                </a:solidFill>
              </a:rPr>
              <a:t>السؤال هنا</a:t>
            </a:r>
            <a:endParaRPr lang="ar-SA" b="1" dirty="0">
              <a:solidFill>
                <a:srgbClr val="FFFF00"/>
              </a:solidFill>
            </a:endParaRPr>
          </a:p>
        </p:txBody>
      </p:sp>
      <p:sp>
        <p:nvSpPr>
          <p:cNvPr id="31" name="زاوية مطوية 30"/>
          <p:cNvSpPr/>
          <p:nvPr/>
        </p:nvSpPr>
        <p:spPr>
          <a:xfrm>
            <a:off x="4643438" y="4571984"/>
            <a:ext cx="2928958" cy="714404"/>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r" rtl="1"/>
            <a:endParaRPr lang="ar-SA" sz="1050" dirty="0" smtClean="0">
              <a:solidFill>
                <a:prstClr val="black"/>
              </a:solidFill>
              <a:latin typeface="Times New Roman" pitchFamily="18" charset="0"/>
              <a:ea typeface="Times New Roman" pitchFamily="18" charset="0"/>
              <a:cs typeface="Times New Roman" pitchFamily="18" charset="0"/>
            </a:endParaRPr>
          </a:p>
          <a:p>
            <a:pPr algn="ctr" rtl="1"/>
            <a:endParaRPr lang="ar-SA" sz="1000" b="1" dirty="0" smtClean="0">
              <a:solidFill>
                <a:prstClr val="black"/>
              </a:solidFill>
              <a:latin typeface="Times New Roman" pitchFamily="18" charset="0"/>
              <a:ea typeface="Times New Roman" pitchFamily="18" charset="0"/>
              <a:cs typeface="Times New Roman" pitchFamily="18" charset="0"/>
            </a:endParaRPr>
          </a:p>
          <a:p>
            <a:pPr algn="ctr" rtl="1"/>
            <a:r>
              <a:rPr lang="ar-SA" sz="1000" b="1" dirty="0" smtClean="0">
                <a:solidFill>
                  <a:prstClr val="black"/>
                </a:solidFill>
                <a:latin typeface="Times New Roman" pitchFamily="18" charset="0"/>
                <a:ea typeface="Times New Roman" pitchFamily="18" charset="0"/>
                <a:cs typeface="Times New Roman" pitchFamily="18" charset="0"/>
              </a:rPr>
              <a:t>يستخدم حكومياً باعتباره واحد من الأدوات المساعدة على حماية الاستثمار في المؤسسات الاتحادية، ويكفل للطلاب وأولياء الأمور الوفاء بالمعايير الأساسية للجودة</a:t>
            </a:r>
          </a:p>
          <a:p>
            <a:pPr algn="ctr" rtl="1"/>
            <a:endParaRPr lang="ar-SA" sz="1000" b="1" dirty="0" smtClean="0"/>
          </a:p>
          <a:p>
            <a:pPr algn="r" rtl="1"/>
            <a:endParaRPr lang="ar-SA" sz="1100" dirty="0" smtClean="0"/>
          </a:p>
        </p:txBody>
      </p:sp>
      <p:sp>
        <p:nvSpPr>
          <p:cNvPr id="34" name="زاوية مطوية 33"/>
          <p:cNvSpPr/>
          <p:nvPr/>
        </p:nvSpPr>
        <p:spPr>
          <a:xfrm>
            <a:off x="4643438" y="5357826"/>
            <a:ext cx="2928958" cy="500066"/>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ctr" rtl="1"/>
            <a:endParaRPr lang="ar-SA" sz="1100" b="1" dirty="0" smtClean="0"/>
          </a:p>
          <a:p>
            <a:pPr algn="ctr" rtl="1"/>
            <a:r>
              <a:rPr lang="ar-SA" sz="1000" b="1" dirty="0" smtClean="0"/>
              <a:t>ربطت التشريعات الفيدرالية المنح الطلابية بالالتحاق بمؤسسات تعليمية معتمدة </a:t>
            </a:r>
          </a:p>
        </p:txBody>
      </p:sp>
      <p:sp>
        <p:nvSpPr>
          <p:cNvPr id="35" name="زاوية مطوية 34"/>
          <p:cNvSpPr/>
          <p:nvPr/>
        </p:nvSpPr>
        <p:spPr>
          <a:xfrm>
            <a:off x="4643438" y="4143356"/>
            <a:ext cx="2928958" cy="35719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ctr" rtl="1" fontAlgn="base">
              <a:spcBef>
                <a:spcPct val="0"/>
              </a:spcBef>
              <a:spcAft>
                <a:spcPct val="0"/>
              </a:spcAft>
            </a:pPr>
            <a:endParaRPr lang="ar-SA" sz="1100" b="1" dirty="0" smtClean="0">
              <a:solidFill>
                <a:schemeClr val="tx1"/>
              </a:solidFill>
              <a:latin typeface="Times New Roman" pitchFamily="18" charset="0"/>
              <a:ea typeface="Times New Roman" pitchFamily="18" charset="0"/>
              <a:cs typeface="Times New Roman" pitchFamily="18" charset="0"/>
            </a:endParaRPr>
          </a:p>
          <a:p>
            <a:pPr algn="ctr" rtl="1" fontAlgn="base">
              <a:spcBef>
                <a:spcPct val="0"/>
              </a:spcBef>
              <a:spcAft>
                <a:spcPct val="0"/>
              </a:spcAft>
            </a:pPr>
            <a:r>
              <a:rPr lang="ar-SA" sz="1000" b="1" dirty="0" smtClean="0">
                <a:solidFill>
                  <a:schemeClr val="tx1"/>
                </a:solidFill>
                <a:latin typeface="Times New Roman" pitchFamily="18" charset="0"/>
                <a:ea typeface="Times New Roman" pitchFamily="18" charset="0"/>
                <a:cs typeface="Times New Roman" pitchFamily="18" charset="0"/>
              </a:rPr>
              <a:t>نشاط غير حكومي </a:t>
            </a:r>
            <a:r>
              <a:rPr lang="ar-SA" sz="1000" b="1" dirty="0" smtClean="0"/>
              <a:t>ينطلق طوعاً من الجامعات ذاتها</a:t>
            </a:r>
          </a:p>
          <a:p>
            <a:pPr lvl="0" algn="justLow" rtl="1" fontAlgn="base">
              <a:spcBef>
                <a:spcPct val="0"/>
              </a:spcBef>
              <a:spcAft>
                <a:spcPct val="0"/>
              </a:spcAft>
            </a:pPr>
            <a:r>
              <a:rPr lang="ar-SA" sz="1100" dirty="0" smtClean="0">
                <a:solidFill>
                  <a:schemeClr val="tx1"/>
                </a:solidFill>
                <a:latin typeface="Times New Roman" pitchFamily="18" charset="0"/>
                <a:ea typeface="Times New Roman" pitchFamily="18" charset="0"/>
                <a:cs typeface="Times New Roman" pitchFamily="18" charset="0"/>
              </a:rPr>
              <a:t> </a:t>
            </a:r>
            <a:endParaRPr lang="ar-SA" sz="1400" dirty="0" smtClean="0">
              <a:solidFill>
                <a:schemeClr val="tx1"/>
              </a:solidFill>
              <a:latin typeface="Arial" pitchFamily="34" charset="0"/>
              <a:cs typeface="Arial" pitchFamily="34" charset="0"/>
            </a:endParaRPr>
          </a:p>
        </p:txBody>
      </p:sp>
      <p:sp>
        <p:nvSpPr>
          <p:cNvPr id="39" name="مربع نص 38"/>
          <p:cNvSpPr txBox="1"/>
          <p:nvPr/>
        </p:nvSpPr>
        <p:spPr>
          <a:xfrm>
            <a:off x="4643406" y="3691574"/>
            <a:ext cx="2857520" cy="338554"/>
          </a:xfrm>
          <a:prstGeom prst="rect">
            <a:avLst/>
          </a:prstGeom>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SA" sz="1600" b="1" dirty="0" smtClean="0"/>
              <a:t>نظام الاعتماد الأكاديمي</a:t>
            </a:r>
            <a:endParaRPr lang="ar-SA" sz="1600" b="1" dirty="0"/>
          </a:p>
        </p:txBody>
      </p:sp>
      <p:sp>
        <p:nvSpPr>
          <p:cNvPr id="43" name="مربع نص 42"/>
          <p:cNvSpPr txBox="1"/>
          <p:nvPr/>
        </p:nvSpPr>
        <p:spPr>
          <a:xfrm>
            <a:off x="7715240" y="2988230"/>
            <a:ext cx="1071570" cy="369332"/>
          </a:xfrm>
          <a:prstGeom prst="rect">
            <a:avLst/>
          </a:prstGeom>
          <a:solidFill>
            <a:schemeClr val="accent5">
              <a:lumMod val="75000"/>
            </a:schemeClr>
          </a:solidFill>
        </p:spPr>
        <p:txBody>
          <a:bodyPr wrap="square" rtlCol="1">
            <a:spAutoFit/>
          </a:bodyPr>
          <a:lstStyle/>
          <a:p>
            <a:pPr algn="ctr" rtl="1"/>
            <a:r>
              <a:rPr lang="ar-SA" b="1" dirty="0" smtClean="0">
                <a:solidFill>
                  <a:srgbClr val="FFFF00"/>
                </a:solidFill>
              </a:rPr>
              <a:t>من خلال</a:t>
            </a:r>
            <a:endParaRPr lang="ar-SA" b="1" dirty="0">
              <a:solidFill>
                <a:srgbClr val="FFFF00"/>
              </a:solidFill>
            </a:endParaRPr>
          </a:p>
        </p:txBody>
      </p:sp>
      <p:sp>
        <p:nvSpPr>
          <p:cNvPr id="45" name="سهم للأسفل 44"/>
          <p:cNvSpPr/>
          <p:nvPr/>
        </p:nvSpPr>
        <p:spPr>
          <a:xfrm rot="5400000">
            <a:off x="7108017" y="2107373"/>
            <a:ext cx="500066" cy="42862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6" name="مربع نص 15"/>
          <p:cNvSpPr txBox="1"/>
          <p:nvPr/>
        </p:nvSpPr>
        <p:spPr>
          <a:xfrm>
            <a:off x="1285820" y="3661926"/>
            <a:ext cx="2857520" cy="338554"/>
          </a:xfrm>
          <a:prstGeom prst="rect">
            <a:avLst/>
          </a:prstGeom>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SA" sz="1600" b="1" dirty="0" smtClean="0"/>
              <a:t>نظام ضمان الجودة</a:t>
            </a:r>
            <a:endParaRPr lang="ar-SA" sz="1600" b="1" dirty="0"/>
          </a:p>
        </p:txBody>
      </p:sp>
      <p:sp>
        <p:nvSpPr>
          <p:cNvPr id="17" name="زاوية مطوية 16"/>
          <p:cNvSpPr/>
          <p:nvPr/>
        </p:nvSpPr>
        <p:spPr>
          <a:xfrm>
            <a:off x="1214414" y="4143356"/>
            <a:ext cx="2928958" cy="35719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ctr" rtl="1"/>
            <a:r>
              <a:rPr lang="ar-SA" sz="1000" b="1" dirty="0" smtClean="0">
                <a:latin typeface="Times New Roman" pitchFamily="18" charset="0"/>
                <a:ea typeface="Calibri" pitchFamily="34" charset="0"/>
                <a:cs typeface="Times New Roman" pitchFamily="18" charset="0"/>
              </a:rPr>
              <a:t>تقع مسؤولية الجودة الأكاديمية على عاتق الجامعات والكليات ذاتها</a:t>
            </a:r>
            <a:endParaRPr lang="ar-SA" sz="1000" b="1" dirty="0"/>
          </a:p>
        </p:txBody>
      </p:sp>
      <p:sp>
        <p:nvSpPr>
          <p:cNvPr id="19" name="زاوية مطوية 18"/>
          <p:cNvSpPr/>
          <p:nvPr/>
        </p:nvSpPr>
        <p:spPr>
          <a:xfrm>
            <a:off x="1214414" y="4571984"/>
            <a:ext cx="2928958" cy="71438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r" rtl="1"/>
            <a:endParaRPr lang="ar-SA" sz="1000" dirty="0" smtClean="0"/>
          </a:p>
          <a:p>
            <a:pPr algn="r" rtl="1"/>
            <a:r>
              <a:rPr lang="ar-SA" sz="1000" b="1" dirty="0" smtClean="0"/>
              <a:t>لدى كل مؤسسة تعليمية مكتب يسمى مكتب ضمان الجودة يقوم بتنسيق جهود التقييم بالمؤسسة تقوم وكالة ضمان الجودة بالإشراف على الجودة </a:t>
            </a:r>
            <a:r>
              <a:rPr lang="ar-SA" sz="1000" b="1" dirty="0" smtClean="0">
                <a:solidFill>
                  <a:prstClr val="black"/>
                </a:solidFill>
                <a:latin typeface="Times New Roman" pitchFamily="18" charset="0"/>
                <a:ea typeface="Calibri" pitchFamily="34" charset="0"/>
                <a:cs typeface="Times New Roman" pitchFamily="18" charset="0"/>
              </a:rPr>
              <a:t>والتحقق من قيام المؤسسات بمسؤولياتها</a:t>
            </a:r>
            <a:endParaRPr lang="ar-SA" sz="1000" b="1" dirty="0" smtClean="0"/>
          </a:p>
          <a:p>
            <a:pPr algn="r" rtl="1"/>
            <a:endParaRPr lang="ar-SA" sz="1000" dirty="0"/>
          </a:p>
        </p:txBody>
      </p:sp>
      <p:sp>
        <p:nvSpPr>
          <p:cNvPr id="20" name="زاوية مطوية 19"/>
          <p:cNvSpPr/>
          <p:nvPr/>
        </p:nvSpPr>
        <p:spPr>
          <a:xfrm>
            <a:off x="1214414" y="5357802"/>
            <a:ext cx="2928958" cy="50009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lvl="0" algn="ctr" rtl="1" fontAlgn="base">
              <a:spcBef>
                <a:spcPct val="0"/>
              </a:spcBef>
              <a:spcAft>
                <a:spcPct val="0"/>
              </a:spcAft>
            </a:pPr>
            <a:r>
              <a:rPr lang="ar-SA" sz="900" b="1" dirty="0" smtClean="0">
                <a:solidFill>
                  <a:schemeClr val="tx1"/>
                </a:solidFill>
                <a:latin typeface="Times New Roman" pitchFamily="18" charset="0"/>
                <a:ea typeface="Calibri" pitchFamily="34" charset="0"/>
              </a:rPr>
              <a:t>توفر الوكالة نقاط مرجعية تساعد على وصف المعايير الأكاديمية </a:t>
            </a:r>
            <a:r>
              <a:rPr lang="en-US" sz="900" b="1" i="1" dirty="0" smtClean="0">
                <a:solidFill>
                  <a:schemeClr val="tx1"/>
                </a:solidFill>
                <a:latin typeface="Times New Roman" pitchFamily="18" charset="0"/>
                <a:ea typeface="Calibri" pitchFamily="34" charset="0"/>
              </a:rPr>
              <a:t>Academic Standards</a:t>
            </a:r>
            <a:r>
              <a:rPr lang="en-US" sz="900" b="1" dirty="0" smtClean="0">
                <a:solidFill>
                  <a:schemeClr val="tx1"/>
                </a:solidFill>
                <a:latin typeface="Times New Roman" pitchFamily="18" charset="0"/>
                <a:ea typeface="Calibri" pitchFamily="34" charset="0"/>
              </a:rPr>
              <a:t> </a:t>
            </a:r>
            <a:r>
              <a:rPr lang="ar-SA" sz="900" b="1" dirty="0" smtClean="0">
                <a:solidFill>
                  <a:schemeClr val="tx1"/>
                </a:solidFill>
                <a:latin typeface="Times New Roman" pitchFamily="18" charset="0"/>
                <a:ea typeface="Calibri" pitchFamily="34" charset="0"/>
              </a:rPr>
              <a:t>وتشمل المبادئ التوجيهية بشأن الممارسات الجيدة في الجامعات والكليات </a:t>
            </a:r>
            <a:r>
              <a:rPr lang="en-US" sz="900" b="1" i="1" dirty="0" smtClean="0">
                <a:solidFill>
                  <a:schemeClr val="tx1"/>
                </a:solidFill>
                <a:latin typeface="Times New Roman" pitchFamily="18" charset="0"/>
                <a:ea typeface="Calibri" pitchFamily="34" charset="0"/>
              </a:rPr>
              <a:t>The Code of Practice</a:t>
            </a:r>
            <a:endParaRPr lang="ar-SA" sz="900" b="1" dirty="0" smtClean="0">
              <a:solidFill>
                <a:schemeClr val="tx1"/>
              </a:solidFill>
              <a:latin typeface="Arial" pitchFamily="34" charset="0"/>
            </a:endParaRPr>
          </a:p>
        </p:txBody>
      </p:sp>
      <p:sp>
        <p:nvSpPr>
          <p:cNvPr id="18" name="مربع نص 17"/>
          <p:cNvSpPr txBox="1"/>
          <p:nvPr/>
        </p:nvSpPr>
        <p:spPr>
          <a:xfrm>
            <a:off x="1142976" y="3000372"/>
            <a:ext cx="6500858" cy="338554"/>
          </a:xfrm>
          <a:prstGeom prst="rect">
            <a:avLst/>
          </a:prstGeom>
          <a:solidFill>
            <a:schemeClr val="accent5">
              <a:lumMod val="75000"/>
            </a:schemeClr>
          </a:solidFill>
        </p:spPr>
        <p:txBody>
          <a:bodyPr wrap="square" rtlCol="1">
            <a:spAutoFit/>
          </a:bodyPr>
          <a:lstStyle/>
          <a:p>
            <a:pPr algn="ctr" rtl="1"/>
            <a:r>
              <a:rPr lang="ar-SA" sz="1600" b="1" dirty="0" smtClean="0">
                <a:solidFill>
                  <a:srgbClr val="FFFF00"/>
                </a:solidFill>
              </a:rPr>
              <a:t>تصميم نظم لضبط الجودة ذاتيا من قبل المؤسسات التعليمية وبلا تدخل حكومي مباشر تتمثل في</a:t>
            </a:r>
            <a:endParaRPr lang="ar-SA" sz="16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additive="base">
                                        <p:cTn id="21" dur="500" fill="hold"/>
                                        <p:tgtEl>
                                          <p:spTgt spid="43"/>
                                        </p:tgtEl>
                                        <p:attrNameLst>
                                          <p:attrName>ppt_x</p:attrName>
                                        </p:attrNameLst>
                                      </p:cBhvr>
                                      <p:tavLst>
                                        <p:tav tm="0">
                                          <p:val>
                                            <p:strVal val="#ppt_x"/>
                                          </p:val>
                                        </p:tav>
                                        <p:tav tm="100000">
                                          <p:val>
                                            <p:strVal val="#ppt_x"/>
                                          </p:val>
                                        </p:tav>
                                      </p:tavLst>
                                    </p:anim>
                                    <p:anim calcmode="lin" valueType="num">
                                      <p:cBhvr additive="base">
                                        <p:cTn id="2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additive="base">
                                        <p:cTn id="31" dur="500" fill="hold"/>
                                        <p:tgtEl>
                                          <p:spTgt spid="39"/>
                                        </p:tgtEl>
                                        <p:attrNameLst>
                                          <p:attrName>ppt_x</p:attrName>
                                        </p:attrNameLst>
                                      </p:cBhvr>
                                      <p:tavLst>
                                        <p:tav tm="0">
                                          <p:val>
                                            <p:strVal val="#ppt_x"/>
                                          </p:val>
                                        </p:tav>
                                        <p:tav tm="100000">
                                          <p:val>
                                            <p:strVal val="#ppt_x"/>
                                          </p:val>
                                        </p:tav>
                                      </p:tavLst>
                                    </p:anim>
                                    <p:anim calcmode="lin" valueType="num">
                                      <p:cBhvr additive="base">
                                        <p:cTn id="32"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additive="base">
                                        <p:cTn id="43" dur="500" fill="hold"/>
                                        <p:tgtEl>
                                          <p:spTgt spid="31"/>
                                        </p:tgtEl>
                                        <p:attrNameLst>
                                          <p:attrName>ppt_x</p:attrName>
                                        </p:attrNameLst>
                                      </p:cBhvr>
                                      <p:tavLst>
                                        <p:tav tm="0">
                                          <p:val>
                                            <p:strVal val="#ppt_x"/>
                                          </p:val>
                                        </p:tav>
                                        <p:tav tm="100000">
                                          <p:val>
                                            <p:strVal val="#ppt_x"/>
                                          </p:val>
                                        </p:tav>
                                      </p:tavLst>
                                    </p:anim>
                                    <p:anim calcmode="lin" valueType="num">
                                      <p:cBhvr additive="base">
                                        <p:cTn id="44" dur="500" fill="hold"/>
                                        <p:tgtEl>
                                          <p:spTgt spid="3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4"/>
                                        </p:tgtEl>
                                        <p:attrNameLst>
                                          <p:attrName>style.visibility</p:attrName>
                                        </p:attrNameLst>
                                      </p:cBhvr>
                                      <p:to>
                                        <p:strVal val="visible"/>
                                      </p:to>
                                    </p:set>
                                    <p:anim calcmode="lin" valueType="num">
                                      <p:cBhvr additive="base">
                                        <p:cTn id="47" dur="500" fill="hold"/>
                                        <p:tgtEl>
                                          <p:spTgt spid="34"/>
                                        </p:tgtEl>
                                        <p:attrNameLst>
                                          <p:attrName>ppt_x</p:attrName>
                                        </p:attrNameLst>
                                      </p:cBhvr>
                                      <p:tavLst>
                                        <p:tav tm="0">
                                          <p:val>
                                            <p:strVal val="#ppt_x"/>
                                          </p:val>
                                        </p:tav>
                                        <p:tav tm="100000">
                                          <p:val>
                                            <p:strVal val="#ppt_x"/>
                                          </p:val>
                                        </p:tav>
                                      </p:tavLst>
                                    </p:anim>
                                    <p:anim calcmode="lin" valueType="num">
                                      <p:cBhvr additive="base">
                                        <p:cTn id="48" dur="500" fill="hold"/>
                                        <p:tgtEl>
                                          <p:spTgt spid="3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500" fill="hold"/>
                                        <p:tgtEl>
                                          <p:spTgt spid="35"/>
                                        </p:tgtEl>
                                        <p:attrNameLst>
                                          <p:attrName>ppt_x</p:attrName>
                                        </p:attrNameLst>
                                      </p:cBhvr>
                                      <p:tavLst>
                                        <p:tav tm="0">
                                          <p:val>
                                            <p:strVal val="#ppt_x"/>
                                          </p:val>
                                        </p:tav>
                                        <p:tav tm="100000">
                                          <p:val>
                                            <p:strVal val="#ppt_x"/>
                                          </p:val>
                                        </p:tav>
                                      </p:tavLst>
                                    </p:anim>
                                    <p:anim calcmode="lin" valueType="num">
                                      <p:cBhvr additive="base">
                                        <p:cTn id="5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ppt_x"/>
                                          </p:val>
                                        </p:tav>
                                        <p:tav tm="100000">
                                          <p:val>
                                            <p:strVal val="#ppt_x"/>
                                          </p:val>
                                        </p:tav>
                                      </p:tavLst>
                                    </p:anim>
                                    <p:anim calcmode="lin" valueType="num">
                                      <p:cBhvr additive="base">
                                        <p:cTn id="6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31" grpId="0" animBg="1"/>
      <p:bldP spid="34" grpId="0" animBg="1"/>
      <p:bldP spid="35" grpId="0" animBg="1"/>
      <p:bldP spid="39" grpId="0" animBg="1"/>
      <p:bldP spid="43" grpId="0" animBg="1"/>
      <p:bldP spid="45" grpId="0" animBg="1"/>
      <p:bldP spid="16" grpId="0" animBg="1"/>
      <p:bldP spid="17" grpId="0" animBg="1"/>
      <p:bldP spid="19" grpId="0" animBg="1"/>
      <p:bldP spid="20"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214290"/>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منظمات الاعتماد الأكاديمي الأمريكية وآلية الاعتراف </a:t>
            </a:r>
            <a:r>
              <a:rPr lang="ar-SA" sz="2000" b="1" dirty="0" err="1" smtClean="0">
                <a:solidFill>
                  <a:schemeClr val="bg1"/>
                </a:solidFill>
                <a:latin typeface="GE SS Text Light" pitchFamily="18" charset="-78"/>
                <a:ea typeface="GE SS Text Light" pitchFamily="18" charset="-78"/>
                <a:cs typeface="GE SS Text Light" pitchFamily="18" charset="-78"/>
              </a:rPr>
              <a:t>بها</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8" name="مستطيل مستدير الزوايا 7"/>
          <p:cNvSpPr/>
          <p:nvPr/>
        </p:nvSpPr>
        <p:spPr>
          <a:xfrm>
            <a:off x="2928926" y="3369704"/>
            <a:ext cx="3071834" cy="345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smtClean="0">
                <a:latin typeface="GE SS Text Light" pitchFamily="18" charset="-78"/>
                <a:ea typeface="GE SS Text Light" pitchFamily="18" charset="-78"/>
                <a:cs typeface="GE SS Text Light" pitchFamily="18" charset="-78"/>
              </a:rPr>
              <a:t> آلية الاعتراف بمنظمات الاعتماد الأمريكية</a:t>
            </a:r>
            <a:endParaRPr lang="ar-SA" sz="1400" dirty="0">
              <a:latin typeface="GE SS Text Light" pitchFamily="18" charset="-78"/>
              <a:ea typeface="GE SS Text Light" pitchFamily="18" charset="-78"/>
              <a:cs typeface="GE SS Text Light" pitchFamily="18" charset="-78"/>
            </a:endParaRPr>
          </a:p>
        </p:txBody>
      </p:sp>
      <p:sp>
        <p:nvSpPr>
          <p:cNvPr id="2049" name="Rectangle 1"/>
          <p:cNvSpPr>
            <a:spLocks noChangeArrowheads="1"/>
          </p:cNvSpPr>
          <p:nvPr/>
        </p:nvSpPr>
        <p:spPr bwMode="auto">
          <a:xfrm>
            <a:off x="1500166" y="3723505"/>
            <a:ext cx="6000792" cy="27699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يجب أن تحصل منظمات الاعتماد على الاعتراف من أحدى الجهتين التاليين</a:t>
            </a:r>
            <a:endParaRPr kumimoji="0" lang="ar-SA"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مستطيل مستدير الزوايا 8"/>
          <p:cNvSpPr/>
          <p:nvPr/>
        </p:nvSpPr>
        <p:spPr>
          <a:xfrm>
            <a:off x="6000760" y="4071942"/>
            <a:ext cx="292895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200" b="1" dirty="0" smtClean="0"/>
              <a:t>الجهة الحكومية</a:t>
            </a:r>
          </a:p>
          <a:p>
            <a:pPr algn="ctr" rtl="1"/>
            <a:r>
              <a:rPr lang="ar-SA" sz="1200" b="1" dirty="0" smtClean="0"/>
              <a:t> مكتب التربية في الولايات المتحدة </a:t>
            </a:r>
            <a:r>
              <a:rPr lang="en-US" sz="1200" b="1" i="1" dirty="0" smtClean="0"/>
              <a:t>USDE</a:t>
            </a:r>
            <a:r>
              <a:rPr lang="en-US" sz="1200" b="1" dirty="0" smtClean="0"/>
              <a:t> </a:t>
            </a:r>
            <a:r>
              <a:rPr lang="ar-SA" sz="1200" b="1" dirty="0" smtClean="0"/>
              <a:t> </a:t>
            </a:r>
            <a:endParaRPr lang="ar-SA" sz="1200" b="1" dirty="0"/>
          </a:p>
        </p:txBody>
      </p:sp>
      <p:sp>
        <p:nvSpPr>
          <p:cNvPr id="11" name="مستطيل مستدير الزوايا 10"/>
          <p:cNvSpPr/>
          <p:nvPr/>
        </p:nvSpPr>
        <p:spPr>
          <a:xfrm>
            <a:off x="142844" y="4071942"/>
            <a:ext cx="292895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200" b="1" dirty="0" smtClean="0"/>
              <a:t>الجهة الخاصة </a:t>
            </a:r>
          </a:p>
          <a:p>
            <a:pPr algn="ctr" rtl="1"/>
            <a:r>
              <a:rPr lang="ar-SA" sz="1200" b="1" dirty="0" smtClean="0"/>
              <a:t> مجلس اعتماد التعليم العالي </a:t>
            </a:r>
            <a:r>
              <a:rPr lang="en-US" sz="1200" b="1" i="1" dirty="0" smtClean="0"/>
              <a:t>CHEA</a:t>
            </a:r>
            <a:r>
              <a:rPr lang="en-US" sz="1200" b="1" dirty="0" smtClean="0"/>
              <a:t> </a:t>
            </a:r>
            <a:r>
              <a:rPr lang="ar-SA" sz="1200" b="1" dirty="0" smtClean="0"/>
              <a:t>   </a:t>
            </a:r>
            <a:endParaRPr lang="ar-SA" sz="1200" b="1" dirty="0"/>
          </a:p>
        </p:txBody>
      </p:sp>
      <p:sp>
        <p:nvSpPr>
          <p:cNvPr id="12" name="مستطيل 11"/>
          <p:cNvSpPr/>
          <p:nvPr/>
        </p:nvSpPr>
        <p:spPr>
          <a:xfrm>
            <a:off x="5929322" y="4500570"/>
            <a:ext cx="2928958" cy="27699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تحكه القوانين والتشريعات الاتحادية ولديه عشرة معايير</a:t>
            </a:r>
          </a:p>
        </p:txBody>
      </p:sp>
      <p:sp>
        <p:nvSpPr>
          <p:cNvPr id="13" name="مستطيل 12"/>
          <p:cNvSpPr/>
          <p:nvPr/>
        </p:nvSpPr>
        <p:spPr>
          <a:xfrm>
            <a:off x="214282" y="4500570"/>
            <a:ext cx="2928958" cy="27699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تحكمه سياسات متبناة لمجلس الإدارة ولديه خمس معايير </a:t>
            </a:r>
          </a:p>
        </p:txBody>
      </p:sp>
      <p:sp>
        <p:nvSpPr>
          <p:cNvPr id="14" name="مستطيل 13"/>
          <p:cNvSpPr/>
          <p:nvPr/>
        </p:nvSpPr>
        <p:spPr>
          <a:xfrm>
            <a:off x="214282" y="5646966"/>
            <a:ext cx="2928958" cy="28236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الحد الأقصى لفترة الاعتراف بالمنظمات عشر سنوات</a:t>
            </a:r>
          </a:p>
        </p:txBody>
      </p:sp>
      <p:sp>
        <p:nvSpPr>
          <p:cNvPr id="15" name="مستطيل 14"/>
          <p:cNvSpPr/>
          <p:nvPr/>
        </p:nvSpPr>
        <p:spPr>
          <a:xfrm>
            <a:off x="5929322" y="4967599"/>
            <a:ext cx="2928926"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الهدف التأكد من دفع الأموال الاتحادية المخصصة كمعونة للطلاب بما يحقق لهم تعليم ذا نوعية</a:t>
            </a:r>
            <a:endParaRPr lang="ar-SA" sz="1200" dirty="0"/>
          </a:p>
        </p:txBody>
      </p:sp>
      <p:sp>
        <p:nvSpPr>
          <p:cNvPr id="16" name="مستطيل 15"/>
          <p:cNvSpPr/>
          <p:nvPr/>
        </p:nvSpPr>
        <p:spPr>
          <a:xfrm>
            <a:off x="214282" y="4967599"/>
            <a:ext cx="2928958"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الهدف ضمان الجودة والاستمرار بتحسين جودة البرامج والدرجات الأكاديمية والحماية من التدخلات الخارجية</a:t>
            </a:r>
            <a:endParaRPr lang="ar-SA" sz="1200" dirty="0"/>
          </a:p>
        </p:txBody>
      </p:sp>
      <p:sp>
        <p:nvSpPr>
          <p:cNvPr id="17" name="مستطيل 16"/>
          <p:cNvSpPr/>
          <p:nvPr/>
        </p:nvSpPr>
        <p:spPr>
          <a:xfrm>
            <a:off x="5929322" y="5652331"/>
            <a:ext cx="2928958" cy="27699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الحد الأقصى للاعتراف خمس سنوات</a:t>
            </a:r>
            <a:endParaRPr lang="ar-SA" sz="1200" dirty="0"/>
          </a:p>
        </p:txBody>
      </p:sp>
      <p:graphicFrame>
        <p:nvGraphicFramePr>
          <p:cNvPr id="21" name="جدول 20"/>
          <p:cNvGraphicFramePr>
            <a:graphicFrameLocks noGrp="1"/>
          </p:cNvGraphicFramePr>
          <p:nvPr/>
        </p:nvGraphicFramePr>
        <p:xfrm>
          <a:off x="1285852" y="857232"/>
          <a:ext cx="5357847" cy="1737370"/>
        </p:xfrm>
        <a:graphic>
          <a:graphicData uri="http://schemas.openxmlformats.org/drawingml/2006/table">
            <a:tbl>
              <a:tblPr rtl="1"/>
              <a:tblGrid>
                <a:gridCol w="1168227"/>
                <a:gridCol w="1329456"/>
                <a:gridCol w="697501"/>
                <a:gridCol w="915826"/>
                <a:gridCol w="1246837"/>
              </a:tblGrid>
              <a:tr h="342902">
                <a:tc>
                  <a:txBody>
                    <a:bodyPr/>
                    <a:lstStyle/>
                    <a:p>
                      <a:pPr algn="ctr" rtl="1">
                        <a:lnSpc>
                          <a:spcPct val="115000"/>
                        </a:lnSpc>
                        <a:spcAft>
                          <a:spcPts val="1000"/>
                        </a:spcAft>
                      </a:pPr>
                      <a:r>
                        <a:rPr lang="ar-SA" sz="1000" b="1" dirty="0">
                          <a:solidFill>
                            <a:srgbClr val="7030A0"/>
                          </a:solidFill>
                          <a:latin typeface="GE SS Text Light" pitchFamily="18" charset="-78"/>
                          <a:ea typeface="GE SS Text Light" pitchFamily="18" charset="-78"/>
                          <a:cs typeface="GE SS Text Light" pitchFamily="18" charset="-78"/>
                        </a:rPr>
                        <a:t>نوع المنظمة</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a:solidFill>
                            <a:srgbClr val="7030A0"/>
                          </a:solidFill>
                          <a:latin typeface="GE SS Text Light" pitchFamily="18" charset="-78"/>
                          <a:ea typeface="GE SS Text Light" pitchFamily="18" charset="-78"/>
                          <a:cs typeface="GE SS Text Light" pitchFamily="18" charset="-78"/>
                        </a:rPr>
                        <a:t>اهتمامها</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a:solidFill>
                            <a:srgbClr val="7030A0"/>
                          </a:solidFill>
                          <a:latin typeface="GE SS Text Light" pitchFamily="18" charset="-78"/>
                          <a:ea typeface="GE SS Text Light" pitchFamily="18" charset="-78"/>
                          <a:cs typeface="GE SS Text Light" pitchFamily="18" charset="-78"/>
                        </a:rPr>
                        <a:t>عددها</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smtClean="0">
                          <a:solidFill>
                            <a:srgbClr val="7030A0"/>
                          </a:solidFill>
                          <a:latin typeface="GE SS Text Light" pitchFamily="18" charset="-78"/>
                          <a:ea typeface="GE SS Text Light" pitchFamily="18" charset="-78"/>
                          <a:cs typeface="GE SS Text Light" pitchFamily="18" charset="-78"/>
                        </a:rPr>
                        <a:t>الاعتراف</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a:solidFill>
                            <a:srgbClr val="7030A0"/>
                          </a:solidFill>
                          <a:latin typeface="GE SS Text Light" pitchFamily="18" charset="-78"/>
                          <a:ea typeface="GE SS Text Light" pitchFamily="18" charset="-78"/>
                          <a:cs typeface="GE SS Text Light" pitchFamily="18" charset="-78"/>
                        </a:rPr>
                        <a:t>المؤسسات والبرامج</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52401">
                <a:tc>
                  <a:txBody>
                    <a:bodyPr/>
                    <a:lstStyle/>
                    <a:p>
                      <a:pPr algn="ctr" rtl="1">
                        <a:lnSpc>
                          <a:spcPct val="115000"/>
                        </a:lnSpc>
                        <a:spcAft>
                          <a:spcPts val="1000"/>
                        </a:spcAft>
                      </a:pPr>
                      <a:r>
                        <a:rPr lang="ar-SA" sz="1000" b="1" dirty="0">
                          <a:solidFill>
                            <a:srgbClr val="7030A0"/>
                          </a:solidFill>
                          <a:latin typeface="Calibri"/>
                          <a:ea typeface="Calibri"/>
                          <a:cs typeface="+mj-cs"/>
                        </a:rPr>
                        <a:t>إقليمية</a:t>
                      </a:r>
                      <a:endParaRPr lang="en-US" sz="1000" b="1" dirty="0">
                        <a:solidFill>
                          <a:srgbClr val="7030A0"/>
                        </a:solidFill>
                        <a:latin typeface="Calibri"/>
                        <a:ea typeface="Calibri"/>
                        <a:cs typeface="+mj-cs"/>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000" b="1" dirty="0">
                          <a:solidFill>
                            <a:srgbClr val="7030A0"/>
                          </a:solidFill>
                          <a:latin typeface="Calibri"/>
                          <a:ea typeface="Calibri"/>
                          <a:cs typeface="+mj-cs"/>
                        </a:rPr>
                        <a:t>اعتماد مؤسسي</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000" b="1" dirty="0" smtClean="0">
                          <a:solidFill>
                            <a:srgbClr val="7030A0"/>
                          </a:solidFill>
                          <a:latin typeface="Calibri"/>
                          <a:ea typeface="Calibri"/>
                          <a:cs typeface="+mj-cs"/>
                        </a:rPr>
                        <a:t>8</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1">
                        <a:lnSpc>
                          <a:spcPct val="115000"/>
                        </a:lnSpc>
                        <a:spcAft>
                          <a:spcPts val="1000"/>
                        </a:spcAft>
                      </a:pPr>
                      <a:r>
                        <a:rPr lang="en-US" sz="1000" b="1" i="1" dirty="0">
                          <a:solidFill>
                            <a:srgbClr val="7030A0"/>
                          </a:solidFill>
                          <a:latin typeface="Times New Roman"/>
                          <a:ea typeface="Calibri"/>
                          <a:cs typeface="+mj-cs"/>
                        </a:rPr>
                        <a:t>USDE</a:t>
                      </a:r>
                      <a:endParaRPr lang="en-US" sz="1000" b="1" dirty="0">
                        <a:solidFill>
                          <a:srgbClr val="7030A0"/>
                        </a:solidFill>
                        <a:latin typeface="Calibri"/>
                        <a:ea typeface="Calibri"/>
                        <a:cs typeface="+mj-cs"/>
                      </a:endParaRPr>
                    </a:p>
                    <a:p>
                      <a:pPr algn="ctr" rtl="1">
                        <a:lnSpc>
                          <a:spcPct val="115000"/>
                        </a:lnSpc>
                        <a:spcAft>
                          <a:spcPts val="1000"/>
                        </a:spcAft>
                      </a:pPr>
                      <a:r>
                        <a:rPr lang="en-US" sz="1000" b="1" i="1" dirty="0">
                          <a:solidFill>
                            <a:srgbClr val="7030A0"/>
                          </a:solidFill>
                          <a:latin typeface="Times New Roman"/>
                          <a:ea typeface="Calibri"/>
                          <a:cs typeface="+mj-cs"/>
                        </a:rPr>
                        <a:t>And/ or</a:t>
                      </a:r>
                      <a:endParaRPr lang="en-US" sz="1000" b="1" dirty="0">
                        <a:solidFill>
                          <a:srgbClr val="7030A0"/>
                        </a:solidFill>
                        <a:latin typeface="Calibri"/>
                        <a:ea typeface="Calibri"/>
                        <a:cs typeface="+mj-cs"/>
                      </a:endParaRPr>
                    </a:p>
                    <a:p>
                      <a:pPr algn="ctr" rtl="1">
                        <a:lnSpc>
                          <a:spcPct val="115000"/>
                        </a:lnSpc>
                        <a:spcAft>
                          <a:spcPts val="1000"/>
                        </a:spcAft>
                      </a:pPr>
                      <a:r>
                        <a:rPr lang="en-US" sz="1000" b="1" i="1" dirty="0">
                          <a:solidFill>
                            <a:srgbClr val="7030A0"/>
                          </a:solidFill>
                          <a:latin typeface="Times New Roman"/>
                          <a:ea typeface="Calibri"/>
                          <a:cs typeface="+mj-cs"/>
                        </a:rPr>
                        <a:t>CHEA</a:t>
                      </a:r>
                      <a:endParaRPr lang="en-US" sz="1000" b="1" dirty="0">
                        <a:solidFill>
                          <a:srgbClr val="7030A0"/>
                        </a:solidFill>
                        <a:latin typeface="Calibri"/>
                        <a:ea typeface="Calibri"/>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000" b="1" dirty="0">
                          <a:solidFill>
                            <a:srgbClr val="7030A0"/>
                          </a:solidFill>
                          <a:latin typeface="Calibri"/>
                          <a:ea typeface="Calibri"/>
                          <a:cs typeface="+mj-cs"/>
                        </a:rPr>
                        <a:t>3025 مؤسسة</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2">
                <a:tc rowSpan="2">
                  <a:txBody>
                    <a:bodyPr/>
                    <a:lstStyle/>
                    <a:p>
                      <a:pPr algn="ctr" rtl="1">
                        <a:lnSpc>
                          <a:spcPct val="115000"/>
                        </a:lnSpc>
                        <a:spcAft>
                          <a:spcPts val="1000"/>
                        </a:spcAft>
                      </a:pPr>
                      <a:r>
                        <a:rPr lang="ar-SA" sz="1000" b="1" dirty="0">
                          <a:solidFill>
                            <a:srgbClr val="7030A0"/>
                          </a:solidFill>
                          <a:latin typeface="Calibri"/>
                          <a:ea typeface="Calibri"/>
                          <a:cs typeface="+mj-cs"/>
                        </a:rPr>
                        <a:t>وطنية</a:t>
                      </a:r>
                      <a:endParaRPr lang="en-US" sz="1000" b="1" dirty="0">
                        <a:solidFill>
                          <a:srgbClr val="7030A0"/>
                        </a:solidFill>
                        <a:latin typeface="Calibri"/>
                        <a:ea typeface="Calibri"/>
                        <a:cs typeface="+mj-cs"/>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just" rtl="1">
                        <a:lnSpc>
                          <a:spcPct val="115000"/>
                        </a:lnSpc>
                        <a:spcAft>
                          <a:spcPts val="1000"/>
                        </a:spcAft>
                      </a:pPr>
                      <a:r>
                        <a:rPr lang="ar-SA" sz="1000" b="1" dirty="0">
                          <a:solidFill>
                            <a:srgbClr val="7030A0"/>
                          </a:solidFill>
                          <a:latin typeface="Calibri"/>
                          <a:ea typeface="Calibri"/>
                          <a:cs typeface="+mj-cs"/>
                        </a:rPr>
                        <a:t>اعتماد مؤسسي/ ديني</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a:solidFill>
                            <a:srgbClr val="7030A0"/>
                          </a:solidFill>
                          <a:latin typeface="Calibri"/>
                          <a:ea typeface="Calibri"/>
                          <a:cs typeface="+mj-cs"/>
                        </a:rPr>
                        <a:t>4</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pPr rtl="1"/>
                      <a:endParaRPr lang="ar-SA"/>
                    </a:p>
                  </a:txBody>
                  <a:tcPr/>
                </a:tc>
                <a:tc>
                  <a:txBody>
                    <a:bodyPr/>
                    <a:lstStyle/>
                    <a:p>
                      <a:pPr algn="ctr" rtl="1">
                        <a:lnSpc>
                          <a:spcPct val="115000"/>
                        </a:lnSpc>
                        <a:spcAft>
                          <a:spcPts val="1000"/>
                        </a:spcAft>
                      </a:pPr>
                      <a:r>
                        <a:rPr lang="ar-SA" sz="1000" b="1" dirty="0">
                          <a:solidFill>
                            <a:srgbClr val="7030A0"/>
                          </a:solidFill>
                          <a:latin typeface="Calibri"/>
                          <a:ea typeface="Calibri"/>
                          <a:cs typeface="+mj-cs"/>
                        </a:rPr>
                        <a:t>449 مؤسسة</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304802">
                <a:tc vMerge="1">
                  <a:txBody>
                    <a:bodyPr/>
                    <a:lstStyle/>
                    <a:p>
                      <a:pPr rtl="1"/>
                      <a:endParaRPr lang="ar-SA"/>
                    </a:p>
                  </a:txBody>
                  <a:tcPr/>
                </a:tc>
                <a:tc>
                  <a:txBody>
                    <a:bodyPr/>
                    <a:lstStyle/>
                    <a:p>
                      <a:pPr algn="just" rtl="1">
                        <a:lnSpc>
                          <a:spcPct val="115000"/>
                        </a:lnSpc>
                        <a:spcAft>
                          <a:spcPts val="1000"/>
                        </a:spcAft>
                      </a:pPr>
                      <a:r>
                        <a:rPr lang="ar-SA" sz="1000" b="1" dirty="0">
                          <a:solidFill>
                            <a:srgbClr val="7030A0"/>
                          </a:solidFill>
                          <a:latin typeface="Calibri"/>
                          <a:ea typeface="Calibri"/>
                          <a:cs typeface="+mj-cs"/>
                        </a:rPr>
                        <a:t>اعتماد مؤسسي/ وظيفي</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smtClean="0">
                          <a:solidFill>
                            <a:srgbClr val="7030A0"/>
                          </a:solidFill>
                          <a:latin typeface="Calibri"/>
                          <a:ea typeface="Calibri"/>
                          <a:cs typeface="+mj-cs"/>
                        </a:rPr>
                        <a:t>7</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pPr rtl="1"/>
                      <a:endParaRPr lang="ar-SA"/>
                    </a:p>
                  </a:txBody>
                  <a:tcPr/>
                </a:tc>
                <a:tc>
                  <a:txBody>
                    <a:bodyPr/>
                    <a:lstStyle/>
                    <a:p>
                      <a:pPr algn="ctr" rtl="1">
                        <a:lnSpc>
                          <a:spcPct val="115000"/>
                        </a:lnSpc>
                        <a:spcAft>
                          <a:spcPts val="1000"/>
                        </a:spcAft>
                      </a:pPr>
                      <a:r>
                        <a:rPr lang="ar-SA" sz="1000" b="1">
                          <a:solidFill>
                            <a:srgbClr val="7030A0"/>
                          </a:solidFill>
                          <a:latin typeface="Calibri"/>
                          <a:ea typeface="Calibri"/>
                          <a:cs typeface="+mj-cs"/>
                        </a:rPr>
                        <a:t>3532 مؤسسة</a:t>
                      </a:r>
                      <a:endParaRPr lang="en-US" sz="1000" b="1">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304802">
                <a:tc>
                  <a:txBody>
                    <a:bodyPr/>
                    <a:lstStyle/>
                    <a:p>
                      <a:pPr algn="ctr" rtl="1">
                        <a:lnSpc>
                          <a:spcPct val="115000"/>
                        </a:lnSpc>
                        <a:spcAft>
                          <a:spcPts val="1000"/>
                        </a:spcAft>
                      </a:pPr>
                      <a:r>
                        <a:rPr lang="ar-SA" sz="1000" b="1" dirty="0">
                          <a:solidFill>
                            <a:srgbClr val="7030A0"/>
                          </a:solidFill>
                          <a:latin typeface="Calibri"/>
                          <a:ea typeface="Calibri"/>
                          <a:cs typeface="+mj-cs"/>
                        </a:rPr>
                        <a:t>متخصصة</a:t>
                      </a:r>
                      <a:endParaRPr lang="en-US" sz="1000" b="1" dirty="0">
                        <a:solidFill>
                          <a:srgbClr val="7030A0"/>
                        </a:solidFill>
                        <a:latin typeface="Calibri"/>
                        <a:ea typeface="Calibri"/>
                        <a:cs typeface="+mj-cs"/>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000" b="1" dirty="0">
                          <a:solidFill>
                            <a:srgbClr val="7030A0"/>
                          </a:solidFill>
                          <a:latin typeface="Calibri"/>
                          <a:ea typeface="Calibri"/>
                          <a:cs typeface="+mj-cs"/>
                        </a:rPr>
                        <a:t>اعتماد برامجي أو تخصصي</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000" b="1" dirty="0" smtClean="0">
                          <a:solidFill>
                            <a:srgbClr val="7030A0"/>
                          </a:solidFill>
                          <a:latin typeface="Calibri"/>
                          <a:ea typeface="Calibri"/>
                          <a:cs typeface="+mj-cs"/>
                        </a:rPr>
                        <a:t>68</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SA"/>
                    </a:p>
                  </a:txBody>
                  <a:tcPr/>
                </a:tc>
                <a:tc>
                  <a:txBody>
                    <a:bodyPr/>
                    <a:lstStyle/>
                    <a:p>
                      <a:pPr algn="ctr" rtl="1">
                        <a:lnSpc>
                          <a:spcPct val="115000"/>
                        </a:lnSpc>
                        <a:spcAft>
                          <a:spcPts val="1000"/>
                        </a:spcAft>
                      </a:pPr>
                      <a:r>
                        <a:rPr lang="ar-SA" sz="1000" b="1">
                          <a:solidFill>
                            <a:srgbClr val="7030A0"/>
                          </a:solidFill>
                          <a:latin typeface="Calibri"/>
                          <a:ea typeface="Calibri"/>
                          <a:cs typeface="+mj-cs"/>
                        </a:rPr>
                        <a:t>19453 برنامج</a:t>
                      </a:r>
                      <a:endParaRPr lang="en-US" sz="1000" b="1">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2">
                <a:tc gridSpan="2">
                  <a:txBody>
                    <a:bodyPr/>
                    <a:lstStyle/>
                    <a:p>
                      <a:pPr algn="ctr" rtl="1">
                        <a:lnSpc>
                          <a:spcPct val="115000"/>
                        </a:lnSpc>
                        <a:spcAft>
                          <a:spcPts val="1000"/>
                        </a:spcAft>
                      </a:pPr>
                      <a:r>
                        <a:rPr lang="ar-SA" sz="1000" b="1" dirty="0" smtClean="0">
                          <a:solidFill>
                            <a:srgbClr val="7030A0"/>
                          </a:solidFill>
                          <a:latin typeface="Calibri"/>
                          <a:ea typeface="Calibri"/>
                          <a:cs typeface="+mj-cs"/>
                        </a:rPr>
                        <a:t>المجموع</a:t>
                      </a:r>
                      <a:endParaRPr lang="en-US" sz="1000" b="1" dirty="0">
                        <a:solidFill>
                          <a:srgbClr val="7030A0"/>
                        </a:solidFill>
                        <a:latin typeface="Calibri"/>
                        <a:ea typeface="Calibri"/>
                        <a:cs typeface="+mj-cs"/>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pPr rtl="1"/>
                      <a:endParaRPr lang="ar-SA"/>
                    </a:p>
                  </a:txBody>
                  <a:tcPr/>
                </a:tc>
                <a:tc>
                  <a:txBody>
                    <a:bodyPr/>
                    <a:lstStyle/>
                    <a:p>
                      <a:pPr algn="ctr" rtl="1">
                        <a:lnSpc>
                          <a:spcPct val="115000"/>
                        </a:lnSpc>
                        <a:spcAft>
                          <a:spcPts val="1000"/>
                        </a:spcAft>
                      </a:pPr>
                      <a:r>
                        <a:rPr lang="ar-SA" sz="1000" b="1" dirty="0">
                          <a:solidFill>
                            <a:srgbClr val="7030A0"/>
                          </a:solidFill>
                          <a:latin typeface="Calibri"/>
                          <a:ea typeface="Calibri"/>
                          <a:cs typeface="+mj-cs"/>
                        </a:rPr>
                        <a:t>81</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pPr rtl="1"/>
                      <a:endParaRPr lang="ar-SA"/>
                    </a:p>
                  </a:txBody>
                  <a:tcPr/>
                </a:tc>
                <a:tc>
                  <a:txBody>
                    <a:bodyPr/>
                    <a:lstStyle/>
                    <a:p>
                      <a:pPr algn="ctr" rtl="1">
                        <a:lnSpc>
                          <a:spcPct val="115000"/>
                        </a:lnSpc>
                        <a:spcAft>
                          <a:spcPts val="1000"/>
                        </a:spcAft>
                      </a:pPr>
                      <a:r>
                        <a:rPr lang="ar-SA" sz="1000" b="1" dirty="0">
                          <a:solidFill>
                            <a:srgbClr val="7030A0"/>
                          </a:solidFill>
                          <a:latin typeface="Calibri"/>
                          <a:ea typeface="Calibri"/>
                          <a:cs typeface="+mj-cs"/>
                        </a:rPr>
                        <a:t>26459مؤسسة وبرنامج</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pattFill prst="pct10">
                      <a:fgClr>
                        <a:srgbClr val="FFFFFF"/>
                      </a:fgClr>
                      <a:bgClr>
                        <a:srgbClr val="E5E5E5"/>
                      </a:bgClr>
                    </a:pattFill>
                  </a:tcPr>
                </a:tc>
              </a:tr>
            </a:tbl>
          </a:graphicData>
        </a:graphic>
      </p:graphicFrame>
      <p:sp>
        <p:nvSpPr>
          <p:cNvPr id="23" name="مربع نص 22"/>
          <p:cNvSpPr txBox="1"/>
          <p:nvPr/>
        </p:nvSpPr>
        <p:spPr>
          <a:xfrm>
            <a:off x="6643702" y="857232"/>
            <a:ext cx="1071570" cy="1723549"/>
          </a:xfrm>
          <a:prstGeom prst="rect">
            <a:avLst/>
          </a:prstGeom>
        </p:spPr>
        <p:style>
          <a:lnRef idx="1">
            <a:schemeClr val="dk1"/>
          </a:lnRef>
          <a:fillRef idx="2">
            <a:schemeClr val="dk1"/>
          </a:fillRef>
          <a:effectRef idx="1">
            <a:schemeClr val="dk1"/>
          </a:effectRef>
          <a:fontRef idx="minor">
            <a:schemeClr val="dk1"/>
          </a:fontRef>
        </p:style>
        <p:txBody>
          <a:bodyPr wrap="square" rtlCol="1">
            <a:spAutoFit/>
          </a:bodyPr>
          <a:lstStyle/>
          <a:p>
            <a:pPr algn="ctr" rtl="1"/>
            <a:r>
              <a:rPr lang="ar-SA" sz="1500" b="1" dirty="0" smtClean="0">
                <a:solidFill>
                  <a:schemeClr val="tx2"/>
                </a:solidFill>
                <a:latin typeface="GE SS Text Light" pitchFamily="18" charset="-78"/>
                <a:ea typeface="GE SS Text Light" pitchFamily="18" charset="-78"/>
                <a:cs typeface="GE SS Text Light" pitchFamily="18" charset="-78"/>
              </a:rPr>
              <a:t>منظمات الاعتماد الأكاديمي في الولايات المتحدة</a:t>
            </a:r>
          </a:p>
          <a:p>
            <a:pPr algn="ctr" rtl="1"/>
            <a:endParaRPr lang="ar-SA" sz="1500" b="1" dirty="0" smtClean="0">
              <a:solidFill>
                <a:schemeClr val="tx2"/>
              </a:solidFill>
              <a:latin typeface="GE SS Text Light" pitchFamily="18" charset="-78"/>
              <a:ea typeface="GE SS Text Light" pitchFamily="18" charset="-78"/>
              <a:cs typeface="GE SS Text Light" pitchFamily="18" charset="-78"/>
            </a:endParaRPr>
          </a:p>
          <a:p>
            <a:pPr algn="ctr" rtl="1"/>
            <a:endParaRPr lang="ar-SA" sz="1600" b="1" dirty="0">
              <a:solidFill>
                <a:schemeClr val="tx2"/>
              </a:solidFill>
              <a:latin typeface="GE SS Text Light" pitchFamily="18" charset="-78"/>
              <a:ea typeface="GE SS Text Light" pitchFamily="18" charset="-78"/>
              <a:cs typeface="GE SS Text Light" pitchFamily="18" charset="-78"/>
            </a:endParaRPr>
          </a:p>
        </p:txBody>
      </p:sp>
      <p:sp>
        <p:nvSpPr>
          <p:cNvPr id="18" name="سهم إلى اليسار واليمين 17"/>
          <p:cNvSpPr/>
          <p:nvPr/>
        </p:nvSpPr>
        <p:spPr>
          <a:xfrm>
            <a:off x="3643306" y="4429132"/>
            <a:ext cx="1785950" cy="5000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smtClean="0"/>
              <a:t>سياساته ومعاييره</a:t>
            </a:r>
            <a:endParaRPr lang="ar-SA" sz="1400" dirty="0"/>
          </a:p>
        </p:txBody>
      </p:sp>
      <p:sp>
        <p:nvSpPr>
          <p:cNvPr id="19" name="سهم إلى اليسار واليمين 18"/>
          <p:cNvSpPr/>
          <p:nvPr/>
        </p:nvSpPr>
        <p:spPr>
          <a:xfrm>
            <a:off x="3643306" y="5000636"/>
            <a:ext cx="1785950" cy="5000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smtClean="0"/>
              <a:t>الهدف</a:t>
            </a:r>
            <a:endParaRPr lang="ar-SA" dirty="0"/>
          </a:p>
        </p:txBody>
      </p:sp>
      <p:sp>
        <p:nvSpPr>
          <p:cNvPr id="20" name="سهم إلى اليسار واليمين 19"/>
          <p:cNvSpPr/>
          <p:nvPr/>
        </p:nvSpPr>
        <p:spPr>
          <a:xfrm>
            <a:off x="3643306" y="5572140"/>
            <a:ext cx="1785950" cy="5000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smtClean="0"/>
              <a:t>مده الاعتراف</a:t>
            </a:r>
            <a:endParaRPr lang="ar-SA" sz="1400" dirty="0"/>
          </a:p>
        </p:txBody>
      </p:sp>
      <p:sp>
        <p:nvSpPr>
          <p:cNvPr id="22" name="مستطيل 21"/>
          <p:cNvSpPr/>
          <p:nvPr/>
        </p:nvSpPr>
        <p:spPr>
          <a:xfrm>
            <a:off x="1285852" y="2571744"/>
            <a:ext cx="6429420" cy="215444"/>
          </a:xfrm>
          <a:prstGeom prst="rect">
            <a:avLst/>
          </a:prstGeom>
        </p:spPr>
        <p:txBody>
          <a:bodyPr wrap="square">
            <a:spAutoFit/>
          </a:bodyPr>
          <a:lstStyle/>
          <a:p>
            <a:pPr lvl="0" algn="r" rtl="1" fontAlgn="base">
              <a:spcBef>
                <a:spcPct val="0"/>
              </a:spcBef>
              <a:spcAft>
                <a:spcPct val="0"/>
              </a:spcAft>
            </a:pPr>
            <a:r>
              <a:rPr lang="ar-SA" sz="800" dirty="0" smtClean="0">
                <a:latin typeface="Times New Roman" pitchFamily="18" charset="0"/>
                <a:ea typeface="Calibri" pitchFamily="34" charset="0"/>
                <a:cs typeface="Times New Roman" pitchFamily="18" charset="0"/>
              </a:rPr>
              <a:t>*الحربي، علي . متطلبات الأخذ بمعايير الاعتماد الأكاديمي لبرامج التعلم الإلكتروني عن بعد في الجامعات السعودية . رسالة دكتوراه غير منشورة، كلية التربية ، جامعة الملك سعود، 2011م.</a:t>
            </a:r>
            <a:endParaRPr lang="ar-SA"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500" fill="hold"/>
                                        <p:tgtEl>
                                          <p:spTgt spid="14"/>
                                        </p:tgtEl>
                                        <p:attrNameLst>
                                          <p:attrName>ppt_x</p:attrName>
                                        </p:attrNameLst>
                                      </p:cBhvr>
                                      <p:tavLst>
                                        <p:tav tm="0">
                                          <p:val>
                                            <p:strVal val="#ppt_x"/>
                                          </p:val>
                                        </p:tav>
                                        <p:tav tm="100000">
                                          <p:val>
                                            <p:strVal val="#ppt_x"/>
                                          </p:val>
                                        </p:tav>
                                      </p:tavLst>
                                    </p:anim>
                                    <p:anim calcmode="lin" valueType="num">
                                      <p:cBhvr additive="base">
                                        <p:cTn id="60" dur="500" fill="hold"/>
                                        <p:tgtEl>
                                          <p:spTgt spid="1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ppt_x"/>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49" grpId="0" animBg="1"/>
      <p:bldP spid="9" grpId="0" animBg="1"/>
      <p:bldP spid="11" grpId="0" animBg="1"/>
      <p:bldP spid="12" grpId="0" animBg="1"/>
      <p:bldP spid="13" grpId="0" animBg="1"/>
      <p:bldP spid="14" grpId="0" animBg="1"/>
      <p:bldP spid="15" grpId="0" animBg="1"/>
      <p:bldP spid="16" grpId="0" animBg="1"/>
      <p:bldP spid="17" grpId="0" animBg="1"/>
      <p:bldP spid="23" grpId="0" animBg="1"/>
      <p:bldP spid="18" grpId="0" animBg="1"/>
      <p:bldP spid="19" grpId="0" animBg="1"/>
      <p:bldP spid="20" grpId="0" animBg="1"/>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b="1" dirty="0" smtClean="0">
                <a:solidFill>
                  <a:schemeClr val="bg1"/>
                </a:solidFill>
                <a:latin typeface="GE SS Text Light" pitchFamily="18" charset="-78"/>
                <a:ea typeface="GE SS Text Light" pitchFamily="18" charset="-78"/>
                <a:cs typeface="GE SS Text Light" pitchFamily="18" charset="-78"/>
              </a:rPr>
              <a:t>النموذج الأمريكي في الاعتماد الأكاديمي</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8" name="مستطيل مستدير الزوايا 7"/>
          <p:cNvSpPr/>
          <p:nvPr/>
        </p:nvSpPr>
        <p:spPr>
          <a:xfrm>
            <a:off x="3071802" y="1285860"/>
            <a:ext cx="2857520"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fontAlgn="base">
              <a:spcBef>
                <a:spcPct val="0"/>
              </a:spcBef>
              <a:spcAft>
                <a:spcPct val="0"/>
              </a:spcAft>
            </a:pPr>
            <a:r>
              <a:rPr lang="ar-SA" dirty="0" smtClean="0">
                <a:solidFill>
                  <a:schemeClr val="bg1"/>
                </a:solidFill>
                <a:latin typeface="GE SS Text Light" pitchFamily="18" charset="-78"/>
                <a:ea typeface="GE SS Text Light" pitchFamily="18" charset="-78"/>
                <a:cs typeface="GE SS Text Light" pitchFamily="18" charset="-78"/>
              </a:rPr>
              <a:t>اعتماد التعليم عن بعد وجودته في الولايات المتحدة</a:t>
            </a:r>
            <a:endParaRPr lang="en-US" sz="1000" dirty="0" smtClean="0">
              <a:solidFill>
                <a:schemeClr val="bg1"/>
              </a:solidFill>
              <a:latin typeface="GE SS Text Light" pitchFamily="18" charset="-78"/>
              <a:ea typeface="GE SS Text Light" pitchFamily="18" charset="-78"/>
              <a:cs typeface="GE SS Text Light" pitchFamily="18" charset="-78"/>
            </a:endParaRPr>
          </a:p>
        </p:txBody>
      </p:sp>
      <p:sp>
        <p:nvSpPr>
          <p:cNvPr id="45057" name="Rectangle 1"/>
          <p:cNvSpPr>
            <a:spLocks noChangeArrowheads="1"/>
          </p:cNvSpPr>
          <p:nvPr/>
        </p:nvSpPr>
        <p:spPr bwMode="auto">
          <a:xfrm>
            <a:off x="2143108" y="5143512"/>
            <a:ext cx="4714908" cy="938719"/>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buFont typeface="Arial" pitchFamily="34" charset="0"/>
              <a:buChar char="•"/>
            </a:pPr>
            <a:r>
              <a:rPr lang="ar-SA" sz="1100" b="1" dirty="0" smtClean="0">
                <a:solidFill>
                  <a:prstClr val="black"/>
                </a:solidFill>
                <a:latin typeface="Times New Roman" pitchFamily="18" charset="0"/>
                <a:ea typeface="Calibri" pitchFamily="34" charset="0"/>
                <a:cs typeface="Times New Roman" pitchFamily="18" charset="0"/>
              </a:rPr>
              <a:t>38 من المنظمات المتخصصة شاركت في اعتماد بعض برامج التعليم عن بعد </a:t>
            </a:r>
          </a:p>
          <a:p>
            <a:pPr lvl="0" algn="r" rtl="1" fontAlgn="base">
              <a:spcBef>
                <a:spcPct val="0"/>
              </a:spcBef>
              <a:spcAft>
                <a:spcPct val="0"/>
              </a:spcAft>
              <a:buFont typeface="Arial" pitchFamily="34" charset="0"/>
              <a:buChar char="•"/>
            </a:pPr>
            <a:r>
              <a:rPr lang="ar-SA" sz="1100" b="1" dirty="0" smtClean="0">
                <a:latin typeface="Times New Roman" pitchFamily="18" charset="0"/>
                <a:ea typeface="Calibri" pitchFamily="34" charset="0"/>
                <a:cs typeface="Times New Roman" pitchFamily="18" charset="0"/>
              </a:rPr>
              <a:t>تم اعتماد  2277 برنامج </a:t>
            </a:r>
            <a:r>
              <a:rPr kumimoji="0" lang="ar-SA" sz="1100" b="1" i="0" u="none" strike="noStrike" cap="none" normalizeH="0" baseline="0" dirty="0" smtClean="0">
                <a:ln>
                  <a:noFill/>
                </a:ln>
                <a:effectLst/>
                <a:latin typeface="Times New Roman" pitchFamily="18" charset="0"/>
                <a:ea typeface="Calibri" pitchFamily="34" charset="0"/>
                <a:cs typeface="Times New Roman" pitchFamily="18" charset="0"/>
              </a:rPr>
              <a:t>من بين 12838 برنامج </a:t>
            </a:r>
          </a:p>
          <a:p>
            <a:pPr lvl="0" algn="r" rtl="1" fontAlgn="base">
              <a:spcBef>
                <a:spcPct val="0"/>
              </a:spcBef>
              <a:spcAft>
                <a:spcPct val="0"/>
              </a:spcAft>
              <a:buFont typeface="Arial" pitchFamily="34" charset="0"/>
              <a:buChar char="•"/>
            </a:pPr>
            <a:r>
              <a:rPr kumimoji="0" lang="ar-SA" sz="1100" b="1" i="0" u="none" strike="noStrike" cap="none" normalizeH="0" baseline="0" dirty="0" smtClean="0">
                <a:ln>
                  <a:noFill/>
                </a:ln>
                <a:effectLst/>
                <a:latin typeface="Times New Roman" pitchFamily="18" charset="0"/>
                <a:ea typeface="Calibri" pitchFamily="34" charset="0"/>
                <a:cs typeface="Times New Roman" pitchFamily="18" charset="0"/>
              </a:rPr>
              <a:t>ظهرت حاجة محدودة لتطوير معايير وسياسات وإجراءات منفصلة </a:t>
            </a:r>
          </a:p>
          <a:p>
            <a:pPr lvl="0" algn="r" rtl="1" fontAlgn="base">
              <a:spcBef>
                <a:spcPct val="0"/>
              </a:spcBef>
              <a:spcAft>
                <a:spcPct val="0"/>
              </a:spcAft>
              <a:buFont typeface="Arial" pitchFamily="34" charset="0"/>
              <a:buChar char="•"/>
            </a:pPr>
            <a:r>
              <a:rPr kumimoji="0" lang="ar-SA" sz="1100" b="1" i="0" u="none" strike="noStrike" cap="none" normalizeH="0" baseline="0" dirty="0" smtClean="0">
                <a:ln>
                  <a:noFill/>
                </a:ln>
                <a:effectLst/>
                <a:latin typeface="Times New Roman" pitchFamily="18" charset="0"/>
                <a:ea typeface="Calibri" pitchFamily="34" charset="0"/>
                <a:cs typeface="Times New Roman" pitchFamily="18" charset="0"/>
              </a:rPr>
              <a:t> تختلف طريقة المنظمات المتخصصة لضمان جودة التعليم عن بعد عن المنظمات الإقليمية والوطنية التي تتناول الاعتماد المؤسسي للمؤسسة ككل حيث</a:t>
            </a:r>
            <a:r>
              <a:rPr kumimoji="0" lang="ar-SA" sz="1100" b="1" i="0" u="none" strike="noStrike" cap="none" normalizeH="0" dirty="0" smtClean="0">
                <a:ln>
                  <a:noFill/>
                </a:ln>
                <a:effectLst/>
                <a:latin typeface="Times New Roman" pitchFamily="18" charset="0"/>
                <a:ea typeface="Calibri" pitchFamily="34" charset="0"/>
                <a:cs typeface="Times New Roman" pitchFamily="18" charset="0"/>
              </a:rPr>
              <a:t> </a:t>
            </a:r>
            <a:r>
              <a:rPr kumimoji="0" lang="ar-SA" sz="1100" b="1" i="0" u="none" strike="noStrike" cap="none" normalizeH="0" baseline="0" dirty="0" smtClean="0">
                <a:ln>
                  <a:noFill/>
                </a:ln>
                <a:effectLst/>
                <a:latin typeface="Times New Roman" pitchFamily="18" charset="0"/>
                <a:ea typeface="Calibri" pitchFamily="34" charset="0"/>
                <a:cs typeface="Times New Roman" pitchFamily="18" charset="0"/>
              </a:rPr>
              <a:t>طورت صيغ مشتركة ومعايير تكميلية ومنفصلة</a:t>
            </a:r>
            <a:endParaRPr kumimoji="0" lang="en-US" sz="1100" b="1" i="0" u="none" strike="noStrike" cap="none" normalizeH="0" baseline="0" dirty="0" smtClean="0">
              <a:ln>
                <a:noFill/>
              </a:ln>
              <a:effectLst/>
              <a:latin typeface="Arial" pitchFamily="34" charset="0"/>
              <a:cs typeface="Arial" pitchFamily="34" charset="0"/>
            </a:endParaRPr>
          </a:p>
        </p:txBody>
      </p:sp>
      <p:sp>
        <p:nvSpPr>
          <p:cNvPr id="18" name="مستطيل 17"/>
          <p:cNvSpPr/>
          <p:nvPr/>
        </p:nvSpPr>
        <p:spPr>
          <a:xfrm>
            <a:off x="1714480" y="2071678"/>
            <a:ext cx="5715040" cy="46166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r" rtl="1"/>
            <a:r>
              <a:rPr lang="ar-SA" sz="1200" dirty="0" smtClean="0">
                <a:latin typeface="Times New Roman" pitchFamily="18" charset="0"/>
                <a:ea typeface="Calibri" pitchFamily="34" charset="0"/>
                <a:cs typeface="Times New Roman" pitchFamily="18" charset="0"/>
              </a:rPr>
              <a:t> وفقاً لتقرير لمجلس اعتماد التعليم العالي  </a:t>
            </a:r>
            <a:r>
              <a:rPr lang="en-US" sz="1200" i="1" dirty="0" smtClean="0">
                <a:solidFill>
                  <a:srgbClr val="000000"/>
                </a:solidFill>
                <a:latin typeface="Times New Roman" pitchFamily="18" charset="0"/>
                <a:ea typeface="Calibri" pitchFamily="34" charset="0"/>
                <a:cs typeface="Times New Roman" pitchFamily="18" charset="0"/>
              </a:rPr>
              <a:t>CHEA</a:t>
            </a:r>
            <a:r>
              <a:rPr lang="ar-SA" sz="1200" dirty="0" smtClean="0">
                <a:latin typeface="Times New Roman" pitchFamily="18" charset="0"/>
                <a:ea typeface="Calibri" pitchFamily="34" charset="0"/>
                <a:cs typeface="Times New Roman" pitchFamily="18" charset="0"/>
              </a:rPr>
              <a:t> عام 2002 فإن 1979 مؤسسة تعليمية معتمدة من أصل  5635 مؤسسة تعليمية في الولايات المتحدة قدمت نوعاً من التعليم عن بعد  </a:t>
            </a:r>
            <a:r>
              <a:rPr lang="en-US" sz="1200" i="1" dirty="0" smtClean="0">
                <a:latin typeface="Times New Roman" pitchFamily="18" charset="0"/>
                <a:ea typeface="Calibri" pitchFamily="34" charset="0"/>
                <a:cs typeface="Times New Roman" pitchFamily="18" charset="0"/>
              </a:rPr>
              <a:t>(Robinson, 2004)</a:t>
            </a:r>
            <a:r>
              <a:rPr lang="ar-SA" sz="1200" dirty="0" smtClean="0">
                <a:latin typeface="Times New Roman" pitchFamily="18" charset="0"/>
                <a:ea typeface="Calibri" pitchFamily="34" charset="0"/>
                <a:cs typeface="Times New Roman" pitchFamily="18" charset="0"/>
              </a:rPr>
              <a:t>.</a:t>
            </a:r>
            <a:endParaRPr lang="ar-SA" sz="1200" dirty="0"/>
          </a:p>
        </p:txBody>
      </p:sp>
      <p:sp>
        <p:nvSpPr>
          <p:cNvPr id="19" name="مستطيل 18"/>
          <p:cNvSpPr/>
          <p:nvPr/>
        </p:nvSpPr>
        <p:spPr>
          <a:xfrm>
            <a:off x="1714480" y="3324525"/>
            <a:ext cx="5715040" cy="43088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a:r>
              <a:rPr lang="ar-SA" sz="1100" dirty="0" smtClean="0">
                <a:solidFill>
                  <a:schemeClr val="tx1"/>
                </a:solidFill>
                <a:latin typeface="Times New Roman" pitchFamily="18" charset="0"/>
                <a:ea typeface="Calibri" pitchFamily="34" charset="0"/>
                <a:cs typeface="Times New Roman" pitchFamily="18" charset="0"/>
              </a:rPr>
              <a:t>تم وضع  سياسات ومعايير ومبادئ توجيهية ضمن منظومة التعليم العالي وتقوم منظمات الاعتماد المؤسساتية بمراجعة تلك المعايير والمبادئ في المؤسسات التي تعرض برامج التعليم عن بعد أو أي من نشاطاتها</a:t>
            </a:r>
            <a:endParaRPr lang="ar-SA" sz="1100" dirty="0"/>
          </a:p>
        </p:txBody>
      </p:sp>
      <p:sp>
        <p:nvSpPr>
          <p:cNvPr id="20" name="سهم للأسفل 19"/>
          <p:cNvSpPr/>
          <p:nvPr/>
        </p:nvSpPr>
        <p:spPr>
          <a:xfrm>
            <a:off x="2857488" y="2643182"/>
            <a:ext cx="3357586" cy="642942"/>
          </a:xfrm>
          <a:prstGeom prst="downArrow">
            <a:avLst>
              <a:gd name="adj1" fmla="val 50000"/>
              <a:gd name="adj2" fmla="val 47098"/>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SA" sz="1200" dirty="0" smtClean="0">
                <a:solidFill>
                  <a:schemeClr val="tx1"/>
                </a:solidFill>
                <a:latin typeface="Times New Roman" pitchFamily="18" charset="0"/>
                <a:ea typeface="Calibri" pitchFamily="34" charset="0"/>
                <a:cs typeface="Times New Roman" pitchFamily="18" charset="0"/>
              </a:rPr>
              <a:t>لتحديد وفحص الجودة الأكاديمية لمؤسسات وبرامج التعليم عن بعد</a:t>
            </a:r>
            <a:endParaRPr lang="ar-SA" dirty="0"/>
          </a:p>
        </p:txBody>
      </p:sp>
      <p:sp>
        <p:nvSpPr>
          <p:cNvPr id="22" name="مستطيل مستدير الزوايا 21"/>
          <p:cNvSpPr/>
          <p:nvPr/>
        </p:nvSpPr>
        <p:spPr>
          <a:xfrm>
            <a:off x="2428860" y="4500570"/>
            <a:ext cx="4286280" cy="571504"/>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100" b="1" dirty="0" smtClean="0">
                <a:solidFill>
                  <a:schemeClr val="bg1"/>
                </a:solidFill>
                <a:latin typeface="Times New Roman" pitchFamily="18" charset="0"/>
                <a:ea typeface="Calibri" pitchFamily="34" charset="0"/>
                <a:cs typeface="Times New Roman" pitchFamily="18" charset="0"/>
              </a:rPr>
              <a:t>قام مجلس التعليم العالي </a:t>
            </a:r>
            <a:r>
              <a:rPr lang="en-US" sz="1100" b="1" i="1" dirty="0" smtClean="0">
                <a:solidFill>
                  <a:schemeClr val="bg1"/>
                </a:solidFill>
                <a:latin typeface="Times New Roman" pitchFamily="18" charset="0"/>
                <a:ea typeface="Calibri" pitchFamily="34" charset="0"/>
                <a:cs typeface="Times New Roman" pitchFamily="18" charset="0"/>
              </a:rPr>
              <a:t>CHEA</a:t>
            </a:r>
            <a:r>
              <a:rPr lang="ar-SA" sz="1100" b="1" dirty="0" smtClean="0">
                <a:solidFill>
                  <a:schemeClr val="bg1"/>
                </a:solidFill>
                <a:latin typeface="Times New Roman" pitchFamily="18" charset="0"/>
                <a:ea typeface="Calibri" pitchFamily="34" charset="0"/>
                <a:cs typeface="Times New Roman" pitchFamily="18" charset="0"/>
              </a:rPr>
              <a:t> بمسح لـ 59 منظمة اعتماد متخصصة لبحث مشاركتها في عمليات اعتماد نمط التعليم عن بعد ونوعية المعايير والسياسات والإجراءات المستخدمة </a:t>
            </a:r>
            <a:endParaRPr lang="ar-SA" sz="1100" b="1" dirty="0">
              <a:solidFill>
                <a:schemeClr val="bg1"/>
              </a:solidFill>
            </a:endParaRPr>
          </a:p>
        </p:txBody>
      </p:sp>
      <p:sp>
        <p:nvSpPr>
          <p:cNvPr id="10" name="مستطيل 9"/>
          <p:cNvSpPr/>
          <p:nvPr/>
        </p:nvSpPr>
        <p:spPr>
          <a:xfrm>
            <a:off x="3286116" y="3857628"/>
            <a:ext cx="2571768" cy="59247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lvl="0" algn="ctr" rtl="1" fontAlgn="base">
              <a:spcBef>
                <a:spcPct val="0"/>
              </a:spcBef>
              <a:spcAft>
                <a:spcPct val="0"/>
              </a:spcAft>
            </a:pPr>
            <a:r>
              <a:rPr lang="ar-SA" sz="1100" dirty="0" smtClean="0">
                <a:latin typeface="Times New Roman" pitchFamily="18" charset="0"/>
                <a:ea typeface="Calibri" pitchFamily="34" charset="0"/>
                <a:cs typeface="Times New Roman" pitchFamily="18" charset="0"/>
              </a:rPr>
              <a:t>تشترك المنظمات الإقليمية والوطنية والمتخصصة في اعتماد برامج التعليم عن بعد</a:t>
            </a:r>
          </a:p>
          <a:p>
            <a:pPr lvl="0" algn="ctr" rtl="1" fontAlgn="base">
              <a:spcBef>
                <a:spcPct val="0"/>
              </a:spcBef>
              <a:spcAft>
                <a:spcPct val="0"/>
              </a:spcAft>
            </a:pPr>
            <a:endParaRPr lang="ar-SA" sz="1050" dirty="0" smtClean="0">
              <a:solidFill>
                <a:srgbClr val="444444"/>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checkerboard(across)">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5057"/>
                                        </p:tgtEl>
                                        <p:attrNameLst>
                                          <p:attrName>style.visibility</p:attrName>
                                        </p:attrNameLst>
                                      </p:cBhvr>
                                      <p:to>
                                        <p:strVal val="visible"/>
                                      </p:to>
                                    </p:set>
                                    <p:anim calcmode="lin" valueType="num">
                                      <p:cBhvr additive="base">
                                        <p:cTn id="36" dur="500" fill="hold"/>
                                        <p:tgtEl>
                                          <p:spTgt spid="45057"/>
                                        </p:tgtEl>
                                        <p:attrNameLst>
                                          <p:attrName>ppt_x</p:attrName>
                                        </p:attrNameLst>
                                      </p:cBhvr>
                                      <p:tavLst>
                                        <p:tav tm="0">
                                          <p:val>
                                            <p:strVal val="#ppt_x"/>
                                          </p:val>
                                        </p:tav>
                                        <p:tav tm="100000">
                                          <p:val>
                                            <p:strVal val="#ppt_x"/>
                                          </p:val>
                                        </p:tav>
                                      </p:tavLst>
                                    </p:anim>
                                    <p:anim calcmode="lin" valueType="num">
                                      <p:cBhvr additive="base">
                                        <p:cTn id="37"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5057" grpId="0" animBg="1"/>
      <p:bldP spid="18" grpId="0" animBg="1"/>
      <p:bldP spid="19" grpId="0" animBg="1"/>
      <p:bldP spid="20" grpId="0" animBg="1"/>
      <p:bldP spid="22"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5621</TotalTime>
  <Words>2533</Words>
  <Application>Microsoft Office PowerPoint</Application>
  <PresentationFormat>عرض على الشاشة (3:4)‏</PresentationFormat>
  <Paragraphs>334</Paragraphs>
  <Slides>15</Slides>
  <Notes>9</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Office Theme</vt:lpstr>
      <vt:lpstr>عرض تقديمي في PowerPoint</vt:lpstr>
      <vt:lpstr>ضبط جودة التعليم عن بعد تجارب عالمية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مزيد محمد الهويشان</dc:creator>
  <cp:lastModifiedBy>MAx</cp:lastModifiedBy>
  <cp:revision>383</cp:revision>
  <dcterms:created xsi:type="dcterms:W3CDTF">2006-08-16T00:00:00Z</dcterms:created>
  <dcterms:modified xsi:type="dcterms:W3CDTF">2013-03-19T22:08:58Z</dcterms:modified>
</cp:coreProperties>
</file>