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75" r:id="rId3"/>
    <p:sldId id="268" r:id="rId4"/>
    <p:sldId id="260" r:id="rId5"/>
    <p:sldId id="282" r:id="rId6"/>
    <p:sldId id="271" r:id="rId7"/>
    <p:sldId id="272" r:id="rId8"/>
    <p:sldId id="274" r:id="rId9"/>
    <p:sldId id="263" r:id="rId10"/>
    <p:sldId id="279" r:id="rId11"/>
    <p:sldId id="284" r:id="rId12"/>
    <p:sldId id="287" r:id="rId13"/>
    <p:sldId id="283" r:id="rId14"/>
    <p:sldId id="286" r:id="rId15"/>
    <p:sldId id="285" r:id="rId16"/>
    <p:sldId id="280"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4" autoAdjust="0"/>
    <p:restoredTop sz="98250" autoAdjust="0"/>
  </p:normalViewPr>
  <p:slideViewPr>
    <p:cSldViewPr>
      <p:cViewPr>
        <p:scale>
          <a:sx n="70" d="100"/>
          <a:sy n="70" d="100"/>
        </p:scale>
        <p:origin x="-240"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style val="26"/>
  <c:chart>
    <c:autoTitleDeleted val="1"/>
    <c:plotArea>
      <c:layout/>
      <c:pieChart>
        <c:varyColors val="1"/>
        <c:ser>
          <c:idx val="0"/>
          <c:order val="0"/>
          <c:tx>
            <c:strRef>
              <c:f>Feuil1!$B$1</c:f>
              <c:strCache>
                <c:ptCount val="1"/>
                <c:pt idx="0">
                  <c:v>نسبة نوع من أنواع المعايير</c:v>
                </c:pt>
              </c:strCache>
            </c:strRef>
          </c:tx>
          <c:dLbls>
            <c:txPr>
              <a:bodyPr/>
              <a:lstStyle/>
              <a:p>
                <a:pPr>
                  <a:defRPr sz="3200" b="1"/>
                </a:pPr>
                <a:endParaRPr lang="fr-FR"/>
              </a:p>
            </c:txPr>
            <c:showPercent val="1"/>
            <c:showLeaderLines val="1"/>
          </c:dLbls>
          <c:cat>
            <c:strRef>
              <c:f>Feuil1!$A$2:$A$4</c:f>
              <c:strCache>
                <c:ptCount val="3"/>
                <c:pt idx="0">
                  <c:v>المعايير العلمية </c:v>
                </c:pt>
                <c:pt idx="1">
                  <c:v>المعايير التربوية</c:v>
                </c:pt>
                <c:pt idx="2">
                  <c:v>المعايير الفنية</c:v>
                </c:pt>
              </c:strCache>
            </c:strRef>
          </c:cat>
          <c:val>
            <c:numRef>
              <c:f>Feuil1!$B$2:$B$4</c:f>
              <c:numCache>
                <c:formatCode>General</c:formatCode>
                <c:ptCount val="3"/>
                <c:pt idx="0">
                  <c:v>13</c:v>
                </c:pt>
                <c:pt idx="1">
                  <c:v>82</c:v>
                </c:pt>
                <c:pt idx="2">
                  <c:v>45</c:v>
                </c:pt>
              </c:numCache>
            </c:numRef>
          </c:val>
        </c:ser>
        <c:dLbls>
          <c:showPercent val="1"/>
        </c:dLbls>
        <c:firstSliceAng val="0"/>
      </c:pieChart>
    </c:plotArea>
    <c:legend>
      <c:legendPos val="b"/>
      <c:layout/>
      <c:txPr>
        <a:bodyPr/>
        <a:lstStyle/>
        <a:p>
          <a:pPr>
            <a:defRPr sz="1800" b="1"/>
          </a:pPr>
          <a:endParaRPr lang="fr-FR"/>
        </a:p>
      </c:txPr>
    </c:legend>
    <c:plotVisOnly val="1"/>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FCA44-FC04-4ADC-AD45-8C941E614933}"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fr-FR"/>
        </a:p>
      </dgm:t>
    </dgm:pt>
    <dgm:pt modelId="{454794AD-E286-4B9A-A7CB-3228A47061C0}">
      <dgm:prSet phldrT="[Texte]" custT="1"/>
      <dgm:spPr/>
      <dgm:t>
        <a:bodyPr/>
        <a:lstStyle/>
        <a:p>
          <a:pPr algn="ctr" rtl="1">
            <a:lnSpc>
              <a:spcPct val="100000"/>
            </a:lnSpc>
            <a:spcBef>
              <a:spcPts val="0"/>
            </a:spcBef>
            <a:spcAft>
              <a:spcPts val="0"/>
            </a:spcAft>
          </a:pPr>
          <a:r>
            <a:rPr lang="ar-MA" sz="2800" b="1" dirty="0" smtClean="0"/>
            <a:t>1</a:t>
          </a:r>
          <a:endParaRPr lang="fr-FR" sz="2800" b="1" dirty="0"/>
        </a:p>
      </dgm:t>
    </dgm:pt>
    <dgm:pt modelId="{E22B130A-A444-4B8F-908B-2DFC9AED4401}" type="parTrans" cxnId="{BBAD5C09-9A72-4036-88AA-872534409775}">
      <dgm:prSet/>
      <dgm:spPr/>
      <dgm:t>
        <a:bodyPr/>
        <a:lstStyle/>
        <a:p>
          <a:pPr algn="r" rtl="1">
            <a:lnSpc>
              <a:spcPct val="100000"/>
            </a:lnSpc>
            <a:spcBef>
              <a:spcPts val="0"/>
            </a:spcBef>
            <a:spcAft>
              <a:spcPts val="0"/>
            </a:spcAft>
          </a:pPr>
          <a:endParaRPr lang="fr-FR"/>
        </a:p>
      </dgm:t>
    </dgm:pt>
    <dgm:pt modelId="{2B876237-E196-4C18-94D4-ECFE22CCD51B}" type="sibTrans" cxnId="{BBAD5C09-9A72-4036-88AA-872534409775}">
      <dgm:prSet/>
      <dgm:spPr/>
      <dgm:t>
        <a:bodyPr/>
        <a:lstStyle/>
        <a:p>
          <a:pPr algn="r" rtl="1">
            <a:lnSpc>
              <a:spcPct val="100000"/>
            </a:lnSpc>
            <a:spcBef>
              <a:spcPts val="0"/>
            </a:spcBef>
            <a:spcAft>
              <a:spcPts val="0"/>
            </a:spcAft>
          </a:pPr>
          <a:endParaRPr lang="fr-FR"/>
        </a:p>
      </dgm:t>
    </dgm:pt>
    <dgm:pt modelId="{53B30800-3A01-4B30-9E27-047B019DF271}">
      <dgm:prSet phldrT="[Texte]" custT="1"/>
      <dgm:spPr/>
      <dgm:t>
        <a:bodyPr/>
        <a:lstStyle/>
        <a:p>
          <a:pPr algn="r" rtl="1">
            <a:lnSpc>
              <a:spcPct val="100000"/>
            </a:lnSpc>
            <a:spcBef>
              <a:spcPts val="0"/>
            </a:spcBef>
            <a:spcAft>
              <a:spcPts val="0"/>
            </a:spcAft>
          </a:pPr>
          <a:r>
            <a:rPr kumimoji="0" lang="ar-MA" sz="3700" b="1" i="0" u="none" strike="noStrike" kern="1200" cap="none" spc="50" normalizeH="0" baseline="0" noProof="0" dirty="0" smtClean="0">
              <a:ln w="11430"/>
              <a:solidFill>
                <a:schemeClr val="tx1"/>
              </a:solidFill>
              <a:effectLst>
                <a:outerShdw blurRad="76200" dist="50800" dir="5400000" algn="tl" rotWithShape="0">
                  <a:srgbClr val="000000">
                    <a:alpha val="65000"/>
                  </a:srgbClr>
                </a:outerShdw>
              </a:effectLst>
              <a:uLnTx/>
              <a:uFillTx/>
              <a:latin typeface="+mj-lt"/>
              <a:ea typeface="+mj-ea"/>
              <a:cs typeface="+mj-cs"/>
            </a:rPr>
            <a:t> سؤال</a:t>
          </a:r>
          <a:r>
            <a:rPr lang="ar-MA" sz="3400" b="1" kern="1200" dirty="0" smtClean="0"/>
            <a:t> </a:t>
          </a:r>
          <a:r>
            <a:rPr kumimoji="0" lang="ar-MA" sz="3700" b="1" i="0" u="none" strike="noStrike" kern="1200" cap="none" spc="50" normalizeH="0" baseline="0" noProof="0" dirty="0" smtClean="0">
              <a:ln w="11430"/>
              <a:solidFill>
                <a:schemeClr val="tx1"/>
              </a:solidFill>
              <a:effectLst>
                <a:outerShdw blurRad="76200" dist="50800" dir="5400000" algn="tl" rotWithShape="0">
                  <a:srgbClr val="000000">
                    <a:alpha val="65000"/>
                  </a:srgbClr>
                </a:outerShdw>
              </a:effectLst>
              <a:uLnTx/>
              <a:uFillTx/>
              <a:latin typeface="+mj-lt"/>
              <a:ea typeface="+mj-ea"/>
              <a:cs typeface="+mj-cs"/>
            </a:rPr>
            <a:t>الدراسة</a:t>
          </a:r>
          <a:endParaRPr kumimoji="0" lang="fr-FR" sz="3700" b="1" i="0" u="none" strike="noStrike" kern="1200" cap="none" spc="50" normalizeH="0" baseline="0" noProof="0" dirty="0">
            <a:ln w="11430"/>
            <a:solidFill>
              <a:schemeClr val="tx1"/>
            </a:solidFill>
            <a:effectLst>
              <a:outerShdw blurRad="76200" dist="50800" dir="5400000" algn="tl" rotWithShape="0">
                <a:srgbClr val="000000">
                  <a:alpha val="65000"/>
                </a:srgbClr>
              </a:outerShdw>
            </a:effectLst>
            <a:uLnTx/>
            <a:uFillTx/>
            <a:latin typeface="+mj-lt"/>
            <a:ea typeface="+mj-ea"/>
            <a:cs typeface="+mj-cs"/>
          </a:endParaRPr>
        </a:p>
      </dgm:t>
    </dgm:pt>
    <dgm:pt modelId="{B318282B-D6B6-440B-BE72-BD876FCA4A1B}" type="parTrans" cxnId="{317542DF-7B71-46AC-AECA-E4510A287B49}">
      <dgm:prSet/>
      <dgm:spPr/>
      <dgm:t>
        <a:bodyPr/>
        <a:lstStyle/>
        <a:p>
          <a:pPr algn="r" rtl="1">
            <a:lnSpc>
              <a:spcPct val="100000"/>
            </a:lnSpc>
            <a:spcBef>
              <a:spcPts val="0"/>
            </a:spcBef>
            <a:spcAft>
              <a:spcPts val="0"/>
            </a:spcAft>
          </a:pPr>
          <a:endParaRPr lang="fr-FR"/>
        </a:p>
      </dgm:t>
    </dgm:pt>
    <dgm:pt modelId="{71AA8C35-6904-470D-A2AD-A27DCBF4F7CD}" type="sibTrans" cxnId="{317542DF-7B71-46AC-AECA-E4510A287B49}">
      <dgm:prSet/>
      <dgm:spPr/>
      <dgm:t>
        <a:bodyPr/>
        <a:lstStyle/>
        <a:p>
          <a:pPr algn="r" rtl="1">
            <a:lnSpc>
              <a:spcPct val="100000"/>
            </a:lnSpc>
            <a:spcBef>
              <a:spcPts val="0"/>
            </a:spcBef>
            <a:spcAft>
              <a:spcPts val="0"/>
            </a:spcAft>
          </a:pPr>
          <a:endParaRPr lang="fr-FR"/>
        </a:p>
      </dgm:t>
    </dgm:pt>
    <dgm:pt modelId="{886383E9-F35D-4881-938A-365512A33DC9}">
      <dgm:prSet phldrT="[Texte]" custT="1"/>
      <dgm:spPr/>
      <dgm:t>
        <a:bodyPr/>
        <a:lstStyle/>
        <a:p>
          <a:pPr algn="ctr" rtl="1">
            <a:lnSpc>
              <a:spcPct val="100000"/>
            </a:lnSpc>
            <a:spcBef>
              <a:spcPts val="0"/>
            </a:spcBef>
            <a:spcAft>
              <a:spcPts val="0"/>
            </a:spcAft>
          </a:pPr>
          <a:r>
            <a:rPr lang="ar-MA" sz="2800" b="1" dirty="0" smtClean="0"/>
            <a:t>2</a:t>
          </a:r>
          <a:endParaRPr lang="fr-FR" sz="2800" b="1" dirty="0" smtClean="0"/>
        </a:p>
      </dgm:t>
    </dgm:pt>
    <dgm:pt modelId="{0D83A60D-D370-4D8C-BD04-604EA00EC6E9}" type="parTrans" cxnId="{8CDFD8F7-5F1E-4B20-BA83-A28CA6FEEBE2}">
      <dgm:prSet/>
      <dgm:spPr/>
      <dgm:t>
        <a:bodyPr/>
        <a:lstStyle/>
        <a:p>
          <a:pPr algn="r" rtl="1">
            <a:lnSpc>
              <a:spcPct val="100000"/>
            </a:lnSpc>
            <a:spcBef>
              <a:spcPts val="0"/>
            </a:spcBef>
            <a:spcAft>
              <a:spcPts val="0"/>
            </a:spcAft>
          </a:pPr>
          <a:endParaRPr lang="fr-FR"/>
        </a:p>
      </dgm:t>
    </dgm:pt>
    <dgm:pt modelId="{7CF6889D-2FAE-4C72-96CB-03EAB1F85C90}" type="sibTrans" cxnId="{8CDFD8F7-5F1E-4B20-BA83-A28CA6FEEBE2}">
      <dgm:prSet/>
      <dgm:spPr/>
      <dgm:t>
        <a:bodyPr/>
        <a:lstStyle/>
        <a:p>
          <a:pPr algn="r" rtl="1">
            <a:lnSpc>
              <a:spcPct val="100000"/>
            </a:lnSpc>
            <a:spcBef>
              <a:spcPts val="0"/>
            </a:spcBef>
            <a:spcAft>
              <a:spcPts val="0"/>
            </a:spcAft>
          </a:pPr>
          <a:endParaRPr lang="fr-FR"/>
        </a:p>
      </dgm:t>
    </dgm:pt>
    <dgm:pt modelId="{05E1973E-B13B-4564-8AAE-FBF09730B0E8}">
      <dgm:prSet phldrT="[Texte]" custT="1"/>
      <dgm:spPr/>
      <dgm:t>
        <a:bodyPr/>
        <a:lstStyle/>
        <a:p>
          <a:pPr algn="r" rtl="1">
            <a:lnSpc>
              <a:spcPct val="100000"/>
            </a:lnSpc>
            <a:spcBef>
              <a:spcPts val="0"/>
            </a:spcBef>
            <a:spcAft>
              <a:spcPts val="0"/>
            </a:spcAft>
          </a:pPr>
          <a:r>
            <a:rPr lang="fr-FR" sz="3600" b="1" dirty="0" smtClean="0"/>
            <a:t> </a:t>
          </a:r>
          <a:r>
            <a:rPr kumimoji="0" lang="ar-MA" sz="3600" b="1" i="0" u="none" strike="noStrike"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المنهج المتبع في الدراسة</a:t>
          </a:r>
          <a:endParaRPr lang="fr-FR" sz="3600" b="1" dirty="0"/>
        </a:p>
      </dgm:t>
    </dgm:pt>
    <dgm:pt modelId="{D790D368-14A1-4F04-919B-E82C82255EDF}" type="parTrans" cxnId="{96DAADE8-0794-466D-BE0B-3DA9854B4C4F}">
      <dgm:prSet/>
      <dgm:spPr/>
      <dgm:t>
        <a:bodyPr/>
        <a:lstStyle/>
        <a:p>
          <a:pPr algn="r" rtl="1">
            <a:lnSpc>
              <a:spcPct val="100000"/>
            </a:lnSpc>
            <a:spcBef>
              <a:spcPts val="0"/>
            </a:spcBef>
            <a:spcAft>
              <a:spcPts val="0"/>
            </a:spcAft>
          </a:pPr>
          <a:endParaRPr lang="fr-FR"/>
        </a:p>
      </dgm:t>
    </dgm:pt>
    <dgm:pt modelId="{1F327B32-C7D2-4B86-9D95-F8DEFC6ED234}" type="sibTrans" cxnId="{96DAADE8-0794-466D-BE0B-3DA9854B4C4F}">
      <dgm:prSet/>
      <dgm:spPr/>
      <dgm:t>
        <a:bodyPr/>
        <a:lstStyle/>
        <a:p>
          <a:pPr algn="r" rtl="1">
            <a:lnSpc>
              <a:spcPct val="100000"/>
            </a:lnSpc>
            <a:spcBef>
              <a:spcPts val="0"/>
            </a:spcBef>
            <a:spcAft>
              <a:spcPts val="0"/>
            </a:spcAft>
          </a:pPr>
          <a:endParaRPr lang="fr-FR"/>
        </a:p>
      </dgm:t>
    </dgm:pt>
    <dgm:pt modelId="{6884C78C-E663-49D0-ABE9-953E51046CB0}">
      <dgm:prSet phldrT="[Texte]" custT="1"/>
      <dgm:spPr/>
      <dgm:t>
        <a:bodyPr/>
        <a:lstStyle/>
        <a:p>
          <a:pPr algn="ctr" rtl="1">
            <a:lnSpc>
              <a:spcPct val="100000"/>
            </a:lnSpc>
            <a:spcBef>
              <a:spcPts val="0"/>
            </a:spcBef>
            <a:spcAft>
              <a:spcPts val="0"/>
            </a:spcAft>
          </a:pPr>
          <a:r>
            <a:rPr lang="ar-MA" sz="2800" b="1" dirty="0" smtClean="0"/>
            <a:t>3</a:t>
          </a:r>
          <a:endParaRPr lang="fr-FR" sz="2800" b="1" dirty="0" smtClean="0"/>
        </a:p>
      </dgm:t>
    </dgm:pt>
    <dgm:pt modelId="{103F023A-AC6F-4909-ADBF-DA754A2A6B88}" type="parTrans" cxnId="{65A005C4-98E9-45C0-851E-1DC3E0C55D8E}">
      <dgm:prSet/>
      <dgm:spPr/>
      <dgm:t>
        <a:bodyPr/>
        <a:lstStyle/>
        <a:p>
          <a:pPr algn="r" rtl="1">
            <a:lnSpc>
              <a:spcPct val="100000"/>
            </a:lnSpc>
            <a:spcBef>
              <a:spcPts val="0"/>
            </a:spcBef>
            <a:spcAft>
              <a:spcPts val="0"/>
            </a:spcAft>
          </a:pPr>
          <a:endParaRPr lang="fr-FR"/>
        </a:p>
      </dgm:t>
    </dgm:pt>
    <dgm:pt modelId="{BAD318F4-5277-4ABF-A197-92CA6478255B}" type="sibTrans" cxnId="{65A005C4-98E9-45C0-851E-1DC3E0C55D8E}">
      <dgm:prSet/>
      <dgm:spPr/>
      <dgm:t>
        <a:bodyPr/>
        <a:lstStyle/>
        <a:p>
          <a:pPr algn="r" rtl="1">
            <a:lnSpc>
              <a:spcPct val="100000"/>
            </a:lnSpc>
            <a:spcBef>
              <a:spcPts val="0"/>
            </a:spcBef>
            <a:spcAft>
              <a:spcPts val="0"/>
            </a:spcAft>
          </a:pPr>
          <a:endParaRPr lang="fr-FR"/>
        </a:p>
      </dgm:t>
    </dgm:pt>
    <dgm:pt modelId="{1BF15D32-72E0-4FA4-A04C-EAFDD65E1261}">
      <dgm:prSet phldrT="[Texte]" custT="1"/>
      <dgm:spPr/>
      <dgm:t>
        <a:bodyPr/>
        <a:lstStyle/>
        <a:p>
          <a:pPr algn="r" rtl="1">
            <a:lnSpc>
              <a:spcPct val="100000"/>
            </a:lnSpc>
            <a:spcBef>
              <a:spcPts val="0"/>
            </a:spcBef>
            <a:spcAft>
              <a:spcPts val="0"/>
            </a:spcAft>
          </a:pPr>
          <a:r>
            <a:rPr lang="fr-FR" sz="3600" b="1" dirty="0" smtClean="0"/>
            <a:t> </a:t>
          </a:r>
          <a:r>
            <a:rPr lang="ar-MA" sz="3600" b="1" spc="50" dirty="0" smtClean="0">
              <a:ln w="11430"/>
              <a:effectLst>
                <a:outerShdw blurRad="76200" dist="50800" dir="5400000" algn="tl" rotWithShape="0">
                  <a:srgbClr val="000000">
                    <a:alpha val="65000"/>
                  </a:srgbClr>
                </a:outerShdw>
              </a:effectLst>
              <a:latin typeface="+mj-lt"/>
              <a:ea typeface="+mj-ea"/>
              <a:cs typeface="+mj-cs"/>
            </a:rPr>
            <a:t>التصميم العام لشبكة المعايير</a:t>
          </a:r>
          <a:endParaRPr lang="fr-FR" sz="3600" b="1" dirty="0"/>
        </a:p>
      </dgm:t>
    </dgm:pt>
    <dgm:pt modelId="{E31A5637-9885-4F65-B84D-891B4A912F22}" type="parTrans" cxnId="{07DA4AC5-B67B-494D-808D-0825935097A1}">
      <dgm:prSet/>
      <dgm:spPr/>
      <dgm:t>
        <a:bodyPr/>
        <a:lstStyle/>
        <a:p>
          <a:pPr algn="r" rtl="1">
            <a:lnSpc>
              <a:spcPct val="100000"/>
            </a:lnSpc>
            <a:spcBef>
              <a:spcPts val="0"/>
            </a:spcBef>
            <a:spcAft>
              <a:spcPts val="0"/>
            </a:spcAft>
          </a:pPr>
          <a:endParaRPr lang="fr-FR"/>
        </a:p>
      </dgm:t>
    </dgm:pt>
    <dgm:pt modelId="{8255E32F-FB79-4479-96DB-3755678924C3}" type="sibTrans" cxnId="{07DA4AC5-B67B-494D-808D-0825935097A1}">
      <dgm:prSet/>
      <dgm:spPr/>
      <dgm:t>
        <a:bodyPr/>
        <a:lstStyle/>
        <a:p>
          <a:pPr algn="r" rtl="1">
            <a:lnSpc>
              <a:spcPct val="100000"/>
            </a:lnSpc>
            <a:spcBef>
              <a:spcPts val="0"/>
            </a:spcBef>
            <a:spcAft>
              <a:spcPts val="0"/>
            </a:spcAft>
          </a:pPr>
          <a:endParaRPr lang="fr-FR"/>
        </a:p>
      </dgm:t>
    </dgm:pt>
    <dgm:pt modelId="{513A5749-186A-4326-BDF2-7A08C3D1442F}">
      <dgm:prSet phldrT="[Texte]" custT="1"/>
      <dgm:spPr/>
      <dgm:t>
        <a:bodyPr/>
        <a:lstStyle/>
        <a:p>
          <a:pPr algn="ctr" rtl="1">
            <a:lnSpc>
              <a:spcPct val="100000"/>
            </a:lnSpc>
            <a:spcBef>
              <a:spcPts val="0"/>
            </a:spcBef>
            <a:spcAft>
              <a:spcPts val="0"/>
            </a:spcAft>
          </a:pPr>
          <a:r>
            <a:rPr lang="ar-MA" sz="2800" b="1" dirty="0" smtClean="0"/>
            <a:t>4</a:t>
          </a:r>
          <a:endParaRPr lang="fr-FR" sz="2800" b="1" dirty="0"/>
        </a:p>
      </dgm:t>
    </dgm:pt>
    <dgm:pt modelId="{549400CE-E3D7-4E25-9271-22EDC3487CAE}" type="parTrans" cxnId="{28E7CC63-BC3B-4F0C-A098-326BC57ABF07}">
      <dgm:prSet/>
      <dgm:spPr/>
      <dgm:t>
        <a:bodyPr/>
        <a:lstStyle/>
        <a:p>
          <a:pPr algn="r">
            <a:lnSpc>
              <a:spcPct val="100000"/>
            </a:lnSpc>
            <a:spcBef>
              <a:spcPts val="0"/>
            </a:spcBef>
            <a:spcAft>
              <a:spcPts val="0"/>
            </a:spcAft>
          </a:pPr>
          <a:endParaRPr lang="fr-FR"/>
        </a:p>
      </dgm:t>
    </dgm:pt>
    <dgm:pt modelId="{F8EF64FE-9CA9-4E8A-B078-140DC58ECFF3}" type="sibTrans" cxnId="{28E7CC63-BC3B-4F0C-A098-326BC57ABF07}">
      <dgm:prSet/>
      <dgm:spPr/>
      <dgm:t>
        <a:bodyPr/>
        <a:lstStyle/>
        <a:p>
          <a:pPr algn="r">
            <a:lnSpc>
              <a:spcPct val="100000"/>
            </a:lnSpc>
            <a:spcBef>
              <a:spcPts val="0"/>
            </a:spcBef>
            <a:spcAft>
              <a:spcPts val="0"/>
            </a:spcAft>
          </a:pPr>
          <a:endParaRPr lang="fr-FR"/>
        </a:p>
      </dgm:t>
    </dgm:pt>
    <dgm:pt modelId="{5483464D-2CF1-432A-93E9-3ED7F05A602A}">
      <dgm:prSet custT="1"/>
      <dgm:spPr/>
      <dgm:t>
        <a:bodyPr/>
        <a:lstStyle/>
        <a:p>
          <a:pPr algn="r" rtl="1">
            <a:lnSpc>
              <a:spcPct val="100000"/>
            </a:lnSpc>
            <a:spcBef>
              <a:spcPts val="0"/>
            </a:spcBef>
            <a:spcAft>
              <a:spcPts val="0"/>
            </a:spcAft>
          </a:pPr>
          <a:r>
            <a:rPr kumimoji="0" lang="ar-MA" sz="3600" b="1" i="0" u="none" strike="noStrike"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 تصميم </a:t>
          </a:r>
          <a:r>
            <a:rPr kumimoji="0" lang="ar-MA" sz="3600" b="1" i="0" u="none" strike="noStrike"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المعايير الأساسية</a:t>
          </a:r>
          <a:endParaRPr lang="fr-FR" sz="3600" dirty="0"/>
        </a:p>
      </dgm:t>
    </dgm:pt>
    <dgm:pt modelId="{75E3EB4E-CC11-4887-8421-81F98BA4DF67}" type="parTrans" cxnId="{58FB6D79-7DFC-4F8F-BB38-C177088D41FD}">
      <dgm:prSet/>
      <dgm:spPr/>
      <dgm:t>
        <a:bodyPr/>
        <a:lstStyle/>
        <a:p>
          <a:pPr algn="r">
            <a:lnSpc>
              <a:spcPct val="100000"/>
            </a:lnSpc>
            <a:spcBef>
              <a:spcPts val="0"/>
            </a:spcBef>
            <a:spcAft>
              <a:spcPts val="0"/>
            </a:spcAft>
          </a:pPr>
          <a:endParaRPr lang="fr-FR"/>
        </a:p>
      </dgm:t>
    </dgm:pt>
    <dgm:pt modelId="{322E0937-625F-40B0-B633-F776A6168941}" type="sibTrans" cxnId="{58FB6D79-7DFC-4F8F-BB38-C177088D41FD}">
      <dgm:prSet/>
      <dgm:spPr/>
      <dgm:t>
        <a:bodyPr/>
        <a:lstStyle/>
        <a:p>
          <a:pPr algn="r">
            <a:lnSpc>
              <a:spcPct val="100000"/>
            </a:lnSpc>
            <a:spcBef>
              <a:spcPts val="0"/>
            </a:spcBef>
            <a:spcAft>
              <a:spcPts val="0"/>
            </a:spcAft>
          </a:pPr>
          <a:endParaRPr lang="fr-FR"/>
        </a:p>
      </dgm:t>
    </dgm:pt>
    <dgm:pt modelId="{D5C3547A-2B03-4338-A726-DDA64ADCA16D}">
      <dgm:prSet custT="1"/>
      <dgm:spPr/>
      <dgm:t>
        <a:bodyPr/>
        <a:lstStyle/>
        <a:p>
          <a:pPr algn="ctr">
            <a:lnSpc>
              <a:spcPct val="100000"/>
            </a:lnSpc>
            <a:spcBef>
              <a:spcPts val="0"/>
            </a:spcBef>
            <a:spcAft>
              <a:spcPts val="0"/>
            </a:spcAft>
          </a:pPr>
          <a:r>
            <a:rPr lang="ar-MA" sz="2800" dirty="0" smtClean="0"/>
            <a:t>5</a:t>
          </a:r>
          <a:endParaRPr lang="fr-FR" sz="2800" dirty="0"/>
        </a:p>
      </dgm:t>
    </dgm:pt>
    <dgm:pt modelId="{5306C422-B69F-43A5-AF4B-BD5B8D966110}" type="parTrans" cxnId="{DCC6E93C-5808-4E0C-8B40-BEB404467625}">
      <dgm:prSet/>
      <dgm:spPr/>
      <dgm:t>
        <a:bodyPr/>
        <a:lstStyle/>
        <a:p>
          <a:pPr algn="r">
            <a:lnSpc>
              <a:spcPct val="100000"/>
            </a:lnSpc>
            <a:spcBef>
              <a:spcPts val="0"/>
            </a:spcBef>
            <a:spcAft>
              <a:spcPts val="0"/>
            </a:spcAft>
          </a:pPr>
          <a:endParaRPr lang="fr-FR"/>
        </a:p>
      </dgm:t>
    </dgm:pt>
    <dgm:pt modelId="{69B81C18-BC2C-4897-8CED-318ABF80186E}" type="sibTrans" cxnId="{DCC6E93C-5808-4E0C-8B40-BEB404467625}">
      <dgm:prSet/>
      <dgm:spPr/>
      <dgm:t>
        <a:bodyPr/>
        <a:lstStyle/>
        <a:p>
          <a:pPr algn="r">
            <a:lnSpc>
              <a:spcPct val="100000"/>
            </a:lnSpc>
            <a:spcBef>
              <a:spcPts val="0"/>
            </a:spcBef>
            <a:spcAft>
              <a:spcPts val="0"/>
            </a:spcAft>
          </a:pPr>
          <a:endParaRPr lang="fr-FR"/>
        </a:p>
      </dgm:t>
    </dgm:pt>
    <dgm:pt modelId="{7056AF1B-A76F-4071-953B-A3EFC20ACFB6}">
      <dgm:prSet custT="1"/>
      <dgm:spPr/>
      <dgm:t>
        <a:bodyPr/>
        <a:lstStyle/>
        <a:p>
          <a:pPr algn="r" rtl="1">
            <a:lnSpc>
              <a:spcPct val="100000"/>
            </a:lnSpc>
            <a:spcBef>
              <a:spcPts val="0"/>
            </a:spcBef>
            <a:spcAft>
              <a:spcPts val="0"/>
            </a:spcAft>
          </a:pPr>
          <a:r>
            <a:rPr kumimoji="0" lang="ar-MA" sz="3600" b="1" i="0" u="none" strike="noStrike"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rPr>
            <a:t> تطبيق</a:t>
          </a:r>
          <a:endParaRPr kumimoji="0" lang="fr-FR" sz="3600" b="1" i="0" u="none" strike="noStrike" cap="none" spc="50" normalizeH="0" baseline="0" noProof="0" dirty="0" smtClean="0">
            <a:ln w="11430"/>
            <a:effectLst>
              <a:outerShdw blurRad="76200" dist="50800" dir="5400000" algn="tl" rotWithShape="0">
                <a:srgbClr val="000000">
                  <a:alpha val="65000"/>
                </a:srgbClr>
              </a:outerShdw>
            </a:effectLst>
            <a:uLnTx/>
            <a:uFillTx/>
            <a:latin typeface="+mj-lt"/>
            <a:ea typeface="+mj-ea"/>
            <a:cs typeface="+mj-cs"/>
          </a:endParaRPr>
        </a:p>
      </dgm:t>
    </dgm:pt>
    <dgm:pt modelId="{C35097E4-3855-4DBE-AF06-527A19BCDED1}" type="parTrans" cxnId="{0EFFB904-C5A3-4E9C-A751-A8DFB66A332D}">
      <dgm:prSet/>
      <dgm:spPr/>
      <dgm:t>
        <a:bodyPr/>
        <a:lstStyle/>
        <a:p>
          <a:pPr algn="r">
            <a:lnSpc>
              <a:spcPct val="100000"/>
            </a:lnSpc>
            <a:spcBef>
              <a:spcPts val="0"/>
            </a:spcBef>
            <a:spcAft>
              <a:spcPts val="0"/>
            </a:spcAft>
          </a:pPr>
          <a:endParaRPr lang="fr-FR"/>
        </a:p>
      </dgm:t>
    </dgm:pt>
    <dgm:pt modelId="{A039EB03-EE09-4E6D-A6B7-682D3E1A3325}" type="sibTrans" cxnId="{0EFFB904-C5A3-4E9C-A751-A8DFB66A332D}">
      <dgm:prSet/>
      <dgm:spPr/>
      <dgm:t>
        <a:bodyPr/>
        <a:lstStyle/>
        <a:p>
          <a:pPr algn="r">
            <a:lnSpc>
              <a:spcPct val="100000"/>
            </a:lnSpc>
            <a:spcBef>
              <a:spcPts val="0"/>
            </a:spcBef>
            <a:spcAft>
              <a:spcPts val="0"/>
            </a:spcAft>
          </a:pPr>
          <a:endParaRPr lang="fr-FR"/>
        </a:p>
      </dgm:t>
    </dgm:pt>
    <dgm:pt modelId="{750B1B03-E94C-4EA2-8152-95D08C0B60EA}" type="pres">
      <dgm:prSet presAssocID="{999FCA44-FC04-4ADC-AD45-8C941E614933}" presName="linearFlow" presStyleCnt="0">
        <dgm:presLayoutVars>
          <dgm:dir val="rev"/>
          <dgm:animLvl val="lvl"/>
          <dgm:resizeHandles val="exact"/>
        </dgm:presLayoutVars>
      </dgm:prSet>
      <dgm:spPr/>
      <dgm:t>
        <a:bodyPr/>
        <a:lstStyle/>
        <a:p>
          <a:endParaRPr lang="fr-FR"/>
        </a:p>
      </dgm:t>
    </dgm:pt>
    <dgm:pt modelId="{B5121BFC-CB79-4D4C-8385-5E4F7203B771}" type="pres">
      <dgm:prSet presAssocID="{454794AD-E286-4B9A-A7CB-3228A47061C0}" presName="composite" presStyleCnt="0"/>
      <dgm:spPr/>
      <dgm:t>
        <a:bodyPr/>
        <a:lstStyle/>
        <a:p>
          <a:endParaRPr lang="fr-FR"/>
        </a:p>
      </dgm:t>
    </dgm:pt>
    <dgm:pt modelId="{CACDC0C3-84A0-444F-B0F0-962EC42F46E8}" type="pres">
      <dgm:prSet presAssocID="{454794AD-E286-4B9A-A7CB-3228A47061C0}" presName="parentText" presStyleLbl="alignNode1" presStyleIdx="0" presStyleCnt="5">
        <dgm:presLayoutVars>
          <dgm:chMax val="1"/>
          <dgm:bulletEnabled val="1"/>
        </dgm:presLayoutVars>
      </dgm:prSet>
      <dgm:spPr/>
      <dgm:t>
        <a:bodyPr/>
        <a:lstStyle/>
        <a:p>
          <a:endParaRPr lang="fr-FR"/>
        </a:p>
      </dgm:t>
    </dgm:pt>
    <dgm:pt modelId="{CE27891E-E5F5-473D-9010-B26476DDFCAF}" type="pres">
      <dgm:prSet presAssocID="{454794AD-E286-4B9A-A7CB-3228A47061C0}" presName="descendantText" presStyleLbl="alignAcc1" presStyleIdx="0" presStyleCnt="5" custScaleY="100000" custLinFactNeighborX="-877" custLinFactNeighborY="-686">
        <dgm:presLayoutVars>
          <dgm:bulletEnabled val="1"/>
        </dgm:presLayoutVars>
      </dgm:prSet>
      <dgm:spPr/>
      <dgm:t>
        <a:bodyPr/>
        <a:lstStyle/>
        <a:p>
          <a:endParaRPr lang="fr-FR"/>
        </a:p>
      </dgm:t>
    </dgm:pt>
    <dgm:pt modelId="{2346D15F-85EF-4BF0-838E-A4C18434451B}" type="pres">
      <dgm:prSet presAssocID="{2B876237-E196-4C18-94D4-ECFE22CCD51B}" presName="sp" presStyleCnt="0"/>
      <dgm:spPr/>
      <dgm:t>
        <a:bodyPr/>
        <a:lstStyle/>
        <a:p>
          <a:endParaRPr lang="fr-FR"/>
        </a:p>
      </dgm:t>
    </dgm:pt>
    <dgm:pt modelId="{587D6C26-1610-4859-B690-931F9FCE8D57}" type="pres">
      <dgm:prSet presAssocID="{886383E9-F35D-4881-938A-365512A33DC9}" presName="composite" presStyleCnt="0"/>
      <dgm:spPr/>
      <dgm:t>
        <a:bodyPr/>
        <a:lstStyle/>
        <a:p>
          <a:endParaRPr lang="fr-FR"/>
        </a:p>
      </dgm:t>
    </dgm:pt>
    <dgm:pt modelId="{E0901FD4-9722-46E5-9021-E86628B26B03}" type="pres">
      <dgm:prSet presAssocID="{886383E9-F35D-4881-938A-365512A33DC9}" presName="parentText" presStyleLbl="alignNode1" presStyleIdx="1" presStyleCnt="5">
        <dgm:presLayoutVars>
          <dgm:chMax val="1"/>
          <dgm:bulletEnabled val="1"/>
        </dgm:presLayoutVars>
      </dgm:prSet>
      <dgm:spPr/>
      <dgm:t>
        <a:bodyPr/>
        <a:lstStyle/>
        <a:p>
          <a:endParaRPr lang="fr-FR"/>
        </a:p>
      </dgm:t>
    </dgm:pt>
    <dgm:pt modelId="{CC362BB0-CF7B-4BA8-A188-5773C91CD8C3}" type="pres">
      <dgm:prSet presAssocID="{886383E9-F35D-4881-938A-365512A33DC9}" presName="descendantText" presStyleLbl="alignAcc1" presStyleIdx="1" presStyleCnt="5">
        <dgm:presLayoutVars>
          <dgm:bulletEnabled val="1"/>
        </dgm:presLayoutVars>
      </dgm:prSet>
      <dgm:spPr/>
      <dgm:t>
        <a:bodyPr/>
        <a:lstStyle/>
        <a:p>
          <a:endParaRPr lang="fr-FR"/>
        </a:p>
      </dgm:t>
    </dgm:pt>
    <dgm:pt modelId="{2CCBEFFB-6F33-444B-ACF7-64098DD09705}" type="pres">
      <dgm:prSet presAssocID="{7CF6889D-2FAE-4C72-96CB-03EAB1F85C90}" presName="sp" presStyleCnt="0"/>
      <dgm:spPr/>
      <dgm:t>
        <a:bodyPr/>
        <a:lstStyle/>
        <a:p>
          <a:endParaRPr lang="fr-FR"/>
        </a:p>
      </dgm:t>
    </dgm:pt>
    <dgm:pt modelId="{E46A3D35-EAFA-4AE0-871C-8732EE051601}" type="pres">
      <dgm:prSet presAssocID="{6884C78C-E663-49D0-ABE9-953E51046CB0}" presName="composite" presStyleCnt="0"/>
      <dgm:spPr/>
      <dgm:t>
        <a:bodyPr/>
        <a:lstStyle/>
        <a:p>
          <a:endParaRPr lang="fr-FR"/>
        </a:p>
      </dgm:t>
    </dgm:pt>
    <dgm:pt modelId="{5190CBBC-C546-4A4C-9650-1E2BF4372A2D}" type="pres">
      <dgm:prSet presAssocID="{6884C78C-E663-49D0-ABE9-953E51046CB0}" presName="parentText" presStyleLbl="alignNode1" presStyleIdx="2" presStyleCnt="5">
        <dgm:presLayoutVars>
          <dgm:chMax val="1"/>
          <dgm:bulletEnabled val="1"/>
        </dgm:presLayoutVars>
      </dgm:prSet>
      <dgm:spPr/>
      <dgm:t>
        <a:bodyPr/>
        <a:lstStyle/>
        <a:p>
          <a:endParaRPr lang="fr-FR"/>
        </a:p>
      </dgm:t>
    </dgm:pt>
    <dgm:pt modelId="{F045AA10-3352-41AE-AA4C-8BCF7CFA2336}" type="pres">
      <dgm:prSet presAssocID="{6884C78C-E663-49D0-ABE9-953E51046CB0}" presName="descendantText" presStyleLbl="alignAcc1" presStyleIdx="2" presStyleCnt="5">
        <dgm:presLayoutVars>
          <dgm:bulletEnabled val="1"/>
        </dgm:presLayoutVars>
      </dgm:prSet>
      <dgm:spPr/>
      <dgm:t>
        <a:bodyPr/>
        <a:lstStyle/>
        <a:p>
          <a:endParaRPr lang="fr-FR"/>
        </a:p>
      </dgm:t>
    </dgm:pt>
    <dgm:pt modelId="{9F36C338-2E02-4F0F-B6DD-85780A92F95F}" type="pres">
      <dgm:prSet presAssocID="{BAD318F4-5277-4ABF-A197-92CA6478255B}" presName="sp" presStyleCnt="0"/>
      <dgm:spPr/>
      <dgm:t>
        <a:bodyPr/>
        <a:lstStyle/>
        <a:p>
          <a:endParaRPr lang="fr-FR"/>
        </a:p>
      </dgm:t>
    </dgm:pt>
    <dgm:pt modelId="{EBFA538E-F6EA-4608-8FCD-1FA56A6A91D5}" type="pres">
      <dgm:prSet presAssocID="{513A5749-186A-4326-BDF2-7A08C3D1442F}" presName="composite" presStyleCnt="0"/>
      <dgm:spPr/>
    </dgm:pt>
    <dgm:pt modelId="{645C2ED2-2A79-4808-9973-E33AFFA7CC9F}" type="pres">
      <dgm:prSet presAssocID="{513A5749-186A-4326-BDF2-7A08C3D1442F}" presName="parentText" presStyleLbl="alignNode1" presStyleIdx="3" presStyleCnt="5">
        <dgm:presLayoutVars>
          <dgm:chMax val="1"/>
          <dgm:bulletEnabled val="1"/>
        </dgm:presLayoutVars>
      </dgm:prSet>
      <dgm:spPr/>
      <dgm:t>
        <a:bodyPr/>
        <a:lstStyle/>
        <a:p>
          <a:endParaRPr lang="fr-FR"/>
        </a:p>
      </dgm:t>
    </dgm:pt>
    <dgm:pt modelId="{7823D06A-C733-4BF7-958E-CBDD3B6830D2}" type="pres">
      <dgm:prSet presAssocID="{513A5749-186A-4326-BDF2-7A08C3D1442F}" presName="descendantText" presStyleLbl="alignAcc1" presStyleIdx="3" presStyleCnt="5">
        <dgm:presLayoutVars>
          <dgm:bulletEnabled val="1"/>
        </dgm:presLayoutVars>
      </dgm:prSet>
      <dgm:spPr/>
      <dgm:t>
        <a:bodyPr/>
        <a:lstStyle/>
        <a:p>
          <a:endParaRPr lang="fr-FR"/>
        </a:p>
      </dgm:t>
    </dgm:pt>
    <dgm:pt modelId="{0DE3BE58-24BA-4273-A580-8A8D120CFC04}" type="pres">
      <dgm:prSet presAssocID="{F8EF64FE-9CA9-4E8A-B078-140DC58ECFF3}" presName="sp" presStyleCnt="0"/>
      <dgm:spPr/>
    </dgm:pt>
    <dgm:pt modelId="{92228904-84C7-4CDF-B797-A32AD046427E}" type="pres">
      <dgm:prSet presAssocID="{D5C3547A-2B03-4338-A726-DDA64ADCA16D}" presName="composite" presStyleCnt="0"/>
      <dgm:spPr/>
    </dgm:pt>
    <dgm:pt modelId="{DA9AB4C8-D1F3-499E-9854-F7EA3BC664E2}" type="pres">
      <dgm:prSet presAssocID="{D5C3547A-2B03-4338-A726-DDA64ADCA16D}" presName="parentText" presStyleLbl="alignNode1" presStyleIdx="4" presStyleCnt="5">
        <dgm:presLayoutVars>
          <dgm:chMax val="1"/>
          <dgm:bulletEnabled val="1"/>
        </dgm:presLayoutVars>
      </dgm:prSet>
      <dgm:spPr/>
      <dgm:t>
        <a:bodyPr/>
        <a:lstStyle/>
        <a:p>
          <a:endParaRPr lang="fr-FR"/>
        </a:p>
      </dgm:t>
    </dgm:pt>
    <dgm:pt modelId="{0E80C004-F393-49DE-A310-F529484BA4E0}" type="pres">
      <dgm:prSet presAssocID="{D5C3547A-2B03-4338-A726-DDA64ADCA16D}" presName="descendantText" presStyleLbl="alignAcc1" presStyleIdx="4" presStyleCnt="5">
        <dgm:presLayoutVars>
          <dgm:bulletEnabled val="1"/>
        </dgm:presLayoutVars>
      </dgm:prSet>
      <dgm:spPr/>
      <dgm:t>
        <a:bodyPr/>
        <a:lstStyle/>
        <a:p>
          <a:endParaRPr lang="fr-FR"/>
        </a:p>
      </dgm:t>
    </dgm:pt>
  </dgm:ptLst>
  <dgm:cxnLst>
    <dgm:cxn modelId="{AFAFB051-D2C0-4AD4-91B4-2694F5255C7A}" type="presOf" srcId="{6884C78C-E663-49D0-ABE9-953E51046CB0}" destId="{5190CBBC-C546-4A4C-9650-1E2BF4372A2D}" srcOrd="0" destOrd="0" presId="urn:microsoft.com/office/officeart/2005/8/layout/chevron2"/>
    <dgm:cxn modelId="{806AE211-7E1C-479A-8041-42932EFCB306}" type="presOf" srcId="{454794AD-E286-4B9A-A7CB-3228A47061C0}" destId="{CACDC0C3-84A0-444F-B0F0-962EC42F46E8}" srcOrd="0" destOrd="0" presId="urn:microsoft.com/office/officeart/2005/8/layout/chevron2"/>
    <dgm:cxn modelId="{317542DF-7B71-46AC-AECA-E4510A287B49}" srcId="{454794AD-E286-4B9A-A7CB-3228A47061C0}" destId="{53B30800-3A01-4B30-9E27-047B019DF271}" srcOrd="0" destOrd="0" parTransId="{B318282B-D6B6-440B-BE72-BD876FCA4A1B}" sibTransId="{71AA8C35-6904-470D-A2AD-A27DCBF4F7CD}"/>
    <dgm:cxn modelId="{7D0E01F1-93B5-42BC-BADD-28A331E9E9A9}" type="presOf" srcId="{05E1973E-B13B-4564-8AAE-FBF09730B0E8}" destId="{CC362BB0-CF7B-4BA8-A188-5773C91CD8C3}" srcOrd="0" destOrd="0" presId="urn:microsoft.com/office/officeart/2005/8/layout/chevron2"/>
    <dgm:cxn modelId="{58FB6D79-7DFC-4F8F-BB38-C177088D41FD}" srcId="{513A5749-186A-4326-BDF2-7A08C3D1442F}" destId="{5483464D-2CF1-432A-93E9-3ED7F05A602A}" srcOrd="0" destOrd="0" parTransId="{75E3EB4E-CC11-4887-8421-81F98BA4DF67}" sibTransId="{322E0937-625F-40B0-B633-F776A6168941}"/>
    <dgm:cxn modelId="{DCC6E93C-5808-4E0C-8B40-BEB404467625}" srcId="{999FCA44-FC04-4ADC-AD45-8C941E614933}" destId="{D5C3547A-2B03-4338-A726-DDA64ADCA16D}" srcOrd="4" destOrd="0" parTransId="{5306C422-B69F-43A5-AF4B-BD5B8D966110}" sibTransId="{69B81C18-BC2C-4897-8CED-318ABF80186E}"/>
    <dgm:cxn modelId="{96DAADE8-0794-466D-BE0B-3DA9854B4C4F}" srcId="{886383E9-F35D-4881-938A-365512A33DC9}" destId="{05E1973E-B13B-4564-8AAE-FBF09730B0E8}" srcOrd="0" destOrd="0" parTransId="{D790D368-14A1-4F04-919B-E82C82255EDF}" sibTransId="{1F327B32-C7D2-4B86-9D95-F8DEFC6ED234}"/>
    <dgm:cxn modelId="{4C330CFB-BED5-482B-89D4-64D109A3D1D6}" type="presOf" srcId="{53B30800-3A01-4B30-9E27-047B019DF271}" destId="{CE27891E-E5F5-473D-9010-B26476DDFCAF}" srcOrd="0" destOrd="0" presId="urn:microsoft.com/office/officeart/2005/8/layout/chevron2"/>
    <dgm:cxn modelId="{B2DCDC8D-126E-408A-937C-595649275DF3}" type="presOf" srcId="{999FCA44-FC04-4ADC-AD45-8C941E614933}" destId="{750B1B03-E94C-4EA2-8152-95D08C0B60EA}" srcOrd="0" destOrd="0" presId="urn:microsoft.com/office/officeart/2005/8/layout/chevron2"/>
    <dgm:cxn modelId="{28E7CC63-BC3B-4F0C-A098-326BC57ABF07}" srcId="{999FCA44-FC04-4ADC-AD45-8C941E614933}" destId="{513A5749-186A-4326-BDF2-7A08C3D1442F}" srcOrd="3" destOrd="0" parTransId="{549400CE-E3D7-4E25-9271-22EDC3487CAE}" sibTransId="{F8EF64FE-9CA9-4E8A-B078-140DC58ECFF3}"/>
    <dgm:cxn modelId="{8CDFD8F7-5F1E-4B20-BA83-A28CA6FEEBE2}" srcId="{999FCA44-FC04-4ADC-AD45-8C941E614933}" destId="{886383E9-F35D-4881-938A-365512A33DC9}" srcOrd="1" destOrd="0" parTransId="{0D83A60D-D370-4D8C-BD04-604EA00EC6E9}" sibTransId="{7CF6889D-2FAE-4C72-96CB-03EAB1F85C90}"/>
    <dgm:cxn modelId="{A39A69E0-0E3C-4926-8F07-C2F674636B36}" type="presOf" srcId="{1BF15D32-72E0-4FA4-A04C-EAFDD65E1261}" destId="{F045AA10-3352-41AE-AA4C-8BCF7CFA2336}" srcOrd="0" destOrd="0" presId="urn:microsoft.com/office/officeart/2005/8/layout/chevron2"/>
    <dgm:cxn modelId="{6AC5C74E-6FFD-4BD4-ADC6-75191F3CFE3C}" type="presOf" srcId="{886383E9-F35D-4881-938A-365512A33DC9}" destId="{E0901FD4-9722-46E5-9021-E86628B26B03}" srcOrd="0" destOrd="0" presId="urn:microsoft.com/office/officeart/2005/8/layout/chevron2"/>
    <dgm:cxn modelId="{07DA4AC5-B67B-494D-808D-0825935097A1}" srcId="{6884C78C-E663-49D0-ABE9-953E51046CB0}" destId="{1BF15D32-72E0-4FA4-A04C-EAFDD65E1261}" srcOrd="0" destOrd="0" parTransId="{E31A5637-9885-4F65-B84D-891B4A912F22}" sibTransId="{8255E32F-FB79-4479-96DB-3755678924C3}"/>
    <dgm:cxn modelId="{6DF9C25B-392B-4ABB-AABB-0FECF70B840F}" type="presOf" srcId="{5483464D-2CF1-432A-93E9-3ED7F05A602A}" destId="{7823D06A-C733-4BF7-958E-CBDD3B6830D2}" srcOrd="0" destOrd="0" presId="urn:microsoft.com/office/officeart/2005/8/layout/chevron2"/>
    <dgm:cxn modelId="{E974DEE2-4B72-4A08-90F8-F690AC176067}" type="presOf" srcId="{513A5749-186A-4326-BDF2-7A08C3D1442F}" destId="{645C2ED2-2A79-4808-9973-E33AFFA7CC9F}" srcOrd="0" destOrd="0" presId="urn:microsoft.com/office/officeart/2005/8/layout/chevron2"/>
    <dgm:cxn modelId="{BBAD5C09-9A72-4036-88AA-872534409775}" srcId="{999FCA44-FC04-4ADC-AD45-8C941E614933}" destId="{454794AD-E286-4B9A-A7CB-3228A47061C0}" srcOrd="0" destOrd="0" parTransId="{E22B130A-A444-4B8F-908B-2DFC9AED4401}" sibTransId="{2B876237-E196-4C18-94D4-ECFE22CCD51B}"/>
    <dgm:cxn modelId="{0EFFB904-C5A3-4E9C-A751-A8DFB66A332D}" srcId="{D5C3547A-2B03-4338-A726-DDA64ADCA16D}" destId="{7056AF1B-A76F-4071-953B-A3EFC20ACFB6}" srcOrd="0" destOrd="0" parTransId="{C35097E4-3855-4DBE-AF06-527A19BCDED1}" sibTransId="{A039EB03-EE09-4E6D-A6B7-682D3E1A3325}"/>
    <dgm:cxn modelId="{65A005C4-98E9-45C0-851E-1DC3E0C55D8E}" srcId="{999FCA44-FC04-4ADC-AD45-8C941E614933}" destId="{6884C78C-E663-49D0-ABE9-953E51046CB0}" srcOrd="2" destOrd="0" parTransId="{103F023A-AC6F-4909-ADBF-DA754A2A6B88}" sibTransId="{BAD318F4-5277-4ABF-A197-92CA6478255B}"/>
    <dgm:cxn modelId="{B69DEEBF-84DD-4B07-AAD7-308C6050B6E6}" type="presOf" srcId="{7056AF1B-A76F-4071-953B-A3EFC20ACFB6}" destId="{0E80C004-F393-49DE-A310-F529484BA4E0}" srcOrd="0" destOrd="0" presId="urn:microsoft.com/office/officeart/2005/8/layout/chevron2"/>
    <dgm:cxn modelId="{F2EA3B62-9CB1-4F6F-BA30-1C04FBA26EDE}" type="presOf" srcId="{D5C3547A-2B03-4338-A726-DDA64ADCA16D}" destId="{DA9AB4C8-D1F3-499E-9854-F7EA3BC664E2}" srcOrd="0" destOrd="0" presId="urn:microsoft.com/office/officeart/2005/8/layout/chevron2"/>
    <dgm:cxn modelId="{CBC096A2-2282-48DC-B478-33FF154F795B}" type="presParOf" srcId="{750B1B03-E94C-4EA2-8152-95D08C0B60EA}" destId="{B5121BFC-CB79-4D4C-8385-5E4F7203B771}" srcOrd="0" destOrd="0" presId="urn:microsoft.com/office/officeart/2005/8/layout/chevron2"/>
    <dgm:cxn modelId="{FF9EA171-37CA-4E42-9BC7-1528B31047D0}" type="presParOf" srcId="{B5121BFC-CB79-4D4C-8385-5E4F7203B771}" destId="{CACDC0C3-84A0-444F-B0F0-962EC42F46E8}" srcOrd="0" destOrd="0" presId="urn:microsoft.com/office/officeart/2005/8/layout/chevron2"/>
    <dgm:cxn modelId="{D2816893-73CC-4E8B-932E-BF4A140D70BB}" type="presParOf" srcId="{B5121BFC-CB79-4D4C-8385-5E4F7203B771}" destId="{CE27891E-E5F5-473D-9010-B26476DDFCAF}" srcOrd="1" destOrd="0" presId="urn:microsoft.com/office/officeart/2005/8/layout/chevron2"/>
    <dgm:cxn modelId="{1175C761-582C-4C09-8CBB-9CC831BAD0D0}" type="presParOf" srcId="{750B1B03-E94C-4EA2-8152-95D08C0B60EA}" destId="{2346D15F-85EF-4BF0-838E-A4C18434451B}" srcOrd="1" destOrd="0" presId="urn:microsoft.com/office/officeart/2005/8/layout/chevron2"/>
    <dgm:cxn modelId="{6109FBB7-B97E-45FE-9D26-AE9359ECB7CB}" type="presParOf" srcId="{750B1B03-E94C-4EA2-8152-95D08C0B60EA}" destId="{587D6C26-1610-4859-B690-931F9FCE8D57}" srcOrd="2" destOrd="0" presId="urn:microsoft.com/office/officeart/2005/8/layout/chevron2"/>
    <dgm:cxn modelId="{DF4F3E4C-A888-4AA3-B679-0E9D1DD5E6CC}" type="presParOf" srcId="{587D6C26-1610-4859-B690-931F9FCE8D57}" destId="{E0901FD4-9722-46E5-9021-E86628B26B03}" srcOrd="0" destOrd="0" presId="urn:microsoft.com/office/officeart/2005/8/layout/chevron2"/>
    <dgm:cxn modelId="{575BC4F6-D921-4912-AD5C-BB7B96E0C6C2}" type="presParOf" srcId="{587D6C26-1610-4859-B690-931F9FCE8D57}" destId="{CC362BB0-CF7B-4BA8-A188-5773C91CD8C3}" srcOrd="1" destOrd="0" presId="urn:microsoft.com/office/officeart/2005/8/layout/chevron2"/>
    <dgm:cxn modelId="{D1C2D698-7C70-4EC0-A26B-F130DFDD4CA4}" type="presParOf" srcId="{750B1B03-E94C-4EA2-8152-95D08C0B60EA}" destId="{2CCBEFFB-6F33-444B-ACF7-64098DD09705}" srcOrd="3" destOrd="0" presId="urn:microsoft.com/office/officeart/2005/8/layout/chevron2"/>
    <dgm:cxn modelId="{925D6218-B56C-40AE-8FEF-D982E8BAE494}" type="presParOf" srcId="{750B1B03-E94C-4EA2-8152-95D08C0B60EA}" destId="{E46A3D35-EAFA-4AE0-871C-8732EE051601}" srcOrd="4" destOrd="0" presId="urn:microsoft.com/office/officeart/2005/8/layout/chevron2"/>
    <dgm:cxn modelId="{1D9D46E9-0AD2-419E-A89A-B54950AD899A}" type="presParOf" srcId="{E46A3D35-EAFA-4AE0-871C-8732EE051601}" destId="{5190CBBC-C546-4A4C-9650-1E2BF4372A2D}" srcOrd="0" destOrd="0" presId="urn:microsoft.com/office/officeart/2005/8/layout/chevron2"/>
    <dgm:cxn modelId="{0FDF2C69-6F05-4842-A391-D8E1F4C874C6}" type="presParOf" srcId="{E46A3D35-EAFA-4AE0-871C-8732EE051601}" destId="{F045AA10-3352-41AE-AA4C-8BCF7CFA2336}" srcOrd="1" destOrd="0" presId="urn:microsoft.com/office/officeart/2005/8/layout/chevron2"/>
    <dgm:cxn modelId="{8F88AA61-7ECF-48FC-8BCE-114FAAEA9247}" type="presParOf" srcId="{750B1B03-E94C-4EA2-8152-95D08C0B60EA}" destId="{9F36C338-2E02-4F0F-B6DD-85780A92F95F}" srcOrd="5" destOrd="0" presId="urn:microsoft.com/office/officeart/2005/8/layout/chevron2"/>
    <dgm:cxn modelId="{1422ED2D-C6C5-48B1-B2B1-2436838826D5}" type="presParOf" srcId="{750B1B03-E94C-4EA2-8152-95D08C0B60EA}" destId="{EBFA538E-F6EA-4608-8FCD-1FA56A6A91D5}" srcOrd="6" destOrd="0" presId="urn:microsoft.com/office/officeart/2005/8/layout/chevron2"/>
    <dgm:cxn modelId="{30ADAFA6-23B0-4CA8-BC29-1704D55B42F6}" type="presParOf" srcId="{EBFA538E-F6EA-4608-8FCD-1FA56A6A91D5}" destId="{645C2ED2-2A79-4808-9973-E33AFFA7CC9F}" srcOrd="0" destOrd="0" presId="urn:microsoft.com/office/officeart/2005/8/layout/chevron2"/>
    <dgm:cxn modelId="{971093F6-5F45-4507-82C7-C2EFA3B03D3B}" type="presParOf" srcId="{EBFA538E-F6EA-4608-8FCD-1FA56A6A91D5}" destId="{7823D06A-C733-4BF7-958E-CBDD3B6830D2}" srcOrd="1" destOrd="0" presId="urn:microsoft.com/office/officeart/2005/8/layout/chevron2"/>
    <dgm:cxn modelId="{F84FB67F-F3CF-465B-9871-1A7B2A10DA28}" type="presParOf" srcId="{750B1B03-E94C-4EA2-8152-95D08C0B60EA}" destId="{0DE3BE58-24BA-4273-A580-8A8D120CFC04}" srcOrd="7" destOrd="0" presId="urn:microsoft.com/office/officeart/2005/8/layout/chevron2"/>
    <dgm:cxn modelId="{A6E4D3E8-F210-473E-BB27-96062D7CE2AA}" type="presParOf" srcId="{750B1B03-E94C-4EA2-8152-95D08C0B60EA}" destId="{92228904-84C7-4CDF-B797-A32AD046427E}" srcOrd="8" destOrd="0" presId="urn:microsoft.com/office/officeart/2005/8/layout/chevron2"/>
    <dgm:cxn modelId="{309B22DE-9327-4918-93CD-76C8BD8975B3}" type="presParOf" srcId="{92228904-84C7-4CDF-B797-A32AD046427E}" destId="{DA9AB4C8-D1F3-499E-9854-F7EA3BC664E2}" srcOrd="0" destOrd="0" presId="urn:microsoft.com/office/officeart/2005/8/layout/chevron2"/>
    <dgm:cxn modelId="{7186F731-9BD5-447A-A530-C29D80604E72}" type="presParOf" srcId="{92228904-84C7-4CDF-B797-A32AD046427E}" destId="{0E80C004-F393-49DE-A310-F529484BA4E0}"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89F47-3A49-4003-B44F-FBE378F31265}" type="datetimeFigureOut">
              <a:rPr lang="fr-FR" smtClean="0"/>
              <a:pPr/>
              <a:t>07/02/2013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85AC7-A482-42BF-8E29-6BE94F74946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cette exposé nous allons adopté le plan suivant:</a:t>
            </a:r>
          </a:p>
          <a:p>
            <a:pPr>
              <a:buFontTx/>
              <a:buChar char="-"/>
            </a:pPr>
            <a:r>
              <a:rPr lang="fr-FR" dirty="0" smtClean="0"/>
              <a:t>- Dans un premier temps nous allons</a:t>
            </a:r>
            <a:r>
              <a:rPr lang="fr-FR" baseline="0" dirty="0" smtClean="0"/>
              <a:t> essayer de situer notre sujet dans son contexte recherche-action</a:t>
            </a:r>
          </a:p>
          <a:p>
            <a:pPr>
              <a:buFontTx/>
              <a:buChar char="-"/>
            </a:pPr>
            <a:r>
              <a:rPr lang="fr-FR" baseline="0" dirty="0" smtClean="0"/>
              <a:t>- ensuite nous allons présenter la problématique de ce travail et ses composantes.</a:t>
            </a:r>
          </a:p>
          <a:p>
            <a:pPr>
              <a:buFontTx/>
              <a:buChar char="-"/>
            </a:pPr>
            <a:r>
              <a:rPr lang="fr-FR" baseline="0" dirty="0" smtClean="0"/>
              <a:t>- et on va enchainer avec la description de la méthode que nous avons adoptée tout au long de cette recherche en particulier pour la mise en place du modèle de conception et d’évaluation d’un CMI</a:t>
            </a:r>
          </a:p>
          <a:p>
            <a:pPr>
              <a:buFontTx/>
              <a:buChar char="-"/>
            </a:pPr>
            <a:r>
              <a:rPr lang="fr-FR" baseline="0" dirty="0" smtClean="0"/>
              <a:t>- la description de ce modèle va faire l’objet de l’étape suivante de notre exposé, avant de terminer avec une conclusion et des perspectives.</a:t>
            </a:r>
            <a:endParaRPr lang="fr-FR" dirty="0"/>
          </a:p>
        </p:txBody>
      </p:sp>
      <p:sp>
        <p:nvSpPr>
          <p:cNvPr id="4" name="Espace réservé du numéro de diapositive 3"/>
          <p:cNvSpPr>
            <a:spLocks noGrp="1"/>
          </p:cNvSpPr>
          <p:nvPr>
            <p:ph type="sldNum" sz="quarter" idx="10"/>
          </p:nvPr>
        </p:nvSpPr>
        <p:spPr/>
        <p:txBody>
          <a:bodyPr/>
          <a:lstStyle/>
          <a:p>
            <a:fld id="{B3DD4DFD-F225-43C9-B01A-3BBFF0CEB031}"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r>
              <a:rPr lang="fr-FR" sz="1200" dirty="0" smtClean="0"/>
              <a:t>Identifier systématiquement  les spécificités de CMI</a:t>
            </a:r>
            <a:endParaRPr lang="ar-MA" sz="120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dirty="0" smtClean="0"/>
              <a:t>Identifier les composantes du  modèle de  conception de CMI</a:t>
            </a:r>
          </a:p>
          <a:p>
            <a:pPr>
              <a:buFont typeface="Arial" pitchFamily="34" charset="0"/>
              <a:buChar char="•"/>
            </a:pPr>
            <a:r>
              <a:rPr lang="fr-FR" sz="1200" dirty="0" smtClean="0"/>
              <a:t>Elaborer les critères d'évaluation  de CMI</a:t>
            </a:r>
            <a:endParaRPr lang="fr-FR" dirty="0"/>
          </a:p>
        </p:txBody>
      </p:sp>
      <p:sp>
        <p:nvSpPr>
          <p:cNvPr id="4" name="Espace réservé du numéro de diapositive 3"/>
          <p:cNvSpPr>
            <a:spLocks noGrp="1"/>
          </p:cNvSpPr>
          <p:nvPr>
            <p:ph type="sldNum" sz="quarter" idx="10"/>
          </p:nvPr>
        </p:nvSpPr>
        <p:spPr/>
        <p:txBody>
          <a:bodyPr/>
          <a:lstStyle/>
          <a:p>
            <a:fld id="{B6F85AC7-A482-42BF-8E29-6BE94F74946D}"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MA" sz="1200" kern="1200" dirty="0" smtClean="0">
                <a:solidFill>
                  <a:schemeClr val="tx1"/>
                </a:solidFill>
                <a:latin typeface="+mn-lt"/>
                <a:ea typeface="+mn-ea"/>
                <a:cs typeface="+mn-cs"/>
              </a:rPr>
              <a:t>ارتكز تصميم شبكة المعايير على تنظيم متدرج للمواضيع المكونة لها، وفق تسلسل هرمي </a:t>
            </a:r>
            <a:r>
              <a:rPr lang="ar-MA" sz="1200" kern="1200" dirty="0" err="1" smtClean="0">
                <a:solidFill>
                  <a:schemeClr val="tx1"/>
                </a:solidFill>
                <a:latin typeface="+mn-lt"/>
                <a:ea typeface="+mn-ea"/>
                <a:cs typeface="+mn-cs"/>
              </a:rPr>
              <a:t>تراتبي</a:t>
            </a:r>
            <a:r>
              <a:rPr lang="ar-MA" sz="1200" kern="1200" dirty="0" smtClean="0">
                <a:solidFill>
                  <a:schemeClr val="tx1"/>
                </a:solidFill>
                <a:latin typeface="+mn-lt"/>
                <a:ea typeface="+mn-ea"/>
                <a:cs typeface="+mn-cs"/>
              </a:rPr>
              <a:t> ينطلق من الموضوع الأساس ليتفرع عموديا إلى ثلاث مستويات تنتهي بالمعايير المكونة لهذه الشبكة</a:t>
            </a:r>
            <a:endParaRPr lang="fr-FR" dirty="0"/>
          </a:p>
        </p:txBody>
      </p:sp>
      <p:sp>
        <p:nvSpPr>
          <p:cNvPr id="4" name="Espace réservé du numéro de diapositive 3"/>
          <p:cNvSpPr>
            <a:spLocks noGrp="1"/>
          </p:cNvSpPr>
          <p:nvPr>
            <p:ph type="sldNum" sz="quarter" idx="10"/>
          </p:nvPr>
        </p:nvSpPr>
        <p:spPr/>
        <p:txBody>
          <a:bodyPr/>
          <a:lstStyle/>
          <a:p>
            <a:fld id="{B6F85AC7-A482-42BF-8E29-6BE94F74946D}"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SA" sz="1050" b="0" kern="1200" dirty="0" smtClean="0">
                <a:solidFill>
                  <a:schemeClr val="tx1"/>
                </a:solidFill>
                <a:latin typeface="+mn-lt"/>
                <a:ea typeface="+mn-ea"/>
                <a:cs typeface="+mn-cs"/>
              </a:rPr>
              <a:t>اللغة واضحة وميسرة </a:t>
            </a:r>
            <a:r>
              <a:rPr lang="ar-SA" sz="1050" b="0" kern="1200" dirty="0" err="1" smtClean="0">
                <a:solidFill>
                  <a:schemeClr val="tx1"/>
                </a:solidFill>
                <a:latin typeface="+mn-lt"/>
                <a:ea typeface="+mn-ea"/>
                <a:cs typeface="+mn-cs"/>
              </a:rPr>
              <a:t>للتعلمات</a:t>
            </a:r>
            <a:r>
              <a:rPr lang="fr-FR" sz="1050" b="0" kern="1200" dirty="0" smtClean="0">
                <a:solidFill>
                  <a:schemeClr val="tx1"/>
                </a:solidFill>
                <a:latin typeface="+mn-lt"/>
                <a:ea typeface="+mn-ea"/>
                <a:cs typeface="+mn-cs"/>
              </a:rPr>
              <a:t> + </a:t>
            </a:r>
            <a:r>
              <a:rPr lang="ar-SA" sz="1050" b="0" kern="1200" dirty="0" smtClean="0">
                <a:solidFill>
                  <a:schemeClr val="tx1"/>
                </a:solidFill>
                <a:latin typeface="+mn-lt"/>
                <a:ea typeface="+mn-ea"/>
                <a:cs typeface="+mn-cs"/>
              </a:rPr>
              <a:t>سلامة المقرر من الأخطاء اللغوية والعلمية</a:t>
            </a:r>
            <a:r>
              <a:rPr lang="ar-MA" sz="1050" b="0" kern="1200" dirty="0" smtClean="0">
                <a:solidFill>
                  <a:schemeClr val="tx1"/>
                </a:solidFill>
                <a:latin typeface="+mn-lt"/>
                <a:ea typeface="+mn-ea"/>
                <a:cs typeface="+mn-cs"/>
              </a:rPr>
              <a:t> |||</a:t>
            </a:r>
            <a:r>
              <a:rPr lang="ar-SA" sz="1050" b="0" kern="1200" dirty="0" smtClean="0">
                <a:solidFill>
                  <a:schemeClr val="tx1"/>
                </a:solidFill>
                <a:latin typeface="+mn-lt"/>
                <a:ea typeface="+mn-ea"/>
                <a:cs typeface="+mn-cs"/>
              </a:rPr>
              <a:t>دقة </a:t>
            </a:r>
            <a:r>
              <a:rPr lang="ar-MA" sz="1050" b="0" kern="1200" dirty="0" smtClean="0">
                <a:solidFill>
                  <a:schemeClr val="tx1"/>
                </a:solidFill>
                <a:latin typeface="+mn-lt"/>
                <a:ea typeface="+mn-ea"/>
                <a:cs typeface="+mn-cs"/>
              </a:rPr>
              <a:t>وصحة </a:t>
            </a:r>
            <a:r>
              <a:rPr lang="ar-MA" sz="1050" b="0" kern="1200" dirty="0" err="1" smtClean="0">
                <a:solidFill>
                  <a:schemeClr val="tx1"/>
                </a:solidFill>
                <a:latin typeface="+mn-lt"/>
                <a:ea typeface="+mn-ea"/>
                <a:cs typeface="+mn-cs"/>
              </a:rPr>
              <a:t>ال</a:t>
            </a:r>
            <a:r>
              <a:rPr lang="ar-SA" sz="1050" b="0" kern="1200" dirty="0" smtClean="0">
                <a:solidFill>
                  <a:schemeClr val="tx1"/>
                </a:solidFill>
                <a:latin typeface="+mn-lt"/>
                <a:ea typeface="+mn-ea"/>
                <a:cs typeface="+mn-cs"/>
              </a:rPr>
              <a:t>معلومات</a:t>
            </a:r>
            <a:r>
              <a:rPr lang="ar-MA" sz="1050" b="0" kern="1200" dirty="0" smtClean="0">
                <a:solidFill>
                  <a:schemeClr val="tx1"/>
                </a:solidFill>
                <a:latin typeface="+mn-lt"/>
                <a:ea typeface="+mn-ea"/>
                <a:cs typeface="+mn-cs"/>
              </a:rPr>
              <a:t>+</a:t>
            </a:r>
            <a:r>
              <a:rPr lang="ar-SA" sz="1050" b="0" kern="1200" dirty="0" smtClean="0">
                <a:solidFill>
                  <a:schemeClr val="tx1"/>
                </a:solidFill>
                <a:latin typeface="+mn-lt"/>
                <a:ea typeface="+mn-ea"/>
                <a:cs typeface="+mn-cs"/>
              </a:rPr>
              <a:t>المراجع والمصادر </a:t>
            </a:r>
            <a:r>
              <a:rPr lang="ar-SA" sz="1050" b="0" kern="1200" dirty="0" err="1" smtClean="0">
                <a:solidFill>
                  <a:schemeClr val="tx1"/>
                </a:solidFill>
                <a:latin typeface="+mn-lt"/>
                <a:ea typeface="+mn-ea"/>
                <a:cs typeface="+mn-cs"/>
              </a:rPr>
              <a:t>تلائم</a:t>
            </a:r>
            <a:r>
              <a:rPr lang="ar-SA" sz="1050" b="0" kern="1200" dirty="0" smtClean="0">
                <a:solidFill>
                  <a:schemeClr val="tx1"/>
                </a:solidFill>
                <a:latin typeface="+mn-lt"/>
                <a:ea typeface="+mn-ea"/>
                <a:cs typeface="+mn-cs"/>
              </a:rPr>
              <a:t> مستوى المتعلِّم </a:t>
            </a:r>
            <a:endParaRPr lang="ar-MA" sz="1050" b="0" kern="1200" dirty="0" smtClean="0">
              <a:solidFill>
                <a:schemeClr val="tx1"/>
              </a:solidFill>
              <a:latin typeface="+mn-lt"/>
              <a:ea typeface="+mn-ea"/>
              <a:cs typeface="+mn-cs"/>
            </a:endParaRPr>
          </a:p>
          <a:p>
            <a:pPr algn="r" rtl="1"/>
            <a:r>
              <a:rPr lang="ar-MA" sz="1050" b="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تضمين المقررات قضايا جديدة أو </a:t>
            </a:r>
            <a:r>
              <a:rPr lang="ar-SA" sz="1200" kern="1200" dirty="0" err="1" smtClean="0">
                <a:solidFill>
                  <a:schemeClr val="tx1"/>
                </a:solidFill>
                <a:latin typeface="+mn-lt"/>
                <a:ea typeface="+mn-ea"/>
                <a:cs typeface="+mn-cs"/>
              </a:rPr>
              <a:t>محينة</a:t>
            </a:r>
            <a:r>
              <a:rPr lang="ar-MA" sz="1200" kern="1200" dirty="0" smtClean="0">
                <a:solidFill>
                  <a:schemeClr val="tx1"/>
                </a:solidFill>
                <a:latin typeface="+mn-lt"/>
                <a:ea typeface="+mn-ea"/>
                <a:cs typeface="+mn-cs"/>
              </a:rPr>
              <a:t>+</a:t>
            </a:r>
            <a:r>
              <a:rPr lang="ar-SA" sz="1200" kern="1200" dirty="0" smtClean="0">
                <a:solidFill>
                  <a:schemeClr val="tx1"/>
                </a:solidFill>
                <a:latin typeface="+mn-lt"/>
                <a:ea typeface="+mn-ea"/>
                <a:cs typeface="+mn-cs"/>
              </a:rPr>
              <a:t>إبراز العناوين والاستنتاجات والقواعد </a:t>
            </a:r>
            <a:r>
              <a:rPr lang="ar-SA" sz="1200" kern="1200" dirty="0" err="1" smtClean="0">
                <a:solidFill>
                  <a:schemeClr val="tx1"/>
                </a:solidFill>
                <a:latin typeface="+mn-lt"/>
                <a:ea typeface="+mn-ea"/>
                <a:cs typeface="+mn-cs"/>
              </a:rPr>
              <a:t>والتعاريف</a:t>
            </a:r>
            <a:r>
              <a:rPr lang="ar-MA" sz="1200" kern="1200" dirty="0" smtClean="0">
                <a:solidFill>
                  <a:schemeClr val="tx1"/>
                </a:solidFill>
                <a:latin typeface="+mn-lt"/>
                <a:ea typeface="+mn-ea"/>
                <a:cs typeface="+mn-cs"/>
              </a:rPr>
              <a:t>+</a:t>
            </a:r>
            <a:r>
              <a:rPr lang="ar-SA" sz="1200" kern="1200" dirty="0" smtClean="0">
                <a:solidFill>
                  <a:schemeClr val="tx1"/>
                </a:solidFill>
                <a:latin typeface="+mn-lt"/>
                <a:ea typeface="+mn-ea"/>
                <a:cs typeface="+mn-cs"/>
              </a:rPr>
              <a:t>تناسب المعلومات مع المستوى العمري والمعرفي والعقلي واللغوي لفئات المتعلمين</a:t>
            </a:r>
            <a:r>
              <a:rPr lang="ar-MA" sz="1200" kern="1200" dirty="0" smtClean="0">
                <a:solidFill>
                  <a:schemeClr val="tx1"/>
                </a:solidFill>
                <a:latin typeface="+mn-lt"/>
                <a:ea typeface="+mn-ea"/>
                <a:cs typeface="+mn-cs"/>
              </a:rPr>
              <a:t>+</a:t>
            </a:r>
            <a:r>
              <a:rPr lang="ar-SA" sz="1200" kern="1200" dirty="0" smtClean="0">
                <a:solidFill>
                  <a:schemeClr val="tx1"/>
                </a:solidFill>
                <a:latin typeface="+mn-lt"/>
                <a:ea typeface="+mn-ea"/>
                <a:cs typeface="+mn-cs"/>
              </a:rPr>
              <a:t>الارتباطات </a:t>
            </a:r>
            <a:r>
              <a:rPr lang="ar-SA" sz="1200" kern="1200" dirty="0" err="1" smtClean="0">
                <a:solidFill>
                  <a:schemeClr val="tx1"/>
                </a:solidFill>
                <a:latin typeface="+mn-lt"/>
                <a:ea typeface="+mn-ea"/>
                <a:cs typeface="+mn-cs"/>
              </a:rPr>
              <a:t>التشعبية</a:t>
            </a:r>
            <a:r>
              <a:rPr lang="ar-SA" sz="1200" kern="1200" dirty="0" smtClean="0">
                <a:solidFill>
                  <a:schemeClr val="tx1"/>
                </a:solidFill>
                <a:latin typeface="+mn-lt"/>
                <a:ea typeface="+mn-ea"/>
                <a:cs typeface="+mn-cs"/>
              </a:rPr>
              <a:t> تؤدي إلى مصادر غنية </a:t>
            </a:r>
            <a:r>
              <a:rPr lang="ar-SA" sz="1200" kern="1200" dirty="0" err="1" smtClean="0">
                <a:solidFill>
                  <a:schemeClr val="tx1"/>
                </a:solidFill>
                <a:latin typeface="+mn-lt"/>
                <a:ea typeface="+mn-ea"/>
                <a:cs typeface="+mn-cs"/>
              </a:rPr>
              <a:t>و</a:t>
            </a:r>
            <a:r>
              <a:rPr lang="ar-SA" sz="1200" kern="1200" dirty="0" smtClean="0">
                <a:solidFill>
                  <a:schemeClr val="tx1"/>
                </a:solidFill>
                <a:latin typeface="+mn-lt"/>
                <a:ea typeface="+mn-ea"/>
                <a:cs typeface="+mn-cs"/>
              </a:rPr>
              <a:t> ذات قيمة علمية </a:t>
            </a:r>
            <a:endParaRPr lang="fr-FR" sz="1050" b="0" dirty="0"/>
          </a:p>
        </p:txBody>
      </p:sp>
      <p:sp>
        <p:nvSpPr>
          <p:cNvPr id="4" name="Espace réservé du numéro de diapositive 3"/>
          <p:cNvSpPr>
            <a:spLocks noGrp="1"/>
          </p:cNvSpPr>
          <p:nvPr>
            <p:ph type="sldNum" sz="quarter" idx="10"/>
          </p:nvPr>
        </p:nvSpPr>
        <p:spPr/>
        <p:txBody>
          <a:bodyPr/>
          <a:lstStyle/>
          <a:p>
            <a:fld id="{B6F85AC7-A482-42BF-8E29-6BE94F74946D}"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6F85AC7-A482-42BF-8E29-6BE94F74946D}"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Notre travail de recherche a débouchée sur trois types de production,</a:t>
            </a:r>
            <a:r>
              <a:rPr lang="fr-FR" baseline="0" dirty="0" smtClean="0"/>
              <a:t> il s’agit de:</a:t>
            </a:r>
          </a:p>
          <a:p>
            <a:pPr>
              <a:buFontTx/>
              <a:buChar char="-"/>
            </a:pPr>
            <a:r>
              <a:rPr lang="fr-FR" baseline="0" dirty="0" smtClean="0"/>
              <a:t>Site web qui reprend tout les étapes de conception d’un CMI, son objectif  est de diffuser ces informations à un large  public d’enseignants et chercheurs dans le domaine.</a:t>
            </a:r>
          </a:p>
          <a:p>
            <a:pPr>
              <a:buFontTx/>
              <a:buChar char="-"/>
            </a:pPr>
            <a:r>
              <a:rPr lang="fr-FR" baseline="0" dirty="0" smtClean="0"/>
              <a:t> une grille d’évaluation comportant 158 questions avec des précisions sous forme d’une reformulation des questions ou d’un approfondissement des thèmes, des critères et aussi des questions .</a:t>
            </a:r>
          </a:p>
          <a:p>
            <a:pPr>
              <a:buFontTx/>
              <a:buChar char="-"/>
            </a:pPr>
            <a:r>
              <a:rPr lang="fr-FR" baseline="0" dirty="0" smtClean="0"/>
              <a:t> une application informatique d’aide à la conception et à l’évaluation d’un CMI </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B3DD4DFD-F225-43C9-B01A-3BBFF0CEB031}" type="slidenum">
              <a:rPr lang="fr-FR" smtClean="0"/>
              <a:pPr/>
              <a:t>10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r>
              <a:rPr lang="fr-FR" dirty="0" smtClean="0"/>
              <a:t>La mise au point du</a:t>
            </a:r>
            <a:r>
              <a:rPr lang="fr-FR" baseline="0" dirty="0" smtClean="0"/>
              <a:t> modèle de conception et d’évaluation nous a contraint à dresser un état de l’art transdisciplinaire….donc nous avons essayer de faire le couplage entre ces différent domaine pour aboutir à l’outil guide ECMI;</a:t>
            </a:r>
          </a:p>
          <a:p>
            <a:pPr>
              <a:buFontTx/>
              <a:buChar char="-"/>
            </a:pPr>
            <a:r>
              <a:rPr lang="fr-FR" baseline="0" dirty="0" smtClean="0"/>
              <a:t> nous pensons que ECMI peut constituer un guide </a:t>
            </a:r>
            <a:r>
              <a:rPr lang="fr-FR" sz="1100" dirty="0" smtClean="0"/>
              <a:t>pratique </a:t>
            </a:r>
            <a:r>
              <a:rPr lang="fr-FR" sz="1100" dirty="0"/>
              <a:t>pour le pilotage des développement des applications multimédias interactifs au seins de  l’UFR « ITEF »</a:t>
            </a:r>
            <a:r>
              <a:rPr lang="fr-FR" b="0" baseline="0" dirty="0" smtClean="0"/>
              <a:t> </a:t>
            </a:r>
          </a:p>
          <a:p>
            <a:r>
              <a:rPr lang="fr-FR" dirty="0" smtClean="0"/>
              <a:t>- Cet outil, qui concerne essentiellement</a:t>
            </a:r>
            <a:r>
              <a:rPr lang="fr-FR" baseline="0" dirty="0" smtClean="0"/>
              <a:t> l’évaluation au cours et à la fin des étapes de production d’un CMI, est suffisamment ……; et peut être étendu à des d’autre matières;</a:t>
            </a:r>
            <a:endParaRPr lang="fr-FR" dirty="0" smtClean="0"/>
          </a:p>
          <a:p>
            <a:r>
              <a:rPr lang="fr-FR" dirty="0" smtClean="0"/>
              <a:t>Nous pensons pouvoir fournir après la prise en compte des recommandations et remarques des membres de jury un instrument permettant de renforcer le champ des recherches vers un enseignement à distance de qualité.</a:t>
            </a:r>
            <a:endParaRPr lang="fr-FR" dirty="0"/>
          </a:p>
        </p:txBody>
      </p:sp>
      <p:sp>
        <p:nvSpPr>
          <p:cNvPr id="4" name="Espace réservé du numéro de diapositive 3"/>
          <p:cNvSpPr>
            <a:spLocks noGrp="1"/>
          </p:cNvSpPr>
          <p:nvPr>
            <p:ph type="sldNum" sz="quarter" idx="10"/>
          </p:nvPr>
        </p:nvSpPr>
        <p:spPr/>
        <p:txBody>
          <a:bodyPr/>
          <a:lstStyle/>
          <a:p>
            <a:fld id="{B3DD4DFD-F225-43C9-B01A-3BBFF0CEB031}"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6522-D994-49F6-9FC6-0EB08F7738B5}" type="slidenum">
              <a:rPr lang="fr-FR" smtClean="0"/>
              <a:pPr/>
              <a:t>‹N°›</a:t>
            </a:fld>
            <a:endParaRPr lang="fr-FR"/>
          </a:p>
        </p:txBody>
      </p:sp>
      <p:pic>
        <p:nvPicPr>
          <p:cNvPr id="7" name="Image 6" descr="bground.jpg"/>
          <p:cNvPicPr>
            <a:picLocks noChangeAspect="1"/>
          </p:cNvPicPr>
          <p:nvPr userDrawn="1"/>
        </p:nvPicPr>
        <p:blipFill>
          <a:blip r:embed="rId2"/>
          <a:stretch>
            <a:fillRect/>
          </a:stretch>
        </p:blipFill>
        <p:spPr>
          <a:xfrm>
            <a:off x="0" y="7698"/>
            <a:ext cx="9144000" cy="6842603"/>
          </a:xfrm>
          <a:prstGeom prst="rect">
            <a:avLst/>
          </a:prstGeom>
        </p:spPr>
      </p:pic>
      <p:pic>
        <p:nvPicPr>
          <p:cNvPr id="8" name="Image 7" descr="logo_eli.jpg"/>
          <p:cNvPicPr>
            <a:picLocks noChangeAspect="1"/>
          </p:cNvPicPr>
          <p:nvPr userDrawn="1"/>
        </p:nvPicPr>
        <p:blipFill>
          <a:blip r:embed="rId3" cstate="print"/>
          <a:stretch>
            <a:fillRect/>
          </a:stretch>
        </p:blipFill>
        <p:spPr>
          <a:xfrm>
            <a:off x="4143372" y="6373320"/>
            <a:ext cx="1222044" cy="484680"/>
          </a:xfrm>
          <a:prstGeom prst="rect">
            <a:avLst/>
          </a:prstGeom>
        </p:spPr>
      </p:pic>
      <p:sp>
        <p:nvSpPr>
          <p:cNvPr id="15" name="Rectangle 14"/>
          <p:cNvSpPr/>
          <p:nvPr userDrawn="1"/>
        </p:nvSpPr>
        <p:spPr>
          <a:xfrm>
            <a:off x="6786578" y="6143644"/>
            <a:ext cx="2357422" cy="646331"/>
          </a:xfrm>
          <a:prstGeom prst="rect">
            <a:avLst/>
          </a:prstGeom>
        </p:spPr>
        <p:txBody>
          <a:bodyPr wrap="square">
            <a:spAutoFit/>
          </a:bodyPr>
          <a:lstStyle/>
          <a:p>
            <a:pPr algn="ctr" rtl="1"/>
            <a:r>
              <a:rPr lang="ar-SA" sz="1800" b="0" kern="1200" dirty="0" smtClean="0">
                <a:solidFill>
                  <a:schemeClr val="tx1"/>
                </a:solidFill>
                <a:latin typeface="+mn-lt"/>
                <a:ea typeface="+mn-ea"/>
                <a:cs typeface="Sultan bold" pitchFamily="2" charset="-78"/>
              </a:rPr>
              <a:t>شبكة معايير الجودة  لتصميم مقررات التعليم الالكتروني</a:t>
            </a:r>
            <a:endParaRPr lang="fr-FR" sz="1800" dirty="0">
              <a:solidFill>
                <a:schemeClr val="tx1"/>
              </a:solidFill>
            </a:endParaRPr>
          </a:p>
        </p:txBody>
      </p:sp>
      <p:sp>
        <p:nvSpPr>
          <p:cNvPr id="16" name="Rectangle 15"/>
          <p:cNvSpPr/>
          <p:nvPr userDrawn="1"/>
        </p:nvSpPr>
        <p:spPr>
          <a:xfrm>
            <a:off x="-32" y="6140255"/>
            <a:ext cx="2533322" cy="646331"/>
          </a:xfrm>
          <a:prstGeom prst="rect">
            <a:avLst/>
          </a:prstGeom>
        </p:spPr>
        <p:txBody>
          <a:bodyPr wrap="none">
            <a:spAutoFit/>
          </a:bodyPr>
          <a:lstStyle/>
          <a:p>
            <a:pPr algn="ctr" rtl="0"/>
            <a:r>
              <a:rPr lang="fr-FR" b="1" dirty="0" smtClean="0"/>
              <a:t>ezzhrisaid@yahoo.f</a:t>
            </a:r>
            <a:r>
              <a:rPr lang="fr-FR" sz="2000" dirty="0" smtClean="0"/>
              <a:t>r</a:t>
            </a:r>
            <a:endParaRPr lang="ar-MA"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www.facebook /</a:t>
            </a:r>
            <a:r>
              <a:rPr lang="fr-FR" sz="1600" b="1" dirty="0" err="1" smtClean="0"/>
              <a:t>saidezzahri</a:t>
            </a:r>
            <a:endParaRPr lang="fr-FR" sz="1600" b="1"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055EB3-EDDF-43EC-A053-8ADD836C6AEE}" type="datetimeFigureOut">
              <a:rPr lang="fr-FR" smtClean="0"/>
              <a:pPr/>
              <a:t>07/02/2013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4B6522-D994-49F6-9FC6-0EB08F7738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55EB3-EDDF-43EC-A053-8ADD836C6AEE}" type="datetimeFigureOut">
              <a:rPr lang="fr-FR" smtClean="0"/>
              <a:pPr/>
              <a:t>07/02/2013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B6522-D994-49F6-9FC6-0EB08F7738B5}" type="slidenum">
              <a:rPr lang="fr-FR" smtClean="0"/>
              <a:pPr/>
              <a:t>‹N°›</a:t>
            </a:fld>
            <a:endParaRPr lang="fr-FR"/>
          </a:p>
        </p:txBody>
      </p:sp>
      <p:sp>
        <p:nvSpPr>
          <p:cNvPr id="7" name="Titre 1"/>
          <p:cNvSpPr txBox="1">
            <a:spLocks/>
          </p:cNvSpPr>
          <p:nvPr userDrawn="1"/>
        </p:nvSpPr>
        <p:spPr>
          <a:xfrm>
            <a:off x="685800" y="2130425"/>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smtClean="0">
                <a:ln>
                  <a:noFill/>
                </a:ln>
                <a:solidFill>
                  <a:schemeClr val="tx1"/>
                </a:solidFill>
                <a:effectLst/>
                <a:uLnTx/>
                <a:uFillTx/>
                <a:latin typeface="+mj-lt"/>
                <a:ea typeface="+mj-ea"/>
                <a:cs typeface="+mj-cs"/>
              </a:rPr>
              <a:t>Cliquez pour modifier le style du titre</a:t>
            </a:r>
          </a:p>
        </p:txBody>
      </p:sp>
      <p:sp>
        <p:nvSpPr>
          <p:cNvPr id="8" name="Sous-titre 2"/>
          <p:cNvSpPr txBox="1">
            <a:spLocks/>
          </p:cNvSpPr>
          <p:nvPr userDrawn="1"/>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smtClean="0">
                <a:ln>
                  <a:noFill/>
                </a:ln>
                <a:solidFill>
                  <a:schemeClr val="tx1">
                    <a:tint val="75000"/>
                  </a:schemeClr>
                </a:solidFill>
                <a:effectLst/>
                <a:uLnTx/>
                <a:uFillTx/>
                <a:latin typeface="+mn-lt"/>
                <a:ea typeface="+mn-ea"/>
                <a:cs typeface="+mn-cs"/>
              </a:rPr>
              <a:t>Cliquez pour modifier le style des sous-titres du masque</a:t>
            </a:r>
          </a:p>
        </p:txBody>
      </p:sp>
      <p:sp>
        <p:nvSpPr>
          <p:cNvPr id="9" name="Espace réservé de la date 3"/>
          <p:cNvSpPr txBox="1">
            <a:spLocks/>
          </p:cNvSpPr>
          <p:nvPr userDrawn="1"/>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055EB3-EDDF-43EC-A053-8ADD836C6AEE}" type="datetimeFigureOut">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07/02/2013</a:t>
            </a:fld>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0" name="Espace réservé du numéro de diapositive 5"/>
          <p:cNvSpPr txBox="1">
            <a:spLocks/>
          </p:cNvSpPr>
          <p:nvPr userDrawn="1"/>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4B6522-D994-49F6-9FC6-0EB08F7738B5}" type="slidenum">
              <a:rPr kumimoji="0" lang="fr-FR"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smtClean="0">
              <a:ln>
                <a:noFill/>
              </a:ln>
              <a:solidFill>
                <a:schemeClr val="tx1"/>
              </a:solidFill>
              <a:effectLst/>
              <a:uLnTx/>
              <a:uFillTx/>
              <a:latin typeface="+mn-lt"/>
              <a:ea typeface="+mn-ea"/>
              <a:cs typeface="+mn-cs"/>
            </a:endParaRPr>
          </a:p>
        </p:txBody>
      </p:sp>
      <p:pic>
        <p:nvPicPr>
          <p:cNvPr id="11" name="Image 10" descr="bground.jpg"/>
          <p:cNvPicPr>
            <a:picLocks noChangeAspect="1"/>
          </p:cNvPicPr>
          <p:nvPr userDrawn="1"/>
        </p:nvPicPr>
        <p:blipFill>
          <a:blip r:embed="rId13"/>
          <a:stretch>
            <a:fillRect/>
          </a:stretch>
        </p:blipFill>
        <p:spPr>
          <a:xfrm>
            <a:off x="0" y="15397"/>
            <a:ext cx="9144000" cy="6842603"/>
          </a:xfrm>
          <a:prstGeom prst="rect">
            <a:avLst/>
          </a:prstGeom>
        </p:spPr>
      </p:pic>
      <p:pic>
        <p:nvPicPr>
          <p:cNvPr id="12" name="Image 11" descr="logo_eli.jpg"/>
          <p:cNvPicPr>
            <a:picLocks noChangeAspect="1"/>
          </p:cNvPicPr>
          <p:nvPr userDrawn="1"/>
        </p:nvPicPr>
        <p:blipFill>
          <a:blip r:embed="rId14" cstate="print"/>
          <a:stretch>
            <a:fillRect/>
          </a:stretch>
        </p:blipFill>
        <p:spPr>
          <a:xfrm>
            <a:off x="4143372" y="6373320"/>
            <a:ext cx="1222044" cy="484680"/>
          </a:xfrm>
          <a:prstGeom prst="rect">
            <a:avLst/>
          </a:prstGeom>
        </p:spPr>
      </p:pic>
      <p:sp>
        <p:nvSpPr>
          <p:cNvPr id="16" name="Rectangle 15"/>
          <p:cNvSpPr/>
          <p:nvPr userDrawn="1"/>
        </p:nvSpPr>
        <p:spPr>
          <a:xfrm>
            <a:off x="571472" y="5000636"/>
            <a:ext cx="4572000" cy="369332"/>
          </a:xfrm>
          <a:prstGeom prst="rect">
            <a:avLst/>
          </a:prstGeom>
        </p:spPr>
        <p:txBody>
          <a:bodyPr>
            <a:spAutoFit/>
          </a:bodyPr>
          <a:lstStyle/>
          <a:p>
            <a:pPr algn="ctr" rtl="1"/>
            <a:r>
              <a:rPr lang="ar-SA" sz="1800" b="0" kern="1200" dirty="0" smtClean="0">
                <a:solidFill>
                  <a:schemeClr val="bg1"/>
                </a:solidFill>
                <a:latin typeface="+mn-lt"/>
                <a:ea typeface="+mn-ea"/>
                <a:cs typeface="Sultan bold" pitchFamily="2" charset="-78"/>
              </a:rPr>
              <a:t>شبكة معايير الجودة  لتصميم مقررات التعليم الالكتروني</a:t>
            </a:r>
            <a:endParaRPr lang="fr-FR" dirty="0">
              <a:solidFill>
                <a:schemeClr val="bg1"/>
              </a:solidFill>
            </a:endParaRPr>
          </a:p>
        </p:txBody>
      </p:sp>
      <p:sp>
        <p:nvSpPr>
          <p:cNvPr id="20" name="Rectangle 19"/>
          <p:cNvSpPr/>
          <p:nvPr userDrawn="1"/>
        </p:nvSpPr>
        <p:spPr>
          <a:xfrm>
            <a:off x="6786578" y="6143644"/>
            <a:ext cx="2357422" cy="646331"/>
          </a:xfrm>
          <a:prstGeom prst="rect">
            <a:avLst/>
          </a:prstGeom>
        </p:spPr>
        <p:txBody>
          <a:bodyPr wrap="square">
            <a:spAutoFit/>
          </a:bodyPr>
          <a:lstStyle/>
          <a:p>
            <a:pPr algn="ctr" rtl="1"/>
            <a:r>
              <a:rPr lang="ar-SA" sz="1800" b="0" kern="1200" dirty="0" smtClean="0">
                <a:solidFill>
                  <a:schemeClr val="tx1"/>
                </a:solidFill>
                <a:latin typeface="+mn-lt"/>
                <a:ea typeface="+mn-ea"/>
                <a:cs typeface="Sultan bold" pitchFamily="2" charset="-78"/>
              </a:rPr>
              <a:t>شبكة معايير الجودة  لتصميم مقررات التعليم الالكتروني</a:t>
            </a:r>
            <a:endParaRPr lang="fr-FR" sz="1800" dirty="0">
              <a:solidFill>
                <a:schemeClr val="tx1"/>
              </a:solidFill>
            </a:endParaRPr>
          </a:p>
        </p:txBody>
      </p:sp>
      <p:sp>
        <p:nvSpPr>
          <p:cNvPr id="22" name="Rectangle 21"/>
          <p:cNvSpPr/>
          <p:nvPr userDrawn="1"/>
        </p:nvSpPr>
        <p:spPr>
          <a:xfrm>
            <a:off x="-32" y="6140255"/>
            <a:ext cx="2533322" cy="646331"/>
          </a:xfrm>
          <a:prstGeom prst="rect">
            <a:avLst/>
          </a:prstGeom>
        </p:spPr>
        <p:txBody>
          <a:bodyPr wrap="none">
            <a:spAutoFit/>
          </a:bodyPr>
          <a:lstStyle/>
          <a:p>
            <a:pPr algn="ctr" rtl="0"/>
            <a:r>
              <a:rPr lang="fr-FR" b="1" dirty="0" smtClean="0"/>
              <a:t>ezzhrisaid@yahoo.f</a:t>
            </a:r>
            <a:r>
              <a:rPr lang="fr-FR" sz="2000" dirty="0" smtClean="0"/>
              <a:t>r</a:t>
            </a:r>
            <a:endParaRPr lang="ar-MA"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www.facebook /</a:t>
            </a:r>
            <a:r>
              <a:rPr lang="fr-FR" sz="1600" b="1" dirty="0" err="1" smtClean="0"/>
              <a:t>saidezzahri</a:t>
            </a:r>
            <a:endParaRPr lang="fr-FR" sz="1600" b="1"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Program%20Files/ECMI_pack2/ECMI_V01.tbk" TargetMode="External"/><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954107"/>
          </a:xfrm>
          <a:prstGeom prst="rect">
            <a:avLst/>
          </a:prstGeom>
          <a:noFill/>
        </p:spPr>
        <p:txBody>
          <a:bodyPr wrap="square" rtlCol="0">
            <a:spAutoFit/>
          </a:bodyPr>
          <a:lstStyle/>
          <a:p>
            <a:pPr algn="ctr" rtl="1"/>
            <a:r>
              <a:rPr lang="ar-MA" sz="2800" b="1" dirty="0" smtClean="0">
                <a:solidFill>
                  <a:schemeClr val="bg1"/>
                </a:solidFill>
              </a:rPr>
              <a:t>المؤتمر الدولي الثالث للتعليم الالكتروني والتعليم عن بعد</a:t>
            </a:r>
          </a:p>
          <a:p>
            <a:pPr algn="ctr" rtl="1"/>
            <a:r>
              <a:rPr lang="ar-MA" sz="2800" b="1" dirty="0" smtClean="0">
                <a:solidFill>
                  <a:schemeClr val="bg1"/>
                </a:solidFill>
              </a:rPr>
              <a:t>الممارسة والأداء المنشود</a:t>
            </a:r>
            <a:endParaRPr lang="fr-FR" sz="2800" b="1" dirty="0">
              <a:solidFill>
                <a:schemeClr val="bg1"/>
              </a:solidFill>
            </a:endParaRPr>
          </a:p>
        </p:txBody>
      </p:sp>
      <p:pic>
        <p:nvPicPr>
          <p:cNvPr id="5" name="Image 4" descr="titre6.jpg"/>
          <p:cNvPicPr>
            <a:picLocks noChangeAspect="1"/>
          </p:cNvPicPr>
          <p:nvPr/>
        </p:nvPicPr>
        <p:blipFill>
          <a:blip r:embed="rId2">
            <a:clrChange>
              <a:clrFrom>
                <a:srgbClr val="FFFFFF"/>
              </a:clrFrom>
              <a:clrTo>
                <a:srgbClr val="FFFFFF">
                  <a:alpha val="0"/>
                </a:srgbClr>
              </a:clrTo>
            </a:clrChange>
          </a:blip>
          <a:stretch>
            <a:fillRect/>
          </a:stretch>
        </p:blipFill>
        <p:spPr>
          <a:xfrm>
            <a:off x="0" y="1785926"/>
            <a:ext cx="9144000" cy="2283440"/>
          </a:xfrm>
          <a:prstGeom prst="rect">
            <a:avLst/>
          </a:prstGeom>
        </p:spPr>
      </p:pic>
      <p:sp>
        <p:nvSpPr>
          <p:cNvPr id="6" name="ZoneTexte 5"/>
          <p:cNvSpPr txBox="1"/>
          <p:nvPr/>
        </p:nvSpPr>
        <p:spPr>
          <a:xfrm>
            <a:off x="928662" y="4000504"/>
            <a:ext cx="7072362" cy="1569660"/>
          </a:xfrm>
          <a:prstGeom prst="rect">
            <a:avLst/>
          </a:prstGeom>
          <a:noFill/>
        </p:spPr>
        <p:txBody>
          <a:bodyPr wrap="square" rtlCol="0">
            <a:spAutoFit/>
          </a:bodyPr>
          <a:lstStyle/>
          <a:p>
            <a:pPr algn="ctr" rtl="1"/>
            <a:r>
              <a:rPr lang="ar-MA" sz="3200" b="1" dirty="0" smtClean="0"/>
              <a:t>د. السعيد </a:t>
            </a:r>
            <a:r>
              <a:rPr lang="ar-MA" sz="3200" b="1" dirty="0" err="1" smtClean="0"/>
              <a:t>الزاهري</a:t>
            </a:r>
            <a:endParaRPr lang="ar-MA" sz="3200" b="1" dirty="0" smtClean="0"/>
          </a:p>
          <a:p>
            <a:pPr algn="ctr" rtl="1"/>
            <a:r>
              <a:rPr lang="ar-MA" sz="3200" b="1" dirty="0" smtClean="0"/>
              <a:t>المركز </a:t>
            </a:r>
            <a:r>
              <a:rPr lang="ar-MA" sz="3200" b="1" dirty="0" smtClean="0"/>
              <a:t>المغربي للدراسات والأبحاث التربوية</a:t>
            </a:r>
            <a:endParaRPr lang="fr-FR" sz="3200" b="1" dirty="0" smtClean="0"/>
          </a:p>
          <a:p>
            <a:pPr algn="ctr" rtl="1"/>
            <a:r>
              <a:rPr lang="ar-MA" sz="3200" b="1" dirty="0" smtClean="0"/>
              <a:t>جامعة </a:t>
            </a:r>
            <a:r>
              <a:rPr lang="ar-MA" sz="3200" b="1" dirty="0" smtClean="0"/>
              <a:t>القرويين </a:t>
            </a:r>
            <a:r>
              <a:rPr lang="ar-MA" sz="3200" b="1" dirty="0" smtClean="0"/>
              <a:t>- </a:t>
            </a:r>
            <a:r>
              <a:rPr lang="ar-MA" sz="3200" b="1" dirty="0" smtClean="0"/>
              <a:t>المغرب</a:t>
            </a:r>
            <a:endParaRPr lang="fr-FR"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bilan.jpg">
            <a:hlinkClick r:id="rId4" action="ppaction://hlinkfile"/>
          </p:cNvPr>
          <p:cNvPicPr>
            <a:picLocks noChangeAspect="1"/>
          </p:cNvPicPr>
          <p:nvPr/>
        </p:nvPicPr>
        <p:blipFill>
          <a:blip r:embed="rId5" cstate="print"/>
          <a:stretch>
            <a:fillRect/>
          </a:stretch>
        </p:blipFill>
        <p:spPr>
          <a:xfrm>
            <a:off x="3643306" y="2640315"/>
            <a:ext cx="1928826" cy="1292163"/>
          </a:xfrm>
          <a:prstGeom prst="rect">
            <a:avLst/>
          </a:prstGeom>
          <a:solidFill>
            <a:srgbClr val="FFFFFF">
              <a:shade val="85000"/>
            </a:srgbClr>
          </a:solidFill>
          <a:ln w="190500" cap="rnd">
            <a:solidFill>
              <a:srgbClr val="FFFFFF"/>
            </a:solidFill>
          </a:ln>
          <a:effectLst>
            <a:outerShdw blurRad="76200" dir="13500000" sy="23000" kx="1200000" algn="br" rotWithShape="0">
              <a:prstClr val="black">
                <a:alpha val="20000"/>
              </a:prstClr>
            </a:outerShdw>
          </a:effectLst>
          <a:scene3d>
            <a:camera prst="orthographicFront"/>
            <a:lightRig rig="soft" dir="t"/>
          </a:scene3d>
          <a:sp3d contourW="12700" prstMaterial="matte">
            <a:bevelT w="63500" h="50800"/>
            <a:contourClr>
              <a:srgbClr val="C0C0C0"/>
            </a:contourClr>
          </a:sp3d>
        </p:spPr>
      </p:pic>
      <p:grpSp>
        <p:nvGrpSpPr>
          <p:cNvPr id="5" name="Groupe 4"/>
          <p:cNvGrpSpPr/>
          <p:nvPr/>
        </p:nvGrpSpPr>
        <p:grpSpPr>
          <a:xfrm>
            <a:off x="6572264" y="2640315"/>
            <a:ext cx="2088841" cy="1357322"/>
            <a:chOff x="1500167" y="571479"/>
            <a:chExt cx="2374561" cy="1714513"/>
          </a:xfrm>
        </p:grpSpPr>
        <p:pic>
          <p:nvPicPr>
            <p:cNvPr id="6" name="Picture 4"/>
            <p:cNvPicPr>
              <a:picLocks noChangeAspect="1" noChangeArrowheads="1"/>
            </p:cNvPicPr>
            <p:nvPr/>
          </p:nvPicPr>
          <p:blipFill>
            <a:blip r:embed="rId6"/>
            <a:srcRect/>
            <a:stretch>
              <a:fillRect/>
            </a:stretch>
          </p:blipFill>
          <p:spPr bwMode="auto">
            <a:xfrm>
              <a:off x="1500167" y="571479"/>
              <a:ext cx="1812288" cy="13721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3"/>
            <p:cNvPicPr>
              <a:picLocks noChangeAspect="1" noChangeArrowheads="1"/>
            </p:cNvPicPr>
            <p:nvPr/>
          </p:nvPicPr>
          <p:blipFill>
            <a:blip r:embed="rId7"/>
            <a:srcRect/>
            <a:stretch>
              <a:fillRect/>
            </a:stretch>
          </p:blipFill>
          <p:spPr bwMode="auto">
            <a:xfrm>
              <a:off x="1785917" y="714356"/>
              <a:ext cx="1803057" cy="13936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2"/>
            <p:cNvPicPr>
              <a:picLocks noChangeAspect="1" noChangeArrowheads="1"/>
            </p:cNvPicPr>
            <p:nvPr/>
          </p:nvPicPr>
          <p:blipFill>
            <a:blip r:embed="rId8"/>
            <a:srcRect/>
            <a:stretch>
              <a:fillRect/>
            </a:stretch>
          </p:blipFill>
          <p:spPr bwMode="auto">
            <a:xfrm>
              <a:off x="2071669" y="973006"/>
              <a:ext cx="1803059" cy="13129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10" name="Rectangle 9"/>
          <p:cNvSpPr/>
          <p:nvPr/>
        </p:nvSpPr>
        <p:spPr>
          <a:xfrm>
            <a:off x="5357818" y="2997505"/>
            <a:ext cx="674593" cy="369332"/>
          </a:xfrm>
          <a:prstGeom prst="rect">
            <a:avLst/>
          </a:prstGeom>
        </p:spPr>
        <p:txBody>
          <a:bodyPr wrap="square">
            <a:spAutoFit/>
          </a:bodyPr>
          <a:lstStyle/>
          <a:p>
            <a:pPr lvl="0" algn="just"/>
            <a:endParaRPr lang="fr-FR" dirty="0" smtClean="0"/>
          </a:p>
        </p:txBody>
      </p:sp>
      <p:sp>
        <p:nvSpPr>
          <p:cNvPr id="17" name="Rectangle 16"/>
          <p:cNvSpPr/>
          <p:nvPr/>
        </p:nvSpPr>
        <p:spPr>
          <a:xfrm>
            <a:off x="3393273" y="4247670"/>
            <a:ext cx="2393173" cy="954107"/>
          </a:xfrm>
          <a:prstGeom prst="rect">
            <a:avLst/>
          </a:prstGeom>
        </p:spPr>
        <p:txBody>
          <a:bodyPr wrap="square">
            <a:spAutoFit/>
          </a:bodyPr>
          <a:lstStyle/>
          <a:p>
            <a:pPr algn="ctr" rtl="1"/>
            <a:r>
              <a:rPr lang="ar-MA" sz="2800" b="1" dirty="0" smtClean="0"/>
              <a:t>برنامج رقمي </a:t>
            </a:r>
            <a:r>
              <a:rPr lang="fr-FR" sz="2800" b="1" dirty="0" smtClean="0"/>
              <a:t>ECMI </a:t>
            </a:r>
            <a:endParaRPr lang="fr-FR" sz="2800" dirty="0"/>
          </a:p>
        </p:txBody>
      </p:sp>
      <p:grpSp>
        <p:nvGrpSpPr>
          <p:cNvPr id="36" name="Groupe 35"/>
          <p:cNvGrpSpPr/>
          <p:nvPr/>
        </p:nvGrpSpPr>
        <p:grpSpPr>
          <a:xfrm rot="16200000">
            <a:off x="4251963" y="-1251622"/>
            <a:ext cx="640074" cy="6572296"/>
            <a:chOff x="4789182" y="1714488"/>
            <a:chExt cx="640074" cy="3858178"/>
          </a:xfrm>
        </p:grpSpPr>
        <p:cxnSp>
          <p:nvCxnSpPr>
            <p:cNvPr id="11" name="Connecteur droit avec flèche 10"/>
            <p:cNvCxnSpPr/>
            <p:nvPr/>
          </p:nvCxnSpPr>
          <p:spPr>
            <a:xfrm rot="10800000" flipV="1">
              <a:off x="4857752" y="3613140"/>
              <a:ext cx="571504" cy="5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34" name="Groupe 33"/>
            <p:cNvGrpSpPr/>
            <p:nvPr/>
          </p:nvGrpSpPr>
          <p:grpSpPr>
            <a:xfrm flipH="1">
              <a:off x="4789182" y="1714488"/>
              <a:ext cx="640074" cy="1928826"/>
              <a:chOff x="2499504" y="1357298"/>
              <a:chExt cx="640074" cy="1928826"/>
            </a:xfrm>
          </p:grpSpPr>
          <p:cxnSp>
            <p:nvCxnSpPr>
              <p:cNvPr id="14" name="Connecteur droit avec flèche 13"/>
              <p:cNvCxnSpPr/>
              <p:nvPr/>
            </p:nvCxnSpPr>
            <p:spPr>
              <a:xfrm>
                <a:off x="2500298" y="1357298"/>
                <a:ext cx="639280" cy="5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Connecteur droit 14"/>
              <p:cNvCxnSpPr/>
              <p:nvPr/>
            </p:nvCxnSpPr>
            <p:spPr>
              <a:xfrm rot="5400000">
                <a:off x="1535885" y="2320917"/>
                <a:ext cx="1928826" cy="1588"/>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35" name="Groupe 34"/>
            <p:cNvGrpSpPr/>
            <p:nvPr/>
          </p:nvGrpSpPr>
          <p:grpSpPr>
            <a:xfrm flipH="1">
              <a:off x="4789976" y="3643314"/>
              <a:ext cx="639280" cy="1929352"/>
              <a:chOff x="2500298" y="3857628"/>
              <a:chExt cx="639280" cy="1929352"/>
            </a:xfrm>
          </p:grpSpPr>
          <p:cxnSp>
            <p:nvCxnSpPr>
              <p:cNvPr id="18" name="Connecteur droit avec flèche 17"/>
              <p:cNvCxnSpPr/>
              <p:nvPr/>
            </p:nvCxnSpPr>
            <p:spPr>
              <a:xfrm>
                <a:off x="2500298" y="5786454"/>
                <a:ext cx="639280" cy="5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Connecteur droit 18"/>
              <p:cNvCxnSpPr/>
              <p:nvPr/>
            </p:nvCxnSpPr>
            <p:spPr>
              <a:xfrm rot="5400000">
                <a:off x="1536679" y="4821247"/>
                <a:ext cx="1928826" cy="1588"/>
              </a:xfrm>
              <a:prstGeom prst="line">
                <a:avLst/>
              </a:prstGeom>
            </p:spPr>
            <p:style>
              <a:lnRef idx="3">
                <a:schemeClr val="accent2"/>
              </a:lnRef>
              <a:fillRef idx="0">
                <a:schemeClr val="accent2"/>
              </a:fillRef>
              <a:effectRef idx="2">
                <a:schemeClr val="accent2"/>
              </a:effectRef>
              <a:fontRef idx="minor">
                <a:schemeClr val="tx1"/>
              </a:fontRef>
            </p:style>
          </p:cxnSp>
        </p:grpSp>
      </p:grpSp>
      <p:sp>
        <p:nvSpPr>
          <p:cNvPr id="37" name="Rectangle 36"/>
          <p:cNvSpPr/>
          <p:nvPr/>
        </p:nvSpPr>
        <p:spPr>
          <a:xfrm>
            <a:off x="7000892" y="4247670"/>
            <a:ext cx="1757212" cy="523220"/>
          </a:xfrm>
          <a:prstGeom prst="rect">
            <a:avLst/>
          </a:prstGeom>
        </p:spPr>
        <p:txBody>
          <a:bodyPr wrap="none">
            <a:spAutoFit/>
          </a:bodyPr>
          <a:lstStyle/>
          <a:p>
            <a:pPr algn="ctr" rtl="1"/>
            <a:r>
              <a:rPr lang="ar-MA" sz="2800" b="1" dirty="0" smtClean="0"/>
              <a:t>شبكة المعايير</a:t>
            </a:r>
            <a:endParaRPr lang="fr-FR" sz="2800" dirty="0"/>
          </a:p>
        </p:txBody>
      </p:sp>
      <p:sp>
        <p:nvSpPr>
          <p:cNvPr id="38" name="Rectangle 37"/>
          <p:cNvSpPr/>
          <p:nvPr/>
        </p:nvSpPr>
        <p:spPr>
          <a:xfrm>
            <a:off x="357159" y="4247669"/>
            <a:ext cx="1857388" cy="1200329"/>
          </a:xfrm>
          <a:prstGeom prst="rect">
            <a:avLst/>
          </a:prstGeom>
        </p:spPr>
        <p:txBody>
          <a:bodyPr wrap="square">
            <a:spAutoFit/>
          </a:bodyPr>
          <a:lstStyle/>
          <a:p>
            <a:pPr algn="ctr" rtl="1"/>
            <a:r>
              <a:rPr lang="ar-MA" sz="2400" b="1" dirty="0" smtClean="0"/>
              <a:t>تطبيق: الوسيط في التربية على القيم الإسلامية</a:t>
            </a:r>
            <a:endParaRPr lang="fr-FR" sz="2400" dirty="0"/>
          </a:p>
        </p:txBody>
      </p:sp>
      <p:graphicFrame>
        <p:nvGraphicFramePr>
          <p:cNvPr id="2050" name="Object 2"/>
          <p:cNvGraphicFramePr>
            <a:graphicFrameLocks noChangeAspect="1"/>
          </p:cNvGraphicFramePr>
          <p:nvPr/>
        </p:nvGraphicFramePr>
        <p:xfrm>
          <a:off x="357158" y="2497439"/>
          <a:ext cx="1976392" cy="1544286"/>
        </p:xfrm>
        <a:graphic>
          <a:graphicData uri="http://schemas.openxmlformats.org/presentationml/2006/ole">
            <p:oleObj spid="_x0000_s2050" name="Image" r:id="rId9" imgW="10222222" imgH="7987302" progId="Photoshop.Image.8">
              <p:embed/>
            </p:oleObj>
          </a:graphicData>
        </a:graphic>
      </p:graphicFrame>
      <p:sp>
        <p:nvSpPr>
          <p:cNvPr id="21" name="ZoneTexte 20"/>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تطبيقات الدراسة</a:t>
            </a:r>
            <a:endParaRPr lang="fr-FR" sz="4000" b="1" dirty="0">
              <a:solidFill>
                <a:schemeClr val="bg1"/>
              </a:solidFill>
              <a:cs typeface="Mudi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asit3.JPG"/>
          <p:cNvPicPr>
            <a:picLocks noChangeAspect="1"/>
          </p:cNvPicPr>
          <p:nvPr/>
        </p:nvPicPr>
        <p:blipFill>
          <a:blip r:embed="rId2"/>
          <a:srcRect l="10156" t="2500" r="9374" b="7500"/>
          <a:stretch>
            <a:fillRect/>
          </a:stretch>
        </p:blipFill>
        <p:spPr>
          <a:xfrm>
            <a:off x="0" y="0"/>
            <a:ext cx="9144000" cy="5942510"/>
          </a:xfrm>
          <a:prstGeom prst="rect">
            <a:avLst/>
          </a:prstGeom>
        </p:spPr>
      </p:pic>
      <p:pic>
        <p:nvPicPr>
          <p:cNvPr id="34819" name="Picture 3"/>
          <p:cNvPicPr>
            <a:picLocks noChangeAspect="1" noChangeArrowheads="1"/>
          </p:cNvPicPr>
          <p:nvPr/>
        </p:nvPicPr>
        <p:blipFill>
          <a:blip r:embed="rId3"/>
          <a:srcRect l="63379" t="15000" b="30000"/>
          <a:stretch>
            <a:fillRect/>
          </a:stretch>
        </p:blipFill>
        <p:spPr bwMode="auto">
          <a:xfrm>
            <a:off x="5572132" y="785794"/>
            <a:ext cx="3571868"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0" fill="hold" nodeType="clickEffect">
                                  <p:stCondLst>
                                    <p:cond delay="0"/>
                                  </p:stCondLst>
                                  <p:childTnLst>
                                    <p:anim calcmode="lin" valueType="num">
                                      <p:cBhvr>
                                        <p:cTn id="10" dur="500"/>
                                        <p:tgtEl>
                                          <p:spTgt spid="34819"/>
                                        </p:tgtEl>
                                        <p:attrNameLst>
                                          <p:attrName>ppt_w</p:attrName>
                                        </p:attrNameLst>
                                      </p:cBhvr>
                                      <p:tavLst>
                                        <p:tav tm="0">
                                          <p:val>
                                            <p:strVal val="ppt_w"/>
                                          </p:val>
                                        </p:tav>
                                        <p:tav tm="100000">
                                          <p:val>
                                            <p:fltVal val="0"/>
                                          </p:val>
                                        </p:tav>
                                      </p:tavLst>
                                    </p:anim>
                                    <p:anim calcmode="lin" valueType="num">
                                      <p:cBhvr>
                                        <p:cTn id="11" dur="500"/>
                                        <p:tgtEl>
                                          <p:spTgt spid="34819"/>
                                        </p:tgtEl>
                                        <p:attrNameLst>
                                          <p:attrName>ppt_h</p:attrName>
                                        </p:attrNameLst>
                                      </p:cBhvr>
                                      <p:tavLst>
                                        <p:tav tm="0">
                                          <p:val>
                                            <p:strVal val="ppt_h"/>
                                          </p:val>
                                        </p:tav>
                                        <p:tav tm="100000">
                                          <p:val>
                                            <p:fltVal val="0"/>
                                          </p:val>
                                        </p:tav>
                                      </p:tavLst>
                                    </p:anim>
                                    <p:animEffect transition="out" filter="fade">
                                      <p:cBhvr>
                                        <p:cTn id="12" dur="500"/>
                                        <p:tgtEl>
                                          <p:spTgt spid="34819"/>
                                        </p:tgtEl>
                                      </p:cBhvr>
                                    </p:animEffect>
                                    <p:set>
                                      <p:cBhvr>
                                        <p:cTn id="13" dur="1" fill="hold">
                                          <p:stCondLst>
                                            <p:cond delay="499"/>
                                          </p:stCondLst>
                                        </p:cTn>
                                        <p:tgtEl>
                                          <p:spTgt spid="348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wasit3.JPG"/>
          <p:cNvPicPr>
            <a:picLocks noChangeAspect="1"/>
          </p:cNvPicPr>
          <p:nvPr/>
        </p:nvPicPr>
        <p:blipFill>
          <a:blip r:embed="rId2"/>
          <a:srcRect l="10156" t="3010" r="9375" b="10056"/>
          <a:stretch>
            <a:fillRect/>
          </a:stretch>
        </p:blipFill>
        <p:spPr>
          <a:xfrm>
            <a:off x="0" y="0"/>
            <a:ext cx="9144000" cy="58578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Image" r:id="rId3" imgW="10222222" imgH="7987302" progId="Photoshop.Image.8">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wasit1.JPG"/>
          <p:cNvPicPr>
            <a:picLocks noChangeAspect="1"/>
          </p:cNvPicPr>
          <p:nvPr/>
        </p:nvPicPr>
        <p:blipFill>
          <a:blip r:embed="rId2"/>
          <a:srcRect l="18750" t="10000" r="18750" b="13750"/>
          <a:stretch>
            <a:fillRect/>
          </a:stretch>
        </p:blipFill>
        <p:spPr>
          <a:xfrm>
            <a:off x="0" y="0"/>
            <a:ext cx="9144000" cy="59373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954107"/>
          </a:xfrm>
          <a:prstGeom prst="rect">
            <a:avLst/>
          </a:prstGeom>
          <a:noFill/>
        </p:spPr>
        <p:txBody>
          <a:bodyPr wrap="square" rtlCol="0">
            <a:spAutoFit/>
          </a:bodyPr>
          <a:lstStyle/>
          <a:p>
            <a:pPr algn="ctr" rtl="1"/>
            <a:r>
              <a:rPr lang="ar-MA" sz="2800" b="1" dirty="0" smtClean="0">
                <a:solidFill>
                  <a:schemeClr val="bg1"/>
                </a:solidFill>
              </a:rPr>
              <a:t>المؤتمر الدولي الثالث للتعليم الالكتروني والتعليم عن بعد</a:t>
            </a:r>
          </a:p>
          <a:p>
            <a:pPr algn="ctr" rtl="1"/>
            <a:r>
              <a:rPr lang="ar-MA" sz="2800" b="1" dirty="0" smtClean="0">
                <a:solidFill>
                  <a:schemeClr val="bg1"/>
                </a:solidFill>
              </a:rPr>
              <a:t>الممارسة والأداء المنشود</a:t>
            </a:r>
            <a:endParaRPr lang="fr-FR" sz="2800" b="1" dirty="0">
              <a:solidFill>
                <a:schemeClr val="bg1"/>
              </a:solidFill>
            </a:endParaRPr>
          </a:p>
        </p:txBody>
      </p:sp>
      <p:sp>
        <p:nvSpPr>
          <p:cNvPr id="6" name="ZoneTexte 5"/>
          <p:cNvSpPr txBox="1"/>
          <p:nvPr/>
        </p:nvSpPr>
        <p:spPr>
          <a:xfrm>
            <a:off x="928662" y="4286256"/>
            <a:ext cx="7072362" cy="1077218"/>
          </a:xfrm>
          <a:prstGeom prst="rect">
            <a:avLst/>
          </a:prstGeom>
          <a:noFill/>
        </p:spPr>
        <p:txBody>
          <a:bodyPr wrap="square" rtlCol="0">
            <a:spAutoFit/>
          </a:bodyPr>
          <a:lstStyle/>
          <a:p>
            <a:pPr algn="ctr" rtl="1"/>
            <a:r>
              <a:rPr lang="ar-MA" sz="3200" b="1" dirty="0" smtClean="0"/>
              <a:t>د. السعيد </a:t>
            </a:r>
            <a:r>
              <a:rPr lang="ar-MA" sz="3200" b="1" dirty="0" err="1" smtClean="0"/>
              <a:t>الزاهري</a:t>
            </a:r>
            <a:endParaRPr lang="ar-MA" sz="3200" b="1" dirty="0" smtClean="0"/>
          </a:p>
          <a:p>
            <a:pPr algn="ctr" rtl="1"/>
            <a:r>
              <a:rPr lang="ar-MA" sz="3200" b="1" dirty="0" smtClean="0"/>
              <a:t>جامع القرويين - المغرب</a:t>
            </a:r>
            <a:endParaRPr lang="fr-FR" sz="3200" b="1" dirty="0"/>
          </a:p>
        </p:txBody>
      </p:sp>
      <p:sp>
        <p:nvSpPr>
          <p:cNvPr id="7" name="ZoneTexte 6"/>
          <p:cNvSpPr txBox="1"/>
          <p:nvPr/>
        </p:nvSpPr>
        <p:spPr>
          <a:xfrm>
            <a:off x="357158" y="2643182"/>
            <a:ext cx="8001056" cy="1200329"/>
          </a:xfrm>
          <a:prstGeom prst="rect">
            <a:avLst/>
          </a:prstGeom>
          <a:noFill/>
        </p:spPr>
        <p:txBody>
          <a:bodyPr wrap="square" rtlCol="0">
            <a:spAutoFit/>
          </a:bodyPr>
          <a:lstStyle/>
          <a:p>
            <a:pPr algn="ctr" rtl="1"/>
            <a:r>
              <a:rPr lang="ar-MA" sz="7200" b="1" dirty="0" smtClean="0"/>
              <a:t>شكرا لكم على المتابعة</a:t>
            </a:r>
            <a:endParaRPr lang="fr-FR" sz="7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357298"/>
            <a:ext cx="8786842" cy="1569660"/>
          </a:xfrm>
          <a:prstGeom prst="rect">
            <a:avLst/>
          </a:prstGeom>
        </p:spPr>
        <p:txBody>
          <a:bodyPr wrap="square">
            <a:spAutoFit/>
          </a:bodyPr>
          <a:lstStyle/>
          <a:p>
            <a:pPr algn="just" rtl="1">
              <a:buFont typeface="Arial" pitchFamily="34" charset="0"/>
              <a:buChar char="•"/>
            </a:pPr>
            <a:r>
              <a:rPr lang="ar-MA" sz="3200" b="1" dirty="0" smtClean="0">
                <a:latin typeface="Arial" pitchFamily="34" charset="0"/>
                <a:ea typeface="Calibri" pitchFamily="34" charset="0"/>
                <a:cs typeface="Traditional Arabic" pitchFamily="2" charset="-78"/>
              </a:rPr>
              <a:t>تقدم الشبكة وصفا منهجيا منظما لمختلف مراحل تصميم المقررات الالكترونية، وقد تطلب تصميمها إدماج مجموعة من المعارف والمهارات المختلفة المنتمية إلى عدة مجالات: المعرفي، والتربوي، والتكنولوجي.</a:t>
            </a:r>
            <a:endParaRPr lang="fr-FR" sz="3200" b="1" dirty="0" smtClean="0"/>
          </a:p>
        </p:txBody>
      </p:sp>
      <p:sp>
        <p:nvSpPr>
          <p:cNvPr id="20" name="Rectangle 19"/>
          <p:cNvSpPr/>
          <p:nvPr/>
        </p:nvSpPr>
        <p:spPr>
          <a:xfrm>
            <a:off x="0" y="3571876"/>
            <a:ext cx="8858280" cy="2062103"/>
          </a:xfrm>
          <a:prstGeom prst="rect">
            <a:avLst/>
          </a:prstGeom>
        </p:spPr>
        <p:txBody>
          <a:bodyPr wrap="square">
            <a:spAutoFit/>
          </a:bodyPr>
          <a:lstStyle/>
          <a:p>
            <a:pPr algn="just" rtl="1">
              <a:buFont typeface="Arial" pitchFamily="34" charset="0"/>
              <a:buChar char="•"/>
            </a:pPr>
            <a:r>
              <a:rPr lang="ar-MA" sz="3200" b="1" dirty="0" smtClean="0">
                <a:latin typeface="Arial" pitchFamily="34" charset="0"/>
                <a:ea typeface="Calibri" pitchFamily="34" charset="0"/>
                <a:cs typeface="Traditional Arabic" pitchFamily="2" charset="-78"/>
              </a:rPr>
              <a:t>الاستفادة من هذه الشبكة مرتبط بخصائص عناصر الإنتاج كنوع المقررات الدراسية، والأهداف المسطرة لها، والفئة المستهدفة منها الخ، وبالتالي فإن قيمة هذه الأداة لا تحدَّدُ إلا بعد تجريبها من طرف المصممين واستنباط مختلف النتائج والملاحظات المترتبة عن هذا الاستعمال.</a:t>
            </a:r>
            <a:endParaRPr lang="fr-FR" sz="3200" b="1" dirty="0" smtClean="0"/>
          </a:p>
        </p:txBody>
      </p:sp>
      <p:sp>
        <p:nvSpPr>
          <p:cNvPr id="17" name="ZoneTexte 16"/>
          <p:cNvSpPr txBox="1"/>
          <p:nvPr/>
        </p:nvSpPr>
        <p:spPr>
          <a:xfrm>
            <a:off x="0" y="149346"/>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خلاصة</a:t>
            </a:r>
            <a:endParaRPr lang="fr-FR" sz="4000" b="1" dirty="0">
              <a:solidFill>
                <a:schemeClr val="bg1"/>
              </a:solidFill>
              <a:cs typeface="Mudi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571472" y="1571612"/>
          <a:ext cx="8072494"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re 1"/>
          <p:cNvSpPr txBox="1">
            <a:spLocks/>
          </p:cNvSpPr>
          <p:nvPr/>
        </p:nvSpPr>
        <p:spPr>
          <a:xfrm>
            <a:off x="-6215138" y="1285860"/>
            <a:ext cx="5715040" cy="857256"/>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r-FR" sz="4400" b="1" i="0" u="none" strike="noStrike" kern="1200" cap="none" spc="50" normalizeH="0" baseline="0" noProof="0" dirty="0">
              <a:ln w="11430"/>
              <a:effectLst>
                <a:outerShdw blurRad="76200" dist="50800" dir="5400000" algn="tl" rotWithShape="0">
                  <a:srgbClr val="000000">
                    <a:alpha val="65000"/>
                  </a:srgbClr>
                </a:outerShdw>
              </a:effectLst>
              <a:uLnTx/>
              <a:uFillTx/>
              <a:latin typeface="+mj-lt"/>
              <a:ea typeface="+mj-ea"/>
              <a:cs typeface="+mj-cs"/>
            </a:endParaRPr>
          </a:p>
        </p:txBody>
      </p:sp>
      <p:sp>
        <p:nvSpPr>
          <p:cNvPr id="13" name="ZoneTexte 12"/>
          <p:cNvSpPr txBox="1"/>
          <p:nvPr/>
        </p:nvSpPr>
        <p:spPr>
          <a:xfrm>
            <a:off x="0" y="77908"/>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عناصـــر العــرض</a:t>
            </a:r>
            <a:endParaRPr lang="fr-FR" sz="4000" b="1" dirty="0">
              <a:solidFill>
                <a:schemeClr val="bg1"/>
              </a:solidFill>
              <a:cs typeface="Mudir MT"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غالبا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ZoneTexte 5"/>
          <p:cNvSpPr txBox="1"/>
          <p:nvPr/>
        </p:nvSpPr>
        <p:spPr>
          <a:xfrm>
            <a:off x="0" y="142852"/>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سؤال الدراسة</a:t>
            </a:r>
            <a:endParaRPr lang="fr-FR" sz="4000" b="1" dirty="0">
              <a:solidFill>
                <a:schemeClr val="bg1"/>
              </a:solidFill>
              <a:cs typeface="Mudir MT" pitchFamily="2" charset="-78"/>
            </a:endParaRPr>
          </a:p>
        </p:txBody>
      </p:sp>
      <p:sp>
        <p:nvSpPr>
          <p:cNvPr id="16" name="Flèche gauche 15"/>
          <p:cNvSpPr/>
          <p:nvPr/>
        </p:nvSpPr>
        <p:spPr>
          <a:xfrm>
            <a:off x="1357290" y="1643050"/>
            <a:ext cx="6268684" cy="4143404"/>
          </a:xfrm>
          <a:prstGeom prst="leftArrow">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7" name="Groupe 6"/>
          <p:cNvGrpSpPr/>
          <p:nvPr/>
        </p:nvGrpSpPr>
        <p:grpSpPr>
          <a:xfrm>
            <a:off x="6334876" y="2786058"/>
            <a:ext cx="2237652" cy="1828812"/>
            <a:chOff x="5977650" y="1371609"/>
            <a:chExt cx="2237652" cy="1828812"/>
          </a:xfrm>
          <a:scene3d>
            <a:camera prst="orthographicFront">
              <a:rot lat="0" lon="0" rev="0"/>
            </a:camera>
            <a:lightRig rig="contrasting" dir="t">
              <a:rot lat="0" lon="0" rev="1200000"/>
            </a:lightRig>
          </a:scene3d>
        </p:grpSpPr>
        <p:sp>
          <p:nvSpPr>
            <p:cNvPr id="8" name="Rectangle à coins arrondis 7"/>
            <p:cNvSpPr/>
            <p:nvPr/>
          </p:nvSpPr>
          <p:spPr>
            <a:xfrm>
              <a:off x="5977650" y="1371609"/>
              <a:ext cx="2237652" cy="18288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ectangle 8"/>
            <p:cNvSpPr/>
            <p:nvPr/>
          </p:nvSpPr>
          <p:spPr>
            <a:xfrm>
              <a:off x="6066925" y="1460884"/>
              <a:ext cx="2059102" cy="16502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MA" sz="3100" kern="1200" dirty="0" smtClean="0">
                  <a:cs typeface="Sultan bold" pitchFamily="2" charset="-78"/>
                </a:rPr>
                <a:t>معايير تصميم </a:t>
              </a:r>
              <a:br>
                <a:rPr lang="ar-MA" sz="3100" kern="1200" dirty="0" smtClean="0">
                  <a:cs typeface="Sultan bold" pitchFamily="2" charset="-78"/>
                </a:rPr>
              </a:br>
              <a:r>
                <a:rPr lang="ar-MA" sz="3100" kern="1200" dirty="0" smtClean="0">
                  <a:cs typeface="Sultan bold" pitchFamily="2" charset="-78"/>
                </a:rPr>
                <a:t>مقررات التعليم الالكتروني؟</a:t>
              </a:r>
              <a:endParaRPr lang="fr-FR" sz="3100" kern="1200" dirty="0"/>
            </a:p>
          </p:txBody>
        </p:sp>
      </p:grpSp>
      <p:grpSp>
        <p:nvGrpSpPr>
          <p:cNvPr id="10" name="Groupe 9"/>
          <p:cNvGrpSpPr/>
          <p:nvPr/>
        </p:nvGrpSpPr>
        <p:grpSpPr>
          <a:xfrm>
            <a:off x="2620100" y="2786058"/>
            <a:ext cx="3500449" cy="1828812"/>
            <a:chOff x="2357460" y="1371609"/>
            <a:chExt cx="3500449" cy="1828812"/>
          </a:xfrm>
          <a:scene3d>
            <a:camera prst="orthographicFront">
              <a:rot lat="0" lon="0" rev="0"/>
            </a:camera>
            <a:lightRig rig="contrasting" dir="t">
              <a:rot lat="0" lon="0" rev="1200000"/>
            </a:lightRig>
          </a:scene3d>
        </p:grpSpPr>
        <p:sp>
          <p:nvSpPr>
            <p:cNvPr id="11" name="Rectangle à coins arrondis 10"/>
            <p:cNvSpPr/>
            <p:nvPr/>
          </p:nvSpPr>
          <p:spPr>
            <a:xfrm>
              <a:off x="2357460" y="1371609"/>
              <a:ext cx="3500449" cy="18288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2446735" y="1460884"/>
              <a:ext cx="3321899" cy="16502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MA" sz="3200" kern="1200" dirty="0" smtClean="0">
                  <a:solidFill>
                    <a:schemeClr val="tx1"/>
                  </a:solidFill>
                  <a:cs typeface="Sultan bold" pitchFamily="2" charset="-78"/>
                </a:rPr>
                <a:t>- ما هي المعايير العلمية؟</a:t>
              </a:r>
            </a:p>
            <a:p>
              <a:pPr lvl="0" algn="r" defTabSz="1422400" rtl="1">
                <a:lnSpc>
                  <a:spcPct val="90000"/>
                </a:lnSpc>
                <a:spcBef>
                  <a:spcPct val="0"/>
                </a:spcBef>
                <a:spcAft>
                  <a:spcPct val="35000"/>
                </a:spcAft>
              </a:pPr>
              <a:r>
                <a:rPr lang="ar-MA" sz="3200" kern="1200" dirty="0" smtClean="0">
                  <a:solidFill>
                    <a:schemeClr val="tx1"/>
                  </a:solidFill>
                  <a:cs typeface="Sultan bold" pitchFamily="2" charset="-78"/>
                </a:rPr>
                <a:t>- ما هي المعايير التربوية؟</a:t>
              </a:r>
            </a:p>
            <a:p>
              <a:pPr lvl="0" algn="r" defTabSz="1422400" rtl="1">
                <a:lnSpc>
                  <a:spcPct val="90000"/>
                </a:lnSpc>
                <a:spcBef>
                  <a:spcPct val="0"/>
                </a:spcBef>
                <a:spcAft>
                  <a:spcPct val="35000"/>
                </a:spcAft>
              </a:pPr>
              <a:r>
                <a:rPr lang="ar-MA" sz="3200" kern="1200" dirty="0" smtClean="0">
                  <a:solidFill>
                    <a:schemeClr val="tx1"/>
                  </a:solidFill>
                  <a:cs typeface="Sultan bold" pitchFamily="2" charset="-78"/>
                </a:rPr>
                <a:t>- ما هي المعايير الفنيـة؟</a:t>
              </a:r>
              <a:endParaRPr lang="fr-FR" sz="3200" kern="1200" dirty="0" smtClean="0">
                <a:solidFill>
                  <a:schemeClr val="tx1"/>
                </a:solidFill>
                <a:cs typeface="Sultan bold" pitchFamily="2" charset="-78"/>
              </a:endParaRPr>
            </a:p>
          </p:txBody>
        </p:sp>
      </p:grpSp>
      <p:grpSp>
        <p:nvGrpSpPr>
          <p:cNvPr id="13" name="Groupe 12"/>
          <p:cNvGrpSpPr/>
          <p:nvPr/>
        </p:nvGrpSpPr>
        <p:grpSpPr>
          <a:xfrm>
            <a:off x="191240" y="2786058"/>
            <a:ext cx="2237652" cy="1828812"/>
            <a:chOff x="66" y="1371609"/>
            <a:chExt cx="2237652" cy="1828812"/>
          </a:xfrm>
          <a:scene3d>
            <a:camera prst="orthographicFront">
              <a:rot lat="0" lon="0" rev="0"/>
            </a:camera>
            <a:lightRig rig="contrasting" dir="t">
              <a:rot lat="0" lon="0" rev="1200000"/>
            </a:lightRig>
          </a:scene3d>
        </p:grpSpPr>
        <p:sp>
          <p:nvSpPr>
            <p:cNvPr id="14" name="Rectangle à coins arrondis 13"/>
            <p:cNvSpPr/>
            <p:nvPr/>
          </p:nvSpPr>
          <p:spPr>
            <a:xfrm>
              <a:off x="66" y="1371609"/>
              <a:ext cx="2237652" cy="18288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Rectangle 14"/>
            <p:cNvSpPr/>
            <p:nvPr/>
          </p:nvSpPr>
          <p:spPr>
            <a:xfrm>
              <a:off x="89341" y="1460884"/>
              <a:ext cx="2059102" cy="16502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ar-SA" sz="3100" kern="1200" dirty="0" smtClean="0">
                  <a:solidFill>
                    <a:srgbClr val="FFFF00"/>
                  </a:solidFill>
                  <a:cs typeface="Sultan bold" pitchFamily="2" charset="-78"/>
                </a:rPr>
                <a:t>ما النموذج المقترح لشبكة معايير </a:t>
              </a:r>
              <a:r>
                <a:rPr lang="ar-MA" sz="3100" kern="1200" dirty="0" smtClean="0">
                  <a:solidFill>
                    <a:srgbClr val="FFFF00"/>
                  </a:solidFill>
                  <a:cs typeface="Sultan bold" pitchFamily="2" charset="-78"/>
                </a:rPr>
                <a:t>الجودة </a:t>
              </a:r>
              <a:r>
                <a:rPr lang="ar-SA" sz="3100" kern="1200" dirty="0" smtClean="0">
                  <a:solidFill>
                    <a:srgbClr val="FFFF00"/>
                  </a:solidFill>
                  <a:cs typeface="Sultan bold" pitchFamily="2" charset="-78"/>
                </a:rPr>
                <a:t>؟</a:t>
              </a:r>
              <a:r>
                <a:rPr lang="fr-FR" sz="3100" kern="1200" dirty="0" smtClean="0">
                  <a:solidFill>
                    <a:srgbClr val="FFFF00"/>
                  </a:solidFill>
                  <a:cs typeface="Sultan bold" pitchFamily="2" charset="-78"/>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5357818" y="4341897"/>
            <a:ext cx="1509357" cy="742941"/>
            <a:chOff x="5407976" y="4396831"/>
            <a:chExt cx="1878668" cy="924724"/>
          </a:xfrm>
        </p:grpSpPr>
        <p:sp>
          <p:nvSpPr>
            <p:cNvPr id="6" name="AutoShape 8"/>
            <p:cNvSpPr>
              <a:spLocks noChangeArrowheads="1"/>
            </p:cNvSpPr>
            <p:nvPr/>
          </p:nvSpPr>
          <p:spPr bwMode="auto">
            <a:xfrm>
              <a:off x="5407976" y="4693009"/>
              <a:ext cx="1878668" cy="628546"/>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sz="1200" i="0" u="none" strike="noStrike" cap="none" normalizeH="0" baseline="0" dirty="0" smtClean="0">
                  <a:ln>
                    <a:noFill/>
                  </a:ln>
                  <a:solidFill>
                    <a:schemeClr val="tx1"/>
                  </a:solidFill>
                  <a:effectLst/>
                  <a:latin typeface="Calibri" pitchFamily="34" charset="0"/>
                  <a:ea typeface="Arial" pitchFamily="34" charset="0"/>
                  <a:cs typeface="Sultan bold" charset="-78"/>
                </a:rPr>
                <a:t>المعلومات النظرية المساعدة على تصميم شبكة المعايير</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13"/>
            <p:cNvSpPr>
              <a:spLocks noChangeArrowheads="1"/>
            </p:cNvSpPr>
            <p:nvPr/>
          </p:nvSpPr>
          <p:spPr bwMode="auto">
            <a:xfrm rot="5400000">
              <a:off x="6318693" y="4424443"/>
              <a:ext cx="235546" cy="180321"/>
            </a:xfrm>
            <a:prstGeom prst="rightArrow">
              <a:avLst>
                <a:gd name="adj1" fmla="val 50000"/>
                <a:gd name="adj2" fmla="val 32658"/>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r-FR"/>
            </a:p>
          </p:txBody>
        </p:sp>
      </p:grpSp>
      <p:grpSp>
        <p:nvGrpSpPr>
          <p:cNvPr id="8" name="Groupe 7"/>
          <p:cNvGrpSpPr/>
          <p:nvPr/>
        </p:nvGrpSpPr>
        <p:grpSpPr>
          <a:xfrm>
            <a:off x="1873842" y="4310454"/>
            <a:ext cx="1366607" cy="774383"/>
            <a:chOff x="1364051" y="4357695"/>
            <a:chExt cx="1700990" cy="963860"/>
          </a:xfrm>
        </p:grpSpPr>
        <p:sp>
          <p:nvSpPr>
            <p:cNvPr id="9" name="AutoShape 10"/>
            <p:cNvSpPr>
              <a:spLocks noChangeArrowheads="1"/>
            </p:cNvSpPr>
            <p:nvPr/>
          </p:nvSpPr>
          <p:spPr bwMode="auto">
            <a:xfrm>
              <a:off x="1364051" y="4693009"/>
              <a:ext cx="1700990" cy="628546"/>
            </a:xfrm>
            <a:prstGeom prst="roundRect">
              <a:avLst>
                <a:gd name="adj" fmla="val 16667"/>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sz="1200" i="0" u="none" strike="noStrike" cap="none" normalizeH="0" baseline="0" dirty="0" smtClean="0">
                  <a:ln>
                    <a:noFill/>
                  </a:ln>
                  <a:solidFill>
                    <a:schemeClr val="tx1"/>
                  </a:solidFill>
                  <a:effectLst/>
                  <a:latin typeface="Calibri" pitchFamily="34" charset="0"/>
                  <a:ea typeface="Arial" pitchFamily="34" charset="0"/>
                  <a:cs typeface="Sultan bold" charset="-78"/>
                </a:rPr>
                <a:t>المنهجية المعتمدة لتصميم </a:t>
              </a:r>
              <a:br>
                <a:rPr kumimoji="0" lang="ar-MA" sz="1200" i="0" u="none" strike="noStrike" cap="none" normalizeH="0" baseline="0" dirty="0" smtClean="0">
                  <a:ln>
                    <a:noFill/>
                  </a:ln>
                  <a:solidFill>
                    <a:schemeClr val="tx1"/>
                  </a:solidFill>
                  <a:effectLst/>
                  <a:latin typeface="Calibri" pitchFamily="34" charset="0"/>
                  <a:ea typeface="Arial" pitchFamily="34" charset="0"/>
                  <a:cs typeface="Sultan bold" charset="-78"/>
                </a:rPr>
              </a:br>
              <a:r>
                <a:rPr kumimoji="0" lang="ar-MA" sz="1200" i="0" u="none" strike="noStrike" cap="none" normalizeH="0" baseline="0" dirty="0" smtClean="0">
                  <a:ln>
                    <a:noFill/>
                  </a:ln>
                  <a:solidFill>
                    <a:schemeClr val="tx1"/>
                  </a:solidFill>
                  <a:effectLst/>
                  <a:latin typeface="Calibri" pitchFamily="34" charset="0"/>
                  <a:ea typeface="Arial" pitchFamily="34" charset="0"/>
                  <a:cs typeface="Sultan bold" charset="-78"/>
                </a:rPr>
                <a:t>شبكة المعايير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14"/>
            <p:cNvSpPr>
              <a:spLocks noChangeArrowheads="1"/>
            </p:cNvSpPr>
            <p:nvPr/>
          </p:nvSpPr>
          <p:spPr bwMode="auto">
            <a:xfrm rot="5400000">
              <a:off x="2096773" y="4385307"/>
              <a:ext cx="235546" cy="180321"/>
            </a:xfrm>
            <a:prstGeom prst="rightArrow">
              <a:avLst>
                <a:gd name="adj1" fmla="val 50000"/>
                <a:gd name="adj2" fmla="val 32658"/>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r-FR"/>
            </a:p>
          </p:txBody>
        </p:sp>
      </p:grpSp>
      <p:sp>
        <p:nvSpPr>
          <p:cNvPr id="11" name="AutoShape 18"/>
          <p:cNvSpPr>
            <a:spLocks noChangeArrowheads="1"/>
          </p:cNvSpPr>
          <p:nvPr/>
        </p:nvSpPr>
        <p:spPr bwMode="auto">
          <a:xfrm>
            <a:off x="5443683" y="1428736"/>
            <a:ext cx="1366097" cy="35719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i="0" u="none" strike="noStrike" cap="none" normalizeH="0" baseline="0" dirty="0" smtClean="0">
                <a:ln>
                  <a:noFill/>
                </a:ln>
                <a:solidFill>
                  <a:schemeClr val="bg1"/>
                </a:solidFill>
                <a:effectLst/>
                <a:latin typeface="Calibri" pitchFamily="34" charset="0"/>
                <a:ea typeface="Arial" pitchFamily="34" charset="0"/>
                <a:cs typeface="Sultan bold" charset="-78"/>
              </a:rPr>
              <a:t>المقاربة النظرية</a:t>
            </a:r>
            <a:endParaRPr kumimoji="0" lang="fr-FR" sz="2400" i="0" u="none" strike="noStrike" cap="none" normalizeH="0" baseline="0" dirty="0" smtClean="0">
              <a:ln>
                <a:noFill/>
              </a:ln>
              <a:solidFill>
                <a:schemeClr val="bg1"/>
              </a:solidFill>
              <a:effectLst/>
              <a:latin typeface="Arial" pitchFamily="34" charset="0"/>
              <a:cs typeface="Arial" pitchFamily="34" charset="0"/>
            </a:endParaRPr>
          </a:p>
        </p:txBody>
      </p:sp>
      <p:grpSp>
        <p:nvGrpSpPr>
          <p:cNvPr id="13" name="Groupe 12"/>
          <p:cNvGrpSpPr/>
          <p:nvPr/>
        </p:nvGrpSpPr>
        <p:grpSpPr>
          <a:xfrm>
            <a:off x="1214414" y="1428736"/>
            <a:ext cx="2668240" cy="2766928"/>
            <a:chOff x="322199" y="770876"/>
            <a:chExt cx="3321107" cy="3443942"/>
          </a:xfrm>
        </p:grpSpPr>
        <p:sp>
          <p:nvSpPr>
            <p:cNvPr id="14" name="AutoShape 15"/>
            <p:cNvSpPr>
              <a:spLocks noChangeArrowheads="1"/>
            </p:cNvSpPr>
            <p:nvPr/>
          </p:nvSpPr>
          <p:spPr bwMode="auto">
            <a:xfrm rot="5400000">
              <a:off x="1822415" y="1561754"/>
              <a:ext cx="535505" cy="198595"/>
            </a:xfrm>
            <a:prstGeom prst="rightArrow">
              <a:avLst>
                <a:gd name="adj1" fmla="val 50000"/>
                <a:gd name="adj2" fmla="val 32658"/>
              </a:avLst>
            </a:prstGeom>
            <a:ln>
              <a:headEnd/>
              <a:tailEnd/>
            </a:ln>
          </p:spPr>
          <p:style>
            <a:lnRef idx="1">
              <a:schemeClr val="dk1"/>
            </a:lnRef>
            <a:fillRef idx="3">
              <a:schemeClr val="dk1"/>
            </a:fillRef>
            <a:effectRef idx="2">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5" name="AutoShape 18"/>
            <p:cNvSpPr>
              <a:spLocks noChangeArrowheads="1"/>
            </p:cNvSpPr>
            <p:nvPr/>
          </p:nvSpPr>
          <p:spPr bwMode="auto">
            <a:xfrm>
              <a:off x="1101415" y="770876"/>
              <a:ext cx="1977226" cy="53350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i="0" u="none" strike="noStrike" cap="none" normalizeH="0" baseline="0" dirty="0" smtClean="0">
                  <a:ln>
                    <a:noFill/>
                  </a:ln>
                  <a:solidFill>
                    <a:schemeClr val="bg1"/>
                  </a:solidFill>
                  <a:effectLst/>
                  <a:latin typeface="Calibri" pitchFamily="34" charset="0"/>
                  <a:ea typeface="Arial" pitchFamily="34" charset="0"/>
                  <a:cs typeface="Sultan bold" charset="-78"/>
                </a:rPr>
                <a:t>المقاربة التطبيقية</a:t>
              </a:r>
              <a:endParaRPr kumimoji="0" lang="fr-FR" sz="240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Rectangle à coins arrondis 15"/>
            <p:cNvSpPr/>
            <p:nvPr/>
          </p:nvSpPr>
          <p:spPr>
            <a:xfrm>
              <a:off x="322199" y="2071678"/>
              <a:ext cx="3321107" cy="2143140"/>
            </a:xfrm>
            <a:prstGeom prst="roundRect">
              <a:avLst/>
            </a:prstGeom>
            <a:ln w="38100"/>
          </p:spPr>
          <p:style>
            <a:lnRef idx="2">
              <a:schemeClr val="accent6"/>
            </a:lnRef>
            <a:fillRef idx="1">
              <a:schemeClr val="lt1"/>
            </a:fillRef>
            <a:effectRef idx="0">
              <a:schemeClr val="accent6"/>
            </a:effectRef>
            <a:fontRef idx="minor">
              <a:schemeClr val="dk1"/>
            </a:fontRef>
          </p:style>
          <p:txBody>
            <a:bodyPr wrap="none" rtlCol="0" anchor="t" anchorCtr="0"/>
            <a:lstStyle/>
            <a:p>
              <a:pPr marR="327025" lvl="0" algn="r" rtl="1" fontAlgn="base">
                <a:spcBef>
                  <a:spcPct val="0"/>
                </a:spcBef>
              </a:pPr>
              <a:r>
                <a:rPr lang="ar-MA" sz="1100" b="1" dirty="0" smtClean="0">
                  <a:solidFill>
                    <a:schemeClr val="tx1"/>
                  </a:solidFill>
                  <a:latin typeface="Arial" pitchFamily="34" charset="0"/>
                  <a:ea typeface="Arial" pitchFamily="34" charset="0"/>
                  <a:cs typeface="Arial" pitchFamily="34" charset="0"/>
                </a:rPr>
                <a:t>- الدراسات: معايير تصميم واجهة البرامج والمواقع.</a:t>
              </a:r>
            </a:p>
            <a:p>
              <a:pPr marR="327025" lvl="0" algn="r" rtl="1" fontAlgn="base">
                <a:spcBef>
                  <a:spcPct val="0"/>
                </a:spcBef>
              </a:pPr>
              <a:r>
                <a:rPr lang="ar-MA" sz="1100" b="1" dirty="0" smtClean="0">
                  <a:solidFill>
                    <a:schemeClr val="tx1"/>
                  </a:solidFill>
                  <a:latin typeface="Arial" pitchFamily="34" charset="0"/>
                  <a:ea typeface="Arial" pitchFamily="34" charset="0"/>
                  <a:cs typeface="Arial" pitchFamily="34" charset="0"/>
                </a:rPr>
                <a:t>- الدراسات: معايير إنتاج وتقويم البرامج والوثائق</a:t>
              </a:r>
              <a:br>
                <a:rPr lang="ar-MA" sz="1100" b="1" dirty="0" smtClean="0">
                  <a:solidFill>
                    <a:schemeClr val="tx1"/>
                  </a:solidFill>
                  <a:latin typeface="Arial" pitchFamily="34" charset="0"/>
                  <a:ea typeface="Arial" pitchFamily="34" charset="0"/>
                  <a:cs typeface="Arial" pitchFamily="34" charset="0"/>
                </a:rPr>
              </a:br>
              <a:r>
                <a:rPr lang="ar-MA" sz="1100" b="1" dirty="0" smtClean="0">
                  <a:solidFill>
                    <a:schemeClr val="tx1"/>
                  </a:solidFill>
                  <a:latin typeface="Arial" pitchFamily="34" charset="0"/>
                  <a:ea typeface="Arial" pitchFamily="34" charset="0"/>
                  <a:cs typeface="Arial" pitchFamily="34" charset="0"/>
                </a:rPr>
                <a:t> التعليمية الالكترونية.</a:t>
              </a:r>
            </a:p>
            <a:p>
              <a:pPr marR="327025" lvl="0" algn="r" rtl="1" fontAlgn="base">
                <a:spcBef>
                  <a:spcPct val="0"/>
                </a:spcBef>
                <a:buFontTx/>
                <a:buChar char="-"/>
              </a:pPr>
              <a:r>
                <a:rPr lang="ar-MA" sz="1100" b="1" dirty="0" smtClean="0">
                  <a:solidFill>
                    <a:schemeClr val="tx1"/>
                  </a:solidFill>
                  <a:latin typeface="Arial" pitchFamily="34" charset="0"/>
                  <a:ea typeface="Arial" pitchFamily="34" charset="0"/>
                  <a:cs typeface="Arial" pitchFamily="34" charset="0"/>
                </a:rPr>
                <a:t>البحوث والرسائل والأطروحات المنجزة في </a:t>
              </a:r>
              <a:br>
                <a:rPr lang="ar-MA" sz="1100" b="1" dirty="0" smtClean="0">
                  <a:solidFill>
                    <a:schemeClr val="tx1"/>
                  </a:solidFill>
                  <a:latin typeface="Arial" pitchFamily="34" charset="0"/>
                  <a:ea typeface="Arial" pitchFamily="34" charset="0"/>
                  <a:cs typeface="Arial" pitchFamily="34" charset="0"/>
                </a:rPr>
              </a:br>
              <a:r>
                <a:rPr lang="ar-MA" sz="1100" b="1" dirty="0" smtClean="0">
                  <a:solidFill>
                    <a:schemeClr val="tx1"/>
                  </a:solidFill>
                  <a:latin typeface="Arial" pitchFamily="34" charset="0"/>
                  <a:ea typeface="Arial" pitchFamily="34" charset="0"/>
                  <a:cs typeface="Arial" pitchFamily="34" charset="0"/>
                </a:rPr>
                <a:t>موضوع تصميم وتقويم </a:t>
              </a:r>
              <a:r>
                <a:rPr lang="ar-MA" sz="1100" b="1" dirty="0" err="1" smtClean="0">
                  <a:solidFill>
                    <a:schemeClr val="tx1"/>
                  </a:solidFill>
                  <a:latin typeface="Arial" pitchFamily="34" charset="0"/>
                  <a:ea typeface="Arial" pitchFamily="34" charset="0"/>
                  <a:cs typeface="Arial" pitchFamily="34" charset="0"/>
                </a:rPr>
                <a:t>الإنتاجات</a:t>
              </a:r>
              <a:r>
                <a:rPr lang="ar-MA" sz="1100" b="1" dirty="0" smtClean="0">
                  <a:solidFill>
                    <a:schemeClr val="tx1"/>
                  </a:solidFill>
                  <a:latin typeface="Arial" pitchFamily="34" charset="0"/>
                  <a:ea typeface="Arial" pitchFamily="34" charset="0"/>
                  <a:cs typeface="Arial" pitchFamily="34" charset="0"/>
                </a:rPr>
                <a:t> التربوية الالكترونية</a:t>
              </a:r>
            </a:p>
            <a:p>
              <a:pPr marR="327025" lvl="0" algn="r" rtl="1" fontAlgn="base">
                <a:spcBef>
                  <a:spcPct val="0"/>
                </a:spcBef>
                <a:buFontTx/>
                <a:buChar char="-"/>
              </a:pPr>
              <a:r>
                <a:rPr lang="ar-MA" sz="1100" b="1" dirty="0" smtClean="0">
                  <a:solidFill>
                    <a:schemeClr val="tx1"/>
                  </a:solidFill>
                  <a:latin typeface="Arial" pitchFamily="34" charset="0"/>
                  <a:ea typeface="Arial" pitchFamily="34" charset="0"/>
                  <a:cs typeface="Arial" pitchFamily="34" charset="0"/>
                </a:rPr>
                <a:t> دفاتر الشروط لتأليف الكتب المدرسية...</a:t>
              </a:r>
            </a:p>
            <a:p>
              <a:pPr marR="327025" lvl="0" algn="r" rtl="1" fontAlgn="base">
                <a:spcBef>
                  <a:spcPct val="0"/>
                </a:spcBef>
                <a:buFontTx/>
                <a:buChar char="-"/>
              </a:pPr>
              <a:endParaRPr lang="fr-FR" sz="1050" b="1" dirty="0" smtClean="0">
                <a:solidFill>
                  <a:schemeClr val="tx1"/>
                </a:solidFill>
                <a:latin typeface="Arial" pitchFamily="34" charset="0"/>
                <a:ea typeface="Arial" pitchFamily="34" charset="0"/>
                <a:cs typeface="Arial" pitchFamily="34" charset="0"/>
              </a:endParaRPr>
            </a:p>
            <a:p>
              <a:pPr lvl="0" algn="r" rtl="1" fontAlgn="base">
                <a:spcBef>
                  <a:spcPct val="0"/>
                </a:spcBef>
                <a:spcAft>
                  <a:spcPts val="1000"/>
                </a:spcAft>
              </a:pPr>
              <a:r>
                <a:rPr lang="ar-MA" sz="1200" b="1" dirty="0" smtClean="0">
                  <a:solidFill>
                    <a:schemeClr val="tx1"/>
                  </a:solidFill>
                  <a:latin typeface="Arial" pitchFamily="34" charset="0"/>
                  <a:ea typeface="Arial" pitchFamily="34" charset="0"/>
                  <a:cs typeface="Arial" pitchFamily="34" charset="0"/>
                </a:rPr>
                <a:t> </a:t>
              </a:r>
              <a:r>
                <a:rPr lang="ar-MA" sz="1050" b="1" dirty="0" smtClean="0">
                  <a:solidFill>
                    <a:srgbClr val="C00000"/>
                  </a:solidFill>
                  <a:latin typeface="Arial" pitchFamily="34" charset="0"/>
                  <a:ea typeface="Arial" pitchFamily="34" charset="0"/>
                  <a:cs typeface="Arial" pitchFamily="34" charset="0"/>
                </a:rPr>
                <a:t>( المراجع من 24 إلى 45 – 47 -49-50)</a:t>
              </a:r>
              <a:endParaRPr lang="fr-FR" sz="1200" dirty="0" smtClean="0">
                <a:solidFill>
                  <a:srgbClr val="C00000"/>
                </a:solidFill>
                <a:latin typeface="Arial" pitchFamily="34" charset="0"/>
                <a:cs typeface="Arial" pitchFamily="34" charset="0"/>
              </a:endParaRPr>
            </a:p>
            <a:p>
              <a:pPr marR="323850" lvl="0" algn="r" rtl="1" fontAlgn="base">
                <a:spcBef>
                  <a:spcPct val="0"/>
                </a:spcBef>
              </a:pPr>
              <a:endParaRPr lang="fr-FR" sz="1200" dirty="0" smtClean="0">
                <a:solidFill>
                  <a:schemeClr val="tx1"/>
                </a:solidFill>
                <a:latin typeface="Arial" pitchFamily="34" charset="0"/>
                <a:cs typeface="Arial" pitchFamily="34" charset="0"/>
              </a:endParaRPr>
            </a:p>
            <a:p>
              <a:pPr algn="ctr" rtl="1"/>
              <a:endParaRPr lang="fr-FR" sz="1200" dirty="0"/>
            </a:p>
          </p:txBody>
        </p:sp>
      </p:grpSp>
      <p:sp>
        <p:nvSpPr>
          <p:cNvPr id="20" name="AutoShape 4"/>
          <p:cNvSpPr>
            <a:spLocks noChangeArrowheads="1"/>
          </p:cNvSpPr>
          <p:nvPr/>
        </p:nvSpPr>
        <p:spPr bwMode="auto">
          <a:xfrm>
            <a:off x="4404637" y="1862111"/>
            <a:ext cx="1366607" cy="2876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sz="1400" i="0" u="none" strike="noStrike" cap="none" normalizeH="0" baseline="0" dirty="0" smtClean="0">
                <a:ln>
                  <a:noFill/>
                </a:ln>
                <a:solidFill>
                  <a:schemeClr val="tx1"/>
                </a:solidFill>
                <a:effectLst/>
                <a:latin typeface="Calibri" pitchFamily="34" charset="0"/>
                <a:ea typeface="Arial" pitchFamily="34" charset="0"/>
                <a:cs typeface="Sultan bold" charset="-78"/>
              </a:rPr>
              <a:t>المقاربة التكنولوجية</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AutoShape 12"/>
          <p:cNvSpPr>
            <a:spLocks noChangeArrowheads="1"/>
          </p:cNvSpPr>
          <p:nvPr/>
        </p:nvSpPr>
        <p:spPr bwMode="auto">
          <a:xfrm rot="5400000">
            <a:off x="4993320" y="2209037"/>
            <a:ext cx="189242" cy="144873"/>
          </a:xfrm>
          <a:prstGeom prst="rightArrow">
            <a:avLst>
              <a:gd name="adj1" fmla="val 50000"/>
              <a:gd name="adj2" fmla="val 32658"/>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r-FR"/>
          </a:p>
        </p:txBody>
      </p:sp>
      <p:sp>
        <p:nvSpPr>
          <p:cNvPr id="22" name="Rectangle à coins arrondis 21"/>
          <p:cNvSpPr/>
          <p:nvPr/>
        </p:nvSpPr>
        <p:spPr>
          <a:xfrm>
            <a:off x="4169627" y="2473825"/>
            <a:ext cx="1836628" cy="1721839"/>
          </a:xfrm>
          <a:prstGeom prst="roundRect">
            <a:avLst/>
          </a:prstGeom>
          <a:ln w="38100"/>
        </p:spPr>
        <p:style>
          <a:lnRef idx="2">
            <a:schemeClr val="accent6"/>
          </a:lnRef>
          <a:fillRef idx="1">
            <a:schemeClr val="lt1"/>
          </a:fillRef>
          <a:effectRef idx="0">
            <a:schemeClr val="accent6"/>
          </a:effectRef>
          <a:fontRef idx="minor">
            <a:schemeClr val="dk1"/>
          </a:fontRef>
        </p:style>
        <p:txBody>
          <a:bodyPr wrap="none" rtlCol="0" anchor="ctr"/>
          <a:lstStyle/>
          <a:p>
            <a:pPr marR="323850" lvl="0" algn="r" rtl="1" fontAlgn="base">
              <a:spcBef>
                <a:spcPts val="600"/>
              </a:spcBef>
            </a:pPr>
            <a:r>
              <a:rPr lang="ar-MA" sz="1100" b="1" dirty="0">
                <a:solidFill>
                  <a:schemeClr val="tx1"/>
                </a:solidFill>
                <a:latin typeface="Arial" pitchFamily="34" charset="0"/>
                <a:ea typeface="Arial" pitchFamily="34" charset="0"/>
                <a:cs typeface="Arial" pitchFamily="34" charset="0"/>
              </a:rPr>
              <a:t>- هندسة </a:t>
            </a:r>
            <a:r>
              <a:rPr lang="ar-MA" sz="1100" b="1" dirty="0" smtClean="0">
                <a:solidFill>
                  <a:schemeClr val="tx1"/>
                </a:solidFill>
                <a:latin typeface="Arial" pitchFamily="34" charset="0"/>
                <a:ea typeface="Arial" pitchFamily="34" charset="0"/>
                <a:cs typeface="Arial" pitchFamily="34" charset="0"/>
              </a:rPr>
              <a:t>البرامج </a:t>
            </a:r>
            <a:r>
              <a:rPr lang="fr-FR" sz="800" b="1" dirty="0" err="1" smtClean="0">
                <a:solidFill>
                  <a:schemeClr val="tx1"/>
                </a:solidFill>
                <a:latin typeface="Arial" pitchFamily="34" charset="0"/>
                <a:ea typeface="Arial" pitchFamily="34" charset="0"/>
                <a:cs typeface="Arial" pitchFamily="34" charset="0"/>
              </a:rPr>
              <a:t>softwareingering</a:t>
            </a:r>
            <a:r>
              <a:rPr lang="ar-MA" sz="1100" b="1" dirty="0" smtClean="0">
                <a:solidFill>
                  <a:schemeClr val="tx1"/>
                </a:solidFill>
                <a:latin typeface="Arial" pitchFamily="34" charset="0"/>
                <a:ea typeface="Arial" pitchFamily="34" charset="0"/>
                <a:cs typeface="Arial" pitchFamily="34" charset="0"/>
              </a:rPr>
              <a:t>. </a:t>
            </a:r>
            <a:endParaRPr lang="ar-MA" sz="1100" b="1" dirty="0">
              <a:solidFill>
                <a:schemeClr val="tx1"/>
              </a:solidFill>
              <a:latin typeface="Arial" pitchFamily="34" charset="0"/>
              <a:ea typeface="Arial" pitchFamily="34" charset="0"/>
              <a:cs typeface="Arial" pitchFamily="34" charset="0"/>
            </a:endParaRPr>
          </a:p>
          <a:p>
            <a:pPr marR="323850" lvl="0" algn="r" rtl="1" fontAlgn="base">
              <a:spcBef>
                <a:spcPts val="600"/>
              </a:spcBef>
            </a:pPr>
            <a:r>
              <a:rPr lang="ar-MA" sz="1100" b="1" dirty="0">
                <a:solidFill>
                  <a:schemeClr val="tx1"/>
                </a:solidFill>
                <a:latin typeface="Arial" pitchFamily="34" charset="0"/>
                <a:ea typeface="Arial" pitchFamily="34" charset="0"/>
                <a:cs typeface="Arial" pitchFamily="34" charset="0"/>
              </a:rPr>
              <a:t>- تقنيات المجال السمعي البصري. </a:t>
            </a:r>
          </a:p>
          <a:p>
            <a:pPr marR="323850" lvl="0" algn="r" rtl="1" fontAlgn="base">
              <a:spcBef>
                <a:spcPts val="600"/>
              </a:spcBef>
            </a:pPr>
            <a:r>
              <a:rPr lang="ar-MA" sz="1100" b="1" dirty="0">
                <a:solidFill>
                  <a:schemeClr val="tx1"/>
                </a:solidFill>
                <a:latin typeface="Arial" pitchFamily="34" charset="0"/>
                <a:ea typeface="Arial" pitchFamily="34" charset="0"/>
                <a:cs typeface="Arial" pitchFamily="34" charset="0"/>
              </a:rPr>
              <a:t>- تقنيات إنتاج الوسائط المتعددة .</a:t>
            </a:r>
          </a:p>
          <a:p>
            <a:pPr marR="323850" lvl="0" algn="r" rtl="1" fontAlgn="base">
              <a:spcBef>
                <a:spcPts val="600"/>
              </a:spcBef>
              <a:buFontTx/>
              <a:buChar char="-"/>
            </a:pPr>
            <a:r>
              <a:rPr lang="ar-MA" sz="1100" b="1" dirty="0">
                <a:solidFill>
                  <a:schemeClr val="tx1"/>
                </a:solidFill>
                <a:latin typeface="Arial" pitchFamily="34" charset="0"/>
                <a:ea typeface="Arial" pitchFamily="34" charset="0"/>
                <a:cs typeface="Arial" pitchFamily="34" charset="0"/>
              </a:rPr>
              <a:t>تصميم مواقع الويب ...</a:t>
            </a:r>
          </a:p>
          <a:p>
            <a:pPr marR="323850" lvl="0" algn="r" rtl="1" fontAlgn="base">
              <a:spcBef>
                <a:spcPct val="0"/>
              </a:spcBef>
              <a:buFontTx/>
              <a:buChar char="-"/>
            </a:pPr>
            <a:endParaRPr lang="fr-FR" sz="1000" b="1" dirty="0">
              <a:solidFill>
                <a:schemeClr val="tx1"/>
              </a:solidFill>
              <a:latin typeface="Arial" pitchFamily="34" charset="0"/>
              <a:ea typeface="Arial" pitchFamily="34" charset="0"/>
              <a:cs typeface="Arial" pitchFamily="34" charset="0"/>
            </a:endParaRPr>
          </a:p>
          <a:p>
            <a:pPr lvl="0" algn="r" fontAlgn="base">
              <a:spcBef>
                <a:spcPct val="0"/>
              </a:spcBef>
            </a:pPr>
            <a:r>
              <a:rPr lang="ar-MA" sz="1050" b="1" dirty="0">
                <a:solidFill>
                  <a:srgbClr val="C00000"/>
                </a:solidFill>
                <a:latin typeface="Arial" pitchFamily="34" charset="0"/>
                <a:ea typeface="Arial" pitchFamily="34" charset="0"/>
                <a:cs typeface="Arial" pitchFamily="34" charset="0"/>
              </a:rPr>
              <a:t>( المراجع </a:t>
            </a:r>
            <a:r>
              <a:rPr lang="ar-MA" sz="1050" b="1" dirty="0" smtClean="0">
                <a:solidFill>
                  <a:srgbClr val="C00000"/>
                </a:solidFill>
                <a:latin typeface="Arial" pitchFamily="34" charset="0"/>
                <a:ea typeface="Arial" pitchFamily="34" charset="0"/>
                <a:cs typeface="Arial" pitchFamily="34" charset="0"/>
              </a:rPr>
              <a:t>27 </a:t>
            </a:r>
            <a:r>
              <a:rPr lang="ar-MA" sz="1050" b="1" dirty="0">
                <a:solidFill>
                  <a:srgbClr val="C00000"/>
                </a:solidFill>
                <a:latin typeface="Arial" pitchFamily="34" charset="0"/>
                <a:ea typeface="Arial" pitchFamily="34" charset="0"/>
                <a:cs typeface="Arial" pitchFamily="34" charset="0"/>
              </a:rPr>
              <a:t>– 46 -</a:t>
            </a:r>
            <a:r>
              <a:rPr lang="ar-MA" sz="1050" b="1" dirty="0" smtClean="0">
                <a:solidFill>
                  <a:srgbClr val="C00000"/>
                </a:solidFill>
                <a:latin typeface="Arial" pitchFamily="34" charset="0"/>
                <a:ea typeface="Arial" pitchFamily="34" charset="0"/>
                <a:cs typeface="Arial" pitchFamily="34" charset="0"/>
              </a:rPr>
              <a:t>48)</a:t>
            </a:r>
            <a:endParaRPr lang="fr-FR" sz="1050" b="1" dirty="0">
              <a:solidFill>
                <a:srgbClr val="C00000"/>
              </a:solidFill>
              <a:latin typeface="Arial" pitchFamily="34" charset="0"/>
              <a:ea typeface="Arial" pitchFamily="34" charset="0"/>
              <a:cs typeface="Arial" pitchFamily="34" charset="0"/>
            </a:endParaRPr>
          </a:p>
          <a:p>
            <a:pPr algn="ctr" rtl="1"/>
            <a:endParaRPr lang="fr-FR" sz="1000" dirty="0"/>
          </a:p>
        </p:txBody>
      </p:sp>
      <p:sp>
        <p:nvSpPr>
          <p:cNvPr id="19" name="Flèche à angle droit 18"/>
          <p:cNvSpPr/>
          <p:nvPr/>
        </p:nvSpPr>
        <p:spPr>
          <a:xfrm rot="10800000">
            <a:off x="4973152" y="1498117"/>
            <a:ext cx="401762" cy="286973"/>
          </a:xfrm>
          <a:prstGeom prst="ben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6" name="AutoShape 3"/>
          <p:cNvSpPr>
            <a:spLocks noChangeArrowheads="1"/>
          </p:cNvSpPr>
          <p:nvPr/>
        </p:nvSpPr>
        <p:spPr bwMode="auto">
          <a:xfrm>
            <a:off x="6471100" y="1862111"/>
            <a:ext cx="1366097" cy="2876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MA" sz="1400" i="0" u="none" strike="noStrike" cap="none" normalizeH="0" baseline="0" dirty="0" smtClean="0">
                <a:ln>
                  <a:noFill/>
                </a:ln>
                <a:solidFill>
                  <a:schemeClr val="tx1"/>
                </a:solidFill>
                <a:effectLst/>
                <a:latin typeface="Sultan bold" charset="-78"/>
                <a:ea typeface="Arial" pitchFamily="34" charset="0"/>
                <a:cs typeface="Sultan bold" charset="-78"/>
              </a:rPr>
              <a:t>المقاربة التربوية</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AutoShape 11"/>
          <p:cNvSpPr>
            <a:spLocks noChangeArrowheads="1"/>
          </p:cNvSpPr>
          <p:nvPr/>
        </p:nvSpPr>
        <p:spPr bwMode="auto">
          <a:xfrm rot="5400000">
            <a:off x="7059527" y="2209037"/>
            <a:ext cx="189242" cy="144873"/>
          </a:xfrm>
          <a:prstGeom prst="rightArrow">
            <a:avLst>
              <a:gd name="adj1" fmla="val 50000"/>
              <a:gd name="adj2" fmla="val 32658"/>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fr-FR"/>
          </a:p>
        </p:txBody>
      </p:sp>
      <p:sp>
        <p:nvSpPr>
          <p:cNvPr id="28" name="Rectangle à coins arrondis 27"/>
          <p:cNvSpPr/>
          <p:nvPr/>
        </p:nvSpPr>
        <p:spPr>
          <a:xfrm>
            <a:off x="6235834" y="2500306"/>
            <a:ext cx="1979504" cy="1721839"/>
          </a:xfrm>
          <a:prstGeom prst="roundRect">
            <a:avLst/>
          </a:prstGeom>
          <a:ln w="38100"/>
        </p:spPr>
        <p:style>
          <a:lnRef idx="2">
            <a:schemeClr val="accent6"/>
          </a:lnRef>
          <a:fillRef idx="1">
            <a:schemeClr val="lt1"/>
          </a:fillRef>
          <a:effectRef idx="0">
            <a:schemeClr val="accent6"/>
          </a:effectRef>
          <a:fontRef idx="minor">
            <a:schemeClr val="dk1"/>
          </a:fontRef>
        </p:style>
        <p:txBody>
          <a:bodyPr wrap="none" rtlCol="0" anchor="ctr"/>
          <a:lstStyle/>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نظريات التعلم.</a:t>
            </a:r>
          </a:p>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طرق التدريس الفعالة.</a:t>
            </a:r>
            <a:endParaRPr lang="fr-FR" sz="1000" b="1" dirty="0" smtClean="0">
              <a:solidFill>
                <a:schemeClr val="tx1"/>
              </a:solidFill>
              <a:latin typeface="Arial" pitchFamily="34" charset="0"/>
              <a:ea typeface="Arial" pitchFamily="34" charset="0"/>
              <a:cs typeface="Arial" pitchFamily="34" charset="0"/>
            </a:endParaRPr>
          </a:p>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استراتيجيات والتعلم.</a:t>
            </a:r>
            <a:endParaRPr lang="fr-FR" sz="1000" b="1" dirty="0" smtClean="0">
              <a:solidFill>
                <a:schemeClr val="tx1"/>
              </a:solidFill>
              <a:latin typeface="Arial" pitchFamily="34" charset="0"/>
              <a:ea typeface="Arial" pitchFamily="34" charset="0"/>
              <a:cs typeface="Arial" pitchFamily="34" charset="0"/>
            </a:endParaRPr>
          </a:p>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a:t>
            </a:r>
            <a:r>
              <a:rPr lang="ar-MA" sz="1000" b="1" dirty="0" err="1" smtClean="0">
                <a:solidFill>
                  <a:schemeClr val="tx1"/>
                </a:solidFill>
                <a:latin typeface="Arial" pitchFamily="34" charset="0"/>
                <a:ea typeface="Arial" pitchFamily="34" charset="0"/>
                <a:cs typeface="Arial" pitchFamily="34" charset="0"/>
              </a:rPr>
              <a:t>الكفايات</a:t>
            </a:r>
            <a:r>
              <a:rPr lang="ar-MA" sz="1000" b="1" dirty="0" smtClean="0">
                <a:solidFill>
                  <a:schemeClr val="tx1"/>
                </a:solidFill>
                <a:latin typeface="Arial" pitchFamily="34" charset="0"/>
                <a:ea typeface="Arial" pitchFamily="34" charset="0"/>
                <a:cs typeface="Arial" pitchFamily="34" charset="0"/>
              </a:rPr>
              <a:t> التربوية المرتبطة</a:t>
            </a:r>
            <a:br>
              <a:rPr lang="ar-MA" sz="1000" b="1" dirty="0" smtClean="0">
                <a:solidFill>
                  <a:schemeClr val="tx1"/>
                </a:solidFill>
                <a:latin typeface="Arial" pitchFamily="34" charset="0"/>
                <a:ea typeface="Arial" pitchFamily="34" charset="0"/>
                <a:cs typeface="Arial" pitchFamily="34" charset="0"/>
              </a:rPr>
            </a:br>
            <a:r>
              <a:rPr lang="ar-MA" sz="1000" b="1" dirty="0" smtClean="0">
                <a:solidFill>
                  <a:schemeClr val="tx1"/>
                </a:solidFill>
                <a:latin typeface="Arial" pitchFamily="34" charset="0"/>
                <a:ea typeface="Arial" pitchFamily="34" charset="0"/>
                <a:cs typeface="Arial" pitchFamily="34" charset="0"/>
              </a:rPr>
              <a:t>بتكنولوجيا المعلومات </a:t>
            </a:r>
            <a:r>
              <a:rPr lang="ar-MA" sz="1000" b="1" dirty="0" err="1" smtClean="0">
                <a:solidFill>
                  <a:schemeClr val="tx1"/>
                </a:solidFill>
                <a:latin typeface="Arial" pitchFamily="34" charset="0"/>
                <a:ea typeface="Arial" pitchFamily="34" charset="0"/>
                <a:cs typeface="Arial" pitchFamily="34" charset="0"/>
              </a:rPr>
              <a:t>والإتصال</a:t>
            </a:r>
            <a:r>
              <a:rPr lang="ar-MA" sz="1000" b="1" dirty="0" smtClean="0">
                <a:solidFill>
                  <a:schemeClr val="tx1"/>
                </a:solidFill>
                <a:latin typeface="Arial" pitchFamily="34" charset="0"/>
                <a:ea typeface="Arial" pitchFamily="34" charset="0"/>
                <a:cs typeface="Arial" pitchFamily="34" charset="0"/>
              </a:rPr>
              <a:t> .</a:t>
            </a:r>
          </a:p>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التقويم</a:t>
            </a:r>
            <a:endParaRPr lang="fr-FR" sz="1000" b="1" dirty="0" smtClean="0">
              <a:solidFill>
                <a:schemeClr val="tx1"/>
              </a:solidFill>
              <a:latin typeface="Arial" pitchFamily="34" charset="0"/>
              <a:ea typeface="Arial" pitchFamily="34" charset="0"/>
              <a:cs typeface="Arial" pitchFamily="34" charset="0"/>
            </a:endParaRPr>
          </a:p>
          <a:p>
            <a:pPr marR="327025" lvl="0" algn="r" rtl="1" fontAlgn="base">
              <a:lnSpc>
                <a:spcPts val="1300"/>
              </a:lnSpc>
              <a:spcBef>
                <a:spcPct val="0"/>
              </a:spcBef>
            </a:pPr>
            <a:r>
              <a:rPr lang="ar-MA" sz="1000" b="1" dirty="0" smtClean="0">
                <a:solidFill>
                  <a:schemeClr val="tx1"/>
                </a:solidFill>
                <a:latin typeface="Arial" pitchFamily="34" charset="0"/>
                <a:ea typeface="Arial" pitchFamily="34" charset="0"/>
                <a:cs typeface="Arial" pitchFamily="34" charset="0"/>
              </a:rPr>
              <a:t>- التعليم الالكتروني </a:t>
            </a:r>
          </a:p>
          <a:p>
            <a:pPr marR="327025" lvl="0" algn="r" rtl="1" fontAlgn="base">
              <a:lnSpc>
                <a:spcPts val="1300"/>
              </a:lnSpc>
              <a:spcBef>
                <a:spcPct val="0"/>
              </a:spcBef>
              <a:buFontTx/>
              <a:buChar char="-"/>
            </a:pPr>
            <a:r>
              <a:rPr lang="ar-MA" sz="1000" b="1" dirty="0" smtClean="0">
                <a:solidFill>
                  <a:schemeClr val="tx1"/>
                </a:solidFill>
                <a:latin typeface="Arial" pitchFamily="34" charset="0"/>
                <a:ea typeface="Arial" pitchFamily="34" charset="0"/>
                <a:cs typeface="Arial" pitchFamily="34" charset="0"/>
              </a:rPr>
              <a:t>بناء المناهج </a:t>
            </a:r>
            <a:r>
              <a:rPr lang="fr-FR" sz="1000" b="1" dirty="0" smtClean="0">
                <a:solidFill>
                  <a:schemeClr val="tx1"/>
                </a:solidFill>
                <a:latin typeface="Arial" pitchFamily="34" charset="0"/>
                <a:ea typeface="Arial" pitchFamily="34" charset="0"/>
                <a:cs typeface="Arial" pitchFamily="34" charset="0"/>
              </a:rPr>
              <a:t> </a:t>
            </a:r>
            <a:r>
              <a:rPr lang="ar-MA" sz="1000" b="1" dirty="0" smtClean="0">
                <a:solidFill>
                  <a:schemeClr val="tx1"/>
                </a:solidFill>
                <a:latin typeface="Arial" pitchFamily="34" charset="0"/>
                <a:ea typeface="Arial" pitchFamily="34" charset="0"/>
                <a:cs typeface="Arial" pitchFamily="34" charset="0"/>
              </a:rPr>
              <a:t> وتأليف الكتب المدرسية</a:t>
            </a:r>
            <a:endParaRPr lang="fr-FR" sz="1000" b="1" dirty="0" smtClean="0">
              <a:solidFill>
                <a:schemeClr val="tx1"/>
              </a:solidFill>
              <a:latin typeface="Arial" pitchFamily="34" charset="0"/>
              <a:ea typeface="Arial" pitchFamily="34" charset="0"/>
              <a:cs typeface="Arial" pitchFamily="34" charset="0"/>
            </a:endParaRPr>
          </a:p>
          <a:p>
            <a:pPr marR="327025" lvl="0" algn="r" rtl="1" fontAlgn="base">
              <a:lnSpc>
                <a:spcPts val="1300"/>
              </a:lnSpc>
              <a:spcBef>
                <a:spcPct val="0"/>
              </a:spcBef>
              <a:buFontTx/>
              <a:buChar char="-"/>
            </a:pPr>
            <a:r>
              <a:rPr lang="ar-MA" sz="1000" b="1" dirty="0" smtClean="0">
                <a:solidFill>
                  <a:schemeClr val="tx1"/>
                </a:solidFill>
                <a:latin typeface="Arial" pitchFamily="34" charset="0"/>
                <a:ea typeface="Arial" pitchFamily="34" charset="0"/>
                <a:cs typeface="Arial" pitchFamily="34" charset="0"/>
              </a:rPr>
              <a:t>التواصل التربوي...</a:t>
            </a:r>
            <a:endParaRPr lang="fr-FR" sz="1000" b="1" dirty="0" smtClean="0">
              <a:solidFill>
                <a:schemeClr val="tx1"/>
              </a:solidFill>
              <a:latin typeface="Arial" pitchFamily="34" charset="0"/>
              <a:ea typeface="Arial" pitchFamily="34" charset="0"/>
              <a:cs typeface="Arial" pitchFamily="34" charset="0"/>
            </a:endParaRPr>
          </a:p>
          <a:p>
            <a:pPr lvl="0" algn="ctr" rtl="1" fontAlgn="base">
              <a:lnSpc>
                <a:spcPts val="1300"/>
              </a:lnSpc>
              <a:spcBef>
                <a:spcPct val="0"/>
              </a:spcBef>
            </a:pPr>
            <a:r>
              <a:rPr lang="ar-MA" sz="900" b="1" dirty="0" smtClean="0">
                <a:solidFill>
                  <a:srgbClr val="C00000"/>
                </a:solidFill>
                <a:latin typeface="Arial" pitchFamily="34" charset="0"/>
                <a:ea typeface="Arial" pitchFamily="34" charset="0"/>
                <a:cs typeface="Arial" pitchFamily="34" charset="0"/>
              </a:rPr>
              <a:t>(المراجع من 1 إلى 23)</a:t>
            </a:r>
            <a:endParaRPr lang="fr-FR" sz="900" dirty="0" smtClean="0">
              <a:solidFill>
                <a:srgbClr val="C00000"/>
              </a:solidFill>
              <a:latin typeface="Arial" pitchFamily="34" charset="0"/>
              <a:cs typeface="Arial" pitchFamily="34" charset="0"/>
            </a:endParaRPr>
          </a:p>
        </p:txBody>
      </p:sp>
      <p:sp>
        <p:nvSpPr>
          <p:cNvPr id="25" name="Flèche à angle droit 24"/>
          <p:cNvSpPr/>
          <p:nvPr/>
        </p:nvSpPr>
        <p:spPr>
          <a:xfrm rot="10800000" flipH="1">
            <a:off x="6867175" y="1498116"/>
            <a:ext cx="401762" cy="286973"/>
          </a:xfrm>
          <a:prstGeom prst="ben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grpSp>
        <p:nvGrpSpPr>
          <p:cNvPr id="29" name="Groupe 28"/>
          <p:cNvGrpSpPr/>
          <p:nvPr/>
        </p:nvGrpSpPr>
        <p:grpSpPr>
          <a:xfrm>
            <a:off x="2505183" y="5286162"/>
            <a:ext cx="3730651" cy="529629"/>
            <a:chOff x="1928794" y="5572140"/>
            <a:chExt cx="4643470" cy="659219"/>
          </a:xfrm>
        </p:grpSpPr>
        <p:sp>
          <p:nvSpPr>
            <p:cNvPr id="30" name="AutoShape 9"/>
            <p:cNvSpPr>
              <a:spLocks noChangeArrowheads="1"/>
            </p:cNvSpPr>
            <p:nvPr/>
          </p:nvSpPr>
          <p:spPr bwMode="auto">
            <a:xfrm>
              <a:off x="2928926" y="5602813"/>
              <a:ext cx="2534659" cy="628546"/>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ar-MA" sz="1200" i="0" u="none" strike="noStrike" cap="none" normalizeH="0" baseline="0" dirty="0" smtClean="0">
                  <a:ln>
                    <a:noFill/>
                  </a:ln>
                  <a:solidFill>
                    <a:schemeClr val="bg1"/>
                  </a:solidFill>
                  <a:effectLst/>
                  <a:latin typeface="Calibri" pitchFamily="34" charset="0"/>
                  <a:ea typeface="Arial" pitchFamily="34" charset="0"/>
                  <a:cs typeface="Sultan bold" charset="-78"/>
                </a:rPr>
                <a:t>أنموذج شبكة معاير الجودة</a:t>
              </a:r>
              <a:r>
                <a:rPr kumimoji="0" lang="ar-MA" sz="1200" i="0" u="none" strike="noStrike" cap="none" normalizeH="0" dirty="0" smtClean="0">
                  <a:ln>
                    <a:noFill/>
                  </a:ln>
                  <a:solidFill>
                    <a:schemeClr val="bg1"/>
                  </a:solidFill>
                  <a:effectLst/>
                  <a:latin typeface="Calibri" pitchFamily="34" charset="0"/>
                  <a:ea typeface="Arial" pitchFamily="34" charset="0"/>
                  <a:cs typeface="Sultan bold" charset="-78"/>
                </a:rPr>
                <a:t> </a:t>
              </a:r>
              <a:r>
                <a:rPr lang="ar-MA" sz="1200" dirty="0" smtClean="0">
                  <a:solidFill>
                    <a:schemeClr val="bg1"/>
                  </a:solidFill>
                  <a:latin typeface="Calibri" pitchFamily="34" charset="0"/>
                  <a:ea typeface="Arial" pitchFamily="34" charset="0"/>
                  <a:cs typeface="Sultan bold" charset="-78"/>
                </a:rPr>
                <a:t>ل</a:t>
              </a:r>
              <a:r>
                <a:rPr kumimoji="0" lang="ar-MA" sz="1200" i="0" u="none" strike="noStrike" cap="none" normalizeH="0" baseline="0" dirty="0" smtClean="0">
                  <a:ln>
                    <a:noFill/>
                  </a:ln>
                  <a:solidFill>
                    <a:schemeClr val="bg1"/>
                  </a:solidFill>
                  <a:effectLst/>
                  <a:latin typeface="Calibri" pitchFamily="34" charset="0"/>
                  <a:ea typeface="Arial" pitchFamily="34" charset="0"/>
                  <a:cs typeface="Sultan bold" charset="-78"/>
                </a:rPr>
                <a:t>تصميم مقررات التعليم الالكتروني</a:t>
              </a:r>
              <a:endParaRPr kumimoji="0" lang="fr-FR" sz="1600" i="0" u="none" strike="noStrike" cap="none" normalizeH="0" baseline="0" dirty="0" smtClean="0">
                <a:ln>
                  <a:noFill/>
                </a:ln>
                <a:solidFill>
                  <a:schemeClr val="bg1"/>
                </a:solidFill>
                <a:effectLst/>
                <a:latin typeface="Arial" pitchFamily="34" charset="0"/>
                <a:cs typeface="Arial" pitchFamily="34" charset="0"/>
              </a:endParaRPr>
            </a:p>
          </p:txBody>
        </p:sp>
        <p:sp>
          <p:nvSpPr>
            <p:cNvPr id="31" name="Flèche à angle droit 30"/>
            <p:cNvSpPr/>
            <p:nvPr/>
          </p:nvSpPr>
          <p:spPr>
            <a:xfrm rot="16200000" flipH="1">
              <a:off x="5857884" y="5357827"/>
              <a:ext cx="500066" cy="928694"/>
            </a:xfrm>
            <a:prstGeom prst="ben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32" name="Flèche à angle droit 31"/>
            <p:cNvSpPr/>
            <p:nvPr/>
          </p:nvSpPr>
          <p:spPr>
            <a:xfrm rot="5400000">
              <a:off x="2143108" y="5357826"/>
              <a:ext cx="500066" cy="928694"/>
            </a:xfrm>
            <a:prstGeom prst="ben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grpSp>
      <p:sp>
        <p:nvSpPr>
          <p:cNvPr id="33" name="ZoneTexte 32"/>
          <p:cNvSpPr txBox="1"/>
          <p:nvPr/>
        </p:nvSpPr>
        <p:spPr>
          <a:xfrm>
            <a:off x="0" y="142852"/>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المنهج المتبع في الدراسة</a:t>
            </a:r>
            <a:endParaRPr lang="fr-FR" sz="4000" b="1" dirty="0">
              <a:solidFill>
                <a:schemeClr val="bg1"/>
              </a:solidFill>
              <a:cs typeface="Mudir MT"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P spid="22" grpId="0" animBg="1"/>
      <p:bldP spid="19" grpId="0" animBg="1"/>
      <p:bldP spid="26" grpId="0" animBg="1"/>
      <p:bldP spid="27" grpId="0" animBg="1"/>
      <p:bldP spid="28"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التصميم العام لشبكة المعايير</a:t>
            </a:r>
            <a:endParaRPr lang="fr-FR" sz="4000" b="1" dirty="0">
              <a:solidFill>
                <a:schemeClr val="bg1"/>
              </a:solidFill>
              <a:cs typeface="Mudir MT" pitchFamily="2" charset="-78"/>
            </a:endParaRPr>
          </a:p>
        </p:txBody>
      </p:sp>
      <p:sp>
        <p:nvSpPr>
          <p:cNvPr id="512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Char char="•"/>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اللغة واضحة وميسرة للتعلمات:</a:t>
            </a:r>
            <a:endParaRPr kumimoji="0" lang="fr-F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30" name="Rectangle 10"/>
          <p:cNvSpPr>
            <a:spLocks noChangeArrowheads="1"/>
          </p:cNvSpPr>
          <p:nvPr/>
        </p:nvSpPr>
        <p:spPr bwMode="auto">
          <a:xfrm>
            <a:off x="0" y="600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raditional Arabic" pitchFamily="18" charset="-78"/>
                <a:ea typeface="Calibri" pitchFamily="34" charset="0"/>
                <a:cs typeface="Traditional Arabic" pitchFamily="18" charset="-78"/>
              </a:rPr>
              <a:t> </a:t>
            </a: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دائما</a:t>
            </a:r>
            <a:r>
              <a:rPr kumimoji="0" lang="ar-SA" sz="1400" b="0" i="0" u="none" strike="noStrike" cap="none" normalizeH="0" baseline="0" smtClean="0">
                <a:ln>
                  <a:noFill/>
                </a:ln>
                <a:solidFill>
                  <a:schemeClr val="tx1"/>
                </a:solidFill>
                <a:effectLst/>
                <a:latin typeface="Simplified Arabic" pitchFamily="18" charset="-78"/>
                <a:ea typeface="Times New Roman" pitchFamily="18" charset="0"/>
                <a:cs typeface="Traditional Arabic" pitchFamily="18" charset="-78"/>
              </a:rPr>
              <a:t> </a:t>
            </a: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131" name="Rectangle 1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غالبا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e 100"/>
          <p:cNvGrpSpPr/>
          <p:nvPr/>
        </p:nvGrpSpPr>
        <p:grpSpPr>
          <a:xfrm>
            <a:off x="2617185" y="1285066"/>
            <a:ext cx="4883773" cy="4715702"/>
            <a:chOff x="1500166" y="1000108"/>
            <a:chExt cx="4883773" cy="4715702"/>
          </a:xfrm>
        </p:grpSpPr>
        <p:grpSp>
          <p:nvGrpSpPr>
            <p:cNvPr id="3" name="Groupe 56"/>
            <p:cNvGrpSpPr/>
            <p:nvPr/>
          </p:nvGrpSpPr>
          <p:grpSpPr>
            <a:xfrm>
              <a:off x="1500166" y="1000108"/>
              <a:ext cx="4883773" cy="4715702"/>
              <a:chOff x="1026089" y="1000108"/>
              <a:chExt cx="4883773" cy="4715702"/>
            </a:xfrm>
          </p:grpSpPr>
          <p:grpSp>
            <p:nvGrpSpPr>
              <p:cNvPr id="4" name="Groupe 57"/>
              <p:cNvGrpSpPr/>
              <p:nvPr/>
            </p:nvGrpSpPr>
            <p:grpSpPr>
              <a:xfrm>
                <a:off x="1026089" y="1398564"/>
                <a:ext cx="2109217" cy="3887824"/>
                <a:chOff x="1026089" y="1357298"/>
                <a:chExt cx="2109217" cy="3887824"/>
              </a:xfrm>
            </p:grpSpPr>
            <p:sp>
              <p:nvSpPr>
                <p:cNvPr id="94" name="Text Box 30"/>
                <p:cNvSpPr txBox="1">
                  <a:spLocks noChangeArrowheads="1"/>
                </p:cNvSpPr>
                <p:nvPr/>
              </p:nvSpPr>
              <p:spPr bwMode="auto">
                <a:xfrm>
                  <a:off x="1026089" y="1357298"/>
                  <a:ext cx="2109217" cy="384798"/>
                </a:xfrm>
                <a:prstGeom prst="rect">
                  <a:avLst/>
                </a:prstGeom>
                <a:gradFill>
                  <a:gsLst>
                    <a:gs pos="1200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a:effectLst>
                  <a:outerShdw blurRad="50800" dist="38100" dir="264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المعايير الرئيسة</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 name="Text Box 31"/>
                <p:cNvSpPr txBox="1">
                  <a:spLocks noChangeArrowheads="1"/>
                </p:cNvSpPr>
                <p:nvPr/>
              </p:nvSpPr>
              <p:spPr bwMode="auto">
                <a:xfrm>
                  <a:off x="1026089" y="2500306"/>
                  <a:ext cx="2109217" cy="384798"/>
                </a:xfrm>
                <a:prstGeom prst="rect">
                  <a:avLst/>
                </a:prstGeom>
                <a:gradFill>
                  <a:gsLst>
                    <a:gs pos="1200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a:effectLst>
                  <a:outerShdw blurRad="50800" dist="38100" dir="264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المعايير</a:t>
                  </a:r>
                  <a:r>
                    <a:rPr kumimoji="0" lang="ar-MA" sz="2000" b="1"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الفرعية</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96" name="Text Box 32"/>
                <p:cNvSpPr txBox="1">
                  <a:spLocks noChangeArrowheads="1"/>
                </p:cNvSpPr>
                <p:nvPr/>
              </p:nvSpPr>
              <p:spPr bwMode="auto">
                <a:xfrm>
                  <a:off x="1026089" y="3714752"/>
                  <a:ext cx="2109217" cy="387362"/>
                </a:xfrm>
                <a:prstGeom prst="rect">
                  <a:avLst/>
                </a:prstGeom>
                <a:gradFill>
                  <a:gsLst>
                    <a:gs pos="1200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a:effectLst>
                  <a:outerShdw blurRad="50800" dist="38100" dir="264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المعايير التابعة</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 name="Text Box 33"/>
                <p:cNvSpPr txBox="1">
                  <a:spLocks noChangeArrowheads="1"/>
                </p:cNvSpPr>
                <p:nvPr/>
              </p:nvSpPr>
              <p:spPr bwMode="auto">
                <a:xfrm>
                  <a:off x="1026089" y="4857760"/>
                  <a:ext cx="2109217" cy="387362"/>
                </a:xfrm>
                <a:prstGeom prst="rect">
                  <a:avLst/>
                </a:prstGeom>
                <a:gradFill>
                  <a:gsLst>
                    <a:gs pos="12000">
                      <a:schemeClr val="accent6">
                        <a:shade val="51000"/>
                        <a:satMod val="130000"/>
                      </a:schemeClr>
                    </a:gs>
                    <a:gs pos="80000">
                      <a:schemeClr val="accent6">
                        <a:shade val="93000"/>
                        <a:satMod val="130000"/>
                      </a:schemeClr>
                    </a:gs>
                    <a:gs pos="100000">
                      <a:schemeClr val="accent6">
                        <a:shade val="94000"/>
                        <a:satMod val="135000"/>
                      </a:schemeClr>
                    </a:gs>
                  </a:gsLst>
                </a:gradFill>
                <a:ln>
                  <a:headEnd/>
                  <a:tailEnd/>
                </a:ln>
                <a:effectLst>
                  <a:outerShdw blurRad="50800" dist="38100" dir="264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الأسئلة</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e 56"/>
              <p:cNvGrpSpPr/>
              <p:nvPr/>
            </p:nvGrpSpPr>
            <p:grpSpPr>
              <a:xfrm>
                <a:off x="3357554" y="1357298"/>
                <a:ext cx="1571636" cy="428628"/>
                <a:chOff x="3428992" y="1857364"/>
                <a:chExt cx="1571636" cy="428628"/>
              </a:xfrm>
            </p:grpSpPr>
            <p:sp>
              <p:nvSpPr>
                <p:cNvPr id="92" name="Rectangle 91"/>
                <p:cNvSpPr/>
                <p:nvPr/>
              </p:nvSpPr>
              <p:spPr>
                <a:xfrm>
                  <a:off x="4286248" y="1857364"/>
                  <a:ext cx="714380" cy="42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MA" b="1" dirty="0" smtClean="0"/>
                    <a:t>تربوية</a:t>
                  </a:r>
                  <a:endParaRPr lang="fr-FR" b="1" dirty="0"/>
                </a:p>
              </p:txBody>
            </p:sp>
            <p:sp>
              <p:nvSpPr>
                <p:cNvPr id="93" name="Rectangle 92"/>
                <p:cNvSpPr/>
                <p:nvPr/>
              </p:nvSpPr>
              <p:spPr>
                <a:xfrm>
                  <a:off x="3428992" y="1857364"/>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فنية</a:t>
                  </a:r>
                  <a:endParaRPr lang="fr-FR" b="1" dirty="0"/>
                </a:p>
              </p:txBody>
            </p:sp>
          </p:grpSp>
          <p:grpSp>
            <p:nvGrpSpPr>
              <p:cNvPr id="6" name="Groupe 55"/>
              <p:cNvGrpSpPr/>
              <p:nvPr/>
            </p:nvGrpSpPr>
            <p:grpSpPr>
              <a:xfrm>
                <a:off x="3357554" y="2536025"/>
                <a:ext cx="2500330" cy="428628"/>
                <a:chOff x="3357554" y="2786058"/>
                <a:chExt cx="2500330" cy="428628"/>
              </a:xfrm>
            </p:grpSpPr>
            <p:sp>
              <p:nvSpPr>
                <p:cNvPr id="89" name="Rectangle 88"/>
                <p:cNvSpPr/>
                <p:nvPr/>
              </p:nvSpPr>
              <p:spPr>
                <a:xfrm>
                  <a:off x="4286248" y="2786058"/>
                  <a:ext cx="714380" cy="42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MA" b="1" dirty="0" smtClean="0"/>
                    <a:t>ع 2</a:t>
                  </a:r>
                  <a:endParaRPr lang="fr-FR" b="1" dirty="0"/>
                </a:p>
              </p:txBody>
            </p:sp>
            <p:sp>
              <p:nvSpPr>
                <p:cNvPr id="90" name="Rectangle 89"/>
                <p:cNvSpPr/>
                <p:nvPr/>
              </p:nvSpPr>
              <p:spPr>
                <a:xfrm>
                  <a:off x="5143504" y="2786058"/>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ع 1</a:t>
                  </a:r>
                  <a:endParaRPr lang="fr-FR" b="1" dirty="0"/>
                </a:p>
              </p:txBody>
            </p:sp>
            <p:sp>
              <p:nvSpPr>
                <p:cNvPr id="91" name="Rectangle 90"/>
                <p:cNvSpPr/>
                <p:nvPr/>
              </p:nvSpPr>
              <p:spPr>
                <a:xfrm>
                  <a:off x="3357554" y="2786058"/>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ع 3</a:t>
                  </a:r>
                  <a:endParaRPr lang="fr-FR" b="1" dirty="0"/>
                </a:p>
              </p:txBody>
            </p:sp>
          </p:grpSp>
          <p:grpSp>
            <p:nvGrpSpPr>
              <p:cNvPr id="7" name="Groupe 54"/>
              <p:cNvGrpSpPr/>
              <p:nvPr/>
            </p:nvGrpSpPr>
            <p:grpSpPr>
              <a:xfrm>
                <a:off x="3428992" y="3714752"/>
                <a:ext cx="2428892" cy="428628"/>
                <a:chOff x="3500430" y="4071942"/>
                <a:chExt cx="2428892" cy="428628"/>
              </a:xfrm>
            </p:grpSpPr>
            <p:sp>
              <p:nvSpPr>
                <p:cNvPr id="86" name="Rectangle 85"/>
                <p:cNvSpPr/>
                <p:nvPr/>
              </p:nvSpPr>
              <p:spPr>
                <a:xfrm>
                  <a:off x="4357686" y="4071942"/>
                  <a:ext cx="714380" cy="42862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ar-MA" b="1" dirty="0" smtClean="0"/>
                    <a:t>ع </a:t>
                  </a:r>
                  <a:r>
                    <a:rPr lang="ar-MA" b="1" dirty="0" err="1" smtClean="0"/>
                    <a:t>ت</a:t>
                  </a:r>
                  <a:r>
                    <a:rPr lang="ar-MA" b="1" dirty="0" smtClean="0"/>
                    <a:t> 2</a:t>
                  </a:r>
                  <a:endParaRPr lang="fr-FR" b="1" dirty="0"/>
                </a:p>
              </p:txBody>
            </p:sp>
            <p:sp>
              <p:nvSpPr>
                <p:cNvPr id="87" name="Rectangle 86"/>
                <p:cNvSpPr/>
                <p:nvPr/>
              </p:nvSpPr>
              <p:spPr>
                <a:xfrm>
                  <a:off x="5214942" y="4071942"/>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ع </a:t>
                  </a:r>
                  <a:r>
                    <a:rPr lang="ar-MA" b="1" dirty="0" err="1" smtClean="0"/>
                    <a:t>ت</a:t>
                  </a:r>
                  <a:r>
                    <a:rPr lang="ar-MA" b="1" dirty="0" smtClean="0"/>
                    <a:t> 1</a:t>
                  </a:r>
                  <a:endParaRPr lang="fr-FR" b="1" dirty="0"/>
                </a:p>
              </p:txBody>
            </p:sp>
            <p:sp>
              <p:nvSpPr>
                <p:cNvPr id="88" name="Rectangle 87"/>
                <p:cNvSpPr/>
                <p:nvPr/>
              </p:nvSpPr>
              <p:spPr>
                <a:xfrm>
                  <a:off x="3500430" y="4071942"/>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ع </a:t>
                  </a:r>
                  <a:r>
                    <a:rPr lang="ar-MA" b="1" dirty="0" err="1" smtClean="0"/>
                    <a:t>ت</a:t>
                  </a:r>
                  <a:r>
                    <a:rPr lang="ar-MA" b="1" dirty="0" smtClean="0"/>
                    <a:t> 3</a:t>
                  </a:r>
                  <a:endParaRPr lang="fr-FR" b="1" dirty="0"/>
                </a:p>
              </p:txBody>
            </p:sp>
          </p:grpSp>
          <p:grpSp>
            <p:nvGrpSpPr>
              <p:cNvPr id="8" name="Groupe 61"/>
              <p:cNvGrpSpPr/>
              <p:nvPr/>
            </p:nvGrpSpPr>
            <p:grpSpPr>
              <a:xfrm>
                <a:off x="4740865" y="4429132"/>
                <a:ext cx="1168997" cy="1114490"/>
                <a:chOff x="5062336" y="4714884"/>
                <a:chExt cx="1168997" cy="1114490"/>
              </a:xfrm>
            </p:grpSpPr>
            <p:sp>
              <p:nvSpPr>
                <p:cNvPr id="83" name="ZoneTexte 82"/>
                <p:cNvSpPr txBox="1"/>
                <p:nvPr/>
              </p:nvSpPr>
              <p:spPr>
                <a:xfrm>
                  <a:off x="5107784" y="4714884"/>
                  <a:ext cx="1026121" cy="400110"/>
                </a:xfrm>
                <a:prstGeom prst="rect">
                  <a:avLst/>
                </a:prstGeom>
                <a:noFill/>
              </p:spPr>
              <p:txBody>
                <a:bodyPr wrap="square" rtlCol="0">
                  <a:spAutoFit/>
                </a:bodyPr>
                <a:lstStyle/>
                <a:p>
                  <a:pPr algn="ctr" rtl="1"/>
                  <a:r>
                    <a:rPr lang="ar-MA" sz="2000" b="1" dirty="0" smtClean="0">
                      <a:solidFill>
                        <a:srgbClr val="C00000"/>
                      </a:solidFill>
                    </a:rPr>
                    <a:t>س 1</a:t>
                  </a:r>
                  <a:endParaRPr lang="fr-FR" sz="2000" b="1" dirty="0">
                    <a:solidFill>
                      <a:srgbClr val="C00000"/>
                    </a:solidFill>
                  </a:endParaRPr>
                </a:p>
              </p:txBody>
            </p:sp>
            <p:sp>
              <p:nvSpPr>
                <p:cNvPr id="84" name="ZoneTexte 83"/>
                <p:cNvSpPr txBox="1"/>
                <p:nvPr/>
              </p:nvSpPr>
              <p:spPr>
                <a:xfrm>
                  <a:off x="5062336" y="5072074"/>
                  <a:ext cx="1168997" cy="400110"/>
                </a:xfrm>
                <a:prstGeom prst="rect">
                  <a:avLst/>
                </a:prstGeom>
                <a:noFill/>
              </p:spPr>
              <p:txBody>
                <a:bodyPr wrap="square" rtlCol="0">
                  <a:spAutoFit/>
                </a:bodyPr>
                <a:lstStyle/>
                <a:p>
                  <a:pPr algn="ctr" rtl="1"/>
                  <a:r>
                    <a:rPr lang="ar-MA" sz="2000" b="1" dirty="0" smtClean="0">
                      <a:solidFill>
                        <a:srgbClr val="C00000"/>
                      </a:solidFill>
                    </a:rPr>
                    <a:t>س 2</a:t>
                  </a:r>
                  <a:endParaRPr lang="fr-FR" sz="2000" b="1" dirty="0">
                    <a:solidFill>
                      <a:srgbClr val="C00000"/>
                    </a:solidFill>
                  </a:endParaRPr>
                </a:p>
              </p:txBody>
            </p:sp>
            <p:sp>
              <p:nvSpPr>
                <p:cNvPr id="85" name="ZoneTexte 84"/>
                <p:cNvSpPr txBox="1"/>
                <p:nvPr/>
              </p:nvSpPr>
              <p:spPr>
                <a:xfrm>
                  <a:off x="5107784" y="5429264"/>
                  <a:ext cx="1097559" cy="400110"/>
                </a:xfrm>
                <a:prstGeom prst="rect">
                  <a:avLst/>
                </a:prstGeom>
                <a:noFill/>
              </p:spPr>
              <p:txBody>
                <a:bodyPr wrap="square" rtlCol="0">
                  <a:spAutoFit/>
                </a:bodyPr>
                <a:lstStyle/>
                <a:p>
                  <a:pPr algn="ctr" rtl="1"/>
                  <a:r>
                    <a:rPr lang="ar-MA" sz="2000" b="1" dirty="0" smtClean="0">
                      <a:solidFill>
                        <a:srgbClr val="C00000"/>
                      </a:solidFill>
                    </a:rPr>
                    <a:t>س 3</a:t>
                  </a:r>
                  <a:endParaRPr lang="fr-FR" sz="2000" b="1" dirty="0">
                    <a:solidFill>
                      <a:srgbClr val="C00000"/>
                    </a:solidFill>
                  </a:endParaRPr>
                </a:p>
              </p:txBody>
            </p:sp>
          </p:grpSp>
          <p:grpSp>
            <p:nvGrpSpPr>
              <p:cNvPr id="9" name="Groupe 86"/>
              <p:cNvGrpSpPr/>
              <p:nvPr/>
            </p:nvGrpSpPr>
            <p:grpSpPr>
              <a:xfrm>
                <a:off x="3786182" y="4143380"/>
                <a:ext cx="1714512" cy="1572430"/>
                <a:chOff x="3786182" y="4143380"/>
                <a:chExt cx="1714512" cy="1572430"/>
              </a:xfrm>
            </p:grpSpPr>
            <p:cxnSp>
              <p:nvCxnSpPr>
                <p:cNvPr id="77" name="Connecteur droit 76"/>
                <p:cNvCxnSpPr>
                  <a:stCxn id="86" idx="2"/>
                </p:cNvCxnSpPr>
                <p:nvPr/>
              </p:nvCxnSpPr>
              <p:spPr>
                <a:xfrm rot="5400000">
                  <a:off x="3857620" y="4929198"/>
                  <a:ext cx="1571636"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4643438" y="4714884"/>
                  <a:ext cx="285752"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4643438" y="5000636"/>
                  <a:ext cx="285752"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a:off x="4643438" y="5357826"/>
                  <a:ext cx="285752"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rot="5400000">
                  <a:off x="3679819" y="4249743"/>
                  <a:ext cx="214314"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rot="5400000">
                  <a:off x="5392743" y="4249743"/>
                  <a:ext cx="214314" cy="158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0" name="Groupe 85"/>
              <p:cNvGrpSpPr/>
              <p:nvPr/>
            </p:nvGrpSpPr>
            <p:grpSpPr>
              <a:xfrm>
                <a:off x="3786182" y="3000372"/>
                <a:ext cx="1716100" cy="715174"/>
                <a:chOff x="3786182" y="3000372"/>
                <a:chExt cx="1716100" cy="715174"/>
              </a:xfrm>
            </p:grpSpPr>
            <p:cxnSp>
              <p:nvCxnSpPr>
                <p:cNvPr id="73" name="Connecteur droit 72"/>
                <p:cNvCxnSpPr/>
                <p:nvPr/>
              </p:nvCxnSpPr>
              <p:spPr>
                <a:xfrm rot="5400000">
                  <a:off x="4287042" y="3356768"/>
                  <a:ext cx="71438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a:off x="5321305" y="3536157"/>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5400000">
                  <a:off x="3608381" y="3535363"/>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10800000">
                  <a:off x="3786182" y="3357562"/>
                  <a:ext cx="1716100" cy="1588"/>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11" name="Groupe 87"/>
              <p:cNvGrpSpPr/>
              <p:nvPr/>
            </p:nvGrpSpPr>
            <p:grpSpPr>
              <a:xfrm>
                <a:off x="3714744" y="1785926"/>
                <a:ext cx="1716100" cy="715174"/>
                <a:chOff x="3786182" y="3000372"/>
                <a:chExt cx="1716100" cy="715174"/>
              </a:xfrm>
            </p:grpSpPr>
            <p:cxnSp>
              <p:nvCxnSpPr>
                <p:cNvPr id="69" name="Connecteur droit 68"/>
                <p:cNvCxnSpPr/>
                <p:nvPr/>
              </p:nvCxnSpPr>
              <p:spPr>
                <a:xfrm rot="5400000">
                  <a:off x="4287042" y="3356768"/>
                  <a:ext cx="71438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5400000">
                  <a:off x="5321305" y="3536157"/>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5400000">
                  <a:off x="3608381" y="3535363"/>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10800000">
                  <a:off x="3786182" y="3357562"/>
                  <a:ext cx="1716100" cy="1588"/>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66" name="Connecteur droit 65"/>
              <p:cNvCxnSpPr/>
              <p:nvPr/>
            </p:nvCxnSpPr>
            <p:spPr>
              <a:xfrm rot="5400000">
                <a:off x="4321967" y="1178703"/>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rot="5400000">
                <a:off x="3465505" y="1177909"/>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10800000">
                <a:off x="3643307" y="1000108"/>
                <a:ext cx="1811939" cy="158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572132" y="1357298"/>
              <a:ext cx="714380" cy="4286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ar-MA" b="1" dirty="0" smtClean="0"/>
                <a:t>علمية</a:t>
              </a:r>
              <a:endParaRPr lang="fr-FR" b="1" dirty="0"/>
            </a:p>
          </p:txBody>
        </p:sp>
        <p:cxnSp>
          <p:nvCxnSpPr>
            <p:cNvPr id="99" name="Connecteur droit 98"/>
            <p:cNvCxnSpPr/>
            <p:nvPr/>
          </p:nvCxnSpPr>
          <p:spPr>
            <a:xfrm rot="5400000">
              <a:off x="5751521" y="1177909"/>
              <a:ext cx="357190" cy="1588"/>
            </a:xfrm>
            <a:prstGeom prst="line">
              <a:avLst/>
            </a:prstGeom>
            <a:ln w="57150">
              <a:headEnd type="none"/>
              <a:tailEnd type="stealth"/>
            </a:ln>
          </p:spPr>
          <p:style>
            <a:lnRef idx="1">
              <a:schemeClr val="accent1"/>
            </a:lnRef>
            <a:fillRef idx="0">
              <a:schemeClr val="accent1"/>
            </a:fillRef>
            <a:effectRef idx="0">
              <a:schemeClr val="accent1"/>
            </a:effectRef>
            <a:fontRef idx="minor">
              <a:schemeClr val="tx1"/>
            </a:fontRef>
          </p:style>
        </p:cxnSp>
      </p:grpSp>
      <p:sp>
        <p:nvSpPr>
          <p:cNvPr id="52" name="Octogone 51"/>
          <p:cNvSpPr/>
          <p:nvPr/>
        </p:nvSpPr>
        <p:spPr>
          <a:xfrm>
            <a:off x="1509896" y="1500174"/>
            <a:ext cx="78578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800" b="1" dirty="0" smtClean="0"/>
              <a:t>3</a:t>
            </a:r>
            <a:endParaRPr lang="fr-FR" sz="2800" b="1" dirty="0"/>
          </a:p>
        </p:txBody>
      </p:sp>
      <p:sp>
        <p:nvSpPr>
          <p:cNvPr id="53" name="Octogone 52"/>
          <p:cNvSpPr/>
          <p:nvPr/>
        </p:nvSpPr>
        <p:spPr>
          <a:xfrm>
            <a:off x="1509896" y="2643182"/>
            <a:ext cx="78578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800" b="1" dirty="0" smtClean="0"/>
              <a:t>11</a:t>
            </a:r>
            <a:endParaRPr lang="fr-FR" sz="2800" b="1" dirty="0"/>
          </a:p>
        </p:txBody>
      </p:sp>
      <p:sp>
        <p:nvSpPr>
          <p:cNvPr id="54" name="Octogone 53"/>
          <p:cNvSpPr/>
          <p:nvPr/>
        </p:nvSpPr>
        <p:spPr>
          <a:xfrm>
            <a:off x="1509896" y="3857628"/>
            <a:ext cx="78578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800" b="1" dirty="0" smtClean="0"/>
              <a:t>24</a:t>
            </a:r>
            <a:endParaRPr lang="fr-FR" sz="2800" b="1" dirty="0"/>
          </a:p>
        </p:txBody>
      </p:sp>
      <p:sp>
        <p:nvSpPr>
          <p:cNvPr id="55" name="Octogone 54"/>
          <p:cNvSpPr/>
          <p:nvPr/>
        </p:nvSpPr>
        <p:spPr>
          <a:xfrm>
            <a:off x="1224208" y="5072074"/>
            <a:ext cx="1178663" cy="642942"/>
          </a:xfrm>
          <a:prstGeom prst="oc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MA" sz="2800" b="1" dirty="0" smtClean="0"/>
              <a:t>140</a:t>
            </a:r>
            <a:endParaRPr lang="fr-FR" sz="2800" b="1" dirty="0"/>
          </a:p>
        </p:txBody>
      </p:sp>
      <p:grpSp>
        <p:nvGrpSpPr>
          <p:cNvPr id="60" name="Groupe 59"/>
          <p:cNvGrpSpPr/>
          <p:nvPr/>
        </p:nvGrpSpPr>
        <p:grpSpPr>
          <a:xfrm>
            <a:off x="7000892" y="2427280"/>
            <a:ext cx="786612" cy="359572"/>
            <a:chOff x="7000892" y="2427280"/>
            <a:chExt cx="786612" cy="359572"/>
          </a:xfrm>
        </p:grpSpPr>
        <p:cxnSp>
          <p:nvCxnSpPr>
            <p:cNvPr id="57" name="Connecteur droit 56"/>
            <p:cNvCxnSpPr/>
            <p:nvPr/>
          </p:nvCxnSpPr>
          <p:spPr>
            <a:xfrm>
              <a:off x="7000892" y="2427280"/>
              <a:ext cx="785818"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rot="5400000">
              <a:off x="7608115" y="2607463"/>
              <a:ext cx="357190" cy="1588"/>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61" name="Groupe 60"/>
          <p:cNvGrpSpPr/>
          <p:nvPr/>
        </p:nvGrpSpPr>
        <p:grpSpPr>
          <a:xfrm>
            <a:off x="7143768" y="3643314"/>
            <a:ext cx="786612" cy="359572"/>
            <a:chOff x="7000892" y="2427280"/>
            <a:chExt cx="786612" cy="359572"/>
          </a:xfrm>
        </p:grpSpPr>
        <p:cxnSp>
          <p:nvCxnSpPr>
            <p:cNvPr id="62" name="Connecteur droit 61"/>
            <p:cNvCxnSpPr/>
            <p:nvPr/>
          </p:nvCxnSpPr>
          <p:spPr>
            <a:xfrm>
              <a:off x="7000892" y="2427280"/>
              <a:ext cx="785818" cy="158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rot="5400000">
              <a:off x="7608115" y="2607463"/>
              <a:ext cx="357190" cy="1588"/>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تصميم معيار الجودة العلمية</a:t>
            </a:r>
            <a:endParaRPr lang="fr-FR" sz="4000" b="1" dirty="0">
              <a:solidFill>
                <a:schemeClr val="bg1"/>
              </a:solidFill>
              <a:cs typeface="Mudir MT" pitchFamily="2" charset="-78"/>
            </a:endParaRPr>
          </a:p>
        </p:txBody>
      </p:sp>
      <p:sp>
        <p:nvSpPr>
          <p:cNvPr id="5131" name="Rectangle 1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غالبا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e 5"/>
          <p:cNvGrpSpPr/>
          <p:nvPr/>
        </p:nvGrpSpPr>
        <p:grpSpPr>
          <a:xfrm>
            <a:off x="4018715" y="3929066"/>
            <a:ext cx="1666475" cy="83323"/>
            <a:chOff x="3869889" y="2742607"/>
            <a:chExt cx="1666475" cy="83323"/>
          </a:xfrm>
          <a:scene3d>
            <a:camera prst="orthographicFront">
              <a:rot lat="0" lon="0" rev="0"/>
            </a:camera>
            <a:lightRig rig="contrasting" dir="t">
              <a:rot lat="0" lon="0" rev="1200000"/>
            </a:lightRig>
          </a:scene3d>
        </p:grpSpPr>
        <p:sp>
          <p:nvSpPr>
            <p:cNvPr id="17" name="Connecteur droit 3"/>
            <p:cNvSpPr/>
            <p:nvPr/>
          </p:nvSpPr>
          <p:spPr>
            <a:xfrm rot="13245461">
              <a:off x="3869889" y="2777684"/>
              <a:ext cx="1666475" cy="13170"/>
            </a:xfrm>
            <a:custGeom>
              <a:avLst/>
              <a:gdLst/>
              <a:ahLst/>
              <a:cxnLst/>
              <a:rect l="0" t="0" r="0" b="0"/>
              <a:pathLst>
                <a:path>
                  <a:moveTo>
                    <a:pt x="0" y="6585"/>
                  </a:moveTo>
                  <a:lnTo>
                    <a:pt x="1666475"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8" name="Connecteur droit 4"/>
            <p:cNvSpPr/>
            <p:nvPr/>
          </p:nvSpPr>
          <p:spPr>
            <a:xfrm rot="24045461">
              <a:off x="4661465" y="2742607"/>
              <a:ext cx="83323" cy="83323"/>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8" name="Groupe 7"/>
          <p:cNvGrpSpPr/>
          <p:nvPr/>
        </p:nvGrpSpPr>
        <p:grpSpPr>
          <a:xfrm>
            <a:off x="4203692" y="4334387"/>
            <a:ext cx="1296520" cy="64826"/>
            <a:chOff x="4054866" y="3147928"/>
            <a:chExt cx="1296520" cy="64826"/>
          </a:xfrm>
          <a:scene3d>
            <a:camera prst="orthographicFront">
              <a:rot lat="0" lon="0" rev="0"/>
            </a:camera>
            <a:lightRig rig="contrasting" dir="t">
              <a:rot lat="0" lon="0" rev="1200000"/>
            </a:lightRig>
          </a:scene3d>
        </p:grpSpPr>
        <p:sp>
          <p:nvSpPr>
            <p:cNvPr id="15" name="Connecteur droit 5"/>
            <p:cNvSpPr/>
            <p:nvPr/>
          </p:nvSpPr>
          <p:spPr>
            <a:xfrm rot="11591382">
              <a:off x="4054866" y="3173755"/>
              <a:ext cx="1296520" cy="13170"/>
            </a:xfrm>
            <a:custGeom>
              <a:avLst/>
              <a:gdLst/>
              <a:ahLst/>
              <a:cxnLst/>
              <a:rect l="0" t="0" r="0" b="0"/>
              <a:pathLst>
                <a:path>
                  <a:moveTo>
                    <a:pt x="0" y="6585"/>
                  </a:moveTo>
                  <a:lnTo>
                    <a:pt x="1296520"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6" name="Connecteur droit 6"/>
            <p:cNvSpPr/>
            <p:nvPr/>
          </p:nvSpPr>
          <p:spPr>
            <a:xfrm rot="22391382">
              <a:off x="4670714" y="3147928"/>
              <a:ext cx="64826" cy="64826"/>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9" name="Groupe 8"/>
          <p:cNvGrpSpPr/>
          <p:nvPr/>
        </p:nvGrpSpPr>
        <p:grpSpPr>
          <a:xfrm>
            <a:off x="4173762" y="4728962"/>
            <a:ext cx="1356380" cy="67819"/>
            <a:chOff x="4024936" y="3542503"/>
            <a:chExt cx="1356380" cy="67819"/>
          </a:xfrm>
          <a:scene3d>
            <a:camera prst="orthographicFront">
              <a:rot lat="0" lon="0" rev="0"/>
            </a:camera>
            <a:lightRig rig="contrasting" dir="t">
              <a:rot lat="0" lon="0" rev="1200000"/>
            </a:lightRig>
          </a:scene3d>
        </p:grpSpPr>
        <p:sp>
          <p:nvSpPr>
            <p:cNvPr id="13" name="Connecteur droit 7"/>
            <p:cNvSpPr/>
            <p:nvPr/>
          </p:nvSpPr>
          <p:spPr>
            <a:xfrm rot="9512197">
              <a:off x="4024936" y="3569827"/>
              <a:ext cx="1356380" cy="13170"/>
            </a:xfrm>
            <a:custGeom>
              <a:avLst/>
              <a:gdLst/>
              <a:ahLst/>
              <a:cxnLst/>
              <a:rect l="0" t="0" r="0" b="0"/>
              <a:pathLst>
                <a:path>
                  <a:moveTo>
                    <a:pt x="0" y="6585"/>
                  </a:moveTo>
                  <a:lnTo>
                    <a:pt x="1356380"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4" name="Connecteur droit 8"/>
            <p:cNvSpPr/>
            <p:nvPr/>
          </p:nvSpPr>
          <p:spPr>
            <a:xfrm rot="20312197">
              <a:off x="4669217" y="3542503"/>
              <a:ext cx="67819" cy="67819"/>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nvGrpSpPr>
          <p:cNvPr id="10" name="Groupe 9"/>
          <p:cNvGrpSpPr/>
          <p:nvPr/>
        </p:nvGrpSpPr>
        <p:grpSpPr>
          <a:xfrm>
            <a:off x="4000496" y="5043648"/>
            <a:ext cx="1702913" cy="85145"/>
            <a:chOff x="3851670" y="3857189"/>
            <a:chExt cx="1702913" cy="85145"/>
          </a:xfrm>
          <a:scene3d>
            <a:camera prst="orthographicFront">
              <a:rot lat="0" lon="0" rev="0"/>
            </a:camera>
            <a:lightRig rig="contrasting" dir="t">
              <a:rot lat="0" lon="0" rev="1200000"/>
            </a:lightRig>
          </a:scene3d>
        </p:grpSpPr>
        <p:sp>
          <p:nvSpPr>
            <p:cNvPr id="11" name="Connecteur droit 9"/>
            <p:cNvSpPr/>
            <p:nvPr/>
          </p:nvSpPr>
          <p:spPr>
            <a:xfrm rot="8270382">
              <a:off x="3851670" y="3893176"/>
              <a:ext cx="1702913" cy="13170"/>
            </a:xfrm>
            <a:custGeom>
              <a:avLst/>
              <a:gdLst/>
              <a:ahLst/>
              <a:cxnLst/>
              <a:rect l="0" t="0" r="0" b="0"/>
              <a:pathLst>
                <a:path>
                  <a:moveTo>
                    <a:pt x="0" y="6585"/>
                  </a:moveTo>
                  <a:lnTo>
                    <a:pt x="1702913"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2" name="Connecteur droit 10"/>
            <p:cNvSpPr/>
            <p:nvPr/>
          </p:nvSpPr>
          <p:spPr>
            <a:xfrm rot="19070382">
              <a:off x="4660554" y="3857189"/>
              <a:ext cx="85145" cy="85145"/>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p:txBody>
        </p:sp>
      </p:grpSp>
      <p:grpSp>
        <p:nvGrpSpPr>
          <p:cNvPr id="20" name="Groupe 19"/>
          <p:cNvGrpSpPr/>
          <p:nvPr/>
        </p:nvGrpSpPr>
        <p:grpSpPr>
          <a:xfrm>
            <a:off x="8001024" y="2928934"/>
            <a:ext cx="1101884" cy="663326"/>
            <a:chOff x="7684988" y="1357324"/>
            <a:chExt cx="1101884" cy="663326"/>
          </a:xfrm>
          <a:scene3d>
            <a:camera prst="orthographicFront">
              <a:rot lat="0" lon="0" rev="0"/>
            </a:camera>
            <a:lightRig rig="contrasting" dir="t">
              <a:rot lat="0" lon="0" rev="1200000"/>
            </a:lightRig>
          </a:scene3d>
        </p:grpSpPr>
        <p:sp>
          <p:nvSpPr>
            <p:cNvPr id="21" name="Rectangle à coins arrondis 20"/>
            <p:cNvSpPr/>
            <p:nvPr/>
          </p:nvSpPr>
          <p:spPr>
            <a:xfrm>
              <a:off x="7684988" y="1357324"/>
              <a:ext cx="1101884" cy="663326"/>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Rectangle 21"/>
            <p:cNvSpPr/>
            <p:nvPr/>
          </p:nvSpPr>
          <p:spPr>
            <a:xfrm>
              <a:off x="7704416" y="1357324"/>
              <a:ext cx="1063028" cy="642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MA" sz="2400" b="1" kern="1200" dirty="0" smtClean="0"/>
                <a:t>المعايير العلمية</a:t>
              </a:r>
              <a:endParaRPr lang="fr-FR" sz="2400" b="1" kern="1200" dirty="0"/>
            </a:p>
          </p:txBody>
        </p:sp>
      </p:grpSp>
      <p:grpSp>
        <p:nvGrpSpPr>
          <p:cNvPr id="173" name="Groupe 172"/>
          <p:cNvGrpSpPr/>
          <p:nvPr/>
        </p:nvGrpSpPr>
        <p:grpSpPr>
          <a:xfrm>
            <a:off x="5500694" y="1941582"/>
            <a:ext cx="2139073" cy="1406093"/>
            <a:chOff x="5500694" y="1941582"/>
            <a:chExt cx="2139073" cy="1406093"/>
          </a:xfrm>
        </p:grpSpPr>
        <p:grpSp>
          <p:nvGrpSpPr>
            <p:cNvPr id="24" name="Groupe 23"/>
            <p:cNvGrpSpPr/>
            <p:nvPr/>
          </p:nvGrpSpPr>
          <p:grpSpPr>
            <a:xfrm>
              <a:off x="5500694" y="1941582"/>
              <a:ext cx="1709513" cy="344410"/>
              <a:chOff x="5289230" y="785819"/>
              <a:chExt cx="1709513" cy="344410"/>
            </a:xfrm>
            <a:scene3d>
              <a:camera prst="orthographicFront">
                <a:rot lat="0" lon="0" rev="0"/>
              </a:camera>
              <a:lightRig rig="contrasting" dir="t">
                <a:rot lat="0" lon="0" rev="1200000"/>
              </a:lightRig>
            </a:scene3d>
          </p:grpSpPr>
          <p:sp>
            <p:nvSpPr>
              <p:cNvPr id="25" name="Rectangle à coins arrondis 24"/>
              <p:cNvSpPr/>
              <p:nvPr/>
            </p:nvSpPr>
            <p:spPr>
              <a:xfrm>
                <a:off x="5289230" y="785819"/>
                <a:ext cx="170951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Rectangle 25"/>
              <p:cNvSpPr/>
              <p:nvPr/>
            </p:nvSpPr>
            <p:spPr>
              <a:xfrm>
                <a:off x="5299317" y="795906"/>
                <a:ext cx="1689339"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المصداقية والدقة</a:t>
                </a:r>
                <a:endParaRPr lang="fr-FR" sz="2000" b="1" kern="1200" dirty="0"/>
              </a:p>
            </p:txBody>
          </p:sp>
        </p:grpSp>
        <p:grpSp>
          <p:nvGrpSpPr>
            <p:cNvPr id="30" name="Groupe 29"/>
            <p:cNvGrpSpPr/>
            <p:nvPr/>
          </p:nvGrpSpPr>
          <p:grpSpPr>
            <a:xfrm>
              <a:off x="7572396" y="2000240"/>
              <a:ext cx="67371" cy="1347435"/>
              <a:chOff x="7308180" y="864101"/>
              <a:chExt cx="67371" cy="1347435"/>
            </a:xfrm>
            <a:scene3d>
              <a:camera prst="orthographicFront">
                <a:rot lat="0" lon="0" rev="0"/>
              </a:camera>
              <a:lightRig rig="contrasting" dir="t">
                <a:rot lat="0" lon="0" rev="1200000"/>
              </a:lightRig>
            </a:scene3d>
          </p:grpSpPr>
          <p:sp>
            <p:nvSpPr>
              <p:cNvPr id="34" name="Connecteur droit 3"/>
              <p:cNvSpPr/>
              <p:nvPr/>
            </p:nvSpPr>
            <p:spPr>
              <a:xfrm rot="14362981">
                <a:off x="6668148" y="1531234"/>
                <a:ext cx="1347435" cy="13170"/>
              </a:xfrm>
              <a:custGeom>
                <a:avLst/>
                <a:gdLst/>
                <a:ahLst/>
                <a:cxnLst/>
                <a:rect l="0" t="0" r="0" b="0"/>
                <a:pathLst>
                  <a:path>
                    <a:moveTo>
                      <a:pt x="0" y="6585"/>
                    </a:moveTo>
                    <a:lnTo>
                      <a:pt x="1347435" y="6585"/>
                    </a:lnTo>
                  </a:path>
                </a:pathLst>
              </a:custGeom>
              <a:noFill/>
              <a:sp3d z="-110000"/>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5" name="Connecteur droit 4"/>
              <p:cNvSpPr/>
              <p:nvPr/>
            </p:nvSpPr>
            <p:spPr>
              <a:xfrm rot="25162981">
                <a:off x="7308180" y="1504134"/>
                <a:ext cx="67371" cy="67371"/>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grpSp>
        <p:nvGrpSpPr>
          <p:cNvPr id="174" name="Groupe 173"/>
          <p:cNvGrpSpPr/>
          <p:nvPr/>
        </p:nvGrpSpPr>
        <p:grpSpPr>
          <a:xfrm>
            <a:off x="5500694" y="3192893"/>
            <a:ext cx="2203638" cy="1450553"/>
            <a:chOff x="5500694" y="3192893"/>
            <a:chExt cx="2203638" cy="1450553"/>
          </a:xfrm>
        </p:grpSpPr>
        <p:grpSp>
          <p:nvGrpSpPr>
            <p:cNvPr id="27" name="Groupe 26"/>
            <p:cNvGrpSpPr/>
            <p:nvPr/>
          </p:nvGrpSpPr>
          <p:grpSpPr>
            <a:xfrm>
              <a:off x="5500694" y="4299036"/>
              <a:ext cx="1794341" cy="344410"/>
              <a:chOff x="5334286" y="3156053"/>
              <a:chExt cx="1794341" cy="344410"/>
            </a:xfrm>
            <a:scene3d>
              <a:camera prst="orthographicFront">
                <a:rot lat="0" lon="0" rev="0"/>
              </a:camera>
              <a:lightRig rig="contrasting" dir="t">
                <a:rot lat="0" lon="0" rev="1200000"/>
              </a:lightRig>
            </a:scene3d>
          </p:grpSpPr>
          <p:sp>
            <p:nvSpPr>
              <p:cNvPr id="28" name="Rectangle à coins arrondis 27"/>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9" name="Rectangle 28"/>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ملائمة المعلومات</a:t>
                </a:r>
                <a:endParaRPr lang="fr-FR" sz="2000" b="1" kern="1200" dirty="0"/>
              </a:p>
            </p:txBody>
          </p:sp>
        </p:grpSp>
        <p:grpSp>
          <p:nvGrpSpPr>
            <p:cNvPr id="31" name="Groupe 30"/>
            <p:cNvGrpSpPr/>
            <p:nvPr/>
          </p:nvGrpSpPr>
          <p:grpSpPr>
            <a:xfrm>
              <a:off x="7637714" y="3192893"/>
              <a:ext cx="66618" cy="1332363"/>
              <a:chOff x="7373498" y="2056754"/>
              <a:chExt cx="66618" cy="1332363"/>
            </a:xfrm>
            <a:scene3d>
              <a:camera prst="orthographicFront">
                <a:rot lat="0" lon="0" rev="0"/>
              </a:camera>
              <a:lightRig rig="contrasting" dir="t">
                <a:rot lat="0" lon="0" rev="1200000"/>
              </a:lightRig>
            </a:scene3d>
          </p:grpSpPr>
          <p:sp>
            <p:nvSpPr>
              <p:cNvPr id="32" name="Connecteur droit 5"/>
              <p:cNvSpPr/>
              <p:nvPr/>
            </p:nvSpPr>
            <p:spPr>
              <a:xfrm rot="6880890">
                <a:off x="6740626" y="2716351"/>
                <a:ext cx="1332363" cy="13170"/>
              </a:xfrm>
              <a:custGeom>
                <a:avLst/>
                <a:gdLst/>
                <a:ahLst/>
                <a:cxnLst/>
                <a:rect l="0" t="0" r="0" b="0"/>
                <a:pathLst>
                  <a:path>
                    <a:moveTo>
                      <a:pt x="0" y="6585"/>
                    </a:moveTo>
                    <a:lnTo>
                      <a:pt x="1332363" y="6585"/>
                    </a:lnTo>
                  </a:path>
                </a:pathLst>
              </a:custGeom>
              <a:noFill/>
              <a:sp3d z="-110000"/>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33" name="Connecteur droit 6"/>
              <p:cNvSpPr/>
              <p:nvPr/>
            </p:nvSpPr>
            <p:spPr>
              <a:xfrm rot="17680890">
                <a:off x="7373498" y="2689627"/>
                <a:ext cx="66618" cy="66618"/>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grpSp>
        <p:nvGrpSpPr>
          <p:cNvPr id="43" name="Groupe 42"/>
          <p:cNvGrpSpPr/>
          <p:nvPr/>
        </p:nvGrpSpPr>
        <p:grpSpPr>
          <a:xfrm>
            <a:off x="2768654" y="3214686"/>
            <a:ext cx="1589032" cy="344410"/>
            <a:chOff x="2496326" y="285753"/>
            <a:chExt cx="1589032" cy="344410"/>
          </a:xfrm>
          <a:scene3d>
            <a:camera prst="orthographicFront">
              <a:rot lat="0" lon="0" rev="0"/>
            </a:camera>
            <a:lightRig rig="contrasting" dir="t">
              <a:rot lat="0" lon="0" rev="1200000"/>
            </a:lightRig>
          </a:scene3d>
        </p:grpSpPr>
        <p:sp>
          <p:nvSpPr>
            <p:cNvPr id="44" name="Rectangle à coins arrondis 43"/>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Rectangle 44"/>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MA" sz="2000" b="1" kern="1200" dirty="0" smtClean="0">
                  <a:solidFill>
                    <a:schemeClr val="tx1"/>
                  </a:solidFill>
                </a:rPr>
                <a:t>جدة المعلومات</a:t>
              </a:r>
              <a:endParaRPr lang="fr-FR" sz="2000" b="1" kern="1200" dirty="0">
                <a:solidFill>
                  <a:schemeClr val="tx1"/>
                </a:solidFill>
              </a:endParaRPr>
            </a:p>
          </p:txBody>
        </p:sp>
      </p:grpSp>
      <p:grpSp>
        <p:nvGrpSpPr>
          <p:cNvPr id="46" name="Groupe 45"/>
          <p:cNvGrpSpPr/>
          <p:nvPr/>
        </p:nvGrpSpPr>
        <p:grpSpPr>
          <a:xfrm>
            <a:off x="2768654" y="3929066"/>
            <a:ext cx="1589032" cy="344410"/>
            <a:chOff x="2496326" y="285753"/>
            <a:chExt cx="1589032" cy="344410"/>
          </a:xfrm>
          <a:scene3d>
            <a:camera prst="orthographicFront">
              <a:rot lat="0" lon="0" rev="0"/>
            </a:camera>
            <a:lightRig rig="contrasting" dir="t">
              <a:rot lat="0" lon="0" rev="1200000"/>
            </a:lightRig>
          </a:scene3d>
        </p:grpSpPr>
        <p:sp>
          <p:nvSpPr>
            <p:cNvPr id="47" name="Rectangle à coins arrondis 46"/>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8" name="Rectangle 47"/>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MA" sz="2000" b="1" kern="1200" spc="-150" dirty="0" smtClean="0">
                  <a:solidFill>
                    <a:schemeClr val="tx1"/>
                  </a:solidFill>
                </a:rPr>
                <a:t>وضوح عرضها </a:t>
              </a:r>
              <a:endParaRPr lang="fr-FR" sz="2000" b="1" kern="1200" spc="-150" dirty="0">
                <a:solidFill>
                  <a:schemeClr val="tx1"/>
                </a:solidFill>
              </a:endParaRPr>
            </a:p>
          </p:txBody>
        </p:sp>
      </p:grpSp>
      <p:grpSp>
        <p:nvGrpSpPr>
          <p:cNvPr id="49" name="Groupe 48"/>
          <p:cNvGrpSpPr/>
          <p:nvPr/>
        </p:nvGrpSpPr>
        <p:grpSpPr>
          <a:xfrm>
            <a:off x="2768654" y="4714884"/>
            <a:ext cx="1589032" cy="344410"/>
            <a:chOff x="2496326" y="285753"/>
            <a:chExt cx="1589032" cy="344410"/>
          </a:xfrm>
          <a:scene3d>
            <a:camera prst="orthographicFront">
              <a:rot lat="0" lon="0" rev="0"/>
            </a:camera>
            <a:lightRig rig="contrasting" dir="t">
              <a:rot lat="0" lon="0" rev="1200000"/>
            </a:lightRig>
          </a:scene3d>
        </p:grpSpPr>
        <p:sp>
          <p:nvSpPr>
            <p:cNvPr id="50" name="Rectangle à coins arrondis 49"/>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Rectangle 50"/>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2000" b="1" kern="1200" dirty="0" smtClean="0">
                  <a:solidFill>
                    <a:schemeClr val="tx1"/>
                  </a:solidFill>
                </a:rPr>
                <a:t>تناسبها </a:t>
              </a:r>
              <a:endParaRPr lang="fr-FR" sz="2000" b="1" kern="1200" dirty="0">
                <a:solidFill>
                  <a:schemeClr val="tx1"/>
                </a:solidFill>
              </a:endParaRPr>
            </a:p>
          </p:txBody>
        </p:sp>
      </p:grpSp>
      <p:grpSp>
        <p:nvGrpSpPr>
          <p:cNvPr id="52" name="Groupe 51"/>
          <p:cNvGrpSpPr/>
          <p:nvPr/>
        </p:nvGrpSpPr>
        <p:grpSpPr>
          <a:xfrm>
            <a:off x="2768654" y="5357826"/>
            <a:ext cx="1589032" cy="344410"/>
            <a:chOff x="2496326" y="285753"/>
            <a:chExt cx="1589032" cy="344410"/>
          </a:xfrm>
          <a:scene3d>
            <a:camera prst="orthographicFront">
              <a:rot lat="0" lon="0" rev="0"/>
            </a:camera>
            <a:lightRig rig="contrasting" dir="t">
              <a:rot lat="0" lon="0" rev="1200000"/>
            </a:lightRig>
          </a:scene3d>
        </p:grpSpPr>
        <p:sp>
          <p:nvSpPr>
            <p:cNvPr id="53" name="Rectangle à coins arrondis 52"/>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4" name="Rectangle 53"/>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2000" b="1" kern="1200" dirty="0" smtClean="0">
                  <a:solidFill>
                    <a:schemeClr val="tx1"/>
                  </a:solidFill>
                </a:rPr>
                <a:t>المواضيع الإضافية</a:t>
              </a:r>
              <a:endParaRPr lang="fr-FR" sz="2000" b="1" kern="1200" dirty="0">
                <a:solidFill>
                  <a:schemeClr val="tx1"/>
                </a:solidFill>
              </a:endParaRPr>
            </a:p>
          </p:txBody>
        </p:sp>
      </p:grpSp>
      <p:sp>
        <p:nvSpPr>
          <p:cNvPr id="116" name="Connecteur droit 4"/>
          <p:cNvSpPr/>
          <p:nvPr/>
        </p:nvSpPr>
        <p:spPr>
          <a:xfrm rot="2445461">
            <a:off x="4810291" y="1500174"/>
            <a:ext cx="83323" cy="83323"/>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nvGrpSpPr>
          <p:cNvPr id="169" name="Groupe 168"/>
          <p:cNvGrpSpPr/>
          <p:nvPr/>
        </p:nvGrpSpPr>
        <p:grpSpPr>
          <a:xfrm>
            <a:off x="2768654" y="1285860"/>
            <a:ext cx="2772355" cy="526229"/>
            <a:chOff x="2768654" y="1285860"/>
            <a:chExt cx="2772355" cy="526229"/>
          </a:xfrm>
        </p:grpSpPr>
        <p:grpSp>
          <p:nvGrpSpPr>
            <p:cNvPr id="37" name="Groupe 36"/>
            <p:cNvGrpSpPr/>
            <p:nvPr/>
          </p:nvGrpSpPr>
          <p:grpSpPr>
            <a:xfrm>
              <a:off x="2768654" y="1285860"/>
              <a:ext cx="1589032" cy="344410"/>
              <a:chOff x="2496326" y="285753"/>
              <a:chExt cx="1589032" cy="344410"/>
            </a:xfrm>
            <a:scene3d>
              <a:camera prst="orthographicFront">
                <a:rot lat="0" lon="0" rev="0"/>
              </a:camera>
              <a:lightRig rig="contrasting" dir="t">
                <a:rot lat="0" lon="0" rev="1200000"/>
              </a:lightRig>
            </a:scene3d>
          </p:grpSpPr>
          <p:sp>
            <p:nvSpPr>
              <p:cNvPr id="38" name="Rectangle à coins arrondis 37"/>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9" name="Rectangle 38"/>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2000" b="1" kern="1200" dirty="0" smtClean="0">
                    <a:solidFill>
                      <a:schemeClr val="tx1"/>
                    </a:solidFill>
                  </a:rPr>
                  <a:t>جودة اللغة</a:t>
                </a:r>
                <a:endParaRPr lang="fr-FR" sz="2000" b="1" kern="1200" dirty="0">
                  <a:solidFill>
                    <a:schemeClr val="tx1"/>
                  </a:solidFill>
                </a:endParaRPr>
              </a:p>
            </p:txBody>
          </p:sp>
        </p:grpSp>
        <p:grpSp>
          <p:nvGrpSpPr>
            <p:cNvPr id="106" name="Groupe 7"/>
            <p:cNvGrpSpPr/>
            <p:nvPr/>
          </p:nvGrpSpPr>
          <p:grpSpPr>
            <a:xfrm rot="725391">
              <a:off x="3722572" y="1544764"/>
              <a:ext cx="1818437" cy="267325"/>
              <a:chOff x="3969441" y="3147928"/>
              <a:chExt cx="1374346" cy="64826"/>
            </a:xfrm>
            <a:scene3d>
              <a:camera prst="orthographicFront">
                <a:rot lat="0" lon="0" rev="0"/>
              </a:camera>
              <a:lightRig rig="contrasting" dir="t">
                <a:rot lat="0" lon="0" rev="1200000"/>
              </a:lightRig>
            </a:scene3d>
          </p:grpSpPr>
          <p:sp>
            <p:nvSpPr>
              <p:cNvPr id="113" name="Connecteur droit 5"/>
              <p:cNvSpPr/>
              <p:nvPr/>
            </p:nvSpPr>
            <p:spPr>
              <a:xfrm rot="11591382" flipV="1">
                <a:off x="3969441" y="3183756"/>
                <a:ext cx="1374346" cy="11087"/>
              </a:xfrm>
              <a:custGeom>
                <a:avLst/>
                <a:gdLst/>
                <a:ahLst/>
                <a:cxnLst/>
                <a:rect l="0" t="0" r="0" b="0"/>
                <a:pathLst>
                  <a:path>
                    <a:moveTo>
                      <a:pt x="0" y="6585"/>
                    </a:moveTo>
                    <a:lnTo>
                      <a:pt x="1296520"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14" name="Connecteur droit 6"/>
              <p:cNvSpPr/>
              <p:nvPr/>
            </p:nvSpPr>
            <p:spPr>
              <a:xfrm rot="22391382">
                <a:off x="4670714" y="3147928"/>
                <a:ext cx="64826" cy="64826"/>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grpSp>
        <p:nvGrpSpPr>
          <p:cNvPr id="170" name="Groupe 169"/>
          <p:cNvGrpSpPr/>
          <p:nvPr/>
        </p:nvGrpSpPr>
        <p:grpSpPr>
          <a:xfrm>
            <a:off x="2768654" y="2357430"/>
            <a:ext cx="2731098" cy="357190"/>
            <a:chOff x="2768654" y="2357430"/>
            <a:chExt cx="2731098" cy="357190"/>
          </a:xfrm>
        </p:grpSpPr>
        <p:grpSp>
          <p:nvGrpSpPr>
            <p:cNvPr id="40" name="Groupe 39"/>
            <p:cNvGrpSpPr/>
            <p:nvPr/>
          </p:nvGrpSpPr>
          <p:grpSpPr>
            <a:xfrm>
              <a:off x="2768654" y="2370210"/>
              <a:ext cx="1589032" cy="344410"/>
              <a:chOff x="2496326" y="285753"/>
              <a:chExt cx="1589032" cy="344410"/>
            </a:xfrm>
            <a:scene3d>
              <a:camera prst="orthographicFront">
                <a:rot lat="0" lon="0" rev="0"/>
              </a:camera>
              <a:lightRig rig="contrasting" dir="t">
                <a:rot lat="0" lon="0" rev="1200000"/>
              </a:lightRig>
            </a:scene3d>
          </p:grpSpPr>
          <p:sp>
            <p:nvSpPr>
              <p:cNvPr id="41" name="Rectangle à coins arrondis 40"/>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2" name="Rectangle 41"/>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2000" b="1" kern="1200" dirty="0" smtClean="0">
                    <a:solidFill>
                      <a:schemeClr val="tx1"/>
                    </a:solidFill>
                  </a:rPr>
                  <a:t>دقة المعلومات</a:t>
                </a:r>
                <a:endParaRPr lang="fr-FR" sz="2000" b="1" kern="1200" dirty="0">
                  <a:solidFill>
                    <a:schemeClr val="tx1"/>
                  </a:solidFill>
                </a:endParaRPr>
              </a:p>
            </p:txBody>
          </p:sp>
        </p:grpSp>
        <p:grpSp>
          <p:nvGrpSpPr>
            <p:cNvPr id="107" name="Groupe 8"/>
            <p:cNvGrpSpPr/>
            <p:nvPr/>
          </p:nvGrpSpPr>
          <p:grpSpPr>
            <a:xfrm>
              <a:off x="4143372" y="2357430"/>
              <a:ext cx="1356380" cy="67819"/>
              <a:chOff x="3908877" y="3542503"/>
              <a:chExt cx="1356380" cy="67819"/>
            </a:xfrm>
            <a:scene3d>
              <a:camera prst="orthographicFront">
                <a:rot lat="0" lon="0" rev="0"/>
              </a:camera>
              <a:lightRig rig="contrasting" dir="t">
                <a:rot lat="0" lon="0" rev="1200000"/>
              </a:lightRig>
            </a:scene3d>
          </p:grpSpPr>
          <p:sp>
            <p:nvSpPr>
              <p:cNvPr id="111" name="Connecteur droit 7"/>
              <p:cNvSpPr/>
              <p:nvPr/>
            </p:nvSpPr>
            <p:spPr>
              <a:xfrm rot="9512197">
                <a:off x="3908877" y="3569827"/>
                <a:ext cx="1356380" cy="13170"/>
              </a:xfrm>
              <a:custGeom>
                <a:avLst/>
                <a:gdLst/>
                <a:ahLst/>
                <a:cxnLst/>
                <a:rect l="0" t="0" r="0" b="0"/>
                <a:pathLst>
                  <a:path>
                    <a:moveTo>
                      <a:pt x="0" y="6585"/>
                    </a:moveTo>
                    <a:lnTo>
                      <a:pt x="1356380" y="6585"/>
                    </a:lnTo>
                  </a:path>
                </a:pathLst>
              </a:custGeom>
              <a:noFill/>
              <a:sp3d z="-11000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12" name="Connecteur droit 8"/>
              <p:cNvSpPr/>
              <p:nvPr/>
            </p:nvSpPr>
            <p:spPr>
              <a:xfrm rot="20312197">
                <a:off x="4669217" y="3542503"/>
                <a:ext cx="67819" cy="67819"/>
              </a:xfrm>
              <a:prstGeom prst="rect">
                <a:avLst/>
              </a:prstGeom>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grpSp>
      <p:sp>
        <p:nvSpPr>
          <p:cNvPr id="110" name="Connecteur droit 10"/>
          <p:cNvSpPr/>
          <p:nvPr/>
        </p:nvSpPr>
        <p:spPr>
          <a:xfrm rot="19070382">
            <a:off x="4809380" y="2614756"/>
            <a:ext cx="85145" cy="85145"/>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p:txBody>
      </p:sp>
      <p:grpSp>
        <p:nvGrpSpPr>
          <p:cNvPr id="163" name="Groupe 162"/>
          <p:cNvGrpSpPr/>
          <p:nvPr/>
        </p:nvGrpSpPr>
        <p:grpSpPr>
          <a:xfrm>
            <a:off x="1500166" y="1285860"/>
            <a:ext cx="1071570" cy="344410"/>
            <a:chOff x="1500166" y="1285860"/>
            <a:chExt cx="1071570" cy="344410"/>
          </a:xfrm>
        </p:grpSpPr>
        <p:grpSp>
          <p:nvGrpSpPr>
            <p:cNvPr id="71" name="Groupe 70"/>
            <p:cNvGrpSpPr/>
            <p:nvPr/>
          </p:nvGrpSpPr>
          <p:grpSpPr>
            <a:xfrm>
              <a:off x="1500166" y="1285860"/>
              <a:ext cx="688820" cy="344410"/>
              <a:chOff x="685866" y="2297"/>
              <a:chExt cx="688820" cy="344410"/>
            </a:xfrm>
            <a:scene3d>
              <a:camera prst="orthographicFront">
                <a:rot lat="0" lon="0" rev="0"/>
              </a:camera>
              <a:lightRig rig="contrasting" dir="t">
                <a:rot lat="0" lon="0" rev="1200000"/>
              </a:lightRig>
            </a:scene3d>
          </p:grpSpPr>
          <p:sp>
            <p:nvSpPr>
              <p:cNvPr id="72" name="Rectangle à coins arrondis 7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3" name="Rectangle 7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3 أسئلة</a:t>
                </a:r>
                <a:endParaRPr lang="fr-FR" sz="1400" b="1" kern="1200" dirty="0"/>
              </a:p>
            </p:txBody>
          </p:sp>
        </p:grpSp>
        <p:sp>
          <p:nvSpPr>
            <p:cNvPr id="117" name="Flèche gauche 116"/>
            <p:cNvSpPr/>
            <p:nvPr/>
          </p:nvSpPr>
          <p:spPr>
            <a:xfrm>
              <a:off x="2285984" y="1357298"/>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4" name="Groupe 163"/>
          <p:cNvGrpSpPr/>
          <p:nvPr/>
        </p:nvGrpSpPr>
        <p:grpSpPr>
          <a:xfrm>
            <a:off x="698875" y="2357430"/>
            <a:ext cx="1872861" cy="344410"/>
            <a:chOff x="698875" y="2357430"/>
            <a:chExt cx="1872861" cy="344410"/>
          </a:xfrm>
        </p:grpSpPr>
        <p:grpSp>
          <p:nvGrpSpPr>
            <p:cNvPr id="162" name="Groupe 161"/>
            <p:cNvGrpSpPr/>
            <p:nvPr/>
          </p:nvGrpSpPr>
          <p:grpSpPr>
            <a:xfrm>
              <a:off x="698875" y="2357430"/>
              <a:ext cx="1490111" cy="344410"/>
              <a:chOff x="652997" y="2357430"/>
              <a:chExt cx="1490111" cy="344410"/>
            </a:xfrm>
          </p:grpSpPr>
          <p:sp>
            <p:nvSpPr>
              <p:cNvPr id="76" name="Rectangle 75"/>
              <p:cNvSpPr/>
              <p:nvPr/>
            </p:nvSpPr>
            <p:spPr>
              <a:xfrm>
                <a:off x="652997" y="2367517"/>
                <a:ext cx="668646" cy="32423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س2</a:t>
                </a:r>
                <a:endParaRPr lang="fr-FR" sz="1400" b="1" kern="1200" dirty="0"/>
              </a:p>
            </p:txBody>
          </p:sp>
          <p:grpSp>
            <p:nvGrpSpPr>
              <p:cNvPr id="77" name="Groupe 76"/>
              <p:cNvGrpSpPr/>
              <p:nvPr/>
            </p:nvGrpSpPr>
            <p:grpSpPr>
              <a:xfrm>
                <a:off x="1454288" y="2357430"/>
                <a:ext cx="688820" cy="344410"/>
                <a:chOff x="685866" y="2297"/>
                <a:chExt cx="688820" cy="344410"/>
              </a:xfrm>
              <a:scene3d>
                <a:camera prst="orthographicFront">
                  <a:rot lat="0" lon="0" rev="0"/>
                </a:camera>
                <a:lightRig rig="contrasting" dir="t">
                  <a:rot lat="0" lon="0" rev="1200000"/>
                </a:lightRig>
              </a:scene3d>
            </p:grpSpPr>
            <p:sp>
              <p:nvSpPr>
                <p:cNvPr id="78" name="Rectangle à coins arrondis 77"/>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9" name="Rectangle 78"/>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3 أسئلة</a:t>
                  </a:r>
                  <a:endParaRPr lang="fr-FR" sz="1400" b="1" kern="1200" dirty="0"/>
                </a:p>
              </p:txBody>
            </p:sp>
          </p:grpSp>
        </p:grpSp>
        <p:sp>
          <p:nvSpPr>
            <p:cNvPr id="118" name="Flèche gauche 117"/>
            <p:cNvSpPr/>
            <p:nvPr/>
          </p:nvSpPr>
          <p:spPr>
            <a:xfrm>
              <a:off x="2285984" y="2458197"/>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5" name="Groupe 164"/>
          <p:cNvGrpSpPr/>
          <p:nvPr/>
        </p:nvGrpSpPr>
        <p:grpSpPr>
          <a:xfrm>
            <a:off x="698875" y="3227466"/>
            <a:ext cx="1872861" cy="344410"/>
            <a:chOff x="698875" y="3227466"/>
            <a:chExt cx="1872861" cy="344410"/>
          </a:xfrm>
        </p:grpSpPr>
        <p:grpSp>
          <p:nvGrpSpPr>
            <p:cNvPr id="158" name="Groupe 157"/>
            <p:cNvGrpSpPr/>
            <p:nvPr/>
          </p:nvGrpSpPr>
          <p:grpSpPr>
            <a:xfrm>
              <a:off x="698875" y="3227466"/>
              <a:ext cx="1490111" cy="344410"/>
              <a:chOff x="224369" y="3227466"/>
              <a:chExt cx="1490111" cy="344410"/>
            </a:xfrm>
          </p:grpSpPr>
          <p:sp>
            <p:nvSpPr>
              <p:cNvPr id="131" name="Rectangle 130"/>
              <p:cNvSpPr/>
              <p:nvPr/>
            </p:nvSpPr>
            <p:spPr>
              <a:xfrm>
                <a:off x="224369" y="3237553"/>
                <a:ext cx="668646" cy="32423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س2</a:t>
                </a:r>
                <a:endParaRPr lang="fr-FR" sz="1400" b="1" kern="1200" dirty="0"/>
              </a:p>
            </p:txBody>
          </p:sp>
          <p:grpSp>
            <p:nvGrpSpPr>
              <p:cNvPr id="126" name="Groupe 76"/>
              <p:cNvGrpSpPr/>
              <p:nvPr/>
            </p:nvGrpSpPr>
            <p:grpSpPr>
              <a:xfrm>
                <a:off x="1025660" y="3227466"/>
                <a:ext cx="688820" cy="344410"/>
                <a:chOff x="685866" y="2297"/>
                <a:chExt cx="688820" cy="344410"/>
              </a:xfrm>
              <a:scene3d>
                <a:camera prst="orthographicFront">
                  <a:rot lat="0" lon="0" rev="0"/>
                </a:camera>
                <a:lightRig rig="contrasting" dir="t">
                  <a:rot lat="0" lon="0" rev="1200000"/>
                </a:lightRig>
              </a:scene3d>
            </p:grpSpPr>
            <p:sp>
              <p:nvSpPr>
                <p:cNvPr id="128" name="Rectangle à coins arrondis 127"/>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29" name="Rectangle 128"/>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2 أسئلة</a:t>
                  </a:r>
                  <a:endParaRPr lang="fr-FR" sz="1400" b="1" kern="1200" dirty="0"/>
                </a:p>
              </p:txBody>
            </p:sp>
          </p:grpSp>
        </p:grpSp>
        <p:sp>
          <p:nvSpPr>
            <p:cNvPr id="127" name="Flèche gauche 126"/>
            <p:cNvSpPr/>
            <p:nvPr/>
          </p:nvSpPr>
          <p:spPr>
            <a:xfrm>
              <a:off x="2285984" y="3328233"/>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6" name="Groupe 165"/>
          <p:cNvGrpSpPr/>
          <p:nvPr/>
        </p:nvGrpSpPr>
        <p:grpSpPr>
          <a:xfrm>
            <a:off x="698875" y="3929066"/>
            <a:ext cx="1872861" cy="344410"/>
            <a:chOff x="698875" y="3929066"/>
            <a:chExt cx="1872861" cy="344410"/>
          </a:xfrm>
        </p:grpSpPr>
        <p:grpSp>
          <p:nvGrpSpPr>
            <p:cNvPr id="159" name="Groupe 158"/>
            <p:cNvGrpSpPr/>
            <p:nvPr/>
          </p:nvGrpSpPr>
          <p:grpSpPr>
            <a:xfrm>
              <a:off x="698875" y="3929066"/>
              <a:ext cx="1490111" cy="344410"/>
              <a:chOff x="224369" y="3929066"/>
              <a:chExt cx="1490111" cy="344410"/>
            </a:xfrm>
          </p:grpSpPr>
          <p:sp>
            <p:nvSpPr>
              <p:cNvPr id="139" name="Rectangle 138"/>
              <p:cNvSpPr/>
              <p:nvPr/>
            </p:nvSpPr>
            <p:spPr>
              <a:xfrm>
                <a:off x="224369" y="3939153"/>
                <a:ext cx="668646" cy="32423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س2</a:t>
                </a:r>
                <a:endParaRPr lang="fr-FR" sz="1400" b="1" kern="1200" dirty="0"/>
              </a:p>
            </p:txBody>
          </p:sp>
          <p:grpSp>
            <p:nvGrpSpPr>
              <p:cNvPr id="134" name="Groupe 76"/>
              <p:cNvGrpSpPr/>
              <p:nvPr/>
            </p:nvGrpSpPr>
            <p:grpSpPr>
              <a:xfrm>
                <a:off x="1025660" y="3929066"/>
                <a:ext cx="688820" cy="344410"/>
                <a:chOff x="685866" y="2297"/>
                <a:chExt cx="688820" cy="344410"/>
              </a:xfrm>
              <a:scene3d>
                <a:camera prst="orthographicFront">
                  <a:rot lat="0" lon="0" rev="0"/>
                </a:camera>
                <a:lightRig rig="contrasting" dir="t">
                  <a:rot lat="0" lon="0" rev="1200000"/>
                </a:lightRig>
              </a:scene3d>
            </p:grpSpPr>
            <p:sp>
              <p:nvSpPr>
                <p:cNvPr id="136" name="Rectangle à coins arrondis 135"/>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37" name="Rectangle 136"/>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2 أسئلة</a:t>
                  </a:r>
                  <a:endParaRPr lang="fr-FR" sz="1400" b="1" kern="1200" dirty="0"/>
                </a:p>
              </p:txBody>
            </p:sp>
          </p:grpSp>
        </p:grpSp>
        <p:sp>
          <p:nvSpPr>
            <p:cNvPr id="135" name="Flèche gauche 134"/>
            <p:cNvSpPr/>
            <p:nvPr/>
          </p:nvSpPr>
          <p:spPr>
            <a:xfrm>
              <a:off x="2285984" y="4029833"/>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7" name="Groupe 166"/>
          <p:cNvGrpSpPr/>
          <p:nvPr/>
        </p:nvGrpSpPr>
        <p:grpSpPr>
          <a:xfrm>
            <a:off x="1500166" y="4714884"/>
            <a:ext cx="1071570" cy="344410"/>
            <a:chOff x="1500166" y="4714884"/>
            <a:chExt cx="1071570" cy="344410"/>
          </a:xfrm>
        </p:grpSpPr>
        <p:grpSp>
          <p:nvGrpSpPr>
            <p:cNvPr id="142" name="Groupe 76"/>
            <p:cNvGrpSpPr/>
            <p:nvPr/>
          </p:nvGrpSpPr>
          <p:grpSpPr>
            <a:xfrm>
              <a:off x="1500166" y="4714884"/>
              <a:ext cx="688820" cy="344410"/>
              <a:chOff x="685866" y="2297"/>
              <a:chExt cx="688820" cy="344410"/>
            </a:xfrm>
            <a:scene3d>
              <a:camera prst="orthographicFront">
                <a:rot lat="0" lon="0" rev="0"/>
              </a:camera>
              <a:lightRig rig="contrasting" dir="t">
                <a:rot lat="0" lon="0" rev="1200000"/>
              </a:lightRig>
            </a:scene3d>
          </p:grpSpPr>
          <p:sp>
            <p:nvSpPr>
              <p:cNvPr id="144" name="Rectangle à coins arrondis 143"/>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45" name="Rectangle 144"/>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2 أسئلة</a:t>
                </a:r>
                <a:endParaRPr lang="fr-FR" sz="1400" b="1" kern="1200" dirty="0"/>
              </a:p>
            </p:txBody>
          </p:sp>
        </p:grpSp>
        <p:sp>
          <p:nvSpPr>
            <p:cNvPr id="143" name="Flèche gauche 142"/>
            <p:cNvSpPr/>
            <p:nvPr/>
          </p:nvSpPr>
          <p:spPr>
            <a:xfrm>
              <a:off x="2285984" y="4815651"/>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8" name="Groupe 167"/>
          <p:cNvGrpSpPr/>
          <p:nvPr/>
        </p:nvGrpSpPr>
        <p:grpSpPr>
          <a:xfrm>
            <a:off x="1500166" y="5357826"/>
            <a:ext cx="1071570" cy="344410"/>
            <a:chOff x="1500166" y="5357826"/>
            <a:chExt cx="1071570" cy="344410"/>
          </a:xfrm>
        </p:grpSpPr>
        <p:grpSp>
          <p:nvGrpSpPr>
            <p:cNvPr id="150" name="Groupe 76"/>
            <p:cNvGrpSpPr/>
            <p:nvPr/>
          </p:nvGrpSpPr>
          <p:grpSpPr>
            <a:xfrm>
              <a:off x="1500166" y="5357826"/>
              <a:ext cx="688820" cy="344410"/>
              <a:chOff x="685866" y="2297"/>
              <a:chExt cx="688820" cy="344410"/>
            </a:xfrm>
            <a:scene3d>
              <a:camera prst="orthographicFront">
                <a:rot lat="0" lon="0" rev="0"/>
              </a:camera>
              <a:lightRig rig="contrasting" dir="t">
                <a:rot lat="0" lon="0" rev="1200000"/>
              </a:lightRig>
            </a:scene3d>
          </p:grpSpPr>
          <p:sp>
            <p:nvSpPr>
              <p:cNvPr id="152" name="Rectangle à coins arrondis 15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53" name="Rectangle 15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س1</a:t>
                </a:r>
                <a:endParaRPr lang="fr-FR" sz="1400" b="1" kern="1200" dirty="0"/>
              </a:p>
            </p:txBody>
          </p:sp>
        </p:grpSp>
        <p:sp>
          <p:nvSpPr>
            <p:cNvPr id="151" name="Flèche gauche 150"/>
            <p:cNvSpPr/>
            <p:nvPr/>
          </p:nvSpPr>
          <p:spPr>
            <a:xfrm>
              <a:off x="2285984" y="5458593"/>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0" name="Groupe 119"/>
          <p:cNvGrpSpPr/>
          <p:nvPr/>
        </p:nvGrpSpPr>
        <p:grpSpPr>
          <a:xfrm>
            <a:off x="0" y="1285860"/>
            <a:ext cx="1071538" cy="4429156"/>
            <a:chOff x="0" y="1285860"/>
            <a:chExt cx="1071538" cy="4429156"/>
          </a:xfrm>
        </p:grpSpPr>
        <p:sp>
          <p:nvSpPr>
            <p:cNvPr id="115" name="Accolade ouvrante 114"/>
            <p:cNvSpPr/>
            <p:nvPr/>
          </p:nvSpPr>
          <p:spPr>
            <a:xfrm>
              <a:off x="857224" y="1285860"/>
              <a:ext cx="214314" cy="4429156"/>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19" name="Octogone 118"/>
            <p:cNvSpPr/>
            <p:nvPr/>
          </p:nvSpPr>
          <p:spPr>
            <a:xfrm>
              <a:off x="0" y="3143248"/>
              <a:ext cx="78578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800" b="1" dirty="0" smtClean="0"/>
                <a:t>13</a:t>
              </a:r>
              <a:endParaRPr lang="fr-FR"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تصميم معيار الجودة التربوية</a:t>
            </a:r>
            <a:endParaRPr lang="fr-FR" sz="4000" b="1" dirty="0">
              <a:solidFill>
                <a:schemeClr val="bg1"/>
              </a:solidFill>
              <a:cs typeface="Mudir MT" pitchFamily="2" charset="-78"/>
            </a:endParaRPr>
          </a:p>
        </p:txBody>
      </p:sp>
      <p:sp>
        <p:nvSpPr>
          <p:cNvPr id="5131" name="Rectangle 1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غالبا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e 19"/>
          <p:cNvGrpSpPr/>
          <p:nvPr/>
        </p:nvGrpSpPr>
        <p:grpSpPr>
          <a:xfrm>
            <a:off x="8001024" y="2928934"/>
            <a:ext cx="1101884" cy="663326"/>
            <a:chOff x="7684988" y="1357324"/>
            <a:chExt cx="1101884" cy="663326"/>
          </a:xfrm>
          <a:scene3d>
            <a:camera prst="orthographicFront">
              <a:rot lat="0" lon="0" rev="0"/>
            </a:camera>
            <a:lightRig rig="contrasting" dir="t">
              <a:rot lat="0" lon="0" rev="1200000"/>
            </a:lightRig>
          </a:scene3d>
        </p:grpSpPr>
        <p:sp>
          <p:nvSpPr>
            <p:cNvPr id="21" name="Rectangle à coins arrondis 20"/>
            <p:cNvSpPr/>
            <p:nvPr/>
          </p:nvSpPr>
          <p:spPr>
            <a:xfrm>
              <a:off x="7684988" y="1357324"/>
              <a:ext cx="1101884" cy="663326"/>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Rectangle 21"/>
            <p:cNvSpPr/>
            <p:nvPr/>
          </p:nvSpPr>
          <p:spPr>
            <a:xfrm>
              <a:off x="7704416" y="1357324"/>
              <a:ext cx="1063028" cy="642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MA" sz="2400" b="1" kern="1200" dirty="0" smtClean="0"/>
                <a:t>المعايير التربوية</a:t>
              </a:r>
              <a:endParaRPr lang="fr-FR" sz="2400" b="1" kern="1200" dirty="0"/>
            </a:p>
          </p:txBody>
        </p:sp>
      </p:grpSp>
      <p:grpSp>
        <p:nvGrpSpPr>
          <p:cNvPr id="148" name="Groupe 147"/>
          <p:cNvGrpSpPr/>
          <p:nvPr/>
        </p:nvGrpSpPr>
        <p:grpSpPr>
          <a:xfrm>
            <a:off x="1000100" y="1071546"/>
            <a:ext cx="7033688" cy="2214582"/>
            <a:chOff x="1000100" y="1071546"/>
            <a:chExt cx="7033688" cy="2214582"/>
          </a:xfrm>
        </p:grpSpPr>
        <p:grpSp>
          <p:nvGrpSpPr>
            <p:cNvPr id="9" name="Groupe 23"/>
            <p:cNvGrpSpPr/>
            <p:nvPr/>
          </p:nvGrpSpPr>
          <p:grpSpPr>
            <a:xfrm>
              <a:off x="5507389" y="1584392"/>
              <a:ext cx="1709513" cy="344410"/>
              <a:chOff x="5289230" y="785819"/>
              <a:chExt cx="1709513" cy="344410"/>
            </a:xfrm>
            <a:scene3d>
              <a:camera prst="orthographicFront">
                <a:rot lat="0" lon="0" rev="0"/>
              </a:camera>
              <a:lightRig rig="contrasting" dir="t">
                <a:rot lat="0" lon="0" rev="1200000"/>
              </a:lightRig>
            </a:scene3d>
          </p:grpSpPr>
          <p:sp>
            <p:nvSpPr>
              <p:cNvPr id="25" name="Rectangle à coins arrondis 24"/>
              <p:cNvSpPr/>
              <p:nvPr/>
            </p:nvSpPr>
            <p:spPr>
              <a:xfrm>
                <a:off x="5289230" y="785819"/>
                <a:ext cx="170951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Rectangle 25"/>
              <p:cNvSpPr/>
              <p:nvPr/>
            </p:nvSpPr>
            <p:spPr>
              <a:xfrm>
                <a:off x="5299317" y="795906"/>
                <a:ext cx="1689339"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dirty="0" smtClean="0"/>
                  <a:t>تنظيم المحتوى</a:t>
                </a:r>
                <a:endParaRPr lang="fr-FR" sz="2000" b="1" kern="1200" dirty="0"/>
              </a:p>
            </p:txBody>
          </p:sp>
        </p:grpSp>
        <p:sp>
          <p:nvSpPr>
            <p:cNvPr id="116" name="Connecteur droit 4"/>
            <p:cNvSpPr/>
            <p:nvPr/>
          </p:nvSpPr>
          <p:spPr>
            <a:xfrm rot="2445461">
              <a:off x="4810291" y="1500174"/>
              <a:ext cx="83323" cy="83323"/>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nvGrpSpPr>
            <p:cNvPr id="40" name="Groupe 36"/>
            <p:cNvGrpSpPr/>
            <p:nvPr/>
          </p:nvGrpSpPr>
          <p:grpSpPr>
            <a:xfrm>
              <a:off x="2817420" y="1238234"/>
              <a:ext cx="1589032" cy="214314"/>
              <a:chOff x="2496326" y="285753"/>
              <a:chExt cx="1589032" cy="344410"/>
            </a:xfrm>
            <a:scene3d>
              <a:camera prst="orthographicFront">
                <a:rot lat="0" lon="0" rev="0"/>
              </a:camera>
              <a:lightRig rig="contrasting" dir="t">
                <a:rot lat="0" lon="0" rev="1200000"/>
              </a:lightRig>
            </a:scene3d>
          </p:grpSpPr>
          <p:sp>
            <p:nvSpPr>
              <p:cNvPr id="38" name="Rectangle à coins arrondis 37"/>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9" name="Rectangle 38"/>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42900" lvl="0" indent="-342900" algn="ctr" rtl="1">
                  <a:lnSpc>
                    <a:spcPts val="1500"/>
                  </a:lnSpc>
                  <a:spcAft>
                    <a:spcPts val="0"/>
                  </a:spcAft>
                </a:pPr>
                <a:r>
                  <a:rPr lang="ar-MA" sz="1600" b="1" dirty="0" smtClean="0">
                    <a:solidFill>
                      <a:schemeClr val="tx1"/>
                    </a:solidFill>
                    <a:latin typeface="Simplified Arabic"/>
                    <a:ea typeface="Times New Roman"/>
                    <a:cs typeface="Traditional Arabic"/>
                  </a:rPr>
                  <a:t>تنتظم وحدات المقرر</a:t>
                </a:r>
                <a:endParaRPr lang="fr-FR" sz="1600" b="1" dirty="0" smtClean="0">
                  <a:solidFill>
                    <a:schemeClr val="tx1"/>
                  </a:solidFill>
                  <a:latin typeface="Simplified Arabic"/>
                  <a:ea typeface="Times New Roman"/>
                </a:endParaRPr>
              </a:p>
            </p:txBody>
          </p:sp>
        </p:grpSp>
        <p:sp>
          <p:nvSpPr>
            <p:cNvPr id="114" name="Connecteur droit 6"/>
            <p:cNvSpPr/>
            <p:nvPr/>
          </p:nvSpPr>
          <p:spPr>
            <a:xfrm rot="1516773">
              <a:off x="4720520" y="1343341"/>
              <a:ext cx="85773" cy="267325"/>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sp>
          <p:nvSpPr>
            <p:cNvPr id="112" name="Connecteur droit 8"/>
            <p:cNvSpPr/>
            <p:nvPr/>
          </p:nvSpPr>
          <p:spPr>
            <a:xfrm rot="20312197">
              <a:off x="4903712" y="2357430"/>
              <a:ext cx="67819" cy="67819"/>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p:txBody>
        </p:sp>
        <p:grpSp>
          <p:nvGrpSpPr>
            <p:cNvPr id="218" name="Groupe 217"/>
            <p:cNvGrpSpPr/>
            <p:nvPr/>
          </p:nvGrpSpPr>
          <p:grpSpPr>
            <a:xfrm>
              <a:off x="1000100" y="1071546"/>
              <a:ext cx="1571636" cy="357190"/>
              <a:chOff x="571472" y="1142984"/>
              <a:chExt cx="2000264" cy="285752"/>
            </a:xfrm>
          </p:grpSpPr>
          <p:grpSp>
            <p:nvGrpSpPr>
              <p:cNvPr id="61"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72" name="Rectangle à coins arrondis 7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3" name="Rectangle 7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13 سؤال</a:t>
                  </a:r>
                  <a:endParaRPr lang="fr-FR" b="1" kern="1200" dirty="0"/>
                </a:p>
              </p:txBody>
            </p:sp>
          </p:grpSp>
          <p:sp>
            <p:nvSpPr>
              <p:cNvPr id="117" name="Flèche gauche 116"/>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173" name="Groupe 36"/>
            <p:cNvGrpSpPr/>
            <p:nvPr/>
          </p:nvGrpSpPr>
          <p:grpSpPr>
            <a:xfrm>
              <a:off x="2817420" y="1571611"/>
              <a:ext cx="1589032" cy="214314"/>
              <a:chOff x="2496326" y="285753"/>
              <a:chExt cx="1589032" cy="344410"/>
            </a:xfrm>
            <a:scene3d>
              <a:camera prst="orthographicFront">
                <a:rot lat="0" lon="0" rev="0"/>
              </a:camera>
              <a:lightRig rig="contrasting" dir="t">
                <a:rot lat="0" lon="0" rev="1200000"/>
              </a:lightRig>
            </a:scene3d>
          </p:grpSpPr>
          <p:sp>
            <p:nvSpPr>
              <p:cNvPr id="174" name="Rectangle à coins arrondis 173"/>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5" name="Rectangle 174"/>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طرق تقديم </a:t>
                </a:r>
                <a:r>
                  <a:rPr lang="ar-MA" sz="1600" b="1" dirty="0" smtClean="0">
                    <a:solidFill>
                      <a:schemeClr val="tx1"/>
                    </a:solidFill>
                    <a:latin typeface="Simplified Arabic"/>
                    <a:ea typeface="Times New Roman"/>
                    <a:cs typeface="Traditional Arabic"/>
                  </a:rPr>
                  <a:t>محتوى المقرر</a:t>
                </a:r>
                <a:endParaRPr lang="fr-FR" sz="1600" b="1" dirty="0" smtClean="0">
                  <a:solidFill>
                    <a:schemeClr val="tx1"/>
                  </a:solidFill>
                  <a:latin typeface="Simplified Arabic"/>
                  <a:ea typeface="Times New Roman"/>
                </a:endParaRPr>
              </a:p>
            </p:txBody>
          </p:sp>
        </p:grpSp>
        <p:grpSp>
          <p:nvGrpSpPr>
            <p:cNvPr id="176" name="Groupe 36"/>
            <p:cNvGrpSpPr/>
            <p:nvPr/>
          </p:nvGrpSpPr>
          <p:grpSpPr>
            <a:xfrm>
              <a:off x="2817420" y="2238366"/>
              <a:ext cx="1589032" cy="214314"/>
              <a:chOff x="2496326" y="285753"/>
              <a:chExt cx="1589032" cy="344410"/>
            </a:xfrm>
            <a:scene3d>
              <a:camera prst="orthographicFront">
                <a:rot lat="0" lon="0" rev="0"/>
              </a:camera>
              <a:lightRig rig="contrasting" dir="t">
                <a:rot lat="0" lon="0" rev="1200000"/>
              </a:lightRig>
            </a:scene3d>
          </p:grpSpPr>
          <p:sp>
            <p:nvSpPr>
              <p:cNvPr id="177" name="Rectangle à coins arrondis 176"/>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8" name="Rectangle 177"/>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سهولة التنقل عبر الوحدات </a:t>
                </a:r>
                <a:endParaRPr lang="fr-FR" sz="1600" b="1" dirty="0">
                  <a:solidFill>
                    <a:schemeClr val="tx1"/>
                  </a:solidFill>
                  <a:latin typeface="Simplified Arabic"/>
                  <a:ea typeface="Times New Roman"/>
                </a:endParaRPr>
              </a:p>
            </p:txBody>
          </p:sp>
        </p:grpSp>
        <p:grpSp>
          <p:nvGrpSpPr>
            <p:cNvPr id="179" name="Groupe 36"/>
            <p:cNvGrpSpPr/>
            <p:nvPr/>
          </p:nvGrpSpPr>
          <p:grpSpPr>
            <a:xfrm>
              <a:off x="2817420" y="1904988"/>
              <a:ext cx="1589032" cy="214314"/>
              <a:chOff x="2496326" y="285753"/>
              <a:chExt cx="1589032" cy="344410"/>
            </a:xfrm>
            <a:scene3d>
              <a:camera prst="orthographicFront">
                <a:rot lat="0" lon="0" rev="0"/>
              </a:camera>
              <a:lightRig rig="contrasting" dir="t">
                <a:rot lat="0" lon="0" rev="1200000"/>
              </a:lightRig>
            </a:scene3d>
          </p:grpSpPr>
          <p:sp>
            <p:nvSpPr>
              <p:cNvPr id="180" name="Rectangle à coins arrondis 179"/>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81" name="Rectangle 180"/>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آليات التفاعل في المقرر</a:t>
                </a:r>
                <a:endParaRPr lang="fr-FR" sz="1600" b="1" dirty="0" smtClean="0">
                  <a:solidFill>
                    <a:schemeClr val="tx1"/>
                  </a:solidFill>
                  <a:latin typeface="Simplified Arabic"/>
                  <a:ea typeface="Times New Roman"/>
                </a:endParaRPr>
              </a:p>
            </p:txBody>
          </p:sp>
        </p:grpSp>
        <p:grpSp>
          <p:nvGrpSpPr>
            <p:cNvPr id="219" name="Groupe 218"/>
            <p:cNvGrpSpPr/>
            <p:nvPr/>
          </p:nvGrpSpPr>
          <p:grpSpPr>
            <a:xfrm>
              <a:off x="1000100" y="1428736"/>
              <a:ext cx="1571636" cy="357190"/>
              <a:chOff x="571472" y="1142984"/>
              <a:chExt cx="2000264" cy="285752"/>
            </a:xfrm>
          </p:grpSpPr>
          <p:grpSp>
            <p:nvGrpSpPr>
              <p:cNvPr id="22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22" name="Rectangle à coins arrondis 22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3" name="Rectangle 22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4 سؤال</a:t>
                  </a:r>
                  <a:endParaRPr lang="fr-FR" b="1" kern="1200" dirty="0"/>
                </a:p>
              </p:txBody>
            </p:sp>
          </p:grpSp>
          <p:sp>
            <p:nvSpPr>
              <p:cNvPr id="221" name="Flèche gauche 22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24" name="Groupe 223"/>
            <p:cNvGrpSpPr/>
            <p:nvPr/>
          </p:nvGrpSpPr>
          <p:grpSpPr>
            <a:xfrm>
              <a:off x="1000100" y="1785926"/>
              <a:ext cx="1571636" cy="357190"/>
              <a:chOff x="571472" y="1142984"/>
              <a:chExt cx="2000264" cy="285752"/>
            </a:xfrm>
          </p:grpSpPr>
          <p:grpSp>
            <p:nvGrpSpPr>
              <p:cNvPr id="22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27" name="Rectangle à coins arrondis 22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8" name="Rectangle 22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3 سؤال</a:t>
                  </a:r>
                  <a:endParaRPr lang="fr-FR" b="1" kern="1200" dirty="0"/>
                </a:p>
              </p:txBody>
            </p:sp>
          </p:grpSp>
          <p:sp>
            <p:nvSpPr>
              <p:cNvPr id="226" name="Flèche gauche 22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29" name="Groupe 228"/>
            <p:cNvGrpSpPr/>
            <p:nvPr/>
          </p:nvGrpSpPr>
          <p:grpSpPr>
            <a:xfrm>
              <a:off x="1000100" y="2143116"/>
              <a:ext cx="1571636" cy="357190"/>
              <a:chOff x="571472" y="1142984"/>
              <a:chExt cx="2000264" cy="285752"/>
            </a:xfrm>
          </p:grpSpPr>
          <p:grpSp>
            <p:nvGrpSpPr>
              <p:cNvPr id="23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32" name="Rectangle à coins arrondis 23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33" name="Rectangle 23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1 سؤال</a:t>
                  </a:r>
                  <a:endParaRPr lang="fr-FR" b="1" kern="1200" dirty="0"/>
                </a:p>
              </p:txBody>
            </p:sp>
          </p:grpSp>
          <p:sp>
            <p:nvSpPr>
              <p:cNvPr id="231" name="Flèche gauche 23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cxnSp>
          <p:nvCxnSpPr>
            <p:cNvPr id="281" name="Connecteur droit 280"/>
            <p:cNvCxnSpPr/>
            <p:nvPr/>
          </p:nvCxnSpPr>
          <p:spPr>
            <a:xfrm rot="10800000">
              <a:off x="4429124" y="1714489"/>
              <a:ext cx="1088352" cy="421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3" name="Connecteur droit 282"/>
            <p:cNvCxnSpPr/>
            <p:nvPr/>
          </p:nvCxnSpPr>
          <p:spPr>
            <a:xfrm rot="10800000">
              <a:off x="4429124" y="1357298"/>
              <a:ext cx="1071570" cy="2857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6" name="Connecteur droit 285"/>
            <p:cNvCxnSpPr/>
            <p:nvPr/>
          </p:nvCxnSpPr>
          <p:spPr>
            <a:xfrm rot="10800000" flipV="1">
              <a:off x="4429125" y="1756596"/>
              <a:ext cx="1078265" cy="2436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1" name="Connecteur droit 290"/>
            <p:cNvCxnSpPr/>
            <p:nvPr/>
          </p:nvCxnSpPr>
          <p:spPr>
            <a:xfrm rot="10800000" flipV="1">
              <a:off x="4429124" y="1857364"/>
              <a:ext cx="1071570" cy="5000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4" name="Connecteur droit 313"/>
            <p:cNvCxnSpPr/>
            <p:nvPr/>
          </p:nvCxnSpPr>
          <p:spPr>
            <a:xfrm rot="16200000" flipV="1">
              <a:off x="6874399" y="2126740"/>
              <a:ext cx="1500199" cy="8185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150" name="Groupe 149"/>
          <p:cNvGrpSpPr/>
          <p:nvPr/>
        </p:nvGrpSpPr>
        <p:grpSpPr>
          <a:xfrm>
            <a:off x="1000100" y="2571744"/>
            <a:ext cx="7033684" cy="1071570"/>
            <a:chOff x="1000100" y="2571744"/>
            <a:chExt cx="7033684" cy="1071570"/>
          </a:xfrm>
        </p:grpSpPr>
        <p:sp>
          <p:nvSpPr>
            <p:cNvPr id="110" name="Connecteur droit 10"/>
            <p:cNvSpPr/>
            <p:nvPr/>
          </p:nvSpPr>
          <p:spPr>
            <a:xfrm rot="19070382">
              <a:off x="4809380" y="2614756"/>
              <a:ext cx="85145" cy="85145"/>
            </a:xfrm>
            <a:prstGeom prst="rect">
              <a:avLst/>
            </a:prstGeom>
            <a:scene3d>
              <a:camera prst="orthographicFront">
                <a:rot lat="0" lon="0" rev="0"/>
              </a:camera>
              <a:lightRig rig="contrasting" dir="t">
                <a:rot lat="0" lon="0" rev="1200000"/>
              </a:lightRig>
            </a:scene3d>
            <a:sp3d z="-110000"/>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p:txBody>
        </p:sp>
        <p:grpSp>
          <p:nvGrpSpPr>
            <p:cNvPr id="132" name="Groupe 23"/>
            <p:cNvGrpSpPr/>
            <p:nvPr/>
          </p:nvGrpSpPr>
          <p:grpSpPr>
            <a:xfrm>
              <a:off x="5500694" y="2928934"/>
              <a:ext cx="1709513" cy="344410"/>
              <a:chOff x="5289230" y="785819"/>
              <a:chExt cx="1709513" cy="344410"/>
            </a:xfrm>
            <a:scene3d>
              <a:camera prst="orthographicFront">
                <a:rot lat="0" lon="0" rev="0"/>
              </a:camera>
              <a:lightRig rig="contrasting" dir="t">
                <a:rot lat="0" lon="0" rev="1200000"/>
              </a:lightRig>
            </a:scene3d>
          </p:grpSpPr>
          <p:sp>
            <p:nvSpPr>
              <p:cNvPr id="141" name="Rectangle à coins arrondis 140"/>
              <p:cNvSpPr/>
              <p:nvPr/>
            </p:nvSpPr>
            <p:spPr>
              <a:xfrm>
                <a:off x="5289230" y="785819"/>
                <a:ext cx="170951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2" name="Rectangle 141"/>
              <p:cNvSpPr/>
              <p:nvPr/>
            </p:nvSpPr>
            <p:spPr>
              <a:xfrm>
                <a:off x="5299317" y="795906"/>
                <a:ext cx="1689339"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dirty="0" smtClean="0"/>
                  <a:t>إدارة التعلم</a:t>
                </a:r>
                <a:endParaRPr lang="fr-FR" sz="2000" b="1" kern="1200" dirty="0"/>
              </a:p>
            </p:txBody>
          </p:sp>
        </p:grpSp>
        <p:grpSp>
          <p:nvGrpSpPr>
            <p:cNvPr id="185" name="Groupe 36"/>
            <p:cNvGrpSpPr/>
            <p:nvPr/>
          </p:nvGrpSpPr>
          <p:grpSpPr>
            <a:xfrm>
              <a:off x="2817420" y="2714620"/>
              <a:ext cx="1589032" cy="214314"/>
              <a:chOff x="2496326" y="285753"/>
              <a:chExt cx="1589032" cy="344410"/>
            </a:xfrm>
            <a:scene3d>
              <a:camera prst="orthographicFront">
                <a:rot lat="0" lon="0" rev="0"/>
              </a:camera>
              <a:lightRig rig="contrasting" dir="t">
                <a:rot lat="0" lon="0" rev="1200000"/>
              </a:lightRig>
            </a:scene3d>
          </p:grpSpPr>
          <p:sp>
            <p:nvSpPr>
              <p:cNvPr id="186" name="Rectangle à coins arrondis 185"/>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87" name="Rectangle 186"/>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42900" lvl="0" indent="-342900" algn="ctr" rtl="1">
                  <a:lnSpc>
                    <a:spcPts val="1500"/>
                  </a:lnSpc>
                  <a:spcAft>
                    <a:spcPts val="0"/>
                  </a:spcAft>
                </a:pPr>
                <a:r>
                  <a:rPr lang="ar-MA" sz="1600" b="1" dirty="0" smtClean="0">
                    <a:solidFill>
                      <a:schemeClr val="tx1"/>
                    </a:solidFill>
                    <a:latin typeface="Simplified Arabic"/>
                    <a:ea typeface="Times New Roman"/>
                    <a:cs typeface="Traditional Arabic"/>
                  </a:rPr>
                  <a:t>أنظمة إدارة المحتوى </a:t>
                </a:r>
                <a:endParaRPr lang="fr-FR" sz="1600" b="1" dirty="0" smtClean="0">
                  <a:solidFill>
                    <a:schemeClr val="tx1"/>
                  </a:solidFill>
                  <a:latin typeface="Simplified Arabic"/>
                  <a:ea typeface="Times New Roman"/>
                </a:endParaRPr>
              </a:p>
            </p:txBody>
          </p:sp>
        </p:grpSp>
        <p:grpSp>
          <p:nvGrpSpPr>
            <p:cNvPr id="188" name="Groupe 36"/>
            <p:cNvGrpSpPr/>
            <p:nvPr/>
          </p:nvGrpSpPr>
          <p:grpSpPr>
            <a:xfrm>
              <a:off x="2817420" y="3381375"/>
              <a:ext cx="1589032" cy="214314"/>
              <a:chOff x="2496326" y="285753"/>
              <a:chExt cx="1589032" cy="344410"/>
            </a:xfrm>
            <a:scene3d>
              <a:camera prst="orthographicFront">
                <a:rot lat="0" lon="0" rev="0"/>
              </a:camera>
              <a:lightRig rig="contrasting" dir="t">
                <a:rot lat="0" lon="0" rev="1200000"/>
              </a:lightRig>
            </a:scene3d>
          </p:grpSpPr>
          <p:sp>
            <p:nvSpPr>
              <p:cNvPr id="189" name="Rectangle à coins arrondis 188"/>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0" name="Rectangle 189"/>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أدوات متابعة تقدم المتعلم</a:t>
                </a:r>
                <a:endParaRPr lang="fr-FR" sz="1600" b="1" dirty="0">
                  <a:solidFill>
                    <a:schemeClr val="tx1"/>
                  </a:solidFill>
                  <a:latin typeface="Simplified Arabic"/>
                  <a:ea typeface="Times New Roman"/>
                </a:endParaRPr>
              </a:p>
            </p:txBody>
          </p:sp>
        </p:grpSp>
        <p:grpSp>
          <p:nvGrpSpPr>
            <p:cNvPr id="191" name="Groupe 36"/>
            <p:cNvGrpSpPr/>
            <p:nvPr/>
          </p:nvGrpSpPr>
          <p:grpSpPr>
            <a:xfrm>
              <a:off x="2817420" y="3047997"/>
              <a:ext cx="1589032" cy="214314"/>
              <a:chOff x="2496326" y="285753"/>
              <a:chExt cx="1589032" cy="344410"/>
            </a:xfrm>
            <a:scene3d>
              <a:camera prst="orthographicFront">
                <a:rot lat="0" lon="0" rev="0"/>
              </a:camera>
              <a:lightRig rig="contrasting" dir="t">
                <a:rot lat="0" lon="0" rev="1200000"/>
              </a:lightRig>
            </a:scene3d>
          </p:grpSpPr>
          <p:sp>
            <p:nvSpPr>
              <p:cNvPr id="192" name="Rectangle à coins arrondis 191"/>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3" name="Rectangle 192"/>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ar-MA" sz="1600" b="1" dirty="0" smtClean="0">
                    <a:solidFill>
                      <a:schemeClr val="tx1"/>
                    </a:solidFill>
                    <a:latin typeface="Simplified Arabic"/>
                    <a:ea typeface="Times New Roman"/>
                    <a:cs typeface="Traditional Arabic"/>
                  </a:rPr>
                  <a:t> أدوات مساعدة المتعلم </a:t>
                </a:r>
                <a:endParaRPr lang="fr-FR" sz="1600" b="1" kern="1200" dirty="0">
                  <a:solidFill>
                    <a:schemeClr val="tx1"/>
                  </a:solidFill>
                </a:endParaRPr>
              </a:p>
            </p:txBody>
          </p:sp>
        </p:grpSp>
        <p:grpSp>
          <p:nvGrpSpPr>
            <p:cNvPr id="234" name="Groupe 233"/>
            <p:cNvGrpSpPr/>
            <p:nvPr/>
          </p:nvGrpSpPr>
          <p:grpSpPr>
            <a:xfrm>
              <a:off x="1000100" y="2571744"/>
              <a:ext cx="1571636" cy="357190"/>
              <a:chOff x="571472" y="1142984"/>
              <a:chExt cx="2000264" cy="285752"/>
            </a:xfrm>
          </p:grpSpPr>
          <p:grpSp>
            <p:nvGrpSpPr>
              <p:cNvPr id="23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37" name="Rectangle à coins arrondis 23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38" name="Rectangle 23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7 سؤال</a:t>
                  </a:r>
                  <a:endParaRPr lang="fr-FR" b="1" kern="1200" dirty="0"/>
                </a:p>
              </p:txBody>
            </p:sp>
          </p:grpSp>
          <p:sp>
            <p:nvSpPr>
              <p:cNvPr id="236" name="Flèche gauche 23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39" name="Groupe 238"/>
            <p:cNvGrpSpPr/>
            <p:nvPr/>
          </p:nvGrpSpPr>
          <p:grpSpPr>
            <a:xfrm>
              <a:off x="1000100" y="2928934"/>
              <a:ext cx="1571636" cy="357190"/>
              <a:chOff x="571472" y="1142984"/>
              <a:chExt cx="2000264" cy="285752"/>
            </a:xfrm>
          </p:grpSpPr>
          <p:grpSp>
            <p:nvGrpSpPr>
              <p:cNvPr id="24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42" name="Rectangle à coins arrondis 24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3" name="Rectangle 24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14 سؤال</a:t>
                  </a:r>
                  <a:endParaRPr lang="fr-FR" b="1" kern="1200" dirty="0"/>
                </a:p>
              </p:txBody>
            </p:sp>
          </p:grpSp>
          <p:sp>
            <p:nvSpPr>
              <p:cNvPr id="241" name="Flèche gauche 24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44" name="Groupe 243"/>
            <p:cNvGrpSpPr/>
            <p:nvPr/>
          </p:nvGrpSpPr>
          <p:grpSpPr>
            <a:xfrm>
              <a:off x="1000100" y="3286124"/>
              <a:ext cx="1571636" cy="357190"/>
              <a:chOff x="571472" y="1142984"/>
              <a:chExt cx="2000264" cy="285752"/>
            </a:xfrm>
          </p:grpSpPr>
          <p:grpSp>
            <p:nvGrpSpPr>
              <p:cNvPr id="24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47" name="Rectangle à coins arrondis 24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8" name="Rectangle 24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dirty="0" smtClean="0"/>
                    <a:t>6 </a:t>
                  </a:r>
                  <a:r>
                    <a:rPr lang="ar-MA" b="1" kern="1200" dirty="0" smtClean="0"/>
                    <a:t>سؤال</a:t>
                  </a:r>
                  <a:endParaRPr lang="fr-FR" b="1" kern="1200" dirty="0"/>
                </a:p>
              </p:txBody>
            </p:sp>
          </p:grpSp>
          <p:sp>
            <p:nvSpPr>
              <p:cNvPr id="246" name="Flèche gauche 24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cxnSp>
          <p:nvCxnSpPr>
            <p:cNvPr id="295" name="Connecteur droit 294"/>
            <p:cNvCxnSpPr>
              <a:stCxn id="142" idx="1"/>
            </p:cNvCxnSpPr>
            <p:nvPr/>
          </p:nvCxnSpPr>
          <p:spPr>
            <a:xfrm rot="10800000">
              <a:off x="4429125" y="2786059"/>
              <a:ext cx="1081657" cy="315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6" name="Connecteur droit 295"/>
            <p:cNvCxnSpPr>
              <a:stCxn id="142" idx="1"/>
            </p:cNvCxnSpPr>
            <p:nvPr/>
          </p:nvCxnSpPr>
          <p:spPr>
            <a:xfrm rot="10800000" flipV="1">
              <a:off x="4429127" y="3101139"/>
              <a:ext cx="1081655" cy="421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7" name="Connecteur droit 296"/>
            <p:cNvCxnSpPr>
              <a:stCxn id="142" idx="1"/>
              <a:endCxn id="189" idx="3"/>
            </p:cNvCxnSpPr>
            <p:nvPr/>
          </p:nvCxnSpPr>
          <p:spPr>
            <a:xfrm rot="10800000" flipV="1">
              <a:off x="4406453" y="3101138"/>
              <a:ext cx="1104329" cy="387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5" name="Connecteur droit 314"/>
            <p:cNvCxnSpPr/>
            <p:nvPr/>
          </p:nvCxnSpPr>
          <p:spPr>
            <a:xfrm rot="10800000">
              <a:off x="7215206" y="3071811"/>
              <a:ext cx="818578" cy="21431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151" name="Groupe 150"/>
          <p:cNvGrpSpPr/>
          <p:nvPr/>
        </p:nvGrpSpPr>
        <p:grpSpPr>
          <a:xfrm>
            <a:off x="1000100" y="3286120"/>
            <a:ext cx="7033685" cy="1500202"/>
            <a:chOff x="1000100" y="3286120"/>
            <a:chExt cx="7033685" cy="1500202"/>
          </a:xfrm>
        </p:grpSpPr>
        <p:grpSp>
          <p:nvGrpSpPr>
            <p:cNvPr id="20" name="Groupe 26"/>
            <p:cNvGrpSpPr/>
            <p:nvPr/>
          </p:nvGrpSpPr>
          <p:grpSpPr>
            <a:xfrm>
              <a:off x="5492303" y="4084722"/>
              <a:ext cx="1794341" cy="344410"/>
              <a:chOff x="5334286" y="3156053"/>
              <a:chExt cx="1794341" cy="344410"/>
            </a:xfrm>
            <a:scene3d>
              <a:camera prst="orthographicFront">
                <a:rot lat="0" lon="0" rev="0"/>
              </a:camera>
              <a:lightRig rig="contrasting" dir="t">
                <a:rot lat="0" lon="0" rev="1200000"/>
              </a:lightRig>
            </a:scene3d>
          </p:grpSpPr>
          <p:sp>
            <p:nvSpPr>
              <p:cNvPr id="28" name="Rectangle à coins arrondis 27"/>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9" name="Rectangle 28"/>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dirty="0" smtClean="0"/>
                  <a:t>الأنشطة التعليمية</a:t>
                </a:r>
                <a:endParaRPr lang="fr-FR" sz="2000" b="1" kern="1200" dirty="0"/>
              </a:p>
            </p:txBody>
          </p:sp>
        </p:grpSp>
        <p:grpSp>
          <p:nvGrpSpPr>
            <p:cNvPr id="194" name="Groupe 36"/>
            <p:cNvGrpSpPr/>
            <p:nvPr/>
          </p:nvGrpSpPr>
          <p:grpSpPr>
            <a:xfrm>
              <a:off x="2817420" y="3857628"/>
              <a:ext cx="1589032" cy="214314"/>
              <a:chOff x="2496326" y="285753"/>
              <a:chExt cx="1589032" cy="344410"/>
            </a:xfrm>
            <a:scene3d>
              <a:camera prst="orthographicFront">
                <a:rot lat="0" lon="0" rev="0"/>
              </a:camera>
              <a:lightRig rig="contrasting" dir="t">
                <a:rot lat="0" lon="0" rev="1200000"/>
              </a:lightRig>
            </a:scene3d>
          </p:grpSpPr>
          <p:sp>
            <p:nvSpPr>
              <p:cNvPr id="195" name="Rectangle à coins arrondis 194"/>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6" name="Rectangle 195"/>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1600" b="1" dirty="0" smtClean="0">
                    <a:solidFill>
                      <a:schemeClr val="tx1"/>
                    </a:solidFill>
                    <a:latin typeface="Simplified Arabic"/>
                    <a:ea typeface="Times New Roman"/>
                    <a:cs typeface="Traditional Arabic"/>
                  </a:rPr>
                  <a:t>وضعيات التعلم الذاتي</a:t>
                </a:r>
                <a:endParaRPr lang="fr-FR" sz="1600" b="1" kern="1200" dirty="0">
                  <a:solidFill>
                    <a:schemeClr val="tx1"/>
                  </a:solidFill>
                </a:endParaRPr>
              </a:p>
            </p:txBody>
          </p:sp>
        </p:grpSp>
        <p:grpSp>
          <p:nvGrpSpPr>
            <p:cNvPr id="197" name="Groupe 36"/>
            <p:cNvGrpSpPr/>
            <p:nvPr/>
          </p:nvGrpSpPr>
          <p:grpSpPr>
            <a:xfrm>
              <a:off x="2817420" y="4524383"/>
              <a:ext cx="1589032" cy="214314"/>
              <a:chOff x="2496326" y="285753"/>
              <a:chExt cx="1589032" cy="344410"/>
            </a:xfrm>
            <a:scene3d>
              <a:camera prst="orthographicFront">
                <a:rot lat="0" lon="0" rev="0"/>
              </a:camera>
              <a:lightRig rig="contrasting" dir="t">
                <a:rot lat="0" lon="0" rev="1200000"/>
              </a:lightRig>
            </a:scene3d>
          </p:grpSpPr>
          <p:sp>
            <p:nvSpPr>
              <p:cNvPr id="198" name="Rectangle à coins arrondis 197"/>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9" name="Rectangle 198"/>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جودة الأنشطة التعليمية </a:t>
                </a:r>
                <a:endParaRPr lang="fr-FR" sz="1600" b="1" dirty="0">
                  <a:solidFill>
                    <a:schemeClr val="tx1"/>
                  </a:solidFill>
                  <a:latin typeface="Simplified Arabic"/>
                  <a:ea typeface="Times New Roman"/>
                </a:endParaRPr>
              </a:p>
            </p:txBody>
          </p:sp>
        </p:grpSp>
        <p:grpSp>
          <p:nvGrpSpPr>
            <p:cNvPr id="200" name="Groupe 36"/>
            <p:cNvGrpSpPr/>
            <p:nvPr/>
          </p:nvGrpSpPr>
          <p:grpSpPr>
            <a:xfrm>
              <a:off x="2817420" y="4191005"/>
              <a:ext cx="1589032" cy="214314"/>
              <a:chOff x="2496326" y="285753"/>
              <a:chExt cx="1589032" cy="344410"/>
            </a:xfrm>
            <a:scene3d>
              <a:camera prst="orthographicFront">
                <a:rot lat="0" lon="0" rev="0"/>
              </a:camera>
              <a:lightRig rig="contrasting" dir="t">
                <a:rot lat="0" lon="0" rev="1200000"/>
              </a:lightRig>
            </a:scene3d>
          </p:grpSpPr>
          <p:sp>
            <p:nvSpPr>
              <p:cNvPr id="201" name="Rectangle à coins arrondis 200"/>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2" name="Rectangle 201"/>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175" lvl="0" indent="19050" algn="ctr" rtl="1">
                  <a:lnSpc>
                    <a:spcPts val="1500"/>
                  </a:lnSpc>
                  <a:spcAft>
                    <a:spcPts val="0"/>
                  </a:spcAft>
                </a:pPr>
                <a:r>
                  <a:rPr lang="ar-MA" sz="1600" b="1" dirty="0" smtClean="0">
                    <a:solidFill>
                      <a:schemeClr val="tx1"/>
                    </a:solidFill>
                    <a:latin typeface="Simplified Arabic"/>
                    <a:ea typeface="Times New Roman"/>
                    <a:cs typeface="Traditional Arabic"/>
                  </a:rPr>
                  <a:t>أنواع الأنشطة التعليمية </a:t>
                </a:r>
                <a:endParaRPr lang="fr-FR" sz="1600" b="1" dirty="0" smtClean="0">
                  <a:solidFill>
                    <a:schemeClr val="tx1"/>
                  </a:solidFill>
                  <a:latin typeface="Simplified Arabic"/>
                  <a:ea typeface="Times New Roman"/>
                </a:endParaRPr>
              </a:p>
            </p:txBody>
          </p:sp>
        </p:grpSp>
        <p:grpSp>
          <p:nvGrpSpPr>
            <p:cNvPr id="249" name="Groupe 248"/>
            <p:cNvGrpSpPr/>
            <p:nvPr/>
          </p:nvGrpSpPr>
          <p:grpSpPr>
            <a:xfrm>
              <a:off x="1000100" y="3714752"/>
              <a:ext cx="1571636" cy="357190"/>
              <a:chOff x="571472" y="1142984"/>
              <a:chExt cx="2000264" cy="285752"/>
            </a:xfrm>
          </p:grpSpPr>
          <p:grpSp>
            <p:nvGrpSpPr>
              <p:cNvPr id="25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52" name="Rectangle à coins arrondis 25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53" name="Rectangle 25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5 سؤال</a:t>
                  </a:r>
                  <a:endParaRPr lang="fr-FR" b="1" kern="1200" dirty="0"/>
                </a:p>
              </p:txBody>
            </p:sp>
          </p:grpSp>
          <p:sp>
            <p:nvSpPr>
              <p:cNvPr id="251" name="Flèche gauche 25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54" name="Groupe 253"/>
            <p:cNvGrpSpPr/>
            <p:nvPr/>
          </p:nvGrpSpPr>
          <p:grpSpPr>
            <a:xfrm>
              <a:off x="1000100" y="4071942"/>
              <a:ext cx="1571636" cy="357190"/>
              <a:chOff x="571472" y="1142984"/>
              <a:chExt cx="2000264" cy="285752"/>
            </a:xfrm>
          </p:grpSpPr>
          <p:grpSp>
            <p:nvGrpSpPr>
              <p:cNvPr id="25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57" name="Rectangle à coins arrondis 25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58" name="Rectangle 25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11 سؤال</a:t>
                  </a:r>
                  <a:endParaRPr lang="fr-FR" b="1" kern="1200" dirty="0"/>
                </a:p>
              </p:txBody>
            </p:sp>
          </p:grpSp>
          <p:sp>
            <p:nvSpPr>
              <p:cNvPr id="256" name="Flèche gauche 25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59" name="Groupe 258"/>
            <p:cNvGrpSpPr/>
            <p:nvPr/>
          </p:nvGrpSpPr>
          <p:grpSpPr>
            <a:xfrm>
              <a:off x="1000100" y="4429132"/>
              <a:ext cx="1571636" cy="357190"/>
              <a:chOff x="571472" y="1142984"/>
              <a:chExt cx="2000264" cy="285752"/>
            </a:xfrm>
          </p:grpSpPr>
          <p:grpSp>
            <p:nvGrpSpPr>
              <p:cNvPr id="26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62" name="Rectangle à coins arrondis 26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3" name="Rectangle 26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6 سؤال</a:t>
                  </a:r>
                  <a:endParaRPr lang="fr-FR" b="1" kern="1200" dirty="0"/>
                </a:p>
              </p:txBody>
            </p:sp>
          </p:grpSp>
          <p:sp>
            <p:nvSpPr>
              <p:cNvPr id="261" name="Flèche gauche 26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cxnSp>
          <p:nvCxnSpPr>
            <p:cNvPr id="308" name="Connecteur droit 307"/>
            <p:cNvCxnSpPr/>
            <p:nvPr/>
          </p:nvCxnSpPr>
          <p:spPr>
            <a:xfrm rot="10800000">
              <a:off x="4380359" y="3929066"/>
              <a:ext cx="1081657" cy="315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9" name="Connecteur droit 308"/>
            <p:cNvCxnSpPr/>
            <p:nvPr/>
          </p:nvCxnSpPr>
          <p:spPr>
            <a:xfrm rot="10800000" flipV="1">
              <a:off x="4380361" y="4244146"/>
              <a:ext cx="1081655" cy="421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0" name="Connecteur droit 309"/>
            <p:cNvCxnSpPr/>
            <p:nvPr/>
          </p:nvCxnSpPr>
          <p:spPr>
            <a:xfrm rot="10800000" flipV="1">
              <a:off x="4357687" y="4244145"/>
              <a:ext cx="1104329" cy="387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6" name="Connecteur droit 315"/>
            <p:cNvCxnSpPr/>
            <p:nvPr/>
          </p:nvCxnSpPr>
          <p:spPr>
            <a:xfrm rot="5400000">
              <a:off x="7160147" y="3412618"/>
              <a:ext cx="1000135" cy="747140"/>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152" name="Groupe 151"/>
          <p:cNvGrpSpPr/>
          <p:nvPr/>
        </p:nvGrpSpPr>
        <p:grpSpPr>
          <a:xfrm>
            <a:off x="1000100" y="3357562"/>
            <a:ext cx="7000924" cy="2571768"/>
            <a:chOff x="1000100" y="3357562"/>
            <a:chExt cx="7000924" cy="2571768"/>
          </a:xfrm>
        </p:grpSpPr>
        <p:grpSp>
          <p:nvGrpSpPr>
            <p:cNvPr id="149" name="Groupe 26"/>
            <p:cNvGrpSpPr/>
            <p:nvPr/>
          </p:nvGrpSpPr>
          <p:grpSpPr>
            <a:xfrm>
              <a:off x="5429256" y="5143512"/>
              <a:ext cx="1794341" cy="344410"/>
              <a:chOff x="5334286" y="3156053"/>
              <a:chExt cx="1794341" cy="344410"/>
            </a:xfrm>
            <a:scene3d>
              <a:camera prst="orthographicFront">
                <a:rot lat="0" lon="0" rev="0"/>
              </a:camera>
              <a:lightRig rig="contrasting" dir="t">
                <a:rot lat="0" lon="0" rev="1200000"/>
              </a:lightRig>
            </a:scene3d>
          </p:grpSpPr>
          <p:sp>
            <p:nvSpPr>
              <p:cNvPr id="156" name="Rectangle à coins arrondis 155"/>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7" name="Rectangle 156"/>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dirty="0" smtClean="0"/>
                  <a:t>التقويم</a:t>
                </a:r>
                <a:endParaRPr lang="fr-FR" sz="2000" b="1" kern="1200" dirty="0"/>
              </a:p>
            </p:txBody>
          </p:sp>
        </p:grpSp>
        <p:grpSp>
          <p:nvGrpSpPr>
            <p:cNvPr id="203" name="Groupe 36"/>
            <p:cNvGrpSpPr/>
            <p:nvPr/>
          </p:nvGrpSpPr>
          <p:grpSpPr>
            <a:xfrm>
              <a:off x="2817420" y="4976823"/>
              <a:ext cx="1589032" cy="214314"/>
              <a:chOff x="2496326" y="285753"/>
              <a:chExt cx="1589032" cy="344410"/>
            </a:xfrm>
            <a:scene3d>
              <a:camera prst="orthographicFront">
                <a:rot lat="0" lon="0" rev="0"/>
              </a:camera>
              <a:lightRig rig="contrasting" dir="t">
                <a:rot lat="0" lon="0" rev="1200000"/>
              </a:lightRig>
            </a:scene3d>
          </p:grpSpPr>
          <p:sp>
            <p:nvSpPr>
              <p:cNvPr id="204" name="Rectangle à coins arrondis 203"/>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5" name="Rectangle 204"/>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42900" lvl="0" indent="-342900" algn="ctr" rtl="1">
                  <a:lnSpc>
                    <a:spcPts val="1500"/>
                  </a:lnSpc>
                  <a:spcAft>
                    <a:spcPts val="0"/>
                  </a:spcAft>
                </a:pPr>
                <a:r>
                  <a:rPr lang="ar-MA" sz="1600" b="1" dirty="0" smtClean="0">
                    <a:solidFill>
                      <a:schemeClr val="tx1"/>
                    </a:solidFill>
                    <a:latin typeface="Simplified Arabic"/>
                    <a:ea typeface="Times New Roman"/>
                    <a:cs typeface="Traditional Arabic"/>
                  </a:rPr>
                  <a:t>وضعيات التقويم</a:t>
                </a:r>
                <a:endParaRPr lang="fr-FR" sz="1600" b="1" dirty="0" smtClean="0">
                  <a:solidFill>
                    <a:schemeClr val="tx1"/>
                  </a:solidFill>
                  <a:latin typeface="Simplified Arabic"/>
                  <a:ea typeface="Times New Roman"/>
                </a:endParaRPr>
              </a:p>
            </p:txBody>
          </p:sp>
        </p:grpSp>
        <p:grpSp>
          <p:nvGrpSpPr>
            <p:cNvPr id="206" name="Groupe 36"/>
            <p:cNvGrpSpPr/>
            <p:nvPr/>
          </p:nvGrpSpPr>
          <p:grpSpPr>
            <a:xfrm>
              <a:off x="2817420" y="5643578"/>
              <a:ext cx="1589032" cy="214314"/>
              <a:chOff x="2496326" y="285753"/>
              <a:chExt cx="1589032" cy="344410"/>
            </a:xfrm>
            <a:scene3d>
              <a:camera prst="orthographicFront">
                <a:rot lat="0" lon="0" rev="0"/>
              </a:camera>
              <a:lightRig rig="contrasting" dir="t">
                <a:rot lat="0" lon="0" rev="1200000"/>
              </a:lightRig>
            </a:scene3d>
          </p:grpSpPr>
          <p:sp>
            <p:nvSpPr>
              <p:cNvPr id="207" name="Rectangle à coins arrondis 206"/>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8" name="Rectangle 207"/>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ar-MA" sz="1600" b="1" dirty="0" smtClean="0">
                    <a:solidFill>
                      <a:schemeClr val="tx1"/>
                    </a:solidFill>
                    <a:latin typeface="Simplified Arabic"/>
                    <a:ea typeface="Times New Roman"/>
                    <a:cs typeface="Traditional Arabic"/>
                  </a:rPr>
                  <a:t>معايير التقويم</a:t>
                </a:r>
                <a:endParaRPr lang="fr-FR" sz="1600" b="1" dirty="0" smtClean="0">
                  <a:solidFill>
                    <a:schemeClr val="tx1"/>
                  </a:solidFill>
                </a:endParaRPr>
              </a:p>
            </p:txBody>
          </p:sp>
        </p:grpSp>
        <p:grpSp>
          <p:nvGrpSpPr>
            <p:cNvPr id="209" name="Groupe 36"/>
            <p:cNvGrpSpPr/>
            <p:nvPr/>
          </p:nvGrpSpPr>
          <p:grpSpPr>
            <a:xfrm>
              <a:off x="2817420" y="5310200"/>
              <a:ext cx="1589032" cy="214314"/>
              <a:chOff x="2496326" y="285753"/>
              <a:chExt cx="1589032" cy="344410"/>
            </a:xfrm>
            <a:scene3d>
              <a:camera prst="orthographicFront">
                <a:rot lat="0" lon="0" rev="0"/>
              </a:camera>
              <a:lightRig rig="contrasting" dir="t">
                <a:rot lat="0" lon="0" rev="1200000"/>
              </a:lightRig>
            </a:scene3d>
          </p:grpSpPr>
          <p:sp>
            <p:nvSpPr>
              <p:cNvPr id="210" name="Rectangle à coins arrondis 209"/>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1" name="Rectangle 210"/>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342900" lvl="0" indent="-342900" algn="ctr" rtl="1">
                  <a:lnSpc>
                    <a:spcPts val="1500"/>
                  </a:lnSpc>
                  <a:spcAft>
                    <a:spcPts val="0"/>
                  </a:spcAft>
                </a:pPr>
                <a:r>
                  <a:rPr lang="ar-MA" sz="1600" b="1" dirty="0" smtClean="0">
                    <a:solidFill>
                      <a:schemeClr val="tx1"/>
                    </a:solidFill>
                    <a:latin typeface="Simplified Arabic"/>
                    <a:ea typeface="Times New Roman"/>
                    <a:cs typeface="Traditional Arabic"/>
                  </a:rPr>
                  <a:t>أنواع أسئلة التقويم</a:t>
                </a:r>
                <a:endParaRPr lang="fr-FR" sz="1600" b="1" dirty="0" smtClean="0">
                  <a:solidFill>
                    <a:schemeClr val="tx1"/>
                  </a:solidFill>
                  <a:latin typeface="Simplified Arabic"/>
                  <a:ea typeface="Times New Roman"/>
                </a:endParaRPr>
              </a:p>
            </p:txBody>
          </p:sp>
        </p:grpSp>
        <p:grpSp>
          <p:nvGrpSpPr>
            <p:cNvPr id="264" name="Groupe 263"/>
            <p:cNvGrpSpPr/>
            <p:nvPr/>
          </p:nvGrpSpPr>
          <p:grpSpPr>
            <a:xfrm>
              <a:off x="1000100" y="4857760"/>
              <a:ext cx="1571636" cy="357190"/>
              <a:chOff x="571472" y="1142984"/>
              <a:chExt cx="2000264" cy="285752"/>
            </a:xfrm>
          </p:grpSpPr>
          <p:grpSp>
            <p:nvGrpSpPr>
              <p:cNvPr id="26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67" name="Rectangle à coins arrondis 26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8" name="Rectangle 26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3 سؤال</a:t>
                  </a:r>
                  <a:endParaRPr lang="fr-FR" b="1" kern="1200" dirty="0"/>
                </a:p>
              </p:txBody>
            </p:sp>
          </p:grpSp>
          <p:sp>
            <p:nvSpPr>
              <p:cNvPr id="266" name="Flèche gauche 26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69" name="Groupe 268"/>
            <p:cNvGrpSpPr/>
            <p:nvPr/>
          </p:nvGrpSpPr>
          <p:grpSpPr>
            <a:xfrm>
              <a:off x="1000100" y="5214950"/>
              <a:ext cx="1571636" cy="357190"/>
              <a:chOff x="571472" y="1142984"/>
              <a:chExt cx="2000264" cy="285752"/>
            </a:xfrm>
          </p:grpSpPr>
          <p:grpSp>
            <p:nvGrpSpPr>
              <p:cNvPr id="270"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72" name="Rectangle à coins arrondis 271"/>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73" name="Rectangle 272"/>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6 سؤال</a:t>
                  </a:r>
                  <a:endParaRPr lang="fr-FR" b="1" kern="1200" dirty="0"/>
                </a:p>
              </p:txBody>
            </p:sp>
          </p:grpSp>
          <p:sp>
            <p:nvSpPr>
              <p:cNvPr id="271" name="Flèche gauche 270"/>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grpSp>
          <p:nvGrpSpPr>
            <p:cNvPr id="274" name="Groupe 273"/>
            <p:cNvGrpSpPr/>
            <p:nvPr/>
          </p:nvGrpSpPr>
          <p:grpSpPr>
            <a:xfrm>
              <a:off x="1000100" y="5572140"/>
              <a:ext cx="1571636" cy="357190"/>
              <a:chOff x="571472" y="1142984"/>
              <a:chExt cx="2000264" cy="285752"/>
            </a:xfrm>
          </p:grpSpPr>
          <p:grpSp>
            <p:nvGrpSpPr>
              <p:cNvPr id="275" name="Groupe 70"/>
              <p:cNvGrpSpPr/>
              <p:nvPr/>
            </p:nvGrpSpPr>
            <p:grpSpPr>
              <a:xfrm>
                <a:off x="571472" y="1142984"/>
                <a:ext cx="1617514" cy="285752"/>
                <a:chOff x="685866" y="2297"/>
                <a:chExt cx="688820" cy="344410"/>
              </a:xfrm>
              <a:scene3d>
                <a:camera prst="orthographicFront">
                  <a:rot lat="0" lon="0" rev="0"/>
                </a:camera>
                <a:lightRig rig="contrasting" dir="t">
                  <a:rot lat="0" lon="0" rev="1200000"/>
                </a:lightRig>
              </a:scene3d>
            </p:grpSpPr>
            <p:sp>
              <p:nvSpPr>
                <p:cNvPr id="277" name="Rectangle à coins arrondis 276"/>
                <p:cNvSpPr/>
                <p:nvPr/>
              </p:nvSpPr>
              <p:spPr>
                <a:xfrm>
                  <a:off x="685866" y="2297"/>
                  <a:ext cx="688820"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78" name="Rectangle 277"/>
                <p:cNvSpPr/>
                <p:nvPr/>
              </p:nvSpPr>
              <p:spPr>
                <a:xfrm>
                  <a:off x="695953" y="12384"/>
                  <a:ext cx="668646"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b="1" kern="1200" dirty="0" smtClean="0"/>
                    <a:t>4 سؤال</a:t>
                  </a:r>
                  <a:endParaRPr lang="fr-FR" b="1" kern="1200" dirty="0"/>
                </a:p>
              </p:txBody>
            </p:sp>
          </p:grpSp>
          <p:sp>
            <p:nvSpPr>
              <p:cNvPr id="276" name="Flèche gauche 275"/>
              <p:cNvSpPr/>
              <p:nvPr/>
            </p:nvSpPr>
            <p:spPr>
              <a:xfrm>
                <a:off x="2285984" y="121442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cxnSp>
          <p:nvCxnSpPr>
            <p:cNvPr id="311" name="Connecteur droit 310"/>
            <p:cNvCxnSpPr/>
            <p:nvPr/>
          </p:nvCxnSpPr>
          <p:spPr>
            <a:xfrm rot="10800000">
              <a:off x="4380358" y="5042747"/>
              <a:ext cx="1081657" cy="315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2" name="Connecteur droit 311"/>
            <p:cNvCxnSpPr/>
            <p:nvPr/>
          </p:nvCxnSpPr>
          <p:spPr>
            <a:xfrm rot="10800000" flipV="1">
              <a:off x="4380360" y="5357827"/>
              <a:ext cx="1081655" cy="421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3" name="Connecteur droit 312"/>
            <p:cNvCxnSpPr/>
            <p:nvPr/>
          </p:nvCxnSpPr>
          <p:spPr>
            <a:xfrm rot="10800000" flipV="1">
              <a:off x="4357686" y="5357826"/>
              <a:ext cx="1104329" cy="387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9" name="Connecteur droit 328"/>
            <p:cNvCxnSpPr/>
            <p:nvPr/>
          </p:nvCxnSpPr>
          <p:spPr>
            <a:xfrm rot="5400000">
              <a:off x="6643702" y="3929066"/>
              <a:ext cx="1928826" cy="78581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145" name="Groupe 144"/>
          <p:cNvGrpSpPr/>
          <p:nvPr/>
        </p:nvGrpSpPr>
        <p:grpSpPr>
          <a:xfrm>
            <a:off x="0" y="1285860"/>
            <a:ext cx="1000068" cy="4429156"/>
            <a:chOff x="71470" y="1285860"/>
            <a:chExt cx="1000068" cy="4429156"/>
          </a:xfrm>
        </p:grpSpPr>
        <p:sp>
          <p:nvSpPr>
            <p:cNvPr id="146" name="Accolade ouvrante 145"/>
            <p:cNvSpPr/>
            <p:nvPr/>
          </p:nvSpPr>
          <p:spPr>
            <a:xfrm>
              <a:off x="857224" y="1285860"/>
              <a:ext cx="214314" cy="4429156"/>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147" name="Octogone 146"/>
            <p:cNvSpPr/>
            <p:nvPr/>
          </p:nvSpPr>
          <p:spPr>
            <a:xfrm>
              <a:off x="71470" y="3143248"/>
              <a:ext cx="71431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400" b="1" dirty="0" smtClean="0"/>
                <a:t>83</a:t>
              </a:r>
              <a:endParaRPr lang="fr-FR"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تصميم معيار الجودة الفنية</a:t>
            </a:r>
            <a:endParaRPr lang="fr-FR" sz="4000" b="1" dirty="0">
              <a:solidFill>
                <a:schemeClr val="bg1"/>
              </a:solidFill>
              <a:cs typeface="Mudir MT" pitchFamily="2" charset="-78"/>
            </a:endParaRPr>
          </a:p>
        </p:txBody>
      </p:sp>
      <p:sp>
        <p:nvSpPr>
          <p:cNvPr id="5131" name="Rectangle 11"/>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smtClean="0">
                <a:ln>
                  <a:noFill/>
                </a:ln>
                <a:solidFill>
                  <a:schemeClr val="tx1"/>
                </a:solidFill>
                <a:effectLst/>
                <a:latin typeface="Traditional Arabic" pitchFamily="18" charset="-78"/>
                <a:ea typeface="Times New Roman" pitchFamily="18" charset="0"/>
                <a:cs typeface="Traditional Arabic" pitchFamily="18" charset="-78"/>
              </a:rPr>
              <a:t> غالبا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oupe 23"/>
          <p:cNvGrpSpPr/>
          <p:nvPr/>
        </p:nvGrpSpPr>
        <p:grpSpPr>
          <a:xfrm>
            <a:off x="5514084" y="1285860"/>
            <a:ext cx="1709513" cy="344410"/>
            <a:chOff x="5289230" y="785819"/>
            <a:chExt cx="1709513" cy="344410"/>
          </a:xfrm>
          <a:scene3d>
            <a:camera prst="orthographicFront">
              <a:rot lat="0" lon="0" rev="0"/>
            </a:camera>
            <a:lightRig rig="contrasting" dir="t">
              <a:rot lat="0" lon="0" rev="1200000"/>
            </a:lightRig>
          </a:scene3d>
        </p:grpSpPr>
        <p:sp>
          <p:nvSpPr>
            <p:cNvPr id="25" name="Rectangle à coins arrondis 24"/>
            <p:cNvSpPr/>
            <p:nvPr/>
          </p:nvSpPr>
          <p:spPr>
            <a:xfrm>
              <a:off x="5289230" y="785819"/>
              <a:ext cx="170951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Rectangle 25"/>
            <p:cNvSpPr/>
            <p:nvPr/>
          </p:nvSpPr>
          <p:spPr>
            <a:xfrm>
              <a:off x="5299317" y="795906"/>
              <a:ext cx="1689339"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واجهة المستخدم</a:t>
              </a:r>
              <a:endParaRPr lang="fr-FR" sz="2000" b="1" kern="1200" dirty="0"/>
            </a:p>
          </p:txBody>
        </p:sp>
      </p:grpSp>
      <p:grpSp>
        <p:nvGrpSpPr>
          <p:cNvPr id="4" name="Groupe 26"/>
          <p:cNvGrpSpPr/>
          <p:nvPr/>
        </p:nvGrpSpPr>
        <p:grpSpPr>
          <a:xfrm>
            <a:off x="5429256" y="3357562"/>
            <a:ext cx="1794341" cy="344410"/>
            <a:chOff x="5334286" y="3156053"/>
            <a:chExt cx="1794341" cy="344410"/>
          </a:xfrm>
          <a:scene3d>
            <a:camera prst="orthographicFront">
              <a:rot lat="0" lon="0" rev="0"/>
            </a:camera>
            <a:lightRig rig="contrasting" dir="t">
              <a:rot lat="0" lon="0" rev="1200000"/>
            </a:lightRig>
          </a:scene3d>
        </p:grpSpPr>
        <p:sp>
          <p:nvSpPr>
            <p:cNvPr id="28" name="Rectangle à coins arrondis 27"/>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9" name="Rectangle 28"/>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أدوات التواصل</a:t>
              </a:r>
              <a:endParaRPr lang="fr-FR" sz="2000" b="1" kern="1200" dirty="0"/>
            </a:p>
          </p:txBody>
        </p:sp>
      </p:grpSp>
      <p:grpSp>
        <p:nvGrpSpPr>
          <p:cNvPr id="6" name="Groupe 217"/>
          <p:cNvGrpSpPr/>
          <p:nvPr/>
        </p:nvGrpSpPr>
        <p:grpSpPr>
          <a:xfrm>
            <a:off x="1071539" y="1357298"/>
            <a:ext cx="3357585" cy="285752"/>
            <a:chOff x="1071539" y="1142984"/>
            <a:chExt cx="3357585" cy="285752"/>
          </a:xfrm>
        </p:grpSpPr>
        <p:grpSp>
          <p:nvGrpSpPr>
            <p:cNvPr id="8" name="Groupe 70"/>
            <p:cNvGrpSpPr/>
            <p:nvPr/>
          </p:nvGrpSpPr>
          <p:grpSpPr>
            <a:xfrm>
              <a:off x="1071539" y="1142984"/>
              <a:ext cx="1117447" cy="285752"/>
              <a:chOff x="898820" y="2297"/>
              <a:chExt cx="475866" cy="344410"/>
            </a:xfrm>
            <a:scene3d>
              <a:camera prst="orthographicFront">
                <a:rot lat="0" lon="0" rev="0"/>
              </a:camera>
              <a:lightRig rig="contrasting" dir="t">
                <a:rot lat="0" lon="0" rev="1200000"/>
              </a:lightRig>
            </a:scene3d>
          </p:grpSpPr>
          <p:sp>
            <p:nvSpPr>
              <p:cNvPr id="72" name="Rectangle à coins arrondis 71"/>
              <p:cNvSpPr/>
              <p:nvPr/>
            </p:nvSpPr>
            <p:spPr>
              <a:xfrm>
                <a:off x="959663" y="2297"/>
                <a:ext cx="41502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3" name="Rectangle 72"/>
              <p:cNvSpPr/>
              <p:nvPr/>
            </p:nvSpPr>
            <p:spPr>
              <a:xfrm>
                <a:off x="898820" y="12383"/>
                <a:ext cx="465780"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5 أسئلة</a:t>
                </a:r>
                <a:endParaRPr lang="fr-FR" sz="1400" b="1" kern="1200" dirty="0"/>
              </a:p>
            </p:txBody>
          </p:sp>
        </p:grpSp>
        <p:sp>
          <p:nvSpPr>
            <p:cNvPr id="117" name="Flèche gauche 116"/>
            <p:cNvSpPr/>
            <p:nvPr/>
          </p:nvSpPr>
          <p:spPr>
            <a:xfrm>
              <a:off x="2357422" y="1214421"/>
              <a:ext cx="2071702" cy="184985"/>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26"/>
          <p:cNvGrpSpPr/>
          <p:nvPr/>
        </p:nvGrpSpPr>
        <p:grpSpPr>
          <a:xfrm>
            <a:off x="5429256" y="4357694"/>
            <a:ext cx="1794341" cy="344410"/>
            <a:chOff x="5334286" y="3156053"/>
            <a:chExt cx="1794341" cy="344410"/>
          </a:xfrm>
          <a:scene3d>
            <a:camera prst="orthographicFront">
              <a:rot lat="0" lon="0" rev="0"/>
            </a:camera>
            <a:lightRig rig="contrasting" dir="t">
              <a:rot lat="0" lon="0" rev="1200000"/>
            </a:lightRig>
          </a:scene3d>
        </p:grpSpPr>
        <p:sp>
          <p:nvSpPr>
            <p:cNvPr id="156" name="Rectangle à coins arrondis 155"/>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7" name="Rectangle 156"/>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الوسائط المتعددة</a:t>
              </a:r>
              <a:endParaRPr lang="fr-FR" sz="2000" b="1" kern="1200" dirty="0"/>
            </a:p>
          </p:txBody>
        </p:sp>
      </p:grpSp>
      <p:grpSp>
        <p:nvGrpSpPr>
          <p:cNvPr id="17" name="Groupe 36"/>
          <p:cNvGrpSpPr/>
          <p:nvPr/>
        </p:nvGrpSpPr>
        <p:grpSpPr>
          <a:xfrm>
            <a:off x="2754373" y="3071810"/>
            <a:ext cx="1589032" cy="214314"/>
            <a:chOff x="2496326" y="285753"/>
            <a:chExt cx="1589032" cy="344410"/>
          </a:xfrm>
          <a:scene3d>
            <a:camera prst="orthographicFront">
              <a:rot lat="0" lon="0" rev="0"/>
            </a:camera>
            <a:lightRig rig="contrasting" dir="t">
              <a:rot lat="0" lon="0" rev="1200000"/>
            </a:lightRig>
          </a:scene3d>
        </p:grpSpPr>
        <p:sp>
          <p:nvSpPr>
            <p:cNvPr id="195" name="Rectangle à coins arrondis 194"/>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6" name="Rectangle 195"/>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ar-MA" sz="2000" b="1" dirty="0" smtClean="0">
                  <a:solidFill>
                    <a:schemeClr val="tx1"/>
                  </a:solidFill>
                  <a:latin typeface="Simplified Arabic"/>
                  <a:ea typeface="Times New Roman"/>
                  <a:cs typeface="Traditional Arabic"/>
                </a:rPr>
                <a:t>التواصل المتزامن</a:t>
              </a:r>
              <a:endParaRPr lang="fr-FR" sz="2000" b="1" kern="1200" dirty="0">
                <a:solidFill>
                  <a:schemeClr val="tx1"/>
                </a:solidFill>
              </a:endParaRPr>
            </a:p>
          </p:txBody>
        </p:sp>
      </p:grpSp>
      <p:grpSp>
        <p:nvGrpSpPr>
          <p:cNvPr id="19" name="Groupe 36"/>
          <p:cNvGrpSpPr/>
          <p:nvPr/>
        </p:nvGrpSpPr>
        <p:grpSpPr>
          <a:xfrm>
            <a:off x="2754373" y="3464719"/>
            <a:ext cx="1589032" cy="214314"/>
            <a:chOff x="2496326" y="285753"/>
            <a:chExt cx="1589032" cy="344410"/>
          </a:xfrm>
          <a:scene3d>
            <a:camera prst="orthographicFront">
              <a:rot lat="0" lon="0" rev="0"/>
            </a:camera>
            <a:lightRig rig="contrasting" dir="t">
              <a:rot lat="0" lon="0" rev="1200000"/>
            </a:lightRig>
          </a:scene3d>
        </p:grpSpPr>
        <p:sp>
          <p:nvSpPr>
            <p:cNvPr id="201" name="Rectangle à coins arrondis 200"/>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2" name="Rectangle 201"/>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1">
              <a:noAutofit/>
            </a:bodyPr>
            <a:lstStyle/>
            <a:p>
              <a:pPr marL="3175" lvl="0" indent="19050" algn="ctr" rtl="1">
                <a:lnSpc>
                  <a:spcPts val="1500"/>
                </a:lnSpc>
                <a:spcAft>
                  <a:spcPts val="0"/>
                </a:spcAft>
              </a:pPr>
              <a:r>
                <a:rPr lang="ar-MA" sz="2000" b="1" dirty="0" smtClean="0">
                  <a:solidFill>
                    <a:schemeClr val="tx1"/>
                  </a:solidFill>
                  <a:latin typeface="Simplified Arabic"/>
                  <a:ea typeface="Times New Roman"/>
                  <a:cs typeface="Traditional Arabic"/>
                </a:rPr>
                <a:t>التواصل الغير المتزامن</a:t>
              </a:r>
              <a:endParaRPr lang="fr-FR" sz="2000" b="1" dirty="0" smtClean="0">
                <a:solidFill>
                  <a:schemeClr val="tx1"/>
                </a:solidFill>
                <a:latin typeface="Simplified Arabic"/>
                <a:ea typeface="Times New Roman"/>
              </a:endParaRPr>
            </a:p>
          </p:txBody>
        </p:sp>
      </p:grpSp>
      <p:grpSp>
        <p:nvGrpSpPr>
          <p:cNvPr id="20" name="Groupe 36"/>
          <p:cNvGrpSpPr/>
          <p:nvPr/>
        </p:nvGrpSpPr>
        <p:grpSpPr>
          <a:xfrm>
            <a:off x="2786050" y="4191005"/>
            <a:ext cx="1589032" cy="214314"/>
            <a:chOff x="2496326" y="285753"/>
            <a:chExt cx="1589032" cy="344410"/>
          </a:xfrm>
          <a:scene3d>
            <a:camera prst="orthographicFront">
              <a:rot lat="0" lon="0" rev="0"/>
            </a:camera>
            <a:lightRig rig="contrasting" dir="t">
              <a:rot lat="0" lon="0" rev="1200000"/>
            </a:lightRig>
          </a:scene3d>
        </p:grpSpPr>
        <p:sp>
          <p:nvSpPr>
            <p:cNvPr id="204" name="Rectangle à coins arrondis 203"/>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5" name="Rectangle 204"/>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1">
              <a:noAutofit/>
            </a:bodyPr>
            <a:lstStyle/>
            <a:p>
              <a:pPr marL="342900" lvl="0" indent="-342900" algn="ctr" rtl="1">
                <a:spcAft>
                  <a:spcPts val="0"/>
                </a:spcAft>
              </a:pPr>
              <a:r>
                <a:rPr lang="ar-MA" sz="2000" b="1" dirty="0" smtClean="0">
                  <a:solidFill>
                    <a:schemeClr val="tx1"/>
                  </a:solidFill>
                  <a:latin typeface="Simplified Arabic"/>
                  <a:ea typeface="Times New Roman"/>
                  <a:cs typeface="Traditional Arabic"/>
                </a:rPr>
                <a:t>السمعية</a:t>
              </a:r>
              <a:endParaRPr lang="fr-FR" sz="2000" b="1" dirty="0" smtClean="0">
                <a:solidFill>
                  <a:schemeClr val="tx1"/>
                </a:solidFill>
                <a:latin typeface="Simplified Arabic"/>
                <a:ea typeface="Times New Roman"/>
              </a:endParaRPr>
            </a:p>
          </p:txBody>
        </p:sp>
      </p:grpSp>
      <p:grpSp>
        <p:nvGrpSpPr>
          <p:cNvPr id="24" name="Groupe 36"/>
          <p:cNvGrpSpPr/>
          <p:nvPr/>
        </p:nvGrpSpPr>
        <p:grpSpPr>
          <a:xfrm>
            <a:off x="2786050" y="4857760"/>
            <a:ext cx="1589032" cy="214314"/>
            <a:chOff x="2496326" y="285753"/>
            <a:chExt cx="1589032" cy="344410"/>
          </a:xfrm>
          <a:scene3d>
            <a:camera prst="orthographicFront">
              <a:rot lat="0" lon="0" rev="0"/>
            </a:camera>
            <a:lightRig rig="contrasting" dir="t">
              <a:rot lat="0" lon="0" rev="1200000"/>
            </a:lightRig>
          </a:scene3d>
        </p:grpSpPr>
        <p:sp>
          <p:nvSpPr>
            <p:cNvPr id="207" name="Rectangle à coins arrondis 206"/>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08" name="Rectangle 207"/>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1">
              <a:noAutofit/>
            </a:bodyPr>
            <a:lstStyle/>
            <a:p>
              <a:pPr algn="ctr" defTabSz="800100">
                <a:lnSpc>
                  <a:spcPct val="90000"/>
                </a:lnSpc>
                <a:spcBef>
                  <a:spcPct val="0"/>
                </a:spcBef>
                <a:spcAft>
                  <a:spcPct val="35000"/>
                </a:spcAft>
              </a:pPr>
              <a:r>
                <a:rPr lang="ar-MA" sz="2000" b="1" dirty="0" smtClean="0">
                  <a:solidFill>
                    <a:schemeClr val="tx1"/>
                  </a:solidFill>
                  <a:latin typeface="Simplified Arabic"/>
                  <a:ea typeface="Times New Roman"/>
                  <a:cs typeface="Traditional Arabic"/>
                </a:rPr>
                <a:t>الفيديو</a:t>
              </a:r>
              <a:endParaRPr lang="fr-FR" sz="2000" b="1" dirty="0" smtClean="0">
                <a:solidFill>
                  <a:schemeClr val="tx1"/>
                </a:solidFill>
              </a:endParaRPr>
            </a:p>
          </p:txBody>
        </p:sp>
      </p:grpSp>
      <p:grpSp>
        <p:nvGrpSpPr>
          <p:cNvPr id="27" name="Groupe 36"/>
          <p:cNvGrpSpPr/>
          <p:nvPr/>
        </p:nvGrpSpPr>
        <p:grpSpPr>
          <a:xfrm>
            <a:off x="2786050" y="4524382"/>
            <a:ext cx="1589032" cy="214314"/>
            <a:chOff x="2496326" y="285753"/>
            <a:chExt cx="1589032" cy="344410"/>
          </a:xfrm>
          <a:scene3d>
            <a:camera prst="orthographicFront">
              <a:rot lat="0" lon="0" rev="0"/>
            </a:camera>
            <a:lightRig rig="contrasting" dir="t">
              <a:rot lat="0" lon="0" rev="1200000"/>
            </a:lightRig>
          </a:scene3d>
        </p:grpSpPr>
        <p:sp>
          <p:nvSpPr>
            <p:cNvPr id="210" name="Rectangle à coins arrondis 209"/>
            <p:cNvSpPr/>
            <p:nvPr/>
          </p:nvSpPr>
          <p:spPr>
            <a:xfrm>
              <a:off x="2496326" y="285753"/>
              <a:ext cx="158903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1" name="Rectangle 210"/>
            <p:cNvSpPr/>
            <p:nvPr/>
          </p:nvSpPr>
          <p:spPr>
            <a:xfrm>
              <a:off x="2506413" y="295840"/>
              <a:ext cx="1568858"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1">
              <a:noAutofit/>
            </a:bodyPr>
            <a:lstStyle/>
            <a:p>
              <a:pPr marL="342900" indent="-342900" algn="ctr" rtl="1"/>
              <a:r>
                <a:rPr lang="ar-MA" sz="2000" b="1" dirty="0" smtClean="0">
                  <a:solidFill>
                    <a:schemeClr val="tx1"/>
                  </a:solidFill>
                  <a:latin typeface="Simplified Arabic"/>
                  <a:ea typeface="Times New Roman"/>
                  <a:cs typeface="Traditional Arabic"/>
                </a:rPr>
                <a:t>البصرية</a:t>
              </a:r>
              <a:endParaRPr lang="fr-FR" sz="2000" b="1" dirty="0" smtClean="0">
                <a:solidFill>
                  <a:schemeClr val="tx1"/>
                </a:solidFill>
                <a:latin typeface="Simplified Arabic"/>
                <a:ea typeface="Times New Roman"/>
                <a:cs typeface="Traditional Arabic"/>
              </a:endParaRPr>
            </a:p>
          </p:txBody>
        </p:sp>
      </p:grpSp>
      <p:grpSp>
        <p:nvGrpSpPr>
          <p:cNvPr id="34" name="Groupe 228"/>
          <p:cNvGrpSpPr/>
          <p:nvPr/>
        </p:nvGrpSpPr>
        <p:grpSpPr>
          <a:xfrm>
            <a:off x="1214415" y="2243883"/>
            <a:ext cx="3214709" cy="256423"/>
            <a:chOff x="1214415" y="1142984"/>
            <a:chExt cx="3214709" cy="256423"/>
          </a:xfrm>
        </p:grpSpPr>
        <p:grpSp>
          <p:nvGrpSpPr>
            <p:cNvPr id="35" name="Groupe 70"/>
            <p:cNvGrpSpPr/>
            <p:nvPr/>
          </p:nvGrpSpPr>
          <p:grpSpPr>
            <a:xfrm>
              <a:off x="1214415" y="1142984"/>
              <a:ext cx="974571" cy="256423"/>
              <a:chOff x="959664" y="2297"/>
              <a:chExt cx="415022" cy="309060"/>
            </a:xfrm>
            <a:scene3d>
              <a:camera prst="orthographicFront">
                <a:rot lat="0" lon="0" rev="0"/>
              </a:camera>
              <a:lightRig rig="contrasting" dir="t">
                <a:rot lat="0" lon="0" rev="1200000"/>
              </a:lightRig>
            </a:scene3d>
          </p:grpSpPr>
          <p:sp>
            <p:nvSpPr>
              <p:cNvPr id="232" name="Rectangle à coins arrondis 231"/>
              <p:cNvSpPr/>
              <p:nvPr/>
            </p:nvSpPr>
            <p:spPr>
              <a:xfrm>
                <a:off x="959664" y="2297"/>
                <a:ext cx="415022" cy="30906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33" name="Rectangle 232"/>
              <p:cNvSpPr/>
              <p:nvPr/>
            </p:nvSpPr>
            <p:spPr>
              <a:xfrm>
                <a:off x="959664" y="12384"/>
                <a:ext cx="404936" cy="29897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2 </a:t>
                </a:r>
                <a:r>
                  <a:rPr lang="ar-MA" sz="1400" b="1" dirty="0" smtClean="0"/>
                  <a:t>أسئلة</a:t>
                </a:r>
                <a:endParaRPr lang="fr-FR" sz="1400" b="1" kern="1200" dirty="0"/>
              </a:p>
            </p:txBody>
          </p:sp>
        </p:grpSp>
        <p:sp>
          <p:nvSpPr>
            <p:cNvPr id="231" name="Flèche gauche 230"/>
            <p:cNvSpPr/>
            <p:nvPr/>
          </p:nvSpPr>
          <p:spPr>
            <a:xfrm>
              <a:off x="2357422" y="1185093"/>
              <a:ext cx="2071702" cy="21431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0" name="Groupe 238"/>
          <p:cNvGrpSpPr/>
          <p:nvPr/>
        </p:nvGrpSpPr>
        <p:grpSpPr>
          <a:xfrm>
            <a:off x="1214415" y="3000372"/>
            <a:ext cx="1357321" cy="285752"/>
            <a:chOff x="1214415" y="1142984"/>
            <a:chExt cx="1357321" cy="285752"/>
          </a:xfrm>
        </p:grpSpPr>
        <p:grpSp>
          <p:nvGrpSpPr>
            <p:cNvPr id="41"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42" name="Rectangle à coins arrondis 241"/>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3" name="Rectangle 242"/>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5 </a:t>
                </a:r>
                <a:r>
                  <a:rPr lang="ar-MA" sz="1400" b="1" dirty="0" smtClean="0"/>
                  <a:t>أسئلة</a:t>
                </a:r>
                <a:endParaRPr lang="fr-FR" sz="1400" b="1" kern="1200" dirty="0"/>
              </a:p>
            </p:txBody>
          </p:sp>
        </p:grpSp>
        <p:sp>
          <p:nvSpPr>
            <p:cNvPr id="241" name="Flèche gauche 240"/>
            <p:cNvSpPr/>
            <p:nvPr/>
          </p:nvSpPr>
          <p:spPr>
            <a:xfrm>
              <a:off x="2285984" y="1214422"/>
              <a:ext cx="285752" cy="14287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2" name="Groupe 243"/>
          <p:cNvGrpSpPr/>
          <p:nvPr/>
        </p:nvGrpSpPr>
        <p:grpSpPr>
          <a:xfrm>
            <a:off x="1214415" y="3429000"/>
            <a:ext cx="1357321" cy="285752"/>
            <a:chOff x="1214415" y="1142984"/>
            <a:chExt cx="1357321" cy="285752"/>
          </a:xfrm>
        </p:grpSpPr>
        <p:grpSp>
          <p:nvGrpSpPr>
            <p:cNvPr id="43"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47" name="Rectangle à coins arrondis 246"/>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8" name="Rectangle 247"/>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dirty="0" smtClean="0"/>
                  <a:t>7 أسئلة</a:t>
                </a:r>
                <a:endParaRPr lang="fr-FR" sz="1400" b="1" kern="1200" dirty="0"/>
              </a:p>
            </p:txBody>
          </p:sp>
        </p:grpSp>
        <p:sp>
          <p:nvSpPr>
            <p:cNvPr id="246" name="Flèche gauche 245"/>
            <p:cNvSpPr/>
            <p:nvPr/>
          </p:nvSpPr>
          <p:spPr>
            <a:xfrm>
              <a:off x="2285984" y="1214422"/>
              <a:ext cx="285752" cy="14287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6" name="Groupe 253"/>
          <p:cNvGrpSpPr/>
          <p:nvPr/>
        </p:nvGrpSpPr>
        <p:grpSpPr>
          <a:xfrm>
            <a:off x="1214415" y="4143380"/>
            <a:ext cx="1357321" cy="285752"/>
            <a:chOff x="1214415" y="1142984"/>
            <a:chExt cx="1357321" cy="285752"/>
          </a:xfrm>
        </p:grpSpPr>
        <p:grpSp>
          <p:nvGrpSpPr>
            <p:cNvPr id="47"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57" name="Rectangle à coins arrondis 256"/>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58" name="Rectangle 257"/>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5 سؤال</a:t>
                </a:r>
                <a:endParaRPr lang="fr-FR" sz="1400" b="1" kern="1200" dirty="0"/>
              </a:p>
            </p:txBody>
          </p:sp>
        </p:grpSp>
        <p:sp>
          <p:nvSpPr>
            <p:cNvPr id="256" name="Flèche gauche 255"/>
            <p:cNvSpPr/>
            <p:nvPr/>
          </p:nvSpPr>
          <p:spPr>
            <a:xfrm>
              <a:off x="2285984" y="1214422"/>
              <a:ext cx="285752" cy="14287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258"/>
          <p:cNvGrpSpPr/>
          <p:nvPr/>
        </p:nvGrpSpPr>
        <p:grpSpPr>
          <a:xfrm>
            <a:off x="1214415" y="4500570"/>
            <a:ext cx="1357321" cy="285752"/>
            <a:chOff x="1214415" y="1142984"/>
            <a:chExt cx="1357321" cy="285752"/>
          </a:xfrm>
        </p:grpSpPr>
        <p:grpSp>
          <p:nvGrpSpPr>
            <p:cNvPr id="49"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62" name="Rectangle à coins arrondis 261"/>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3" name="Rectangle 262"/>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12 سؤال</a:t>
                </a:r>
                <a:endParaRPr lang="fr-FR" sz="1400" b="1" kern="1200" dirty="0"/>
              </a:p>
            </p:txBody>
          </p:sp>
        </p:grpSp>
        <p:sp>
          <p:nvSpPr>
            <p:cNvPr id="261" name="Flèche gauche 260"/>
            <p:cNvSpPr/>
            <p:nvPr/>
          </p:nvSpPr>
          <p:spPr>
            <a:xfrm>
              <a:off x="2285984" y="1214422"/>
              <a:ext cx="285752" cy="14287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0" name="Groupe 263"/>
          <p:cNvGrpSpPr/>
          <p:nvPr/>
        </p:nvGrpSpPr>
        <p:grpSpPr>
          <a:xfrm>
            <a:off x="1214415" y="4857760"/>
            <a:ext cx="1357321" cy="285752"/>
            <a:chOff x="1214415" y="1142984"/>
            <a:chExt cx="1357321" cy="285752"/>
          </a:xfrm>
        </p:grpSpPr>
        <p:grpSp>
          <p:nvGrpSpPr>
            <p:cNvPr id="51"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67" name="Rectangle à coins arrondis 266"/>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68" name="Rectangle 267"/>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MA" sz="1400" b="1" kern="1200" dirty="0" smtClean="0"/>
                  <a:t>3 سؤال</a:t>
                </a:r>
                <a:endParaRPr lang="fr-FR" sz="1400" b="1" kern="1200" dirty="0"/>
              </a:p>
            </p:txBody>
          </p:sp>
        </p:grpSp>
        <p:sp>
          <p:nvSpPr>
            <p:cNvPr id="266" name="Flèche gauche 265"/>
            <p:cNvSpPr/>
            <p:nvPr/>
          </p:nvSpPr>
          <p:spPr>
            <a:xfrm>
              <a:off x="2285984" y="1214422"/>
              <a:ext cx="285752" cy="14287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268"/>
          <p:cNvGrpSpPr/>
          <p:nvPr/>
        </p:nvGrpSpPr>
        <p:grpSpPr>
          <a:xfrm>
            <a:off x="1214415" y="5357826"/>
            <a:ext cx="3214709" cy="285752"/>
            <a:chOff x="1214415" y="1142984"/>
            <a:chExt cx="3214709" cy="285752"/>
          </a:xfrm>
        </p:grpSpPr>
        <p:grpSp>
          <p:nvGrpSpPr>
            <p:cNvPr id="53" name="Groupe 70"/>
            <p:cNvGrpSpPr/>
            <p:nvPr/>
          </p:nvGrpSpPr>
          <p:grpSpPr>
            <a:xfrm>
              <a:off x="1214415" y="1142984"/>
              <a:ext cx="974571" cy="285752"/>
              <a:chOff x="959664" y="2297"/>
              <a:chExt cx="415022" cy="344410"/>
            </a:xfrm>
            <a:scene3d>
              <a:camera prst="orthographicFront">
                <a:rot lat="0" lon="0" rev="0"/>
              </a:camera>
              <a:lightRig rig="contrasting" dir="t">
                <a:rot lat="0" lon="0" rev="1200000"/>
              </a:lightRig>
            </a:scene3d>
          </p:grpSpPr>
          <p:sp>
            <p:nvSpPr>
              <p:cNvPr id="272" name="Rectangle à coins arrondis 271"/>
              <p:cNvSpPr/>
              <p:nvPr/>
            </p:nvSpPr>
            <p:spPr>
              <a:xfrm>
                <a:off x="959664" y="2297"/>
                <a:ext cx="415022"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73" name="Rectangle 272"/>
              <p:cNvSpPr/>
              <p:nvPr/>
            </p:nvSpPr>
            <p:spPr>
              <a:xfrm>
                <a:off x="959664" y="12383"/>
                <a:ext cx="404936" cy="334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MA" sz="1400" b="1" kern="1200" dirty="0" smtClean="0"/>
                  <a:t>5 سؤال</a:t>
                </a:r>
                <a:endParaRPr lang="fr-FR" sz="1400" b="1" kern="1200" dirty="0"/>
              </a:p>
            </p:txBody>
          </p:sp>
        </p:grpSp>
        <p:sp>
          <p:nvSpPr>
            <p:cNvPr id="271" name="Flèche gauche 270"/>
            <p:cNvSpPr/>
            <p:nvPr/>
          </p:nvSpPr>
          <p:spPr>
            <a:xfrm>
              <a:off x="2357422" y="1214422"/>
              <a:ext cx="2071702" cy="21431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8" name="Connecteur droit 307"/>
          <p:cNvCxnSpPr/>
          <p:nvPr/>
        </p:nvCxnSpPr>
        <p:spPr>
          <a:xfrm rot="10800000">
            <a:off x="4317312" y="3201906"/>
            <a:ext cx="1081657" cy="315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9" name="Connecteur droit 308"/>
          <p:cNvCxnSpPr/>
          <p:nvPr/>
        </p:nvCxnSpPr>
        <p:spPr>
          <a:xfrm rot="10800000" flipV="1">
            <a:off x="4317314" y="3516986"/>
            <a:ext cx="1081655" cy="421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1" name="Connecteur droit 310"/>
          <p:cNvCxnSpPr/>
          <p:nvPr/>
        </p:nvCxnSpPr>
        <p:spPr>
          <a:xfrm rot="10800000">
            <a:off x="4348988" y="4256929"/>
            <a:ext cx="1081657" cy="315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2" name="Connecteur droit 311"/>
          <p:cNvCxnSpPr/>
          <p:nvPr/>
        </p:nvCxnSpPr>
        <p:spPr>
          <a:xfrm rot="10800000" flipV="1">
            <a:off x="4348990" y="4572009"/>
            <a:ext cx="1081655" cy="421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3" name="Connecteur droit 312"/>
          <p:cNvCxnSpPr/>
          <p:nvPr/>
        </p:nvCxnSpPr>
        <p:spPr>
          <a:xfrm rot="10800000" flipV="1">
            <a:off x="4326316" y="4572008"/>
            <a:ext cx="1104329" cy="387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4" name="Connecteur droit 313"/>
          <p:cNvCxnSpPr/>
          <p:nvPr/>
        </p:nvCxnSpPr>
        <p:spPr>
          <a:xfrm rot="16200000" flipV="1">
            <a:off x="6731521" y="1983862"/>
            <a:ext cx="1785955" cy="818580"/>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88" name="Groupe 87"/>
          <p:cNvGrpSpPr/>
          <p:nvPr/>
        </p:nvGrpSpPr>
        <p:grpSpPr>
          <a:xfrm>
            <a:off x="5514084" y="2214554"/>
            <a:ext cx="2519701" cy="1071575"/>
            <a:chOff x="5514084" y="2214554"/>
            <a:chExt cx="2519701" cy="1071575"/>
          </a:xfrm>
        </p:grpSpPr>
        <p:grpSp>
          <p:nvGrpSpPr>
            <p:cNvPr id="9" name="Groupe 23"/>
            <p:cNvGrpSpPr/>
            <p:nvPr/>
          </p:nvGrpSpPr>
          <p:grpSpPr>
            <a:xfrm>
              <a:off x="5514084" y="2214554"/>
              <a:ext cx="1709513" cy="344410"/>
              <a:chOff x="5289230" y="785819"/>
              <a:chExt cx="1709513" cy="344410"/>
            </a:xfrm>
            <a:scene3d>
              <a:camera prst="orthographicFront">
                <a:rot lat="0" lon="0" rev="0"/>
              </a:camera>
              <a:lightRig rig="contrasting" dir="t">
                <a:rot lat="0" lon="0" rev="1200000"/>
              </a:lightRig>
            </a:scene3d>
          </p:grpSpPr>
          <p:sp>
            <p:nvSpPr>
              <p:cNvPr id="141" name="Rectangle à coins arrondis 140"/>
              <p:cNvSpPr/>
              <p:nvPr/>
            </p:nvSpPr>
            <p:spPr>
              <a:xfrm>
                <a:off x="5289230" y="785819"/>
                <a:ext cx="1709513"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2" name="Rectangle 141"/>
              <p:cNvSpPr/>
              <p:nvPr/>
            </p:nvSpPr>
            <p:spPr>
              <a:xfrm>
                <a:off x="5299317" y="795906"/>
                <a:ext cx="1689339"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الإبحار</a:t>
                </a:r>
                <a:endParaRPr lang="fr-FR" sz="2000" b="1" kern="1200" dirty="0"/>
              </a:p>
            </p:txBody>
          </p:sp>
        </p:grpSp>
        <p:cxnSp>
          <p:nvCxnSpPr>
            <p:cNvPr id="315" name="Connecteur droit 314"/>
            <p:cNvCxnSpPr/>
            <p:nvPr/>
          </p:nvCxnSpPr>
          <p:spPr>
            <a:xfrm rot="16200000" flipV="1">
              <a:off x="7195865" y="2448210"/>
              <a:ext cx="857261" cy="818578"/>
            </a:xfrm>
            <a:prstGeom prst="line">
              <a:avLst/>
            </a:prstGeom>
            <a:ln/>
          </p:spPr>
          <p:style>
            <a:lnRef idx="2">
              <a:schemeClr val="accent4"/>
            </a:lnRef>
            <a:fillRef idx="0">
              <a:schemeClr val="accent4"/>
            </a:fillRef>
            <a:effectRef idx="1">
              <a:schemeClr val="accent4"/>
            </a:effectRef>
            <a:fontRef idx="minor">
              <a:schemeClr val="tx1"/>
            </a:fontRef>
          </p:style>
        </p:cxnSp>
      </p:grpSp>
      <p:cxnSp>
        <p:nvCxnSpPr>
          <p:cNvPr id="316" name="Connecteur droit 315"/>
          <p:cNvCxnSpPr/>
          <p:nvPr/>
        </p:nvCxnSpPr>
        <p:spPr>
          <a:xfrm rot="10800000" flipV="1">
            <a:off x="7215207" y="3286120"/>
            <a:ext cx="818579" cy="28575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29" name="Connecteur droit 328"/>
          <p:cNvCxnSpPr>
            <a:stCxn id="21" idx="1"/>
          </p:cNvCxnSpPr>
          <p:nvPr/>
        </p:nvCxnSpPr>
        <p:spPr>
          <a:xfrm rot="10800000" flipV="1">
            <a:off x="7215206" y="3260596"/>
            <a:ext cx="785818" cy="2240105"/>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150" name="Groupe 26"/>
          <p:cNvGrpSpPr/>
          <p:nvPr/>
        </p:nvGrpSpPr>
        <p:grpSpPr>
          <a:xfrm>
            <a:off x="5429256" y="5357826"/>
            <a:ext cx="1794341" cy="344410"/>
            <a:chOff x="5334286" y="3156053"/>
            <a:chExt cx="1794341" cy="344410"/>
          </a:xfrm>
          <a:scene3d>
            <a:camera prst="orthographicFront">
              <a:rot lat="0" lon="0" rev="0"/>
            </a:camera>
            <a:lightRig rig="contrasting" dir="t">
              <a:rot lat="0" lon="0" rev="1200000"/>
            </a:lightRig>
          </a:scene3d>
        </p:grpSpPr>
        <p:sp>
          <p:nvSpPr>
            <p:cNvPr id="151" name="Rectangle à coins arrondis 150"/>
            <p:cNvSpPr/>
            <p:nvPr/>
          </p:nvSpPr>
          <p:spPr>
            <a:xfrm>
              <a:off x="5334286" y="3156053"/>
              <a:ext cx="1794341" cy="34441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2" name="Rectangle 151"/>
            <p:cNvSpPr/>
            <p:nvPr/>
          </p:nvSpPr>
          <p:spPr>
            <a:xfrm>
              <a:off x="5344373" y="3166140"/>
              <a:ext cx="1774167" cy="324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MA" sz="2000" b="1" kern="1200" dirty="0" smtClean="0"/>
                <a:t>الصيانة والتحيين</a:t>
              </a:r>
              <a:endParaRPr lang="fr-FR" sz="2000" b="1" kern="1200" dirty="0"/>
            </a:p>
          </p:txBody>
        </p:sp>
      </p:grpSp>
      <p:cxnSp>
        <p:nvCxnSpPr>
          <p:cNvPr id="159" name="Connecteur droit 158"/>
          <p:cNvCxnSpPr>
            <a:stCxn id="21" idx="1"/>
          </p:cNvCxnSpPr>
          <p:nvPr/>
        </p:nvCxnSpPr>
        <p:spPr>
          <a:xfrm rot="10800000" flipV="1">
            <a:off x="7215208" y="3260597"/>
            <a:ext cx="785817" cy="1239974"/>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2" name="Groupe 19"/>
          <p:cNvGrpSpPr/>
          <p:nvPr/>
        </p:nvGrpSpPr>
        <p:grpSpPr>
          <a:xfrm>
            <a:off x="8001024" y="2928934"/>
            <a:ext cx="1101884" cy="663326"/>
            <a:chOff x="7684988" y="1357324"/>
            <a:chExt cx="1101884" cy="663326"/>
          </a:xfrm>
          <a:scene3d>
            <a:camera prst="orthographicFront">
              <a:rot lat="0" lon="0" rev="0"/>
            </a:camera>
            <a:lightRig rig="contrasting" dir="t">
              <a:rot lat="0" lon="0" rev="1200000"/>
            </a:lightRig>
          </a:scene3d>
        </p:grpSpPr>
        <p:sp>
          <p:nvSpPr>
            <p:cNvPr id="21" name="Rectangle à coins arrondis 20"/>
            <p:cNvSpPr/>
            <p:nvPr/>
          </p:nvSpPr>
          <p:spPr>
            <a:xfrm>
              <a:off x="7684988" y="1357324"/>
              <a:ext cx="1101884" cy="663326"/>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Rectangle 21"/>
            <p:cNvSpPr/>
            <p:nvPr/>
          </p:nvSpPr>
          <p:spPr>
            <a:xfrm>
              <a:off x="7704416" y="1357324"/>
              <a:ext cx="1063028" cy="6429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MA" sz="2400" b="1" kern="1200" dirty="0" smtClean="0"/>
                <a:t>المعايير الفنية</a:t>
              </a:r>
              <a:endParaRPr lang="fr-FR" sz="2400" b="1" kern="1200" dirty="0"/>
            </a:p>
          </p:txBody>
        </p:sp>
      </p:grpSp>
      <p:grpSp>
        <p:nvGrpSpPr>
          <p:cNvPr id="92" name="Groupe 91"/>
          <p:cNvGrpSpPr/>
          <p:nvPr/>
        </p:nvGrpSpPr>
        <p:grpSpPr>
          <a:xfrm>
            <a:off x="0" y="1285860"/>
            <a:ext cx="1071538" cy="4429156"/>
            <a:chOff x="0" y="1285860"/>
            <a:chExt cx="1071538" cy="4429156"/>
          </a:xfrm>
        </p:grpSpPr>
        <p:sp>
          <p:nvSpPr>
            <p:cNvPr id="93" name="Accolade ouvrante 92"/>
            <p:cNvSpPr/>
            <p:nvPr/>
          </p:nvSpPr>
          <p:spPr>
            <a:xfrm>
              <a:off x="857224" y="1285860"/>
              <a:ext cx="214314" cy="4429156"/>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94" name="Octogone 93"/>
            <p:cNvSpPr/>
            <p:nvPr/>
          </p:nvSpPr>
          <p:spPr>
            <a:xfrm>
              <a:off x="0" y="3143248"/>
              <a:ext cx="785786" cy="642942"/>
            </a:xfrm>
            <a:prstGeom prst="oct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2800" b="1" dirty="0" smtClean="0"/>
                <a:t>44</a:t>
              </a:r>
              <a:endParaRPr lang="fr-FR"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nvGraphicFramePr>
        <p:xfrm>
          <a:off x="428596" y="1285860"/>
          <a:ext cx="8715404"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0" y="71414"/>
            <a:ext cx="9144000" cy="707886"/>
          </a:xfrm>
          <a:prstGeom prst="rect">
            <a:avLst/>
          </a:prstGeom>
          <a:noFill/>
        </p:spPr>
        <p:txBody>
          <a:bodyPr wrap="square" rtlCol="0">
            <a:spAutoFit/>
          </a:bodyPr>
          <a:lstStyle/>
          <a:p>
            <a:pPr algn="ctr" rtl="1"/>
            <a:r>
              <a:rPr lang="ar-MA" sz="4000" b="1" dirty="0" smtClean="0">
                <a:solidFill>
                  <a:schemeClr val="bg1"/>
                </a:solidFill>
                <a:cs typeface="Mudir MT" pitchFamily="2" charset="-78"/>
              </a:rPr>
              <a:t>نسب معايير تصميم مقررات التعليم الالكتروني</a:t>
            </a:r>
            <a:endParaRPr lang="fr-FR" sz="4000" b="1" dirty="0">
              <a:solidFill>
                <a:schemeClr val="bg1"/>
              </a:solidFill>
              <a:cs typeface="Mudir MT"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942</Words>
  <Application>Microsoft Office PowerPoint</Application>
  <PresentationFormat>Affichage à l'écran (4:3)</PresentationFormat>
  <Paragraphs>192</Paragraphs>
  <Slides>16</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18" baseType="lpstr">
      <vt:lpstr>Thème Office</vt:lpstr>
      <vt:lpstr>Image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said</dc:creator>
  <cp:lastModifiedBy>said</cp:lastModifiedBy>
  <cp:revision>121</cp:revision>
  <dcterms:created xsi:type="dcterms:W3CDTF">2012-12-16T17:07:48Z</dcterms:created>
  <dcterms:modified xsi:type="dcterms:W3CDTF">2013-02-07T05:40:58Z</dcterms:modified>
</cp:coreProperties>
</file>