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70" r:id="rId12"/>
    <p:sldId id="271" r:id="rId13"/>
    <p:sldId id="272" r:id="rId14"/>
    <p:sldId id="269" r:id="rId15"/>
    <p:sldId id="264" r:id="rId16"/>
    <p:sldId id="265" r:id="rId17"/>
    <p:sldId id="266" r:id="rId18"/>
    <p:sldId id="267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FF99"/>
    <a:srgbClr val="FF99FF"/>
    <a:srgbClr val="66CCFF"/>
    <a:srgbClr val="FFFF99"/>
    <a:srgbClr val="FF99CC"/>
    <a:srgbClr val="66FFFF"/>
    <a:srgbClr val="FFCCF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80"/>
    <p:restoredTop sz="94660"/>
  </p:normalViewPr>
  <p:slideViewPr>
    <p:cSldViewPr>
      <p:cViewPr>
        <p:scale>
          <a:sx n="75" d="100"/>
          <a:sy n="75" d="100"/>
        </p:scale>
        <p:origin x="-96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4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4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fld id="{94D6615C-70F3-42E2-BC39-61B781AB5E4C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67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6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586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6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fld id="{8AA65D9E-E409-4A76-835B-28E403B00262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4" name="Freeform 4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05" name="Freeform 5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06" name="Freeform 6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07" name="Freeform 7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08" name="Freeform 8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09" name="Freeform 9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10" name="Freeform 10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11" name="Freeform 11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7612" name="Freeform 12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pic>
        <p:nvPicPr>
          <p:cNvPr id="537613" name="Picture 13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5376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altLang="en-US"/>
              <a:t>انقر لتحرير نمط العنوان الرئيسي</a:t>
            </a:r>
            <a:endParaRPr lang="en-US" altLang="en-US"/>
          </a:p>
        </p:txBody>
      </p:sp>
      <p:sp>
        <p:nvSpPr>
          <p:cNvPr id="5376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ar-SA" altLang="en-US"/>
              <a:t>انقر لتحرير نمط العنوان الثانوي الرئيسي</a:t>
            </a:r>
            <a:endParaRPr lang="en-US" altLang="en-US"/>
          </a:p>
        </p:txBody>
      </p:sp>
      <p:sp>
        <p:nvSpPr>
          <p:cNvPr id="53761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761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7618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56839B0-99B3-4721-B8C4-CDB2AB1375A9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CFAAB-3810-4BFD-8AEE-42B745A086B3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45B53-7B8F-4772-A4B3-0AC74E4D8D32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6A424-E54C-4C44-8B7C-084C106B34DC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C53D3-F393-4741-B207-AA18AD909247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5B6D8-70B2-45CB-B8B8-DA979EB4CC95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A3E4C-9DF8-4AE8-95B9-C63BA2B7C5B8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27BA4-B9A8-43B2-A283-31096316B83B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7DE75-5984-4799-A364-31D51F90C677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2B96C-6125-4552-A0A9-DDC5A7A74B92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C2511-6D34-4AB7-B4C5-2EA0A8E537A9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0" name="Freeform 4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1" name="Freeform 5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2" name="Freeform 6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3" name="Freeform 7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4" name="Freeform 8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5" name="Freeform 9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6" name="Freeform 10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36587" name="Freeform 11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pic>
        <p:nvPicPr>
          <p:cNvPr id="536588" name="Picture 12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53658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  <a:endParaRPr lang="en-US" altLang="en-US" smtClean="0"/>
          </a:p>
        </p:txBody>
      </p:sp>
      <p:sp>
        <p:nvSpPr>
          <p:cNvPr id="53659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  <a:endParaRPr lang="en-US" altLang="en-US" smtClean="0"/>
          </a:p>
          <a:p>
            <a:pPr lvl="1"/>
            <a:r>
              <a:rPr lang="ar-SA" altLang="en-US" smtClean="0"/>
              <a:t>المستوى الثاني</a:t>
            </a:r>
            <a:endParaRPr lang="en-US" altLang="en-US" smtClean="0"/>
          </a:p>
          <a:p>
            <a:pPr lvl="2"/>
            <a:r>
              <a:rPr lang="ar-SA" altLang="en-US" smtClean="0"/>
              <a:t>المستوى الثالث</a:t>
            </a:r>
            <a:endParaRPr lang="en-US" altLang="en-US" smtClean="0"/>
          </a:p>
          <a:p>
            <a:pPr lvl="3"/>
            <a:r>
              <a:rPr lang="ar-SA" altLang="en-US" smtClean="0"/>
              <a:t>المستوى الرابع</a:t>
            </a:r>
            <a:endParaRPr lang="en-US" altLang="en-US" smtClean="0"/>
          </a:p>
          <a:p>
            <a:pPr lvl="4"/>
            <a:r>
              <a:rPr lang="ar-SA" altLang="en-US" smtClean="0"/>
              <a:t>المستوى الخامس</a:t>
            </a:r>
            <a:endParaRPr lang="en-US" altLang="en-US" smtClean="0"/>
          </a:p>
        </p:txBody>
      </p:sp>
      <p:sp>
        <p:nvSpPr>
          <p:cNvPr id="536591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36592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36593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fld id="{E91CBA4E-750B-4A77-AF76-2E15813C2159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  <a:cs typeface="Times New Roman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  <a:cs typeface="Times New Roman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Times New Roman" pitchFamily="18" charset="0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My%20Documents\ANETHEND.AVI" TargetMode="Externa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70C87D"/>
            </a:gs>
            <a:gs pos="50000">
              <a:srgbClr val="FFFFFF"/>
            </a:gs>
            <a:gs pos="100000">
              <a:srgbClr val="70C87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1" name="Text Box 3"/>
          <p:cNvSpPr txBox="1">
            <a:spLocks noChangeArrowheads="1"/>
          </p:cNvSpPr>
          <p:nvPr/>
        </p:nvSpPr>
        <p:spPr bwMode="auto">
          <a:xfrm>
            <a:off x="1347788" y="244475"/>
            <a:ext cx="62484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دورة  تدريب</a:t>
            </a:r>
            <a:r>
              <a:rPr lang="ar-AE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ة  </a:t>
            </a:r>
          </a:p>
          <a:p>
            <a:pPr algn="ctr">
              <a:spcBef>
                <a:spcPct val="50000"/>
              </a:spcBef>
            </a:pPr>
            <a:r>
              <a:rPr lang="ar-SA" altLang="en-US" sz="4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نفجر  الابداع  في  ابنائنا</a:t>
            </a:r>
          </a:p>
          <a:p>
            <a:pPr algn="ctr">
              <a:spcBef>
                <a:spcPct val="50000"/>
              </a:spcBef>
            </a:pPr>
            <a:endParaRPr lang="ar-SA" altLang="en-US" sz="3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ar-SA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n-US" altLang="en-US" sz="3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628650" y="4724400"/>
            <a:ext cx="7543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تحت  شعار  </a:t>
            </a:r>
          </a:p>
          <a:p>
            <a:pPr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الابناء  المبدعون  ينظرون  للحياة  نظرة  مختلفة  عن  الآخرين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5253" name="Text Box 5"/>
          <p:cNvSpPr txBox="1">
            <a:spLocks noChangeArrowheads="1"/>
          </p:cNvSpPr>
          <p:nvPr/>
        </p:nvSpPr>
        <p:spPr bwMode="auto">
          <a:xfrm>
            <a:off x="2243138" y="41783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قصة  ماري  مع  مادة  التاريخ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65255" name="Picture 7" descr="PE032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0450" y="2146300"/>
            <a:ext cx="1600200" cy="1570038"/>
          </a:xfrm>
          <a:prstGeom prst="rect">
            <a:avLst/>
          </a:prstGeom>
          <a:noFill/>
        </p:spPr>
      </p:pic>
      <p:pic>
        <p:nvPicPr>
          <p:cNvPr id="565256" name="Picture 8" descr="IN00357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7575" y="1989138"/>
            <a:ext cx="1709738" cy="1800225"/>
          </a:xfrm>
          <a:prstGeom prst="rect">
            <a:avLst/>
          </a:prstGeom>
          <a:noFill/>
        </p:spPr>
      </p:pic>
      <p:sp>
        <p:nvSpPr>
          <p:cNvPr id="565258" name="Rectangle 10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O_LIFEUP2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50000">
              <a:srgbClr val="CCFF99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Text Box 2"/>
          <p:cNvSpPr txBox="1">
            <a:spLocks noChangeArrowheads="1"/>
          </p:cNvSpPr>
          <p:nvPr/>
        </p:nvSpPr>
        <p:spPr bwMode="auto">
          <a:xfrm>
            <a:off x="762000" y="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الابداع  شرارة  كامنة  في  نفوس  ابنائنا  تحتاج  فقط  الى  من  يقدحها  ؟ </a:t>
            </a:r>
            <a:endParaRPr lang="en-US" altLang="en-US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2419" name="Text Box 3"/>
          <p:cNvSpPr txBox="1">
            <a:spLocks noChangeArrowheads="1"/>
          </p:cNvSpPr>
          <p:nvPr/>
        </p:nvSpPr>
        <p:spPr bwMode="auto">
          <a:xfrm>
            <a:off x="2362200" y="1447800"/>
            <a:ext cx="49530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نظرية  </a:t>
            </a:r>
            <a:endParaRPr lang="ar-SA" altLang="en-US" sz="4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1">
              <a:spcBef>
                <a:spcPct val="50000"/>
              </a:spcBef>
            </a:pPr>
            <a:r>
              <a:rPr lang="ar-SA" altLang="en-US" sz="4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الأسطوانة  المشروخة  </a:t>
            </a:r>
            <a:endParaRPr lang="en-US" altLang="en-US" sz="4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1752600" y="6088063"/>
            <a:ext cx="640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طريق  الابداع  يبدأ  من  معرفتك  بمهارة  ابنك في  الحباة  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2421" name="Picture 5" descr="SY0045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762000"/>
            <a:ext cx="1411288" cy="1676400"/>
          </a:xfrm>
          <a:prstGeom prst="rect">
            <a:avLst/>
          </a:prstGeom>
          <a:noFill/>
        </p:spPr>
      </p:pic>
      <p:pic>
        <p:nvPicPr>
          <p:cNvPr id="572423" name="Picture 7" descr="BD0002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006725"/>
            <a:ext cx="2971800" cy="2911475"/>
          </a:xfrm>
          <a:prstGeom prst="rect">
            <a:avLst/>
          </a:prstGeom>
          <a:noFill/>
        </p:spPr>
      </p:pic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randomBar/>
    <p:sndAc>
      <p:stSnd>
        <p:snd r:embed="rId2" name="45_2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50000">
              <a:srgbClr val="FFCC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304800"/>
            <a:ext cx="6518275" cy="1143000"/>
          </a:xfrm>
        </p:spPr>
        <p:txBody>
          <a:bodyPr/>
          <a:lstStyle/>
          <a:p>
            <a:pPr algn="r" rtl="1"/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نوفر  البيئة  الابداعية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9587" name="Text Box 3"/>
          <p:cNvSpPr txBox="1">
            <a:spLocks noChangeArrowheads="1"/>
          </p:cNvSpPr>
          <p:nvPr/>
        </p:nvSpPr>
        <p:spPr bwMode="auto">
          <a:xfrm>
            <a:off x="2846388" y="1828800"/>
            <a:ext cx="43434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</a:t>
            </a: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توفر  البيئة  الآمنة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 تشجيع  التفكير  الجمعي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 التدريب  على  التساؤل  والتخيل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 تنويع  المهارات  والانشطة 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9588" name="Picture 4" descr="BD0529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836613"/>
            <a:ext cx="1676400" cy="2879725"/>
          </a:xfrm>
          <a:prstGeom prst="rect">
            <a:avLst/>
          </a:prstGeom>
          <a:noFill/>
        </p:spPr>
      </p:pic>
      <p:pic>
        <p:nvPicPr>
          <p:cNvPr id="579589" name="Picture 5" descr="PE01496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4797425"/>
            <a:ext cx="1347787" cy="1600200"/>
          </a:xfrm>
          <a:prstGeom prst="rect">
            <a:avLst/>
          </a:prstGeom>
          <a:noFill/>
        </p:spPr>
      </p:pic>
      <p:pic>
        <p:nvPicPr>
          <p:cNvPr id="579590" name="Picture 6" descr="HM00361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4868863"/>
            <a:ext cx="1693863" cy="1528762"/>
          </a:xfrm>
          <a:prstGeom prst="rect">
            <a:avLst/>
          </a:prstGeom>
          <a:noFill/>
        </p:spPr>
      </p:pic>
      <p:sp>
        <p:nvSpPr>
          <p:cNvPr id="579592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comb dir="vert"/>
    <p:sndAc>
      <p:stSnd>
        <p:snd r:embed="rId2" name="harp2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99"/>
            </a:gs>
            <a:gs pos="50000">
              <a:srgbClr val="FFFFFF"/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Text Box 2"/>
          <p:cNvSpPr txBox="1">
            <a:spLocks noChangeArrowheads="1"/>
          </p:cNvSpPr>
          <p:nvPr/>
        </p:nvSpPr>
        <p:spPr bwMode="auto">
          <a:xfrm>
            <a:off x="34925" y="4572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sz="4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نسحق  الابداع  ونحطمه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0611" name="Text Box 3"/>
          <p:cNvSpPr txBox="1">
            <a:spLocks noChangeArrowheads="1"/>
          </p:cNvSpPr>
          <p:nvPr/>
        </p:nvSpPr>
        <p:spPr bwMode="auto">
          <a:xfrm>
            <a:off x="2473325" y="1676400"/>
            <a:ext cx="51054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اهمال  الوالدين  وخاصة  الأب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سرعة  النقد  لحظة  ميلاد  الفكرة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 الاستهزاء  لجميع  عمليات  التفكير  الابداعي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 النظرة  الجذرية  من  جانب  واحد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  عدم  التفريق  في  المعاملة  بينهم  لأي  سبب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.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80612" name="Picture 4" descr="BS0028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11300"/>
            <a:ext cx="2438400" cy="2133600"/>
          </a:xfrm>
          <a:prstGeom prst="rect">
            <a:avLst/>
          </a:prstGeom>
          <a:noFill/>
        </p:spPr>
      </p:pic>
      <p:pic>
        <p:nvPicPr>
          <p:cNvPr id="580613" name="Picture 5" descr="BD0497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300" y="4221163"/>
            <a:ext cx="2924175" cy="2192337"/>
          </a:xfrm>
          <a:prstGeom prst="rect">
            <a:avLst/>
          </a:prstGeom>
          <a:noFill/>
        </p:spPr>
      </p:pic>
      <p:pic>
        <p:nvPicPr>
          <p:cNvPr id="580616" name="Picture 8" descr="PE0102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4105275"/>
            <a:ext cx="1666875" cy="2708275"/>
          </a:xfrm>
          <a:prstGeom prst="rect">
            <a:avLst/>
          </a:prstGeom>
          <a:noFill/>
        </p:spPr>
      </p:pic>
      <p:sp>
        <p:nvSpPr>
          <p:cNvPr id="580619" name="Rectangle 11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comb/>
    <p:sndAc>
      <p:stSnd>
        <p:snd r:embed="rId2" name="B106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99"/>
            </a:gs>
            <a:gs pos="50000">
              <a:srgbClr val="FFFFFF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1446213" y="981075"/>
            <a:ext cx="472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نظرية  الدوائر  الاربعة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1635" name="Text Box 3"/>
          <p:cNvSpPr txBox="1">
            <a:spLocks noChangeArrowheads="1"/>
          </p:cNvSpPr>
          <p:nvPr/>
        </p:nvSpPr>
        <p:spPr bwMode="auto">
          <a:xfrm>
            <a:off x="533400" y="1743075"/>
            <a:ext cx="6551613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نظرية  التحدي  : 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بوضع  مشكلة  امامي  لحلها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 نظرية  التعلم  الذاتي  : 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التعليم  المبرمج  او  بالفيديو  او  الحاسوب 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نظرية  حل  المشكلة  : 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طرح  مشكلة  ومن  ثم  العمل  على  علاجها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نظرية  العصف  الذهنى  : 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طرح  أفكار  كثيرة  ثم  غربلتها واختيار  افضلها . 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81636" name="Picture 4" descr="PE0146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325938"/>
            <a:ext cx="1981200" cy="1839912"/>
          </a:xfrm>
          <a:prstGeom prst="rect">
            <a:avLst/>
          </a:prstGeom>
          <a:noFill/>
        </p:spPr>
      </p:pic>
      <p:pic>
        <p:nvPicPr>
          <p:cNvPr id="581638" name="Picture 6" descr="BD0615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4365625"/>
            <a:ext cx="1387475" cy="1828800"/>
          </a:xfrm>
          <a:prstGeom prst="rect">
            <a:avLst/>
          </a:prstGeom>
          <a:noFill/>
        </p:spPr>
      </p:pic>
      <p:pic>
        <p:nvPicPr>
          <p:cNvPr id="581640" name="Picture 8" descr="IN00357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4578350"/>
            <a:ext cx="1301750" cy="1371600"/>
          </a:xfrm>
          <a:prstGeom prst="rect">
            <a:avLst/>
          </a:prstGeom>
          <a:noFill/>
        </p:spPr>
      </p:pic>
      <p:sp>
        <p:nvSpPr>
          <p:cNvPr id="581641" name="Rectangle 9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blinds dir="vert"/>
    <p:sndAc>
      <p:stSnd>
        <p:snd r:embed="rId2" name="SPKGLIS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FF"/>
            </a:gs>
            <a:gs pos="50000">
              <a:srgbClr val="FFFFFF"/>
            </a:gs>
            <a:gs pos="100000">
              <a:srgbClr val="FF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809625" y="685800"/>
            <a:ext cx="556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احترم  الابداع  في  ابني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8563" name="Text Box 3"/>
          <p:cNvSpPr txBox="1">
            <a:spLocks noChangeArrowheads="1"/>
          </p:cNvSpPr>
          <p:nvPr/>
        </p:nvSpPr>
        <p:spPr bwMode="auto">
          <a:xfrm>
            <a:off x="2355850" y="1981200"/>
            <a:ext cx="49530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احترام  اسئلته  الغريبة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تقدير  خياله  وأحلامه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بناء  الثقة  بانفسهم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 الاصغاء  التام  عندما  يتحدث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  تنويع  الانشطة  والهوايات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  قدوة  لهم  في  الانتاج  والابداع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  عدم  الزامه  بطريقتك في  التفكير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  اعطائه  الوقت  الكافي  للتفكير  .  </a:t>
            </a:r>
            <a:endParaRPr lang="en-US" altLang="en-US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8564" name="Picture 4" descr="IN0048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2263" y="5230813"/>
            <a:ext cx="1447800" cy="1438275"/>
          </a:xfrm>
          <a:prstGeom prst="rect">
            <a:avLst/>
          </a:prstGeom>
          <a:noFill/>
        </p:spPr>
      </p:pic>
      <p:pic>
        <p:nvPicPr>
          <p:cNvPr id="578566" name="Picture 6" descr="NA01607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1828800"/>
            <a:ext cx="3124200" cy="2882900"/>
          </a:xfrm>
          <a:prstGeom prst="rect">
            <a:avLst/>
          </a:prstGeom>
          <a:noFill/>
        </p:spPr>
      </p:pic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B154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66FFFF"/>
            </a:gs>
            <a:gs pos="50000">
              <a:srgbClr val="FFFFFF"/>
            </a:gs>
            <a:gs pos="100000">
              <a:srgbClr val="66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Text Box 2"/>
          <p:cNvSpPr txBox="1">
            <a:spLocks noChangeArrowheads="1"/>
          </p:cNvSpPr>
          <p:nvPr/>
        </p:nvSpPr>
        <p:spPr bwMode="auto">
          <a:xfrm>
            <a:off x="730250" y="685800"/>
            <a:ext cx="518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نشجع  الابداع  في  أبنائنا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43" name="Text Box 3"/>
          <p:cNvSpPr txBox="1">
            <a:spLocks noChangeArrowheads="1"/>
          </p:cNvSpPr>
          <p:nvPr/>
        </p:nvSpPr>
        <p:spPr bwMode="auto">
          <a:xfrm>
            <a:off x="-107950" y="1676400"/>
            <a:ext cx="76962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اتيحي  له  وقتا  حرا  لممارسة  اللعب  وراقبيه  بلا  مقاطعة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 وفري  له  مكانا  لممارسة  نشاطاته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شجعي  طفلك  على  استخدام  العابا  بسيطة  يحرك  لها  افكاره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شجعي  طفلك  على  اللعب  خارج  المنزل  أمام أقرانه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  قدمي  لطفلك  امثلة  من  عمل  حقيقي  حتى  يستطيع  تقليده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  اتيحي  له  ممارسة  بعض  الحركات  التي  تعبر  عن  عواطفه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2124075" y="4797425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يقول  الدكتور  جن جس :  هل  تعلم  بأن  قوة  العقل  الباطن  لأبنك  تعادل  قوته  15  مليون  جهاز  حاسوب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3446" name="Picture 6" descr="BD0529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2133600"/>
            <a:ext cx="2105025" cy="2397125"/>
          </a:xfrm>
          <a:prstGeom prst="rect">
            <a:avLst/>
          </a:prstGeom>
          <a:noFill/>
        </p:spPr>
      </p:pic>
      <p:pic>
        <p:nvPicPr>
          <p:cNvPr id="573448" name="Picture 8" descr="NA0086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312738"/>
            <a:ext cx="1525588" cy="1316037"/>
          </a:xfrm>
          <a:prstGeom prst="rect">
            <a:avLst/>
          </a:prstGeom>
          <a:noFill/>
        </p:spPr>
      </p:pic>
      <p:sp>
        <p:nvSpPr>
          <p:cNvPr id="573449" name="Rectangle 9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comb/>
    <p:sndAc>
      <p:stSnd>
        <p:snd r:embed="rId2" name="Quest1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CC"/>
            </a:gs>
            <a:gs pos="50000">
              <a:srgbClr val="FFFFFF"/>
            </a:gs>
            <a:gs pos="100000">
              <a:srgbClr val="FF99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Text Box 2"/>
          <p:cNvSpPr txBox="1">
            <a:spLocks noChangeArrowheads="1"/>
          </p:cNvSpPr>
          <p:nvPr/>
        </p:nvSpPr>
        <p:spPr bwMode="auto">
          <a:xfrm>
            <a:off x="327025" y="627063"/>
            <a:ext cx="647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هذا  الشي  يطمس  الإبداع  عند  الابناء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4467" name="Text Box 3"/>
          <p:cNvSpPr txBox="1">
            <a:spLocks noChangeArrowheads="1"/>
          </p:cNvSpPr>
          <p:nvPr/>
        </p:nvSpPr>
        <p:spPr bwMode="auto">
          <a:xfrm>
            <a:off x="2366963" y="14478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التلفاز</a:t>
            </a:r>
            <a:endParaRPr lang="en-US" altLang="en-US" sz="32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4468" name="Text Box 4"/>
          <p:cNvSpPr txBox="1">
            <a:spLocks noChangeArrowheads="1"/>
          </p:cNvSpPr>
          <p:nvPr/>
        </p:nvSpPr>
        <p:spPr bwMode="auto">
          <a:xfrm>
            <a:off x="1220788" y="2057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الآثار  القاتلة  للجلوس  امام  التلفاز  لفترات  طويلة .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4469" name="Text Box 5"/>
          <p:cNvSpPr txBox="1">
            <a:spLocks noChangeArrowheads="1"/>
          </p:cNvSpPr>
          <p:nvPr/>
        </p:nvSpPr>
        <p:spPr bwMode="auto">
          <a:xfrm>
            <a:off x="44450" y="2566988"/>
            <a:ext cx="76962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ضعف  القراءة  والتكاسل  عن  اداء  الواجبات  المنزلية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انخفاض  التحصيل  الدراسي  والعلمي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التأخر  عن  النوم  ،  وانخفاض  قدرته  على  تقبل  المعلومات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 انخفاض  نشاطاته  المدرسية  والمنزلية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 الميل  الى  العنف  والمشاكسة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 ضعف  العلاقات  الاسرية  والاجتماعية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 الانعزالية  عن  جميـع  افراد  الاسرة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 تلقي  العديد  من  الافكار  والمعتقدات  الزائفة  والمرتكسة 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4470" name="Picture 6" descr="BD0489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621088"/>
            <a:ext cx="2713037" cy="2255837"/>
          </a:xfrm>
          <a:prstGeom prst="rect">
            <a:avLst/>
          </a:prstGeom>
          <a:noFill/>
        </p:spPr>
      </p:pic>
      <p:sp>
        <p:nvSpPr>
          <p:cNvPr id="574474" name="Rectangle 10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2" name="harp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99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966788" y="685800"/>
            <a:ext cx="6400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تكون  من  ابنك  في  خندق  واحد  عند  المواجهة  . </a:t>
            </a:r>
            <a:endParaRPr lang="en-US" altLang="en-US" sz="3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5491" name="Text Box 3"/>
          <p:cNvSpPr txBox="1">
            <a:spLocks noChangeArrowheads="1"/>
          </p:cNvSpPr>
          <p:nvPr/>
        </p:nvSpPr>
        <p:spPr bwMode="auto">
          <a:xfrm>
            <a:off x="280988" y="2057400"/>
            <a:ext cx="7315200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احترم  غضبه  اثناء  النقاش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 استمتع  بنكاته  وقصصه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 امتنع  عن  تصحيح  المخالفات  البسيطة  ،  واعتمد على  التوجيه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  تحدث  بهدوء  اثناء  ثورته  ولا  تجعله  يسبب  غضبك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  توقع  الامتياز  من  عمله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 شجع  اهتمامه  وهواياته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  دعه  يتحمل  نتائج  أعماله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.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75492" name="Picture 4" descr="BD0492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4800" y="3716338"/>
            <a:ext cx="1582738" cy="2133600"/>
          </a:xfrm>
          <a:prstGeom prst="rect">
            <a:avLst/>
          </a:prstGeom>
          <a:noFill/>
        </p:spPr>
      </p:pic>
      <p:pic>
        <p:nvPicPr>
          <p:cNvPr id="575493" name="Picture 5" descr="MP0064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35100"/>
            <a:ext cx="1600200" cy="1593850"/>
          </a:xfrm>
          <a:prstGeom prst="rect">
            <a:avLst/>
          </a:prstGeom>
          <a:noFill/>
        </p:spPr>
      </p:pic>
      <p:sp>
        <p:nvSpPr>
          <p:cNvPr id="575496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Spac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Text Box 2"/>
          <p:cNvSpPr txBox="1">
            <a:spLocks noChangeArrowheads="1"/>
          </p:cNvSpPr>
          <p:nvPr/>
        </p:nvSpPr>
        <p:spPr bwMode="auto">
          <a:xfrm>
            <a:off x="611188" y="685800"/>
            <a:ext cx="533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4400" b="1">
                <a:solidFill>
                  <a:schemeClr val="bg2"/>
                </a:solidFill>
              </a:rPr>
              <a:t>طريقك  الى  صناعة  الحياة  </a:t>
            </a:r>
            <a:endParaRPr lang="en-US" altLang="en-US" sz="4400" b="1">
              <a:solidFill>
                <a:schemeClr val="bg2"/>
              </a:solidFill>
            </a:endParaRPr>
          </a:p>
        </p:txBody>
      </p:sp>
      <p:sp>
        <p:nvSpPr>
          <p:cNvPr id="576515" name="Text Box 3"/>
          <p:cNvSpPr txBox="1">
            <a:spLocks noChangeArrowheads="1"/>
          </p:cNvSpPr>
          <p:nvPr/>
        </p:nvSpPr>
        <p:spPr bwMode="auto">
          <a:xfrm>
            <a:off x="1382713" y="1828800"/>
            <a:ext cx="62484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1-  وضع  هدف  معين  تريده  في  ابنك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2-  تحديد  المدة  الزمنية  للتنفيذ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3- البحث  عن  البديل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4- تحويل  الاهداف  الى  وسائل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5- تحويل  الوسائل  الى  ممارسة  يومية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6- استخدام  سياسة  الكثافة  الحسية  والتكرار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</a:rPr>
              <a:t>7-  الوصول  الى  مرحلة  الادمان  .</a:t>
            </a:r>
            <a:r>
              <a:rPr lang="ar-SA" altLang="en-US" b="1">
                <a:solidFill>
                  <a:schemeClr val="bg2"/>
                </a:solidFill>
              </a:rPr>
              <a:t> </a:t>
            </a:r>
            <a:endParaRPr lang="en-US" altLang="en-US" b="1">
              <a:solidFill>
                <a:schemeClr val="bg2"/>
              </a:solidFill>
            </a:endParaRPr>
          </a:p>
        </p:txBody>
      </p:sp>
      <p:pic>
        <p:nvPicPr>
          <p:cNvPr id="576516" name="Picture 4" descr="BD0529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05038"/>
            <a:ext cx="3522663" cy="4038600"/>
          </a:xfrm>
          <a:prstGeom prst="rect">
            <a:avLst/>
          </a:prstGeom>
          <a:noFill/>
        </p:spPr>
      </p:pic>
      <p:pic>
        <p:nvPicPr>
          <p:cNvPr id="576518" name="Picture 6" descr="SO0103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203200"/>
            <a:ext cx="1620837" cy="1630363"/>
          </a:xfrm>
          <a:prstGeom prst="rect">
            <a:avLst/>
          </a:prstGeom>
          <a:noFill/>
        </p:spPr>
      </p:pic>
      <p:sp>
        <p:nvSpPr>
          <p:cNvPr id="576519" name="Rectangle 7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circle/>
    <p:sndAc>
      <p:stSnd>
        <p:snd r:embed="rId2" name="45_2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66CCFF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Text Box 2"/>
          <p:cNvSpPr txBox="1">
            <a:spLocks noChangeArrowheads="1"/>
          </p:cNvSpPr>
          <p:nvPr/>
        </p:nvSpPr>
        <p:spPr bwMode="auto">
          <a:xfrm>
            <a:off x="1162050" y="765175"/>
            <a:ext cx="57150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على  أمل  ان نلتقي  معا  بإذن  الله  تعالى  </a:t>
            </a:r>
          </a:p>
          <a:p>
            <a:pPr algn="ct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الى  ذلك  الوقت  </a:t>
            </a:r>
          </a:p>
          <a:p>
            <a:pPr algn="ct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تقبلوا  تحياتي  واحترامي  لكم  </a:t>
            </a:r>
          </a:p>
          <a:p>
            <a:pPr algn="ctr">
              <a:spcBef>
                <a:spcPct val="50000"/>
              </a:spcBef>
            </a:pPr>
            <a:endParaRPr lang="ar-SA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n-US" altLang="ar-SA" sz="1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n-US" altLang="ar-SA" sz="1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ar-SA" altLang="en-US"/>
              <a:t> </a:t>
            </a:r>
            <a:endParaRPr lang="en-US" altLang="en-US"/>
          </a:p>
        </p:txBody>
      </p:sp>
      <p:pic>
        <p:nvPicPr>
          <p:cNvPr id="583684" name="Picture 4" descr="PE0325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786313"/>
            <a:ext cx="2438400" cy="1550987"/>
          </a:xfrm>
          <a:prstGeom prst="rect">
            <a:avLst/>
          </a:prstGeom>
          <a:noFill/>
        </p:spPr>
      </p:pic>
      <p:pic>
        <p:nvPicPr>
          <p:cNvPr id="583685" name="Picture 5" descr="IN00357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00600"/>
            <a:ext cx="1519238" cy="1600200"/>
          </a:xfrm>
          <a:prstGeom prst="rect">
            <a:avLst/>
          </a:prstGeom>
          <a:noFill/>
        </p:spPr>
      </p:pic>
      <p:sp>
        <p:nvSpPr>
          <p:cNvPr id="583687" name="Rectangle 7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comb dir="vert"/>
    <p:sndAc>
      <p:stSnd>
        <p:snd r:embed="rId2" name="titl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Text Box 2"/>
          <p:cNvSpPr txBox="1">
            <a:spLocks noChangeArrowheads="1"/>
          </p:cNvSpPr>
          <p:nvPr/>
        </p:nvSpPr>
        <p:spPr bwMode="auto">
          <a:xfrm>
            <a:off x="2940050" y="1600200"/>
            <a:ext cx="464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ماذا  نقصد  بالابداع                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الجواب  هو  ........................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6275" name="Text Box 3"/>
          <p:cNvSpPr txBox="1">
            <a:spLocks noChangeArrowheads="1"/>
          </p:cNvSpPr>
          <p:nvPr/>
        </p:nvSpPr>
        <p:spPr bwMode="auto">
          <a:xfrm>
            <a:off x="2559050" y="4419600"/>
            <a:ext cx="48768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هل  ترى  في  ابنك  سمات  الابداع  ؟؟  أذكرها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1- ...........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 ............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 ...........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4-............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5-...........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627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ar-SA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2482850" y="2590800"/>
            <a:ext cx="5257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ماذا  نقصد  بالتفكير 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الجواب  هو  ..............................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6278" name="Text Box 6"/>
          <p:cNvSpPr txBox="1">
            <a:spLocks noChangeArrowheads="1"/>
          </p:cNvSpPr>
          <p:nvPr/>
        </p:nvSpPr>
        <p:spPr bwMode="auto">
          <a:xfrm>
            <a:off x="3625850" y="3581400"/>
            <a:ext cx="403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ماذا  نقصد  بالمهارة 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الجواب  هو  ............................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323850" y="457200"/>
            <a:ext cx="7188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الابداع  لغة  :  </a:t>
            </a: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بدع  الشىء  ابتدعه  وانشأه وبدأه . </a:t>
            </a:r>
          </a:p>
          <a:p>
            <a:pPr algn="r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الابداع اصطلاحا  :  </a:t>
            </a: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عمليه  عقلية  تعتد  على  القدرات  العقلية  وسمات  الشخصية </a:t>
            </a:r>
            <a:endParaRPr lang="en-US" altLang="en-US" sz="18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66280" name="Picture 8" descr="BD0491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1844675"/>
            <a:ext cx="2062162" cy="2281238"/>
          </a:xfrm>
          <a:prstGeom prst="rect">
            <a:avLst/>
          </a:prstGeom>
          <a:noFill/>
        </p:spPr>
      </p:pic>
      <p:pic>
        <p:nvPicPr>
          <p:cNvPr id="566281" name="Picture 9" descr="PE01476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3475" y="4508500"/>
            <a:ext cx="1925638" cy="2160588"/>
          </a:xfrm>
          <a:prstGeom prst="rect">
            <a:avLst/>
          </a:prstGeom>
          <a:noFill/>
        </p:spPr>
      </p:pic>
      <p:sp>
        <p:nvSpPr>
          <p:cNvPr id="566284" name="Rectangle 12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newsflash/>
    <p:sndAc>
      <p:stSnd>
        <p:snd r:embed="rId2" name="Quest1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ar-SA" altLang="en-US"/>
              <a:t> </a:t>
            </a:r>
            <a:endParaRPr lang="en-US" altLang="en-US"/>
          </a:p>
        </p:txBody>
      </p:sp>
      <p:pic>
        <p:nvPicPr>
          <p:cNvPr id="592903" name="ANETHEND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998538"/>
            <a:ext cx="7704138" cy="48164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3" name="titl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29" fill="hold"/>
                                        <p:tgtEl>
                                          <p:spTgt spid="5929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9290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29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929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290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66FF"/>
            </a:gs>
            <a:gs pos="50000">
              <a:srgbClr val="FCF5E8"/>
            </a:gs>
            <a:gs pos="100000">
              <a:srgbClr val="FF66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2268538" y="793750"/>
            <a:ext cx="55626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4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الابداع  في  الحياة  هو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 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  عملية  عقلية  ينتج  عنها  عدة  نتائج  ؟؟؟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  التعامل  مع  مجريات  الحياة  بطرق  جديدة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 تطوير  طرق  قائمة  . 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 عدم  الالتزام  بطرق  تقليديه  واحدة . 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@-السماح  بالأفكار  الغريبة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@- </a:t>
            </a:r>
          </a:p>
          <a:p>
            <a:pPr algn="r" rtl="1">
              <a:spcBef>
                <a:spcPct val="50000"/>
              </a:spcBef>
            </a:pPr>
            <a:r>
              <a:rPr lang="ar-SA" alt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@ -</a:t>
            </a:r>
            <a:endParaRPr lang="en-US" altLang="en-US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7540" name="Picture 4" descr="PE0183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04813"/>
            <a:ext cx="2720975" cy="3155950"/>
          </a:xfrm>
          <a:prstGeom prst="rect">
            <a:avLst/>
          </a:prstGeom>
          <a:noFill/>
        </p:spPr>
      </p:pic>
      <p:pic>
        <p:nvPicPr>
          <p:cNvPr id="577542" name="Picture 6" descr="PE0168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6100" y="3721100"/>
            <a:ext cx="2808288" cy="2746375"/>
          </a:xfrm>
          <a:prstGeom prst="rect">
            <a:avLst/>
          </a:prstGeom>
          <a:noFill/>
        </p:spPr>
      </p:pic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titl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50000">
              <a:srgbClr val="CCFFCC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Text Box 2"/>
          <p:cNvSpPr txBox="1">
            <a:spLocks noChangeArrowheads="1"/>
          </p:cNvSpPr>
          <p:nvPr/>
        </p:nvSpPr>
        <p:spPr bwMode="auto">
          <a:xfrm>
            <a:off x="5334000" y="2524125"/>
            <a:ext cx="2405063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شعار  كل  مبدع  </a:t>
            </a:r>
          </a:p>
          <a:p>
            <a:pPr algn="r">
              <a:spcBef>
                <a:spcPct val="50000"/>
              </a:spcBef>
            </a:pPr>
            <a:r>
              <a:rPr lang="ar-SA" alt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الدقيقة  لا  تمر  عليك  سوى  مرة  واحدة  فإذا  ذهبت  فإنها  لا  ترجع  ابدا</a:t>
            </a: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7299" name="Text Box 3"/>
          <p:cNvSpPr txBox="1">
            <a:spLocks noChangeArrowheads="1"/>
          </p:cNvSpPr>
          <p:nvPr/>
        </p:nvSpPr>
        <p:spPr bwMode="auto">
          <a:xfrm>
            <a:off x="4725988" y="58197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كل  واحد  من  ابنائنا  لديه  ملكة  الابداع  ..  والمطلوب  منا  فقط  معرفة  بعض  الوسائل  والطرق  لتفجير  تلك  الطاقات  المكبوتة</a:t>
            </a: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7300" name="Text Box 4"/>
          <p:cNvSpPr txBox="1">
            <a:spLocks noChangeArrowheads="1"/>
          </p:cNvSpPr>
          <p:nvPr/>
        </p:nvSpPr>
        <p:spPr bwMode="auto">
          <a:xfrm>
            <a:off x="-198438" y="762000"/>
            <a:ext cx="5562601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2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علامات  الابداع  ......  كيف  تصقلها  ؟؟</a:t>
            </a: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الابداع  في التعامل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استخدام  مخيلته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مستقل  بأفكاره  ولا  ينقاد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يحب  الانجاز  والنجاح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محب  للتساؤل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يخاطر  ببعض  الحركات  .</a:t>
            </a:r>
            <a:endParaRPr lang="en-US" altLang="en-US" sz="2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67301" name="Picture 5" descr="BD0731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5525" y="1341438"/>
            <a:ext cx="1585913" cy="2519362"/>
          </a:xfrm>
          <a:prstGeom prst="rect">
            <a:avLst/>
          </a:prstGeom>
          <a:noFill/>
        </p:spPr>
      </p:pic>
      <p:pic>
        <p:nvPicPr>
          <p:cNvPr id="567302" name="Picture 6" descr="EN0050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9438" y="3644900"/>
            <a:ext cx="1943100" cy="2089150"/>
          </a:xfrm>
          <a:prstGeom prst="rect">
            <a:avLst/>
          </a:prstGeom>
          <a:noFill/>
        </p:spPr>
      </p:pic>
      <p:pic>
        <p:nvPicPr>
          <p:cNvPr id="567303" name="Picture 7" descr="HM0036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68413" y="4292600"/>
            <a:ext cx="2366962" cy="2374900"/>
          </a:xfrm>
          <a:prstGeom prst="rect">
            <a:avLst/>
          </a:prstGeom>
          <a:noFill/>
        </p:spPr>
      </p:pic>
      <p:sp>
        <p:nvSpPr>
          <p:cNvPr id="567306" name="Rectangle 10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  <p:sp>
        <p:nvSpPr>
          <p:cNvPr id="567307" name="Line 11"/>
          <p:cNvSpPr>
            <a:spLocks noChangeShapeType="1"/>
          </p:cNvSpPr>
          <p:nvPr/>
        </p:nvSpPr>
        <p:spPr bwMode="auto">
          <a:xfrm>
            <a:off x="5364163" y="836613"/>
            <a:ext cx="0" cy="30241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SA"/>
          </a:p>
        </p:txBody>
      </p:sp>
    </p:spTree>
  </p:cSld>
  <p:clrMapOvr>
    <a:masterClrMapping/>
  </p:clrMapOvr>
  <p:transition>
    <p:wheel spokes="3"/>
    <p:sndAc>
      <p:stSnd>
        <p:snd r:embed="rId2" name="Drumc0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99"/>
            </a:gs>
            <a:gs pos="50000">
              <a:srgbClr val="FFFFFF"/>
            </a:gs>
            <a:gs pos="100000">
              <a:srgbClr val="FFFF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Text Box 2"/>
          <p:cNvSpPr txBox="1">
            <a:spLocks noChangeArrowheads="1"/>
          </p:cNvSpPr>
          <p:nvPr/>
        </p:nvSpPr>
        <p:spPr bwMode="auto">
          <a:xfrm>
            <a:off x="928688" y="1516063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4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كيف  تعرف  الابن  المبدع</a:t>
            </a:r>
            <a:r>
              <a:rPr lang="en-US" altLang="en-US" sz="4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568323" name="Text Box 3"/>
          <p:cNvSpPr txBox="1">
            <a:spLocks noChangeArrowheads="1"/>
          </p:cNvSpPr>
          <p:nvPr/>
        </p:nvSpPr>
        <p:spPr bwMode="auto">
          <a:xfrm>
            <a:off x="5508625" y="981075"/>
            <a:ext cx="2971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25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انواع  المبدعون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568324" name="Text Box 4"/>
          <p:cNvSpPr txBox="1">
            <a:spLocks noChangeArrowheads="1"/>
          </p:cNvSpPr>
          <p:nvPr/>
        </p:nvSpPr>
        <p:spPr bwMode="auto">
          <a:xfrm>
            <a:off x="-180975" y="2887663"/>
            <a:ext cx="7696200" cy="34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 </a:t>
            </a:r>
            <a:r>
              <a:rPr lang="ar-SA" altLang="en-US" sz="25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الطفل  المحرك  :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دائما  في  حركة  ولديه  نزعة  دائمة  للشقاوة  والتمرد  ويهوى  السرعة  والقوة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</a:t>
            </a: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ينقصه  الذوق  العام  في  الملبس  والقوة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لديه  طاقة  يمكن  ان  توزع  على  4  اطفال  آخرين  بمثل  سنة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دائم  القفز  ويحب  التسلق  والركض  .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دائما  يحرك  اجزاء  من  جسمه  ،  فهو  مشغول  ومندمج .     </a:t>
            </a:r>
            <a:r>
              <a:rPr lang="ar-AE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ar-SA" alt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يثور  ويغدو  عدوانيا  اذا  انتقد  احد  افكاره  الخاصة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609600" y="677863"/>
            <a:ext cx="434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المرحلة  الذهبية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68326" name="Picture 6" descr="BD0671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502025"/>
            <a:ext cx="2014537" cy="2303463"/>
          </a:xfrm>
          <a:prstGeom prst="rect">
            <a:avLst/>
          </a:prstGeom>
          <a:noFill/>
        </p:spPr>
      </p:pic>
      <p:sp>
        <p:nvSpPr>
          <p:cNvPr id="568328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split dir="in"/>
    <p:sndAc>
      <p:stSnd>
        <p:snd r:embed="rId2" name="Spac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FF"/>
            </a:gs>
            <a:gs pos="50000">
              <a:srgbClr val="FFFFFF"/>
            </a:gs>
            <a:gs pos="100000">
              <a:srgbClr val="FF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Text Box 2"/>
          <p:cNvSpPr txBox="1">
            <a:spLocks noChangeArrowheads="1"/>
          </p:cNvSpPr>
          <p:nvPr/>
        </p:nvSpPr>
        <p:spPr bwMode="auto">
          <a:xfrm>
            <a:off x="2711450" y="13716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النوع  الثاني  :  الابن  المبدع  الحساس 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Dusky" pitchFamily="2" charset="-78"/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cs typeface="PT Bold Dusky" pitchFamily="2" charset="-78"/>
            </a:endParaRPr>
          </a:p>
        </p:txBody>
      </p:sp>
      <p:sp>
        <p:nvSpPr>
          <p:cNvPr id="569347" name="Text Box 3"/>
          <p:cNvSpPr txBox="1">
            <a:spLocks noChangeArrowheads="1"/>
          </p:cNvSpPr>
          <p:nvPr/>
        </p:nvSpPr>
        <p:spPr bwMode="auto">
          <a:xfrm>
            <a:off x="-260350" y="2057400"/>
            <a:ext cx="74676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كثير  الطلبات  والاوامر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يغضب  اذا  لم  ينل  ما  يريده  ويرتطم  بالارض  .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تراه  دائما  متقلب  الادوار  والاطوار 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سريع  الانفعال  والاستثارة  من  قبل  الاطفال  الآخرين .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دقيق  في معظم  تصرفاته   ،  ويشعر  بالقلق  كلما  قابل  موقفا  جديدا  لم  يتعرض  له  مسبقا  . </a:t>
            </a:r>
          </a:p>
          <a:p>
            <a:pPr algn="r" rtl="1">
              <a:spcBef>
                <a:spcPct val="50000"/>
              </a:spcBef>
              <a:buFontTx/>
              <a:buChar char="-"/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يغلب  عليه  الخوف  في  معظم  المواقف  ،  ولا  يحبذ  المواجهة  . </a:t>
            </a:r>
            <a:endParaRPr lang="en-US" altLang="en-US" sz="18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69349" name="Picture 5" descr="EN00349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00" y="765175"/>
            <a:ext cx="2657475" cy="1501775"/>
          </a:xfrm>
          <a:prstGeom prst="rect">
            <a:avLst/>
          </a:prstGeom>
          <a:noFill/>
        </p:spPr>
      </p:pic>
      <p:pic>
        <p:nvPicPr>
          <p:cNvPr id="569350" name="Picture 6" descr="BD0501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4638675"/>
            <a:ext cx="2016125" cy="1885950"/>
          </a:xfrm>
          <a:prstGeom prst="rect">
            <a:avLst/>
          </a:prstGeom>
          <a:noFill/>
        </p:spPr>
      </p:pic>
      <p:pic>
        <p:nvPicPr>
          <p:cNvPr id="569352" name="Picture 8" descr="BD06639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6175" y="4581525"/>
            <a:ext cx="1841500" cy="1841500"/>
          </a:xfrm>
          <a:prstGeom prst="rect">
            <a:avLst/>
          </a:prstGeom>
          <a:noFill/>
        </p:spPr>
      </p:pic>
      <p:sp>
        <p:nvSpPr>
          <p:cNvPr id="569354" name="Rectangle 10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Codeo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FF99"/>
            </a:gs>
            <a:gs pos="50000">
              <a:srgbClr val="FFFFFF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Text Box 2"/>
          <p:cNvSpPr txBox="1">
            <a:spLocks noChangeArrowheads="1"/>
          </p:cNvSpPr>
          <p:nvPr/>
        </p:nvSpPr>
        <p:spPr bwMode="auto">
          <a:xfrm>
            <a:off x="1568450" y="1066800"/>
            <a:ext cx="43434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طفلك  الصعب  شخصية  مبدعة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0371" name="Text Box 3"/>
          <p:cNvSpPr txBox="1">
            <a:spLocks noChangeArrowheads="1"/>
          </p:cNvSpPr>
          <p:nvPr/>
        </p:nvSpPr>
        <p:spPr bwMode="auto">
          <a:xfrm>
            <a:off x="-31750" y="16002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20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دراسة  قام  بها  الدكتور  ستانلي  جرين  في  كتابه  (  الطفل  الصعب  ..  طفل  واعد  )  عن  سمات  الطفل  المبدع 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501650" y="2971800"/>
            <a:ext cx="69342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  يحب  ان  يقوم  بأي  شئ  على  طريقته  هو  .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  يرفض  الطعام  باستمرار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3-  يرفض  الاذعان  للأوامر  والتوجيهات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4- كثير  ما  يخرجنا  عن  هدوئنا  ويثير  الضغط  والاعصاب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5- يعد  اكثر  حساسية  من  الاطفال  الآخرين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6- يتحول  أي  نشاط  له  الى  مظاهر  القوة  والعنف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7- يحب  السيطرة  ويشعر  دائما  بأنه  على  حق  بتبرير  التصرفات  .  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0373" name="Picture 5" descr="EN0037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2349500"/>
            <a:ext cx="2357438" cy="2825750"/>
          </a:xfrm>
          <a:prstGeom prst="rect">
            <a:avLst/>
          </a:prstGeom>
          <a:noFill/>
        </p:spPr>
      </p:pic>
      <p:sp>
        <p:nvSpPr>
          <p:cNvPr id="570375" name="Rectangle 7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randomBar dir="vert"/>
    <p:sndAc>
      <p:stSnd>
        <p:snd r:embed="rId2" name="Jetsons1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50000">
              <a:srgbClr val="FFFF99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Text Box 2"/>
          <p:cNvSpPr txBox="1">
            <a:spLocks noChangeArrowheads="1"/>
          </p:cNvSpPr>
          <p:nvPr/>
        </p:nvSpPr>
        <p:spPr bwMode="auto">
          <a:xfrm>
            <a:off x="152400" y="685800"/>
            <a:ext cx="7146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بعض  الوسائل  التي  تغرس  جذور  الابداع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1395" name="Text Box 3"/>
          <p:cNvSpPr txBox="1">
            <a:spLocks noChangeArrowheads="1"/>
          </p:cNvSpPr>
          <p:nvPr/>
        </p:nvSpPr>
        <p:spPr bwMode="auto">
          <a:xfrm>
            <a:off x="-15875" y="1828800"/>
            <a:ext cx="7543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لعبة  الارقام  المتسلسلة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رتب  الاعداد  من  1  الى  16  بحيث  لا  يكون  على  يمين  العدد  التي  تختاره  أو  أسفله  رقم  أكبر  منه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1396" name="Text Box 4"/>
          <p:cNvSpPr txBox="1">
            <a:spLocks noChangeArrowheads="1"/>
          </p:cNvSpPr>
          <p:nvPr/>
        </p:nvSpPr>
        <p:spPr bwMode="auto">
          <a:xfrm>
            <a:off x="-15875" y="3098800"/>
            <a:ext cx="7696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لعبة  الارقام  المتناثرة 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رتب  الاعداد  من  1  الى  16  بحيث  اذا  جمعت  الاعداد  سواء  عموديا  أو  أفقيا  بحيث  يكون  الناتج  34</a:t>
            </a:r>
            <a:endParaRPr lang="en-US" altLang="en-US" sz="16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1397" name="Picture 5" descr="PE02043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076700"/>
            <a:ext cx="2281238" cy="2781300"/>
          </a:xfrm>
          <a:prstGeom prst="rect">
            <a:avLst/>
          </a:prstGeom>
          <a:noFill/>
        </p:spPr>
      </p:pic>
      <p:pic>
        <p:nvPicPr>
          <p:cNvPr id="571398" name="Picture 6" descr="PE0262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4267200"/>
            <a:ext cx="2508250" cy="2590800"/>
          </a:xfrm>
          <a:prstGeom prst="rect">
            <a:avLst/>
          </a:prstGeom>
          <a:noFill/>
        </p:spPr>
      </p:pic>
      <p:sp>
        <p:nvSpPr>
          <p:cNvPr id="571400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zoom dir="in"/>
    <p:sndAc>
      <p:stSnd>
        <p:snd r:embed="rId2" name="B106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CC"/>
            </a:gs>
            <a:gs pos="50000">
              <a:srgbClr val="FFFFFF"/>
            </a:gs>
            <a:gs pos="100000">
              <a:srgbClr val="FFCC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Text Box 2"/>
          <p:cNvSpPr txBox="1">
            <a:spLocks noChangeArrowheads="1"/>
          </p:cNvSpPr>
          <p:nvPr/>
        </p:nvSpPr>
        <p:spPr bwMode="auto">
          <a:xfrm>
            <a:off x="323850" y="762000"/>
            <a:ext cx="586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sz="32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طرق  تنمية  الابداع  المتسلسل</a:t>
            </a:r>
            <a:endParaRPr lang="en-US" altLang="en-US" sz="32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2659" name="Text Box 3"/>
          <p:cNvSpPr txBox="1">
            <a:spLocks noChangeArrowheads="1"/>
          </p:cNvSpPr>
          <p:nvPr/>
        </p:nvSpPr>
        <p:spPr bwMode="auto">
          <a:xfrm>
            <a:off x="3143250" y="1828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نظرية  التشكيل  البنائي  :  قصة  قبل  النوم 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2660" name="Text Box 4"/>
          <p:cNvSpPr txBox="1">
            <a:spLocks noChangeArrowheads="1"/>
          </p:cNvSpPr>
          <p:nvPr/>
        </p:nvSpPr>
        <p:spPr bwMode="auto">
          <a:xfrm>
            <a:off x="1924050" y="2590800"/>
            <a:ext cx="53340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</a:t>
            </a: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سرد  بعض  القصص  والطلب  منه  طرح  أكبر  عدد  من  العناوين  لهذه  القصص  . </a:t>
            </a:r>
          </a:p>
          <a:p>
            <a:pPr algn="r" rtl="1">
              <a:spcBef>
                <a:spcPct val="50000"/>
              </a:spcBef>
            </a:pPr>
            <a:r>
              <a:rPr lang="ar-SA" alt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طرح  بعض  المواقف  ذات  الاحتمالات  القادمة  والطلب  منه  طرح   أكبر  عدد  من  الاحتمالات  الممكن  حدوثها .</a:t>
            </a: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spcBef>
                <a:spcPct val="50000"/>
              </a:spcBef>
            </a:pPr>
            <a:r>
              <a:rPr lang="ar-SA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قاعدة  الحب  -  الاحرف  الاربعة </a:t>
            </a: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82661" name="Picture 5" descr="BS0055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6738" y="4121150"/>
            <a:ext cx="2590800" cy="2260600"/>
          </a:xfrm>
          <a:prstGeom prst="rect">
            <a:avLst/>
          </a:prstGeom>
          <a:noFill/>
        </p:spPr>
      </p:pic>
      <p:pic>
        <p:nvPicPr>
          <p:cNvPr id="582662" name="Picture 6" descr="BS0206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1500188"/>
            <a:ext cx="1720850" cy="1712912"/>
          </a:xfrm>
          <a:prstGeom prst="rect">
            <a:avLst/>
          </a:prstGeom>
          <a:noFill/>
        </p:spPr>
      </p:pic>
      <p:sp>
        <p:nvSpPr>
          <p:cNvPr id="582664" name="Rectangle 8"/>
          <p:cNvSpPr>
            <a:spLocks noChangeArrowheads="1"/>
          </p:cNvSpPr>
          <p:nvPr/>
        </p:nvSpPr>
        <p:spPr bwMode="auto">
          <a:xfrm>
            <a:off x="7885113" y="0"/>
            <a:ext cx="1258887" cy="6858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>
              <a:solidFill>
                <a:srgbClr val="DDDDDD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zin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806</TotalTime>
  <Words>989</Words>
  <Application>Microsoft Office PowerPoint</Application>
  <PresentationFormat>On-screen Show (4:3)</PresentationFormat>
  <Paragraphs>146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Arial Narrow</vt:lpstr>
      <vt:lpstr>Wingdings</vt:lpstr>
      <vt:lpstr>PT Bold Dusky</vt:lpstr>
      <vt:lpstr>Factory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كيف  نوفر  البيئة  الابداعية 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Dr. Yosry</dc:creator>
  <cp:lastModifiedBy>TOSHIBA</cp:lastModifiedBy>
  <cp:revision>87</cp:revision>
  <cp:lastPrinted>2002-06-04T06:32:10Z</cp:lastPrinted>
  <dcterms:created xsi:type="dcterms:W3CDTF">2002-06-02T09:16:35Z</dcterms:created>
  <dcterms:modified xsi:type="dcterms:W3CDTF">2012-05-28T21:29:19Z</dcterms:modified>
</cp:coreProperties>
</file>