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Default Extension="gif" ContentType="image/gif"/>
  <Override PartName="/ppt/notesSlides/notesSlide9.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notesMasterIdLst>
    <p:notesMasterId r:id="rId15"/>
  </p:notesMasterIdLst>
  <p:handoutMasterIdLst>
    <p:handoutMasterId r:id="rId16"/>
  </p:handoutMasterIdLst>
  <p:sldIdLst>
    <p:sldId id="256" r:id="rId2"/>
    <p:sldId id="257" r:id="rId3"/>
    <p:sldId id="258" r:id="rId4"/>
    <p:sldId id="259" r:id="rId5"/>
    <p:sldId id="267" r:id="rId6"/>
    <p:sldId id="268" r:id="rId7"/>
    <p:sldId id="261" r:id="rId8"/>
    <p:sldId id="269" r:id="rId9"/>
    <p:sldId id="260" r:id="rId10"/>
    <p:sldId id="262" r:id="rId11"/>
    <p:sldId id="263" r:id="rId12"/>
    <p:sldId id="265" r:id="rId13"/>
    <p:sldId id="266" r:id="rId1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Times New Roman" pitchFamily="18" charset="0"/>
      </a:defRPr>
    </a:lvl1pPr>
    <a:lvl2pPr marL="457200" algn="l" rtl="0" eaLnBrk="0" fontAlgn="base" hangingPunct="0">
      <a:spcBef>
        <a:spcPct val="0"/>
      </a:spcBef>
      <a:spcAft>
        <a:spcPct val="0"/>
      </a:spcAft>
      <a:defRPr kern="1200">
        <a:solidFill>
          <a:schemeClr val="tx1"/>
        </a:solidFill>
        <a:latin typeface="Arial" charset="0"/>
        <a:ea typeface="+mn-ea"/>
        <a:cs typeface="Times New Roman" pitchFamily="18" charset="0"/>
      </a:defRPr>
    </a:lvl2pPr>
    <a:lvl3pPr marL="914400" algn="l" rtl="0" eaLnBrk="0" fontAlgn="base" hangingPunct="0">
      <a:spcBef>
        <a:spcPct val="0"/>
      </a:spcBef>
      <a:spcAft>
        <a:spcPct val="0"/>
      </a:spcAft>
      <a:defRPr kern="1200">
        <a:solidFill>
          <a:schemeClr val="tx1"/>
        </a:solidFill>
        <a:latin typeface="Arial" charset="0"/>
        <a:ea typeface="+mn-ea"/>
        <a:cs typeface="Times New Roman" pitchFamily="18" charset="0"/>
      </a:defRPr>
    </a:lvl3pPr>
    <a:lvl4pPr marL="1371600" algn="l" rtl="0" eaLnBrk="0" fontAlgn="base" hangingPunct="0">
      <a:spcBef>
        <a:spcPct val="0"/>
      </a:spcBef>
      <a:spcAft>
        <a:spcPct val="0"/>
      </a:spcAft>
      <a:defRPr kern="1200">
        <a:solidFill>
          <a:schemeClr val="tx1"/>
        </a:solidFill>
        <a:latin typeface="Arial" charset="0"/>
        <a:ea typeface="+mn-ea"/>
        <a:cs typeface="Times New Roman" pitchFamily="18" charset="0"/>
      </a:defRPr>
    </a:lvl4pPr>
    <a:lvl5pPr marL="1828800" algn="l" rtl="0" eaLnBrk="0" fontAlgn="base" hangingPunct="0">
      <a:spcBef>
        <a:spcPct val="0"/>
      </a:spcBef>
      <a:spcAft>
        <a:spcPct val="0"/>
      </a:spcAft>
      <a:defRPr kern="1200">
        <a:solidFill>
          <a:schemeClr val="tx1"/>
        </a:solidFill>
        <a:latin typeface="Arial" charset="0"/>
        <a:ea typeface="+mn-ea"/>
        <a:cs typeface="Times New Roman" pitchFamily="18" charset="0"/>
      </a:defRPr>
    </a:lvl5pPr>
    <a:lvl6pPr marL="2286000" algn="l" defTabSz="914400" rtl="0" eaLnBrk="1" latinLnBrk="0" hangingPunct="1">
      <a:defRPr kern="1200">
        <a:solidFill>
          <a:schemeClr val="tx1"/>
        </a:solidFill>
        <a:latin typeface="Arial" charset="0"/>
        <a:ea typeface="+mn-ea"/>
        <a:cs typeface="Times New Roman" pitchFamily="18" charset="0"/>
      </a:defRPr>
    </a:lvl6pPr>
    <a:lvl7pPr marL="2743200" algn="l" defTabSz="914400" rtl="0" eaLnBrk="1" latinLnBrk="0" hangingPunct="1">
      <a:defRPr kern="1200">
        <a:solidFill>
          <a:schemeClr val="tx1"/>
        </a:solidFill>
        <a:latin typeface="Arial" charset="0"/>
        <a:ea typeface="+mn-ea"/>
        <a:cs typeface="Times New Roman" pitchFamily="18" charset="0"/>
      </a:defRPr>
    </a:lvl7pPr>
    <a:lvl8pPr marL="3200400" algn="l" defTabSz="914400" rtl="0" eaLnBrk="1" latinLnBrk="0" hangingPunct="1">
      <a:defRPr kern="1200">
        <a:solidFill>
          <a:schemeClr val="tx1"/>
        </a:solidFill>
        <a:latin typeface="Arial" charset="0"/>
        <a:ea typeface="+mn-ea"/>
        <a:cs typeface="Times New Roman" pitchFamily="18" charset="0"/>
      </a:defRPr>
    </a:lvl8pPr>
    <a:lvl9pPr marL="3657600" algn="l" defTabSz="914400" rtl="0" eaLnBrk="1" latinLnBrk="0" hangingPunct="1">
      <a:defRPr kern="1200">
        <a:solidFill>
          <a:schemeClr val="tx1"/>
        </a:solidFill>
        <a:latin typeface="Arial" charset="0"/>
        <a:ea typeface="+mn-ea"/>
        <a:cs typeface="Times New Roman" pitchFamily="18"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ric Herzog" initials=""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5F5F5F"/>
    <a:srgbClr val="FFFF66"/>
    <a:srgbClr val="FFCC00"/>
    <a:srgbClr val="00CC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9" autoAdjust="0"/>
    <p:restoredTop sz="72464" autoAdjust="0"/>
  </p:normalViewPr>
  <p:slideViewPr>
    <p:cSldViewPr>
      <p:cViewPr>
        <p:scale>
          <a:sx n="82" d="100"/>
          <a:sy n="82" d="100"/>
        </p:scale>
        <p:origin x="-1212" y="276"/>
      </p:cViewPr>
      <p:guideLst>
        <p:guide orient="horz" pos="1536"/>
        <p:guide pos="960"/>
      </p:guideLst>
    </p:cSldViewPr>
  </p:slideViewPr>
  <p:notesTextViewPr>
    <p:cViewPr>
      <p:scale>
        <a:sx n="100" d="100"/>
        <a:sy n="100" d="100"/>
      </p:scale>
      <p:origin x="0" y="18"/>
    </p:cViewPr>
  </p:notesText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5F7A62-7CE6-4514-9791-E410BECB5AD9}" type="doc">
      <dgm:prSet loTypeId="urn:microsoft.com/office/officeart/2005/8/layout/venn2" loCatId="relationship" qsTypeId="urn:microsoft.com/office/officeart/2005/8/quickstyle/simple3" qsCatId="simple" csTypeId="urn:microsoft.com/office/officeart/2005/8/colors/accent1_2" csCatId="accent1" phldr="1"/>
      <dgm:spPr/>
      <dgm:t>
        <a:bodyPr/>
        <a:lstStyle/>
        <a:p>
          <a:endParaRPr lang="en-US"/>
        </a:p>
      </dgm:t>
    </dgm:pt>
    <dgm:pt modelId="{5AE324F5-089A-4D58-8CFF-4DE98B28DF7C}">
      <dgm:prSet phldrT="[Text]" custT="1"/>
      <dgm:spPr/>
      <dgm:t>
        <a:bodyPr/>
        <a:lstStyle/>
        <a:p>
          <a:r>
            <a:rPr lang="ar-SA" sz="2800" b="1" dirty="0" smtClean="0">
              <a:cs typeface="AL-Mohanad Bold" pitchFamily="2" charset="-78"/>
            </a:rPr>
            <a:t>التعليم عن بعد</a:t>
          </a:r>
          <a:endParaRPr lang="en-US" sz="2800" b="1" dirty="0">
            <a:cs typeface="AL-Mohanad Bold" pitchFamily="2" charset="-78"/>
          </a:endParaRPr>
        </a:p>
      </dgm:t>
    </dgm:pt>
    <dgm:pt modelId="{545033C1-8256-4927-8A75-DCB65BBE7FE5}" type="parTrans" cxnId="{871020EE-A102-4974-ABAB-3F6F124D71A7}">
      <dgm:prSet/>
      <dgm:spPr/>
      <dgm:t>
        <a:bodyPr/>
        <a:lstStyle/>
        <a:p>
          <a:endParaRPr lang="en-US"/>
        </a:p>
      </dgm:t>
    </dgm:pt>
    <dgm:pt modelId="{32F47A1C-AD8B-4C15-919C-A04D39F9AF1F}" type="sibTrans" cxnId="{871020EE-A102-4974-ABAB-3F6F124D71A7}">
      <dgm:prSet/>
      <dgm:spPr/>
      <dgm:t>
        <a:bodyPr/>
        <a:lstStyle/>
        <a:p>
          <a:endParaRPr lang="en-US"/>
        </a:p>
      </dgm:t>
    </dgm:pt>
    <dgm:pt modelId="{F7C631DD-C387-4D71-9378-0CC89868D150}">
      <dgm:prSet phldrT="[Text]" custT="1"/>
      <dgm:spPr/>
      <dgm:t>
        <a:bodyPr/>
        <a:lstStyle/>
        <a:p>
          <a:r>
            <a:rPr lang="ar-SA" sz="2400" b="1" dirty="0" smtClean="0">
              <a:cs typeface="AL-Mohanad Bold" pitchFamily="2" charset="-78"/>
            </a:rPr>
            <a:t>التعليم الالكتروني</a:t>
          </a:r>
          <a:endParaRPr lang="en-US" sz="2400" b="1" dirty="0">
            <a:cs typeface="AL-Mohanad Bold" pitchFamily="2" charset="-78"/>
          </a:endParaRPr>
        </a:p>
      </dgm:t>
    </dgm:pt>
    <dgm:pt modelId="{3F1AB640-F7E7-40C7-8056-5E90E3A8A6B0}" type="parTrans" cxnId="{9252F55C-2AFE-4282-8728-7CBD4922D46E}">
      <dgm:prSet/>
      <dgm:spPr/>
      <dgm:t>
        <a:bodyPr/>
        <a:lstStyle/>
        <a:p>
          <a:endParaRPr lang="en-US"/>
        </a:p>
      </dgm:t>
    </dgm:pt>
    <dgm:pt modelId="{F7BC5C88-C763-4C5F-B8DB-9F3B79CEE154}" type="sibTrans" cxnId="{9252F55C-2AFE-4282-8728-7CBD4922D46E}">
      <dgm:prSet/>
      <dgm:spPr/>
      <dgm:t>
        <a:bodyPr/>
        <a:lstStyle/>
        <a:p>
          <a:endParaRPr lang="en-US"/>
        </a:p>
      </dgm:t>
    </dgm:pt>
    <dgm:pt modelId="{277954FB-5D49-435B-B895-9E40B641896C}">
      <dgm:prSet phldrT="[Text]" custT="1"/>
      <dgm:spPr/>
      <dgm:t>
        <a:bodyPr/>
        <a:lstStyle/>
        <a:p>
          <a:r>
            <a:rPr lang="ar-SA" sz="2400" b="1" dirty="0" smtClean="0">
              <a:cs typeface="AL-Mohanad Bold" pitchFamily="2" charset="-78"/>
            </a:rPr>
            <a:t>التعلم المبني على استخدام الحاسب </a:t>
          </a:r>
          <a:endParaRPr lang="en-US" sz="2400" b="1" dirty="0" smtClean="0">
            <a:cs typeface="AL-Mohanad Bold" pitchFamily="2" charset="-78"/>
          </a:endParaRPr>
        </a:p>
        <a:p>
          <a:r>
            <a:rPr lang="en-US" sz="2000" dirty="0" smtClean="0">
              <a:cs typeface="AL-Mohanad Bold" pitchFamily="2" charset="-78"/>
            </a:rPr>
            <a:t>Computer-Based  Learning (CBL)</a:t>
          </a:r>
          <a:endParaRPr lang="en-US" sz="2000" dirty="0">
            <a:cs typeface="AL-Mohanad Bold" pitchFamily="2" charset="-78"/>
          </a:endParaRPr>
        </a:p>
      </dgm:t>
    </dgm:pt>
    <dgm:pt modelId="{B76A4139-656B-4273-A85C-65AF503219F9}" type="parTrans" cxnId="{D6483B98-0B46-4CBB-914B-74C499905E2A}">
      <dgm:prSet/>
      <dgm:spPr/>
      <dgm:t>
        <a:bodyPr/>
        <a:lstStyle/>
        <a:p>
          <a:endParaRPr lang="en-US"/>
        </a:p>
      </dgm:t>
    </dgm:pt>
    <dgm:pt modelId="{4C1FC31B-91A3-4F9F-BD5F-05E60C50B528}" type="sibTrans" cxnId="{D6483B98-0B46-4CBB-914B-74C499905E2A}">
      <dgm:prSet/>
      <dgm:spPr/>
      <dgm:t>
        <a:bodyPr/>
        <a:lstStyle/>
        <a:p>
          <a:endParaRPr lang="en-US"/>
        </a:p>
      </dgm:t>
    </dgm:pt>
    <dgm:pt modelId="{F45842FC-E683-4576-8C62-493CEBB70648}" type="pres">
      <dgm:prSet presAssocID="{815F7A62-7CE6-4514-9791-E410BECB5AD9}" presName="Name0" presStyleCnt="0">
        <dgm:presLayoutVars>
          <dgm:chMax val="7"/>
          <dgm:resizeHandles val="exact"/>
        </dgm:presLayoutVars>
      </dgm:prSet>
      <dgm:spPr/>
    </dgm:pt>
    <dgm:pt modelId="{BBDB18B5-E2B0-483A-827E-CAC4419EBC2B}" type="pres">
      <dgm:prSet presAssocID="{815F7A62-7CE6-4514-9791-E410BECB5AD9}" presName="comp1" presStyleCnt="0"/>
      <dgm:spPr/>
    </dgm:pt>
    <dgm:pt modelId="{3A85D6BF-B521-4249-A207-CA8A70EBF602}" type="pres">
      <dgm:prSet presAssocID="{815F7A62-7CE6-4514-9791-E410BECB5AD9}" presName="circle1" presStyleLbl="node1" presStyleIdx="0" presStyleCnt="3" custScaleX="151173"/>
      <dgm:spPr/>
      <dgm:t>
        <a:bodyPr/>
        <a:lstStyle/>
        <a:p>
          <a:endParaRPr lang="en-US"/>
        </a:p>
      </dgm:t>
    </dgm:pt>
    <dgm:pt modelId="{7110A7CA-8E6D-4518-9E4E-1C0225C0BEA2}" type="pres">
      <dgm:prSet presAssocID="{815F7A62-7CE6-4514-9791-E410BECB5AD9}" presName="c1text" presStyleLbl="node1" presStyleIdx="0" presStyleCnt="3">
        <dgm:presLayoutVars>
          <dgm:bulletEnabled val="1"/>
        </dgm:presLayoutVars>
      </dgm:prSet>
      <dgm:spPr/>
      <dgm:t>
        <a:bodyPr/>
        <a:lstStyle/>
        <a:p>
          <a:endParaRPr lang="en-US"/>
        </a:p>
      </dgm:t>
    </dgm:pt>
    <dgm:pt modelId="{B33A72A4-2C10-4881-B83E-970B00232E98}" type="pres">
      <dgm:prSet presAssocID="{815F7A62-7CE6-4514-9791-E410BECB5AD9}" presName="comp2" presStyleCnt="0"/>
      <dgm:spPr/>
    </dgm:pt>
    <dgm:pt modelId="{B46055C1-F2F4-4AC9-A5F1-10C9A7F1E4FD}" type="pres">
      <dgm:prSet presAssocID="{815F7A62-7CE6-4514-9791-E410BECB5AD9}" presName="circle2" presStyleLbl="node1" presStyleIdx="1" presStyleCnt="3" custScaleX="164064"/>
      <dgm:spPr/>
    </dgm:pt>
    <dgm:pt modelId="{B147189F-CE2B-4C12-86F9-2E731C598D45}" type="pres">
      <dgm:prSet presAssocID="{815F7A62-7CE6-4514-9791-E410BECB5AD9}" presName="c2text" presStyleLbl="node1" presStyleIdx="1" presStyleCnt="3">
        <dgm:presLayoutVars>
          <dgm:bulletEnabled val="1"/>
        </dgm:presLayoutVars>
      </dgm:prSet>
      <dgm:spPr/>
    </dgm:pt>
    <dgm:pt modelId="{EE042603-BA2B-48CC-B50A-6E3B582E9348}" type="pres">
      <dgm:prSet presAssocID="{815F7A62-7CE6-4514-9791-E410BECB5AD9}" presName="comp3" presStyleCnt="0"/>
      <dgm:spPr/>
    </dgm:pt>
    <dgm:pt modelId="{4FC905CF-D234-47AB-8E6F-51F175EA217F}" type="pres">
      <dgm:prSet presAssocID="{815F7A62-7CE6-4514-9791-E410BECB5AD9}" presName="circle3" presStyleLbl="node1" presStyleIdx="2" presStyleCnt="3" custScaleX="189845" custLinFactNeighborY="-3124"/>
      <dgm:spPr/>
      <dgm:t>
        <a:bodyPr/>
        <a:lstStyle/>
        <a:p>
          <a:endParaRPr lang="en-US"/>
        </a:p>
      </dgm:t>
    </dgm:pt>
    <dgm:pt modelId="{1721B0ED-084F-4C1A-99D6-2822859AF665}" type="pres">
      <dgm:prSet presAssocID="{815F7A62-7CE6-4514-9791-E410BECB5AD9}" presName="c3text" presStyleLbl="node1" presStyleIdx="2" presStyleCnt="3">
        <dgm:presLayoutVars>
          <dgm:bulletEnabled val="1"/>
        </dgm:presLayoutVars>
      </dgm:prSet>
      <dgm:spPr/>
      <dgm:t>
        <a:bodyPr/>
        <a:lstStyle/>
        <a:p>
          <a:endParaRPr lang="en-US"/>
        </a:p>
      </dgm:t>
    </dgm:pt>
  </dgm:ptLst>
  <dgm:cxnLst>
    <dgm:cxn modelId="{30DE5C12-0161-4822-AEC2-AF7B8F8F8092}" type="presOf" srcId="{5AE324F5-089A-4D58-8CFF-4DE98B28DF7C}" destId="{3A85D6BF-B521-4249-A207-CA8A70EBF602}" srcOrd="0" destOrd="0" presId="urn:microsoft.com/office/officeart/2005/8/layout/venn2"/>
    <dgm:cxn modelId="{1F569694-D8BE-4598-B74B-7738FF7F5484}" type="presOf" srcId="{5AE324F5-089A-4D58-8CFF-4DE98B28DF7C}" destId="{7110A7CA-8E6D-4518-9E4E-1C0225C0BEA2}" srcOrd="1" destOrd="0" presId="urn:microsoft.com/office/officeart/2005/8/layout/venn2"/>
    <dgm:cxn modelId="{2282FF2F-351F-4292-84AE-50D3C4C770D8}" type="presOf" srcId="{277954FB-5D49-435B-B895-9E40B641896C}" destId="{4FC905CF-D234-47AB-8E6F-51F175EA217F}" srcOrd="0" destOrd="0" presId="urn:microsoft.com/office/officeart/2005/8/layout/venn2"/>
    <dgm:cxn modelId="{74328FE2-EDC0-4830-A37B-FF81ED040B29}" type="presOf" srcId="{F7C631DD-C387-4D71-9378-0CC89868D150}" destId="{B46055C1-F2F4-4AC9-A5F1-10C9A7F1E4FD}" srcOrd="0" destOrd="0" presId="urn:microsoft.com/office/officeart/2005/8/layout/venn2"/>
    <dgm:cxn modelId="{871020EE-A102-4974-ABAB-3F6F124D71A7}" srcId="{815F7A62-7CE6-4514-9791-E410BECB5AD9}" destId="{5AE324F5-089A-4D58-8CFF-4DE98B28DF7C}" srcOrd="0" destOrd="0" parTransId="{545033C1-8256-4927-8A75-DCB65BBE7FE5}" sibTransId="{32F47A1C-AD8B-4C15-919C-A04D39F9AF1F}"/>
    <dgm:cxn modelId="{9252F55C-2AFE-4282-8728-7CBD4922D46E}" srcId="{815F7A62-7CE6-4514-9791-E410BECB5AD9}" destId="{F7C631DD-C387-4D71-9378-0CC89868D150}" srcOrd="1" destOrd="0" parTransId="{3F1AB640-F7E7-40C7-8056-5E90E3A8A6B0}" sibTransId="{F7BC5C88-C763-4C5F-B8DB-9F3B79CEE154}"/>
    <dgm:cxn modelId="{D6483B98-0B46-4CBB-914B-74C499905E2A}" srcId="{815F7A62-7CE6-4514-9791-E410BECB5AD9}" destId="{277954FB-5D49-435B-B895-9E40B641896C}" srcOrd="2" destOrd="0" parTransId="{B76A4139-656B-4273-A85C-65AF503219F9}" sibTransId="{4C1FC31B-91A3-4F9F-BD5F-05E60C50B528}"/>
    <dgm:cxn modelId="{1F5565B6-869E-4B83-9A63-43D5EF1CE0CB}" type="presOf" srcId="{277954FB-5D49-435B-B895-9E40B641896C}" destId="{1721B0ED-084F-4C1A-99D6-2822859AF665}" srcOrd="1" destOrd="0" presId="urn:microsoft.com/office/officeart/2005/8/layout/venn2"/>
    <dgm:cxn modelId="{F9B8225E-185D-4F21-A84F-C2723949BA3B}" type="presOf" srcId="{F7C631DD-C387-4D71-9378-0CC89868D150}" destId="{B147189F-CE2B-4C12-86F9-2E731C598D45}" srcOrd="1" destOrd="0" presId="urn:microsoft.com/office/officeart/2005/8/layout/venn2"/>
    <dgm:cxn modelId="{D3352E38-74DE-4CE0-83DB-C78CF22E3F52}" type="presOf" srcId="{815F7A62-7CE6-4514-9791-E410BECB5AD9}" destId="{F45842FC-E683-4576-8C62-493CEBB70648}" srcOrd="0" destOrd="0" presId="urn:microsoft.com/office/officeart/2005/8/layout/venn2"/>
    <dgm:cxn modelId="{DEDB64E0-7636-48E0-93A7-89ABD1EBDB37}" type="presParOf" srcId="{F45842FC-E683-4576-8C62-493CEBB70648}" destId="{BBDB18B5-E2B0-483A-827E-CAC4419EBC2B}" srcOrd="0" destOrd="0" presId="urn:microsoft.com/office/officeart/2005/8/layout/venn2"/>
    <dgm:cxn modelId="{D10FB776-8711-4348-A203-F2691BE864FE}" type="presParOf" srcId="{BBDB18B5-E2B0-483A-827E-CAC4419EBC2B}" destId="{3A85D6BF-B521-4249-A207-CA8A70EBF602}" srcOrd="0" destOrd="0" presId="urn:microsoft.com/office/officeart/2005/8/layout/venn2"/>
    <dgm:cxn modelId="{3ACD186E-447A-4AA8-BBF3-D24DFD143697}" type="presParOf" srcId="{BBDB18B5-E2B0-483A-827E-CAC4419EBC2B}" destId="{7110A7CA-8E6D-4518-9E4E-1C0225C0BEA2}" srcOrd="1" destOrd="0" presId="urn:microsoft.com/office/officeart/2005/8/layout/venn2"/>
    <dgm:cxn modelId="{A4BF2B98-FA2D-403F-9E18-2405EB79C818}" type="presParOf" srcId="{F45842FC-E683-4576-8C62-493CEBB70648}" destId="{B33A72A4-2C10-4881-B83E-970B00232E98}" srcOrd="1" destOrd="0" presId="urn:microsoft.com/office/officeart/2005/8/layout/venn2"/>
    <dgm:cxn modelId="{080F217B-2B43-44C0-ABD5-041EC7F27EC3}" type="presParOf" srcId="{B33A72A4-2C10-4881-B83E-970B00232E98}" destId="{B46055C1-F2F4-4AC9-A5F1-10C9A7F1E4FD}" srcOrd="0" destOrd="0" presId="urn:microsoft.com/office/officeart/2005/8/layout/venn2"/>
    <dgm:cxn modelId="{59087098-9F38-4C82-96EC-2C5CE2A44C38}" type="presParOf" srcId="{B33A72A4-2C10-4881-B83E-970B00232E98}" destId="{B147189F-CE2B-4C12-86F9-2E731C598D45}" srcOrd="1" destOrd="0" presId="urn:microsoft.com/office/officeart/2005/8/layout/venn2"/>
    <dgm:cxn modelId="{2115E1D1-B1C2-4957-B90F-6993F240B7A3}" type="presParOf" srcId="{F45842FC-E683-4576-8C62-493CEBB70648}" destId="{EE042603-BA2B-48CC-B50A-6E3B582E9348}" srcOrd="2" destOrd="0" presId="urn:microsoft.com/office/officeart/2005/8/layout/venn2"/>
    <dgm:cxn modelId="{2BB0E229-7ABA-4D47-84B4-8FD5875AD7C4}" type="presParOf" srcId="{EE042603-BA2B-48CC-B50A-6E3B582E9348}" destId="{4FC905CF-D234-47AB-8E6F-51F175EA217F}" srcOrd="0" destOrd="0" presId="urn:microsoft.com/office/officeart/2005/8/layout/venn2"/>
    <dgm:cxn modelId="{9C94D6A3-74A3-4761-978C-5E9A28D77744}" type="presParOf" srcId="{EE042603-BA2B-48CC-B50A-6E3B582E9348}" destId="{1721B0ED-084F-4C1A-99D6-2822859AF665}" srcOrd="1" destOrd="0" presId="urn:microsoft.com/office/officeart/2005/8/layout/venn2"/>
  </dgm:cxnLst>
  <dgm:bg/>
  <dgm:whole/>
</dgm:dataModel>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en-US"/>
          </a:p>
        </p:txBody>
      </p:sp>
      <p:sp>
        <p:nvSpPr>
          <p:cNvPr id="15363" name="Rectangle 3"/>
          <p:cNvSpPr>
            <a:spLocks noGrp="1" noChangeArrowheads="1"/>
          </p:cNvSpPr>
          <p:nvPr>
            <p:ph type="dt" sz="quarter"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en-US"/>
          </a:p>
        </p:txBody>
      </p:sp>
      <p:sp>
        <p:nvSpPr>
          <p:cNvPr id="15364" name="Rectangle 4"/>
          <p:cNvSpPr>
            <a:spLocks noGrp="1" noChangeArrowheads="1"/>
          </p:cNvSpPr>
          <p:nvPr>
            <p:ph type="ftr" sz="quarter" idx="2"/>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en-US"/>
          </a:p>
        </p:txBody>
      </p:sp>
      <p:sp>
        <p:nvSpPr>
          <p:cNvPr id="15365" name="Rectangle 5"/>
          <p:cNvSpPr>
            <a:spLocks noGrp="1" noChangeArrowheads="1"/>
          </p:cNvSpPr>
          <p:nvPr>
            <p:ph type="sldNum" sz="quarter" idx="3"/>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7E725796-EECF-4D79-A3B4-2960BE7DB830}"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en-US"/>
          </a:p>
        </p:txBody>
      </p:sp>
      <p:sp>
        <p:nvSpPr>
          <p:cNvPr id="17411" name="Rectangle 3"/>
          <p:cNvSpPr>
            <a:spLocks noGrp="1" noChangeArrowheads="1"/>
          </p:cNvSpPr>
          <p:nvPr>
            <p:ph type="dt"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en-US"/>
          </a:p>
        </p:txBody>
      </p:sp>
      <p:sp>
        <p:nvSpPr>
          <p:cNvPr id="17412"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7413" name="Rectangle 5"/>
          <p:cNvSpPr>
            <a:spLocks noGrp="1" noChangeArrowheads="1"/>
          </p:cNvSpPr>
          <p:nvPr>
            <p:ph type="body" sz="quarter" idx="3"/>
          </p:nvPr>
        </p:nvSpPr>
        <p:spPr bwMode="auto">
          <a:xfrm>
            <a:off x="914400" y="4343400"/>
            <a:ext cx="5029200" cy="41148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7414" name="Rectangle 6"/>
          <p:cNvSpPr>
            <a:spLocks noGrp="1" noChangeArrowheads="1"/>
          </p:cNvSpPr>
          <p:nvPr>
            <p:ph type="ftr" sz="quarter" idx="4"/>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en-US"/>
          </a:p>
        </p:txBody>
      </p:sp>
      <p:sp>
        <p:nvSpPr>
          <p:cNvPr id="17415" name="Rectangle 7"/>
          <p:cNvSpPr>
            <a:spLocks noGrp="1" noChangeArrowheads="1"/>
          </p:cNvSpPr>
          <p:nvPr>
            <p:ph type="sldNum" sz="quarter" idx="5"/>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4DC6987C-78C6-44C7-83B0-C5E9E41D64C3}"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1pPr>
    <a:lvl2pPr marL="4572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2pPr>
    <a:lvl3pPr marL="9144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3pPr>
    <a:lvl4pPr marL="13716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4pPr>
    <a:lvl5pPr marL="18288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algn="r" rtl="1"/>
            <a:r>
              <a:rPr lang="ar-SA" dirty="0" smtClean="0"/>
              <a:t>قبل</a:t>
            </a:r>
            <a:r>
              <a:rPr lang="ar-SA" baseline="0" dirty="0" smtClean="0"/>
              <a:t> أن نتطرق إلى مراحل تطوير التعليم الالكتروني والتعلم عن بعد يحسن في البداية الوقوف بايجاز عند مصطلحين عادة ما يستخدمان للدلاة على نفس المفهوم وهما التعليم الالكتروني أو التعلم الالكتروني والتعليم عن بعد. وسنوضح بشكل مختصر الفرق بينهما. فالتعليم عن بعد هو المطلح الأشمل حيث يتم تطبيق التعليم فيه بطرق منها الكتب والمذكرات (وهي الأشهر والأقدم) ومنها الأشرطة السمعية ومواد الفديو المرئية، وكذلك عن طريق البث من خلال الإذاعة والبث التلفزيوني وكذلك استخدام الحاسب الألي والانترنت، والمعيار المحدد لهوية هذا التعلين هو كلمة ”عن بعد“ وهو التباعد الزماني والمكاني بين المدرس والمتلقي. </a:t>
            </a:r>
          </a:p>
          <a:p>
            <a:pPr algn="r" rtl="1"/>
            <a:r>
              <a:rPr lang="ar-SA" baseline="0" dirty="0" smtClean="0"/>
              <a:t>وهذا النوع من التعلي أي التعليم عت بعد وجد منذ زمن بعيد في التعليم العالي ووجد كذلك في المملكة العربية السعودية وعُرف لمصلطح الانتساب.</a:t>
            </a:r>
          </a:p>
          <a:p>
            <a:pPr algn="r" rtl="1"/>
            <a:r>
              <a:rPr lang="ar-SA" baseline="0" dirty="0" smtClean="0"/>
              <a:t>والانتساب هو نظام تقليدي معمول به في مؤسسات التعليم الأساسي والتعليم العالي واشتهر تطبيقه في التخصصات النظرية في بعض الجامعات السعودية مثل جامعة الملك عبد العزيز وجامعة الإمام محمد بن سعود الإسلامية، حيث يقوم المنتسب بالدراسة الذاتية ويعتمد على نفسه في الدراسة ويؤدي في آخر العام أو الفصل الدراسي الاختبار.</a:t>
            </a:r>
          </a:p>
          <a:p>
            <a:pPr algn="r" rtl="1"/>
            <a:endParaRPr lang="ar-SA" baseline="0" dirty="0" smtClean="0"/>
          </a:p>
          <a:p>
            <a:pPr algn="r" rtl="1"/>
            <a:r>
              <a:rPr lang="ar-SA" baseline="0" dirty="0" smtClean="0"/>
              <a:t>ومع التطور التقني والمعلوماتي الذي شهده العام ما بين الفترة 1980 و 1999 استفاد التعليم عن بعد من هذه الثورة التقنية كما استفاد نمط التعليم التقليدي منها على حد سواء واستخدمت التقنيات الحديثة في زيادة الفاعلية في العملية التعليمية، وظهر مصطلح التعليم الالكتروني في عام 1999 في لوس أنجلوس بعد أن تغلغل استخدام تقنية العلومات في التعليم. </a:t>
            </a:r>
          </a:p>
          <a:p>
            <a:pPr algn="r" rtl="1"/>
            <a:endParaRPr lang="ar-SA" baseline="0" dirty="0" smtClean="0"/>
          </a:p>
          <a:p>
            <a:pPr algn="r" rtl="1"/>
            <a:r>
              <a:rPr lang="ar-SA" baseline="0" dirty="0" smtClean="0"/>
              <a:t>ويرى الكثير م الباحثين أمثال بيت، ونبير وجاريسون وموور أن التعليم الإلكتروني هو امتداد طبيعي للتعليم عن بعد، كما ينظر عدد من الباحثين إلى المصلحين كمرادفين يحل أحدهما محل الآخر. </a:t>
            </a:r>
          </a:p>
          <a:p>
            <a:pPr algn="r" rtl="1"/>
            <a:endParaRPr lang="ar-SA" baseline="0" dirty="0" smtClean="0"/>
          </a:p>
          <a:p>
            <a:pPr algn="r" rtl="1"/>
            <a:r>
              <a:rPr lang="ar-SA" baseline="0" dirty="0" smtClean="0"/>
              <a:t>وبالتالي التعليم الإلكتروني هو تعليم توظف فيه تقنيات الاتصالات والمعلومات لخدمة التعليمية سواء مكانت تعليم تقليدي أو تعليم عن بعد أو تعليم مزيج أو ما يسمى </a:t>
            </a:r>
            <a:r>
              <a:rPr lang="en-US" baseline="0" dirty="0" smtClean="0"/>
              <a:t>Blending Learning</a:t>
            </a:r>
            <a:r>
              <a:rPr lang="ar-SA" baseline="0" dirty="0" smtClean="0"/>
              <a:t>. وما يمكن أن يقال أنه لن يكون هناك خيار أمام الجامعات سوى استخدام تقنيات المعلومات والاتصالات ليس فقد في المجال البحثي لكن في المجال الإداري والتعليمي ايضا كما ذكر الباحث هينك فانديمولن في كتابه ”الجامعة الافتراضية في الجامعات الأوربية.</a:t>
            </a:r>
            <a:endParaRPr lang="en-US" baseline="0" dirty="0" smtClean="0"/>
          </a:p>
        </p:txBody>
      </p:sp>
      <p:sp>
        <p:nvSpPr>
          <p:cNvPr id="4" name="Slide Number Placeholder 3"/>
          <p:cNvSpPr>
            <a:spLocks noGrp="1"/>
          </p:cNvSpPr>
          <p:nvPr>
            <p:ph type="sldNum" sz="quarter" idx="10"/>
          </p:nvPr>
        </p:nvSpPr>
        <p:spPr/>
        <p:txBody>
          <a:bodyPr/>
          <a:lstStyle/>
          <a:p>
            <a:fld id="{4DC6987C-78C6-44C7-83B0-C5E9E41D64C3}" type="slidenum">
              <a:rPr lang="en-US" smtClean="0"/>
              <a:pPr/>
              <a:t>3</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r" rtl="1"/>
            <a:r>
              <a:rPr lang="ar-SA" dirty="0" smtClean="0"/>
              <a:t>هذا ما </a:t>
            </a:r>
            <a:endParaRPr lang="en-US" dirty="0"/>
          </a:p>
        </p:txBody>
      </p:sp>
      <p:sp>
        <p:nvSpPr>
          <p:cNvPr id="4" name="Slide Number Placeholder 3"/>
          <p:cNvSpPr>
            <a:spLocks noGrp="1"/>
          </p:cNvSpPr>
          <p:nvPr>
            <p:ph type="sldNum" sz="quarter" idx="10"/>
          </p:nvPr>
        </p:nvSpPr>
        <p:spPr/>
        <p:txBody>
          <a:bodyPr/>
          <a:lstStyle/>
          <a:p>
            <a:fld id="{4DC6987C-78C6-44C7-83B0-C5E9E41D64C3}" type="slidenum">
              <a:rPr lang="en-US" smtClean="0"/>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r" rtl="1"/>
            <a:r>
              <a:rPr lang="ar-SA" dirty="0" smtClean="0"/>
              <a:t>وبالنظر</a:t>
            </a:r>
            <a:r>
              <a:rPr lang="ar-SA" baseline="0" dirty="0" smtClean="0"/>
              <a:t> في التسلسل أو الخط الزمني للتعليم عن بعد نجد أن هذا النوع من التعليم ظهر قبل أكثر من 150 سنة في دول أوربا وأمريكا، ويظهر أمامنا أهم المحطات الزمنة التي تحدد تطور التعليم عن بعد ففي عام 1840 قام الباحث اسحاق بتمان بتدريس الاختزال بالمراسلة في منطقة بيرث في المملكة المتحدة. وفي عام 1856 قام تشارليس وقوستاف بتطوير برامج تعليم عن بعد لتعليم اللغة في ألمانيا. وفي عام 1886 ظهىرت محطة مهمة عندما بدأ كلية هيرمود في السويد باتاحة دراسة اللغة الانجليزية عن بعد..وتوالت المبادرات حيث أسست كلية المراسلة الجامعية في لندن عام 1887 وبدأت جامعة شيكاغو في تفعيل الكراسلة كطريقة للتعليم....وقامت جامعات أيو وبوردو وكانساس في الولايات المتحدة الأمريكية بتجربة التدريس من خلال البث التلفزيوني في عام 1930...حظيت فرنسا بنصيبها من التعليم عن بعد بانشاء خدمة التعليم من خلال البريد والمراسلة في باريس...وبدأت في عام 1957 جامعة نيويورك في تقديم بعض المواد الدراسية من خلال برامج  التلفاز بالاشتراك ع شبكة </a:t>
            </a:r>
            <a:r>
              <a:rPr lang="en-US" baseline="0" dirty="0" smtClean="0"/>
              <a:t>CBS </a:t>
            </a:r>
            <a:r>
              <a:rPr lang="ar-SA" baseline="0" dirty="0" smtClean="0"/>
              <a:t>التلفزيونية....</a:t>
            </a:r>
            <a:endParaRPr lang="en-US" dirty="0"/>
          </a:p>
        </p:txBody>
      </p:sp>
      <p:sp>
        <p:nvSpPr>
          <p:cNvPr id="4" name="Slide Number Placeholder 3"/>
          <p:cNvSpPr>
            <a:spLocks noGrp="1"/>
          </p:cNvSpPr>
          <p:nvPr>
            <p:ph type="sldNum" sz="quarter" idx="10"/>
          </p:nvPr>
        </p:nvSpPr>
        <p:spPr/>
        <p:txBody>
          <a:bodyPr/>
          <a:lstStyle/>
          <a:p>
            <a:fld id="{4DC6987C-78C6-44C7-83B0-C5E9E41D64C3}"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r" rtl="1"/>
            <a:r>
              <a:rPr lang="ar-SA" dirty="0" smtClean="0"/>
              <a:t>وكان عام</a:t>
            </a:r>
            <a:r>
              <a:rPr lang="ar-SA" baseline="0" dirty="0" smtClean="0"/>
              <a:t> 1969 علامة فارفة في تطوير التعليم عن بعد باطلاق شبكة </a:t>
            </a:r>
            <a:r>
              <a:rPr lang="en-US" baseline="0" dirty="0" err="1" smtClean="0"/>
              <a:t>ARPANet</a:t>
            </a:r>
            <a:r>
              <a:rPr lang="ar-SA" baseline="0" dirty="0" smtClean="0"/>
              <a:t> بين جامعة كاليفورنيا في لوس انجلوس ومعهد ستانفورد للأبحاث، حيث كونت هذه الشبكة ما يسمى في عالمنا الآن بالانترنت...وكان تأسيس الجامعة المفتوحة في المملكة المتحدة في عام 1971 من العلامات الفارقة كأول جامعة تعتمد على التعليم عن بعد كوسيلة أساسية في تقديم البرامج الأكاديمية...وكان التطور التقني في مجال الحاسب الآلي دور كبير في تفعيل التعليم عن بعد عندما أطلقت شركة </a:t>
            </a:r>
            <a:r>
              <a:rPr lang="en-US" baseline="0" dirty="0" smtClean="0"/>
              <a:t>IBM</a:t>
            </a:r>
            <a:r>
              <a:rPr lang="ar-SA" baseline="0" dirty="0" smtClean="0"/>
              <a:t> الحاسب الشخصي في عام 1981 وأطلقت شركة فينكس وشركة سوني الأقراص المدمجة موسيلة للتخزين المعلومات....وكان لاعتماد بروتكول </a:t>
            </a:r>
            <a:r>
              <a:rPr lang="en-US" baseline="0" dirty="0" smtClean="0"/>
              <a:t>TCP/IP </a:t>
            </a:r>
            <a:r>
              <a:rPr lang="ar-SA" baseline="0" dirty="0" smtClean="0"/>
              <a:t>في عام 1985كأداة للاتصال ونقل البيانات دور كبير في اتاحة الفرصة للمتعلمين في الاتصال بشبكات الجامعات....وشهد عام 1995 نقلة نوعية للتعليم عن بعد بتطوير أول برنامج لإدارة التعليم الالكتروني والذي يعرف بـ</a:t>
            </a:r>
            <a:r>
              <a:rPr lang="en-US" baseline="0" dirty="0" err="1" smtClean="0"/>
              <a:t>WebCT</a:t>
            </a:r>
            <a:r>
              <a:rPr lang="en-US" baseline="0" dirty="0" smtClean="0"/>
              <a:t> </a:t>
            </a:r>
            <a:r>
              <a:rPr lang="ar-SA" baseline="0" dirty="0" smtClean="0"/>
              <a:t> من قبل جامعة بريتش كلومبيا في كندا...وتتابعت المبادرات منذ عام 1999 حتى وقنا الحاضر وشهدت هذه الفترة اتكتشافات لأدوات فعالة مثل برنامج </a:t>
            </a:r>
            <a:r>
              <a:rPr lang="en-US" baseline="0" dirty="0" err="1" smtClean="0"/>
              <a:t>Moodle</a:t>
            </a:r>
            <a:r>
              <a:rPr lang="en-US" baseline="0" dirty="0" smtClean="0"/>
              <a:t> </a:t>
            </a:r>
            <a:r>
              <a:rPr lang="ar-SA" baseline="0" dirty="0" smtClean="0"/>
              <a:t> كأول برنامج مفتوح المصدر لإدارة العملية التعليمية الكترونياً..وتوالت الأنطمة والتشريعات واللوائح لتأطير التعليم عن بعد وضبط معاييره وضمان جودته...</a:t>
            </a:r>
          </a:p>
          <a:p>
            <a:pPr algn="r" rtl="1"/>
            <a:endParaRPr lang="ar-SA" baseline="0" dirty="0" smtClean="0"/>
          </a:p>
          <a:p>
            <a:pPr algn="r" rtl="1"/>
            <a:r>
              <a:rPr lang="ar-SA" baseline="0" dirty="0" smtClean="0"/>
              <a:t>والملاحظ لتسلسل الزمني للتعليم عن بعد يجد أن هناك ثلاثة مراحل أساسية قد مره بها:</a:t>
            </a:r>
          </a:p>
          <a:p>
            <a:pPr algn="r" rtl="1"/>
            <a:r>
              <a:rPr lang="ar-SA" baseline="0" dirty="0" smtClean="0"/>
              <a:t>فالمرحلة الأولى تتمثل في اطلاق برامج التعليم عن بعد كفكرة لنشر التعليم ليشمل شرائح أوسع </a:t>
            </a:r>
          </a:p>
          <a:p>
            <a:pPr algn="r" rtl="1"/>
            <a:r>
              <a:rPr lang="ar-SA" baseline="0" dirty="0" smtClean="0"/>
              <a:t>والمرحلة الثانية تتمثل في تطوير الأدواة المساعدة لتفعيل هذا النوع من التعليم</a:t>
            </a:r>
          </a:p>
          <a:p>
            <a:pPr algn="r" rtl="1"/>
            <a:r>
              <a:rPr lang="ar-SA" baseline="0" dirty="0" smtClean="0"/>
              <a:t>والمرحلة الثالثة هي ظهور اللوائح والأنظمة والقوانيين التي تساهم في ضبط وضمان جودة التعليم عن بعد</a:t>
            </a:r>
            <a:endParaRPr lang="en-US" dirty="0"/>
          </a:p>
        </p:txBody>
      </p:sp>
      <p:sp>
        <p:nvSpPr>
          <p:cNvPr id="4" name="Slide Number Placeholder 3"/>
          <p:cNvSpPr>
            <a:spLocks noGrp="1"/>
          </p:cNvSpPr>
          <p:nvPr>
            <p:ph type="sldNum" sz="quarter" idx="10"/>
          </p:nvPr>
        </p:nvSpPr>
        <p:spPr/>
        <p:txBody>
          <a:bodyPr/>
          <a:lstStyle/>
          <a:p>
            <a:fld id="{4DC6987C-78C6-44C7-83B0-C5E9E41D64C3}"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r" rtl="1"/>
            <a:r>
              <a:rPr lang="ar-SA" dirty="0" smtClean="0"/>
              <a:t>عند ما نأتي للتسلسل الزمني للتعليم عن بعد في المملكة العربية</a:t>
            </a:r>
            <a:r>
              <a:rPr lang="ar-SA" baseline="0" dirty="0" smtClean="0"/>
              <a:t> السعودية فيظهر لنا أن المملكة لم تكن بمعزل عن ما يحدث في العالم في هذا المجال بل كان هناك مبادرات بدأت في كلية الشريعة في عام 1373 هـ في كلية الشريعة والتي كانت نواة لجامعة الإمام محمد بن سعو الإسلامية ومع أن الانتساب في جامعة الامام أوقفت الانتساب في عام 1407 لعدة أسباب منها ارتفاع نسبة السرب والرسوب، وضعف المستوى التعليمي بشكل عام للطلاب المنتسبين، وعدم جدية بعض الطلاب، وزيادة نسبة طالبي تأجيل الدراسة لفصول أو سنوات، إلا ان اعادت النظر في طرح الانتساب مرة اخرى للطالبات في تخصصات محدودة شملت أصول الدين، القران الكريم وعلومه، الشريعة وعلومها، العقية والمذاهب المعاصرة، الدعوة، واللغة العربية عندما تقدم العديد من أولياء الأمور بطلبات فتح باب الانتساب للطالبات، لتأتي فا عام 1412 لقتح باب الانتساب للطلاب بالإضافة للطالبات وكان من ضمن التوصيات التي رأتها الجامعة عندما قررت اعادة فتح الانتساب لخدمة أبناء المجتمع واستحداث أسس تضمن عدم التهاون أو التنازل فيما يتعلق بالدراسة، الاستفادة من الطرق والوسائل والأساليب المتميزة التي تكفل النجاح والاستمرار والثبات لعملية الانتساب....</a:t>
            </a:r>
          </a:p>
          <a:p>
            <a:pPr algn="r" rtl="1"/>
            <a:r>
              <a:rPr lang="ar-SA" baseline="0" dirty="0" smtClean="0"/>
              <a:t>ولم تستمر جامعة الملك سعود في الانتساب طويلاً عندما بدأته في عام 1377 منذ نشأتها وألغته في عام 1396...</a:t>
            </a:r>
          </a:p>
          <a:p>
            <a:pPr algn="r" rtl="1"/>
            <a:r>
              <a:rPr lang="ar-SA" baseline="0" dirty="0" smtClean="0"/>
              <a:t>وكانت جامعة الملك عبد العزيز من أوائل الجامعات التي طرحت برنامج الانتساب في عام 1392وتعتبر جامعة الملك عبد العزيز من أكثر الجامعات خبرة في إدارة برنامج الانتساب فقد أنشأت عمادة مستقلة للانتساب في عام 1400م  مكونة عميد ووكلاء للعمادة ورؤساء الوحدات أو الأقسام العلمية ..و</a:t>
            </a:r>
            <a:r>
              <a:rPr lang="ar-SA" baseline="0" dirty="0" smtClean="0"/>
              <a:t>الغت هذه العمادة في عام 1408 </a:t>
            </a:r>
            <a:r>
              <a:rPr lang="ar-SA" baseline="0" dirty="0" smtClean="0"/>
              <a:t>وأوكلت وكالة الجامعة أمور تسجيل الطلبة إلى عمادة القبول والتسجيل، وتم ربط الأمور الأكاديمية والإدارية الأخرى بالكليات المعنية...لتأتي الجامعة مواكبة للتطور العلمي للتعليم الالكتروني وتنشأ في عام وتبدأ تطبيق التعليم عن بعد في عام 1423 وتنشأ عمادة التعليم عن بعد في الجامعة....</a:t>
            </a:r>
          </a:p>
          <a:p>
            <a:pPr algn="r" rtl="1"/>
            <a:r>
              <a:rPr lang="ar-SA" baseline="0" dirty="0" smtClean="0"/>
              <a:t>وظهرت مبادرات وزارة التعليم العالي جلية في انشاء المركز الوكني للتعلم الالكتروني والتعليم عن بعد في عام 1429 والذي لعب دور جوهري في تفعيل التعليم عن بعد في الجامعات السعودية والعمل كبيت خبرة ومزود خدمة لبرامج التعليم عن بعض في الجامعات...وحقيقة وخلال الفترة الوجيزة التي بدأ المركز في أعماله فقد حقق الكثير من الانجازات التي يُفخر بها مثل نظام جسور لادارة العملية التعليمية والعمل مع وكالة الوزارة للشؤون التعليمية على اصدار اللائحة المنظمة للتعليم الالكتروني والتعليم عن بعض فضلا عن عقد ثلاث مؤتمرات دولية للتعليم الالكرتوني والتنسيق لعقد حلقات نقاش فصلية في الجامعات السعودية...</a:t>
            </a:r>
          </a:p>
          <a:p>
            <a:pPr algn="r" rtl="1"/>
            <a:r>
              <a:rPr lang="ar-SA" baseline="0" dirty="0" smtClean="0"/>
              <a:t>وكان للرؤية الحكيمة للقيادة الرشيدة في تأسيس الجامعة السعودية الالكرتوني أكبر دليل على مواكبة المملكة لحراك والتطور العالمي في مجال التعليم العالي وتكمن قوة هذه الجامعة في التخصصات النوعيةلاتي تقدمها في مجال تقنية المعلومات والعلوم الصحية والمعلوماتية وإدارة الأعمال...</a:t>
            </a:r>
            <a:endParaRPr lang="en-US" dirty="0"/>
          </a:p>
        </p:txBody>
      </p:sp>
      <p:sp>
        <p:nvSpPr>
          <p:cNvPr id="4" name="Slide Number Placeholder 3"/>
          <p:cNvSpPr>
            <a:spLocks noGrp="1"/>
          </p:cNvSpPr>
          <p:nvPr>
            <p:ph type="sldNum" sz="quarter" idx="10"/>
          </p:nvPr>
        </p:nvSpPr>
        <p:spPr/>
        <p:txBody>
          <a:bodyPr/>
          <a:lstStyle/>
          <a:p>
            <a:fld id="{4DC6987C-78C6-44C7-83B0-C5E9E41D64C3}"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r" rtl="1"/>
            <a:r>
              <a:rPr lang="ar-SA" dirty="0" smtClean="0"/>
              <a:t>ومع</a:t>
            </a:r>
            <a:r>
              <a:rPr lang="ar-SA" baseline="0" dirty="0" smtClean="0"/>
              <a:t> تقدم التعليم عن بعد وسائله بدأ الجامعات سواء قديمة النشأة منها أو كانت حديثة النشأة في تقديم برامج التعليم عن بعد...والملاحظ للبرامج كما تشاهدون في هذه الشريحة أن التخصصات المطروحة في برامج التعليم عن بعد هي تخصصات نظرية تتمحور في التخصصات الاجتماعية والأدبية والشرعية....ولا يوجد أي برنامج لتخصصات عملية في أي جامعة حكومية إلا إذا استثنينا الجامعة الالكترونية...</a:t>
            </a:r>
            <a:endParaRPr lang="en-US" dirty="0"/>
          </a:p>
        </p:txBody>
      </p:sp>
      <p:sp>
        <p:nvSpPr>
          <p:cNvPr id="4" name="Slide Number Placeholder 3"/>
          <p:cNvSpPr>
            <a:spLocks noGrp="1"/>
          </p:cNvSpPr>
          <p:nvPr>
            <p:ph type="sldNum" sz="quarter" idx="10"/>
          </p:nvPr>
        </p:nvSpPr>
        <p:spPr/>
        <p:txBody>
          <a:bodyPr/>
          <a:lstStyle/>
          <a:p>
            <a:fld id="{4DC6987C-78C6-44C7-83B0-C5E9E41D64C3}"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r" rtl="1"/>
            <a:r>
              <a:rPr lang="ar-SA" dirty="0" smtClean="0"/>
              <a:t>والملاحظ</a:t>
            </a:r>
            <a:r>
              <a:rPr lang="ar-SA" baseline="0" dirty="0" smtClean="0"/>
              <a:t> كذللك التشابه الكبير بين برامج التعليم عن بعد في الجامعات السعودية مما يقلل من فرص التمايز الذي عادة ما يكون مطلوب في الجامعات....وقد تجد الجامعات حديثة النشأة صعوبة في الدخول في عملية تنافسية مع الجامعات القديمة التي لها باع طويل في تقديم هذه البرامج إذا ما راعت تميزها في برامج التعليم عن بعد...وهذا يقودنا إلى أهمية طرح برامج غير مكررة كي تتمكن الجامعات حديثة النشأة من جذب الطلاب لهم...</a:t>
            </a:r>
          </a:p>
          <a:p>
            <a:pPr algn="r" rtl="1"/>
            <a:endParaRPr lang="en-US" dirty="0"/>
          </a:p>
        </p:txBody>
      </p:sp>
      <p:sp>
        <p:nvSpPr>
          <p:cNvPr id="4" name="Slide Number Placeholder 3"/>
          <p:cNvSpPr>
            <a:spLocks noGrp="1"/>
          </p:cNvSpPr>
          <p:nvPr>
            <p:ph type="sldNum" sz="quarter" idx="10"/>
          </p:nvPr>
        </p:nvSpPr>
        <p:spPr/>
        <p:txBody>
          <a:bodyPr/>
          <a:lstStyle/>
          <a:p>
            <a:fld id="{4DC6987C-78C6-44C7-83B0-C5E9E41D64C3}"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r" rtl="1"/>
            <a:endParaRPr lang="ar-SA" dirty="0" smtClean="0"/>
          </a:p>
          <a:p>
            <a:pPr algn="r" rtl="1"/>
            <a:r>
              <a:rPr lang="ar-SA" dirty="0" smtClean="0"/>
              <a:t>ومع غياب التخصصات العلمية في برامج التعليم</a:t>
            </a:r>
            <a:r>
              <a:rPr lang="ar-SA" baseline="0" dirty="0" smtClean="0"/>
              <a:t> عن بعد في الجامعات السعودية تظهر الحاجة إلى طرح هذه التخصصات...وقد راعت الخطط الوطنية أهمية انتشار التعليم العالي في التخصصات العلمية...فاهي الخطة الوطنية للاتصالات وتقنية المعلومات المعدة من وزارة الاتصالات والتي نصت في أحد اهادفها الاستراتيجية إلى بناء مجمتمع المعرفة والمبني على نشر المعرفة وخاصة المتعلقة بالحوانب العلمية وذلك باسهام الجامعات في رفع نسبة الطلاب الجاعيين المختصين في الاتصالات وتقنية المعلومات إلى أكثر من 5% من اجمالي عدد طلاب التعليم العالي،،،واعادة تأهيل ما يقارب 16،000 من خريجي الجامعات والمدارس الثانوية في مجالات علمية</a:t>
            </a:r>
          </a:p>
          <a:p>
            <a:pPr algn="r" rtl="1"/>
            <a:endParaRPr lang="ar-SA" baseline="0" dirty="0" smtClean="0"/>
          </a:p>
          <a:p>
            <a:pPr algn="r" rtl="1"/>
            <a:r>
              <a:rPr lang="ar-SA" baseline="0" dirty="0" smtClean="0"/>
              <a:t>وتنادي الخطة المستقبلية للتعليم الجامعي والمعروفة بخطة آفاق في هدفها الثاني في مسار القبول والاستيعاب بهيكلة التخصصات لتلبية الكتطلبات المستقبلية لانتاج المعرفة وحاجة سوق العمل وتنمية المجتمع،،وزادة أعداد المسجلين في برامج التعلم مدى الحياة،،، وزيادة </a:t>
            </a:r>
            <a:r>
              <a:rPr lang="ar-SA" dirty="0" smtClean="0"/>
              <a:t>معدل القيد </a:t>
            </a:r>
            <a:r>
              <a:rPr lang="ar-SA" baseline="0" dirty="0" smtClean="0"/>
              <a:t>في برامج العلوم والتقنية</a:t>
            </a:r>
            <a:endParaRPr lang="en-US" dirty="0"/>
          </a:p>
        </p:txBody>
      </p:sp>
      <p:sp>
        <p:nvSpPr>
          <p:cNvPr id="4" name="Slide Number Placeholder 3"/>
          <p:cNvSpPr>
            <a:spLocks noGrp="1"/>
          </p:cNvSpPr>
          <p:nvPr>
            <p:ph type="sldNum" sz="quarter" idx="10"/>
          </p:nvPr>
        </p:nvSpPr>
        <p:spPr/>
        <p:txBody>
          <a:bodyPr/>
          <a:lstStyle/>
          <a:p>
            <a:fld id="{4DC6987C-78C6-44C7-83B0-C5E9E41D64C3}"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r" rtl="1"/>
            <a:r>
              <a:rPr lang="ar-SA" dirty="0" smtClean="0"/>
              <a:t>كما أن هناك محفزات</a:t>
            </a:r>
            <a:r>
              <a:rPr lang="ar-SA" baseline="0" dirty="0" smtClean="0"/>
              <a:t> لوجود التخصصات العلمية في برامج التعليم عن بعد تتمثل في التطور التقني في مجال المحاكاة </a:t>
            </a:r>
            <a:r>
              <a:rPr lang="en-US" baseline="0" dirty="0" smtClean="0"/>
              <a:t>Simulation</a:t>
            </a:r>
            <a:r>
              <a:rPr lang="ar-SA" baseline="0" dirty="0" smtClean="0"/>
              <a:t> ةالذي من دوره ان يتيح فرصة للطلاب لعمل التجارب العلمية والتدريب على برامج تحاكي الجانب التطبيقي,,كما أن الكثير من التخصصات العلمية مناسبة جداً لطرحها في برامج التعليم عن بعد مثل برامج تقنية المعلومات والتجارة الالكترونية والتعليم الالكتروني حيث أن طبيعة هذه البرامج تتوافق مع جوهر التعليم الالكرتوني والتعليم عن بعد....ومن المحفزات المهمة هي  انتشار الهيئات المهنيو للعلوم والتخصصات العلمية واستخدامها لتقنيات التعليم الالكتروني،،وهذه بدورها سوف تساعد  في زيادة جودة برامج التعليم عن بعد للتخصصات العلمية فعلى سبيل المثال قد يختبر الطالب العلوم الصحية اختبار الزملات الصحية بعد الكمال برنامج التعليم عن بعد...ونفس الشيء قد يحدث لطلاب تقنية المعلومات هناك الكثير من الشهادات المهنية التي تقيس الجابن العلمية إلى الجانب النظري...</a:t>
            </a:r>
            <a:endParaRPr lang="en-US" dirty="0"/>
          </a:p>
        </p:txBody>
      </p:sp>
      <p:sp>
        <p:nvSpPr>
          <p:cNvPr id="4" name="Slide Number Placeholder 3"/>
          <p:cNvSpPr>
            <a:spLocks noGrp="1"/>
          </p:cNvSpPr>
          <p:nvPr>
            <p:ph type="sldNum" sz="quarter" idx="10"/>
          </p:nvPr>
        </p:nvSpPr>
        <p:spPr/>
        <p:txBody>
          <a:bodyPr/>
          <a:lstStyle/>
          <a:p>
            <a:fld id="{4DC6987C-78C6-44C7-83B0-C5E9E41D64C3}" type="slidenum">
              <a:rPr lang="en-US" smtClean="0"/>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r" rtl="1"/>
            <a:r>
              <a:rPr lang="ar-SA" dirty="0" smtClean="0"/>
              <a:t>وفي الختام لا تخلو</a:t>
            </a:r>
            <a:r>
              <a:rPr lang="ar-SA" baseline="0" dirty="0" smtClean="0"/>
              <a:t> اي تطلعات من تحديات يجب أخذها في الحسبان، فقد تصطدم برامج التعليم عن بعد في الجامعات ببعض اللوائح والاجراءات، فلائحة التعليم عن بعد والقواعد المنظمة لإصدار تراخيص برامج التعليم عن بعد تنص في بندها الثاني من المادة التاسعة على اشتراط وجود برنامج أكاديمي اعتيادي مناظر بالمؤسسة التعليمية وهذا قد يحد من تصميم برامج قد تكون مناسبة للتعليم عن بعد أكثر منها في التعليم التقليدي...كما ان البند الخامس من المادة السادسة قد يكون عائق للجامعات حديثة النشأة حيث أنه ينص على ان يكون البرنامج الاعتيادي المناظر </a:t>
            </a:r>
          </a:p>
          <a:p>
            <a:pPr algn="r" rtl="1"/>
            <a:r>
              <a:rPr lang="ar-SA" baseline="0" dirty="0" smtClean="0"/>
              <a:t>ويعتبر اعتماد برامج التعليم عن بعد في التخصصات العلمية من اهم الخطوات إن لم يكن أهمها وذلك لأن آليات اعتماد وتصنيف الشهادات العلمية في وزارة الخدمة المدنية يخضع لشروط معقدة مبنية على النظام التقليدي للتعليم العالي...وهناك حاجة ماسة لمناقشة مصير طلاب التعليم عن بعد في التخصصات العلمية بعد اتمامهم وحصولهم على الشهادة العلمية....</a:t>
            </a:r>
          </a:p>
          <a:p>
            <a:pPr algn="r" rtl="1"/>
            <a:r>
              <a:rPr lang="ar-SA" baseline="0" dirty="0" smtClean="0"/>
              <a:t>هذا ما يسعفني به الوقت في الطرح وكنت اتمنى أن يكون هناك المزيد من الوقت لالقاء الضوء بشكل مفصل عن محاور الورقة ولكن جهد المقل على أن يتفضل حضراتكم باثراء النقاش ...والشكر الجزيل لك على حسن الاصغاء والسلام عليكم ورحمة الله وبركاته</a:t>
            </a:r>
            <a:endParaRPr lang="en-US" dirty="0"/>
          </a:p>
        </p:txBody>
      </p:sp>
      <p:sp>
        <p:nvSpPr>
          <p:cNvPr id="4" name="Slide Number Placeholder 3"/>
          <p:cNvSpPr>
            <a:spLocks noGrp="1"/>
          </p:cNvSpPr>
          <p:nvPr>
            <p:ph type="sldNum" sz="quarter" idx="10"/>
          </p:nvPr>
        </p:nvSpPr>
        <p:spPr/>
        <p:txBody>
          <a:bodyPr/>
          <a:lstStyle/>
          <a:p>
            <a:fld id="{4DC6987C-78C6-44C7-83B0-C5E9E41D64C3}"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26635" name="Picture 11" descr="scifair_front"/>
          <p:cNvPicPr>
            <a:picLocks noChangeAspect="1" noChangeArrowheads="1"/>
          </p:cNvPicPr>
          <p:nvPr userDrawn="1"/>
        </p:nvPicPr>
        <p:blipFill>
          <a:blip r:embed="rId2"/>
          <a:srcRect/>
          <a:stretch>
            <a:fillRect/>
          </a:stretch>
        </p:blipFill>
        <p:spPr bwMode="auto">
          <a:xfrm>
            <a:off x="-9525" y="-4763"/>
            <a:ext cx="9163050" cy="6867526"/>
          </a:xfrm>
          <a:prstGeom prst="rect">
            <a:avLst/>
          </a:prstGeom>
          <a:noFill/>
        </p:spPr>
      </p:pic>
      <p:sp>
        <p:nvSpPr>
          <p:cNvPr id="26626" name="Rectangle 2"/>
          <p:cNvSpPr>
            <a:spLocks noGrp="1" noChangeArrowheads="1"/>
          </p:cNvSpPr>
          <p:nvPr>
            <p:ph type="ctrTitle"/>
          </p:nvPr>
        </p:nvSpPr>
        <p:spPr>
          <a:xfrm>
            <a:off x="1905000" y="685800"/>
            <a:ext cx="6477000" cy="1752600"/>
          </a:xfrm>
        </p:spPr>
        <p:txBody>
          <a:bodyPr/>
          <a:lstStyle>
            <a:lvl1pPr algn="r">
              <a:defRPr sz="4400"/>
            </a:lvl1pPr>
          </a:lstStyle>
          <a:p>
            <a:r>
              <a:rPr lang="en-US" smtClean="0"/>
              <a:t>Click to edit Master title style</a:t>
            </a:r>
            <a:endParaRPr lang="en-US"/>
          </a:p>
        </p:txBody>
      </p:sp>
      <p:sp>
        <p:nvSpPr>
          <p:cNvPr id="26627" name="Rectangle 3"/>
          <p:cNvSpPr>
            <a:spLocks noGrp="1" noChangeArrowheads="1"/>
          </p:cNvSpPr>
          <p:nvPr>
            <p:ph type="subTitle" idx="1"/>
          </p:nvPr>
        </p:nvSpPr>
        <p:spPr>
          <a:xfrm>
            <a:off x="1676400" y="2133600"/>
            <a:ext cx="6477000" cy="1981200"/>
          </a:xfrm>
        </p:spPr>
        <p:txBody>
          <a:bodyPr/>
          <a:lstStyle>
            <a:lvl1pPr marL="0" indent="0" algn="r">
              <a:buFont typeface="Wingdings" pitchFamily="2" charset="2"/>
              <a:buNone/>
              <a:defRPr sz="1400" i="1"/>
            </a:lvl1pPr>
          </a:lstStyle>
          <a:p>
            <a:r>
              <a:rPr lang="en-US" smtClean="0"/>
              <a:t>Click to edit Master subtitle style</a:t>
            </a:r>
            <a:endParaRPr lang="en-US"/>
          </a:p>
        </p:txBody>
      </p:sp>
      <p:sp>
        <p:nvSpPr>
          <p:cNvPr id="26628" name="Rectangle 4"/>
          <p:cNvSpPr>
            <a:spLocks noGrp="1" noChangeArrowheads="1"/>
          </p:cNvSpPr>
          <p:nvPr>
            <p:ph type="dt" sz="half" idx="2"/>
          </p:nvPr>
        </p:nvSpPr>
        <p:spPr>
          <a:xfrm>
            <a:off x="7086600" y="6248400"/>
            <a:ext cx="1524000" cy="457200"/>
          </a:xfrm>
        </p:spPr>
        <p:txBody>
          <a:bodyPr/>
          <a:lstStyle>
            <a:lvl1pPr>
              <a:defRPr/>
            </a:lvl1pPr>
          </a:lstStyle>
          <a:p>
            <a:endParaRPr lang="en-US"/>
          </a:p>
        </p:txBody>
      </p:sp>
      <p:sp>
        <p:nvSpPr>
          <p:cNvPr id="26629" name="Rectangle 5"/>
          <p:cNvSpPr>
            <a:spLocks noGrp="1" noChangeArrowheads="1"/>
          </p:cNvSpPr>
          <p:nvPr>
            <p:ph type="ftr" sz="quarter" idx="3"/>
          </p:nvPr>
        </p:nvSpPr>
        <p:spPr>
          <a:xfrm>
            <a:off x="3810000" y="6248400"/>
            <a:ext cx="2895600" cy="457200"/>
          </a:xfrm>
        </p:spPr>
        <p:txBody>
          <a:bodyPr/>
          <a:lstStyle>
            <a:lvl1pPr>
              <a:defRPr/>
            </a:lvl1pPr>
          </a:lstStyle>
          <a:p>
            <a:endParaRPr lang="en-US"/>
          </a:p>
        </p:txBody>
      </p:sp>
      <p:sp>
        <p:nvSpPr>
          <p:cNvPr id="26630" name="Rectangle 6"/>
          <p:cNvSpPr>
            <a:spLocks noGrp="1" noChangeArrowheads="1"/>
          </p:cNvSpPr>
          <p:nvPr>
            <p:ph type="sldNum" sz="quarter" idx="4"/>
          </p:nvPr>
        </p:nvSpPr>
        <p:spPr>
          <a:xfrm>
            <a:off x="2209800" y="6248400"/>
            <a:ext cx="1219200" cy="457200"/>
          </a:xfrm>
        </p:spPr>
        <p:txBody>
          <a:bodyPr/>
          <a:lstStyle>
            <a:lvl1pPr>
              <a:defRPr/>
            </a:lvl1pPr>
          </a:lstStyle>
          <a:p>
            <a:fld id="{2E6A4581-645C-4DBA-A9F5-03762F6EAEC5}"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4EEBEA7-142F-4BDA-92A4-39E7F695D5A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838200"/>
            <a:ext cx="2286000" cy="5181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838200"/>
            <a:ext cx="6705600" cy="5181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A24F9B8-D9EA-4A09-9BF7-B195DA1DE6E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C8A57A4-F12B-41C5-B890-01FEC16B9C80}"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84A9F9B-5CFB-42AB-893F-933E7B0B5CF9}"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667000"/>
            <a:ext cx="4419600" cy="3352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0" y="2667000"/>
            <a:ext cx="4419600" cy="3352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304C9B3-DECC-4372-9FD4-AF055A70B20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37878DC8-77E9-4C9F-BF7A-CFE0A9200712}"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00EAF01-FE2A-4E8D-AE94-9917B6BCFBA1}"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F7772B7-0F5C-4095-B507-8E3BF4838CA5}"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E1B056E-168B-4A03-98D4-04971C4B69EA}"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4A1CFD0-453E-4AC4-A6E8-32CF2A8CFABB}"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5613" name="Picture 13" descr="scifair_INSIDE"/>
          <p:cNvPicPr>
            <a:picLocks noChangeAspect="1" noChangeArrowheads="1"/>
          </p:cNvPicPr>
          <p:nvPr/>
        </p:nvPicPr>
        <p:blipFill>
          <a:blip r:embed="rId13"/>
          <a:srcRect/>
          <a:stretch>
            <a:fillRect/>
          </a:stretch>
        </p:blipFill>
        <p:spPr bwMode="auto">
          <a:xfrm>
            <a:off x="-9525" y="-4763"/>
            <a:ext cx="9163050" cy="6867526"/>
          </a:xfrm>
          <a:prstGeom prst="rect">
            <a:avLst/>
          </a:prstGeom>
          <a:noFill/>
        </p:spPr>
      </p:pic>
      <p:sp>
        <p:nvSpPr>
          <p:cNvPr id="25602" name="Rectangle 2"/>
          <p:cNvSpPr>
            <a:spLocks noGrp="1" noChangeArrowheads="1"/>
          </p:cNvSpPr>
          <p:nvPr>
            <p:ph type="title"/>
          </p:nvPr>
        </p:nvSpPr>
        <p:spPr bwMode="auto">
          <a:xfrm>
            <a:off x="0" y="838200"/>
            <a:ext cx="9144000" cy="914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smtClean="0"/>
          </a:p>
        </p:txBody>
      </p:sp>
      <p:sp>
        <p:nvSpPr>
          <p:cNvPr id="25603" name="Rectangle 3"/>
          <p:cNvSpPr>
            <a:spLocks noGrp="1" noChangeArrowheads="1"/>
          </p:cNvSpPr>
          <p:nvPr>
            <p:ph type="body" idx="1"/>
          </p:nvPr>
        </p:nvSpPr>
        <p:spPr bwMode="auto">
          <a:xfrm>
            <a:off x="0" y="2667000"/>
            <a:ext cx="8991600" cy="3352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25604" name="Rectangle 4"/>
          <p:cNvSpPr>
            <a:spLocks noGrp="1" noChangeArrowheads="1"/>
          </p:cNvSpPr>
          <p:nvPr>
            <p:ph type="dt" sz="half" idx="2"/>
          </p:nvPr>
        </p:nvSpPr>
        <p:spPr bwMode="auto">
          <a:xfrm>
            <a:off x="6629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endParaRPr lang="en-US"/>
          </a:p>
        </p:txBody>
      </p:sp>
      <p:sp>
        <p:nvSpPr>
          <p:cNvPr id="25605" name="Rectangle 5"/>
          <p:cNvSpPr>
            <a:spLocks noGrp="1" noChangeArrowheads="1"/>
          </p:cNvSpPr>
          <p:nvPr>
            <p:ph type="ftr" sz="quarter" idx="3"/>
          </p:nvPr>
        </p:nvSpPr>
        <p:spPr bwMode="auto">
          <a:xfrm>
            <a:off x="32766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p>
        </p:txBody>
      </p:sp>
      <p:sp>
        <p:nvSpPr>
          <p:cNvPr id="25606" name="Rectangle 6"/>
          <p:cNvSpPr>
            <a:spLocks noGrp="1" noChangeArrowheads="1"/>
          </p:cNvSpPr>
          <p:nvPr>
            <p:ph type="sldNum" sz="quarter" idx="4"/>
          </p:nvPr>
        </p:nvSpPr>
        <p:spPr bwMode="auto">
          <a:xfrm>
            <a:off x="1524000" y="6248400"/>
            <a:ext cx="1295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fld id="{0D54DE6F-2755-44D4-AAB4-591CF6C77AF6}" type="slidenum">
              <a:rPr lang="en-US"/>
              <a:pPr/>
              <a:t>‹#›</a:t>
            </a:fld>
            <a:endParaRPr lang="en-US"/>
          </a:p>
        </p:txBody>
      </p:sp>
      <p:sp>
        <p:nvSpPr>
          <p:cNvPr id="25615" name="Rectangle 15"/>
          <p:cNvSpPr>
            <a:spLocks noChangeArrowheads="1"/>
          </p:cNvSpPr>
          <p:nvPr/>
        </p:nvSpPr>
        <p:spPr bwMode="auto">
          <a:xfrm>
            <a:off x="1114425" y="1609725"/>
            <a:ext cx="6934200" cy="19050"/>
          </a:xfrm>
          <a:prstGeom prst="rect">
            <a:avLst/>
          </a:prstGeom>
          <a:solidFill>
            <a:srgbClr val="808080"/>
          </a:solidFill>
          <a:ln w="12700">
            <a:noFill/>
            <a:miter lim="800000"/>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iming>
    <p:tnLst>
      <p:par>
        <p:cTn id="1" dur="indefinite" restart="never" nodeType="tmRoot"/>
      </p:par>
    </p:tnLst>
  </p:timing>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Verdana" pitchFamily="34" charset="0"/>
        </a:defRPr>
      </a:lvl2pPr>
      <a:lvl3pPr algn="ctr" rtl="0" eaLnBrk="1" fontAlgn="base" hangingPunct="1">
        <a:spcBef>
          <a:spcPct val="0"/>
        </a:spcBef>
        <a:spcAft>
          <a:spcPct val="0"/>
        </a:spcAft>
        <a:defRPr sz="3600">
          <a:solidFill>
            <a:schemeClr val="tx2"/>
          </a:solidFill>
          <a:latin typeface="Verdana" pitchFamily="34" charset="0"/>
        </a:defRPr>
      </a:lvl3pPr>
      <a:lvl4pPr algn="ctr" rtl="0" eaLnBrk="1" fontAlgn="base" hangingPunct="1">
        <a:spcBef>
          <a:spcPct val="0"/>
        </a:spcBef>
        <a:spcAft>
          <a:spcPct val="0"/>
        </a:spcAft>
        <a:defRPr sz="3600">
          <a:solidFill>
            <a:schemeClr val="tx2"/>
          </a:solidFill>
          <a:latin typeface="Verdana" pitchFamily="34" charset="0"/>
        </a:defRPr>
      </a:lvl4pPr>
      <a:lvl5pPr algn="ctr" rtl="0" eaLnBrk="1" fontAlgn="base" hangingPunct="1">
        <a:spcBef>
          <a:spcPct val="0"/>
        </a:spcBef>
        <a:spcAft>
          <a:spcPct val="0"/>
        </a:spcAft>
        <a:defRPr sz="3600">
          <a:solidFill>
            <a:schemeClr val="tx2"/>
          </a:solidFill>
          <a:latin typeface="Verdana" pitchFamily="34" charset="0"/>
        </a:defRPr>
      </a:lvl5pPr>
      <a:lvl6pPr marL="457200" algn="ctr" rtl="0" eaLnBrk="1" fontAlgn="base" hangingPunct="1">
        <a:spcBef>
          <a:spcPct val="0"/>
        </a:spcBef>
        <a:spcAft>
          <a:spcPct val="0"/>
        </a:spcAft>
        <a:defRPr sz="3600">
          <a:solidFill>
            <a:schemeClr val="tx2"/>
          </a:solidFill>
          <a:latin typeface="Verdana" pitchFamily="34" charset="0"/>
        </a:defRPr>
      </a:lvl6pPr>
      <a:lvl7pPr marL="914400" algn="ctr" rtl="0" eaLnBrk="1" fontAlgn="base" hangingPunct="1">
        <a:spcBef>
          <a:spcPct val="0"/>
        </a:spcBef>
        <a:spcAft>
          <a:spcPct val="0"/>
        </a:spcAft>
        <a:defRPr sz="3600">
          <a:solidFill>
            <a:schemeClr val="tx2"/>
          </a:solidFill>
          <a:latin typeface="Verdana" pitchFamily="34" charset="0"/>
        </a:defRPr>
      </a:lvl7pPr>
      <a:lvl8pPr marL="1371600" algn="ctr" rtl="0" eaLnBrk="1" fontAlgn="base" hangingPunct="1">
        <a:spcBef>
          <a:spcPct val="0"/>
        </a:spcBef>
        <a:spcAft>
          <a:spcPct val="0"/>
        </a:spcAft>
        <a:defRPr sz="3600">
          <a:solidFill>
            <a:schemeClr val="tx2"/>
          </a:solidFill>
          <a:latin typeface="Verdana" pitchFamily="34" charset="0"/>
        </a:defRPr>
      </a:lvl8pPr>
      <a:lvl9pPr marL="1828800" algn="ctr" rtl="0" eaLnBrk="1" fontAlgn="base" hangingPunct="1">
        <a:spcBef>
          <a:spcPct val="0"/>
        </a:spcBef>
        <a:spcAft>
          <a:spcPct val="0"/>
        </a:spcAft>
        <a:defRPr sz="3600">
          <a:solidFill>
            <a:schemeClr val="tx2"/>
          </a:solidFill>
          <a:latin typeface="Verdana" pitchFamily="34" charset="0"/>
        </a:defRPr>
      </a:lvl9pPr>
    </p:titleStyle>
    <p:bodyStyle>
      <a:lvl1pPr marL="342900" indent="-342900" algn="ctr" rtl="0" eaLnBrk="1" fontAlgn="base" hangingPunct="1">
        <a:spcBef>
          <a:spcPct val="20000"/>
        </a:spcBef>
        <a:spcAft>
          <a:spcPct val="0"/>
        </a:spcAft>
        <a:buClr>
          <a:srgbClr val="5F5F5F"/>
        </a:buClr>
        <a:buFont typeface="Wingdings" pitchFamily="2" charset="2"/>
        <a:buChar char="§"/>
        <a:defRPr>
          <a:solidFill>
            <a:schemeClr val="tx2"/>
          </a:solidFill>
          <a:latin typeface="+mn-lt"/>
          <a:ea typeface="+mn-ea"/>
          <a:cs typeface="+mn-cs"/>
        </a:defRPr>
      </a:lvl1pPr>
      <a:lvl2pPr marL="742950" indent="-285750" algn="ctr" rtl="0" eaLnBrk="1" fontAlgn="base" hangingPunct="1">
        <a:spcBef>
          <a:spcPct val="20000"/>
        </a:spcBef>
        <a:spcAft>
          <a:spcPct val="0"/>
        </a:spcAft>
        <a:buClr>
          <a:srgbClr val="5F5F5F"/>
        </a:buClr>
        <a:buFont typeface="Wingdings" pitchFamily="2" charset="2"/>
        <a:buChar char="§"/>
        <a:defRPr sz="1700">
          <a:solidFill>
            <a:schemeClr val="tx2"/>
          </a:solidFill>
          <a:latin typeface="+mn-lt"/>
        </a:defRPr>
      </a:lvl2pPr>
      <a:lvl3pPr marL="1143000" indent="-228600" algn="ctr" rtl="0" eaLnBrk="1" fontAlgn="base" hangingPunct="1">
        <a:spcBef>
          <a:spcPct val="20000"/>
        </a:spcBef>
        <a:spcAft>
          <a:spcPct val="0"/>
        </a:spcAft>
        <a:buClr>
          <a:srgbClr val="5F5F5F"/>
        </a:buClr>
        <a:buFont typeface="Wingdings" pitchFamily="2" charset="2"/>
        <a:buChar char="§"/>
        <a:defRPr sz="1600">
          <a:solidFill>
            <a:schemeClr val="tx2"/>
          </a:solidFill>
          <a:latin typeface="+mn-lt"/>
        </a:defRPr>
      </a:lvl3pPr>
      <a:lvl4pPr marL="1600200" indent="-228600" algn="ctr" rtl="0" eaLnBrk="1" fontAlgn="base" hangingPunct="1">
        <a:spcBef>
          <a:spcPct val="20000"/>
        </a:spcBef>
        <a:spcAft>
          <a:spcPct val="0"/>
        </a:spcAft>
        <a:buClr>
          <a:srgbClr val="5F5F5F"/>
        </a:buClr>
        <a:buFont typeface="Wingdings" pitchFamily="2" charset="2"/>
        <a:buChar char="§"/>
        <a:defRPr sz="1500">
          <a:solidFill>
            <a:schemeClr val="tx2"/>
          </a:solidFill>
          <a:latin typeface="+mn-lt"/>
        </a:defRPr>
      </a:lvl4pPr>
      <a:lvl5pPr marL="2057400" indent="-228600" algn="ctr" rtl="0" eaLnBrk="1" fontAlgn="base" hangingPunct="1">
        <a:spcBef>
          <a:spcPct val="20000"/>
        </a:spcBef>
        <a:spcAft>
          <a:spcPct val="0"/>
        </a:spcAft>
        <a:buClr>
          <a:srgbClr val="5F5F5F"/>
        </a:buClr>
        <a:buFont typeface="Wingdings" pitchFamily="2" charset="2"/>
        <a:buChar char="§"/>
        <a:defRPr sz="1400">
          <a:solidFill>
            <a:schemeClr val="tx2"/>
          </a:solidFill>
          <a:latin typeface="+mn-lt"/>
        </a:defRPr>
      </a:lvl5pPr>
      <a:lvl6pPr marL="2514600" indent="-228600" algn="ctr" rtl="0" eaLnBrk="1" fontAlgn="base" hangingPunct="1">
        <a:spcBef>
          <a:spcPct val="20000"/>
        </a:spcBef>
        <a:spcAft>
          <a:spcPct val="0"/>
        </a:spcAft>
        <a:buClr>
          <a:srgbClr val="5F5F5F"/>
        </a:buClr>
        <a:buFont typeface="Wingdings" pitchFamily="2" charset="2"/>
        <a:buChar char="§"/>
        <a:defRPr sz="1400">
          <a:solidFill>
            <a:schemeClr val="tx2"/>
          </a:solidFill>
          <a:latin typeface="+mn-lt"/>
        </a:defRPr>
      </a:lvl6pPr>
      <a:lvl7pPr marL="2971800" indent="-228600" algn="ctr" rtl="0" eaLnBrk="1" fontAlgn="base" hangingPunct="1">
        <a:spcBef>
          <a:spcPct val="20000"/>
        </a:spcBef>
        <a:spcAft>
          <a:spcPct val="0"/>
        </a:spcAft>
        <a:buClr>
          <a:srgbClr val="5F5F5F"/>
        </a:buClr>
        <a:buFont typeface="Wingdings" pitchFamily="2" charset="2"/>
        <a:buChar char="§"/>
        <a:defRPr sz="1400">
          <a:solidFill>
            <a:schemeClr val="tx2"/>
          </a:solidFill>
          <a:latin typeface="+mn-lt"/>
        </a:defRPr>
      </a:lvl7pPr>
      <a:lvl8pPr marL="3429000" indent="-228600" algn="ctr" rtl="0" eaLnBrk="1" fontAlgn="base" hangingPunct="1">
        <a:spcBef>
          <a:spcPct val="20000"/>
        </a:spcBef>
        <a:spcAft>
          <a:spcPct val="0"/>
        </a:spcAft>
        <a:buClr>
          <a:srgbClr val="5F5F5F"/>
        </a:buClr>
        <a:buFont typeface="Wingdings" pitchFamily="2" charset="2"/>
        <a:buChar char="§"/>
        <a:defRPr sz="1400">
          <a:solidFill>
            <a:schemeClr val="tx2"/>
          </a:solidFill>
          <a:latin typeface="+mn-lt"/>
        </a:defRPr>
      </a:lvl8pPr>
      <a:lvl9pPr marL="3886200" indent="-228600" algn="ctr" rtl="0" eaLnBrk="1" fontAlgn="base" hangingPunct="1">
        <a:spcBef>
          <a:spcPct val="20000"/>
        </a:spcBef>
        <a:spcAft>
          <a:spcPct val="0"/>
        </a:spcAft>
        <a:buClr>
          <a:srgbClr val="5F5F5F"/>
        </a:buClr>
        <a:buFont typeface="Wingdings" pitchFamily="2" charset="2"/>
        <a:buChar char="§"/>
        <a:defRPr sz="14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gif"/><Relationship Id="rId1" Type="http://schemas.openxmlformats.org/officeDocument/2006/relationships/slideLayout" Target="../slideLayouts/slideLayout2.xml"/><Relationship Id="rId4" Type="http://schemas.openxmlformats.org/officeDocument/2006/relationships/image" Target="../media/image7.gif"/></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0" name="Rectangle 4"/>
          <p:cNvSpPr>
            <a:spLocks noGrp="1" noChangeArrowheads="1"/>
          </p:cNvSpPr>
          <p:nvPr>
            <p:ph type="ctrTitle"/>
          </p:nvPr>
        </p:nvSpPr>
        <p:spPr>
          <a:xfrm>
            <a:off x="0" y="838200"/>
            <a:ext cx="8429652" cy="1752600"/>
          </a:xfrm>
        </p:spPr>
        <p:txBody>
          <a:bodyPr/>
          <a:lstStyle/>
          <a:p>
            <a:r>
              <a:rPr lang="ar-SA" sz="3500" dirty="0" smtClean="0">
                <a:cs typeface="PT Bold Heading" pitchFamily="2" charset="-78"/>
              </a:rPr>
              <a:t>التخصصات والبرامج العلمية في التعليم عن بعد</a:t>
            </a:r>
            <a:endParaRPr lang="en-US" sz="3500" dirty="0">
              <a:cs typeface="PT Bold Heading" pitchFamily="2" charset="-78"/>
            </a:endParaRPr>
          </a:p>
        </p:txBody>
      </p:sp>
      <p:sp>
        <p:nvSpPr>
          <p:cNvPr id="4101" name="Rectangle 5"/>
          <p:cNvSpPr>
            <a:spLocks noGrp="1" noChangeArrowheads="1"/>
          </p:cNvSpPr>
          <p:nvPr>
            <p:ph type="subTitle" idx="1"/>
          </p:nvPr>
        </p:nvSpPr>
        <p:spPr>
          <a:xfrm>
            <a:off x="1447800" y="2209800"/>
            <a:ext cx="6477000" cy="1981200"/>
          </a:xfrm>
        </p:spPr>
        <p:txBody>
          <a:bodyPr/>
          <a:lstStyle/>
          <a:p>
            <a:pPr algn="ctr"/>
            <a:r>
              <a:rPr lang="ar-SA" sz="2800" i="0" dirty="0" smtClean="0">
                <a:cs typeface="PT Bold Heading" pitchFamily="2" charset="-78"/>
              </a:rPr>
              <a:t>رؤى وتطلعات</a:t>
            </a:r>
          </a:p>
          <a:p>
            <a:pPr algn="ctr"/>
            <a:endParaRPr lang="ar-SA" sz="1500" dirty="0"/>
          </a:p>
          <a:p>
            <a:pPr algn="ctr"/>
            <a:endParaRPr lang="ar-SA" sz="1500" dirty="0" smtClean="0"/>
          </a:p>
          <a:p>
            <a:endParaRPr lang="ar-SA" sz="1500" dirty="0" smtClean="0"/>
          </a:p>
          <a:p>
            <a:endParaRPr lang="ar-SA" sz="1500" dirty="0" smtClean="0"/>
          </a:p>
          <a:p>
            <a:r>
              <a:rPr lang="ar-SA" sz="2400" i="0" dirty="0" smtClean="0">
                <a:cs typeface="PT Bold Heading" pitchFamily="2" charset="-78"/>
              </a:rPr>
              <a:t>د. هشام الصغير</a:t>
            </a:r>
          </a:p>
          <a:p>
            <a:endParaRPr lang="ar-SA" sz="1500" dirty="0" smtClean="0"/>
          </a:p>
          <a:p>
            <a:endParaRPr lang="ar-SA" sz="1500" dirty="0"/>
          </a:p>
          <a:p>
            <a:endParaRPr lang="en-US" sz="1500" dirty="0"/>
          </a:p>
        </p:txBody>
      </p:sp>
      <p:sp>
        <p:nvSpPr>
          <p:cNvPr id="6" name="TextBox 5"/>
          <p:cNvSpPr txBox="1"/>
          <p:nvPr/>
        </p:nvSpPr>
        <p:spPr>
          <a:xfrm>
            <a:off x="857224" y="428604"/>
            <a:ext cx="7715304" cy="369332"/>
          </a:xfrm>
          <a:prstGeom prst="rect">
            <a:avLst/>
          </a:prstGeom>
          <a:noFill/>
        </p:spPr>
        <p:txBody>
          <a:bodyPr wrap="square" rtlCol="0">
            <a:spAutoFit/>
          </a:bodyPr>
          <a:lstStyle/>
          <a:p>
            <a:pPr algn="r" rtl="1"/>
            <a:r>
              <a:rPr lang="ar-SA" dirty="0" smtClean="0">
                <a:cs typeface="AL-Mohanad Bold" pitchFamily="2" charset="-78"/>
              </a:rPr>
              <a:t>حلقة النقاش العاشرة: التعليم الالكتروني في الجامعات الناشئة – القضايا والتطلعات</a:t>
            </a:r>
            <a:endParaRPr lang="en-US" dirty="0">
              <a:cs typeface="AL-Mohanad Bold" pitchFamily="2" charset="-78"/>
            </a:endParaRPr>
          </a:p>
        </p:txBody>
      </p:sp>
      <p:pic>
        <p:nvPicPr>
          <p:cNvPr id="9" name="Picture 8" descr="jsoor.jpg"/>
          <p:cNvPicPr>
            <a:picLocks noChangeAspect="1"/>
          </p:cNvPicPr>
          <p:nvPr/>
        </p:nvPicPr>
        <p:blipFill>
          <a:blip r:embed="rId2"/>
          <a:stretch>
            <a:fillRect/>
          </a:stretch>
        </p:blipFill>
        <p:spPr>
          <a:xfrm>
            <a:off x="5929322" y="2178056"/>
            <a:ext cx="1252534" cy="1108068"/>
          </a:xfrm>
          <a:prstGeom prst="rect">
            <a:avLst/>
          </a:prstGeom>
        </p:spPr>
      </p:pic>
      <p:pic>
        <p:nvPicPr>
          <p:cNvPr id="10" name="Picture 9" descr="Majmaauni.jpg"/>
          <p:cNvPicPr>
            <a:picLocks noChangeAspect="1"/>
          </p:cNvPicPr>
          <p:nvPr/>
        </p:nvPicPr>
        <p:blipFill>
          <a:blip r:embed="rId3" cstate="print"/>
          <a:stretch>
            <a:fillRect/>
          </a:stretch>
        </p:blipFill>
        <p:spPr>
          <a:xfrm>
            <a:off x="7286644" y="2071678"/>
            <a:ext cx="1583056" cy="1285884"/>
          </a:xfrm>
          <a:prstGeom prst="rect">
            <a:avLst/>
          </a:prstGeom>
        </p:spPr>
      </p:pic>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4100"/>
                                        </p:tgtEl>
                                        <p:attrNameLst>
                                          <p:attrName>style.visibility</p:attrName>
                                        </p:attrNameLst>
                                      </p:cBhvr>
                                      <p:to>
                                        <p:strVal val="visible"/>
                                      </p:to>
                                    </p:set>
                                    <p:anim calcmode="lin" valueType="num">
                                      <p:cBhvr additive="base">
                                        <p:cTn id="7" dur="500" fill="hold"/>
                                        <p:tgtEl>
                                          <p:spTgt spid="4100"/>
                                        </p:tgtEl>
                                        <p:attrNameLst>
                                          <p:attrName>ppt_x</p:attrName>
                                        </p:attrNameLst>
                                      </p:cBhvr>
                                      <p:tavLst>
                                        <p:tav tm="0">
                                          <p:val>
                                            <p:strVal val="#ppt_x"/>
                                          </p:val>
                                        </p:tav>
                                        <p:tav tm="100000">
                                          <p:val>
                                            <p:strVal val="#ppt_x"/>
                                          </p:val>
                                        </p:tav>
                                      </p:tavLst>
                                    </p:anim>
                                    <p:anim calcmode="lin" valueType="num">
                                      <p:cBhvr additive="base">
                                        <p:cTn id="8" dur="500" fill="hold"/>
                                        <p:tgtEl>
                                          <p:spTgt spid="4100"/>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9" presetClass="entr" presetSubtype="0" fill="hold" grpId="0" nodeType="afterEffect">
                                  <p:stCondLst>
                                    <p:cond delay="0"/>
                                  </p:stCondLst>
                                  <p:childTnLst>
                                    <p:set>
                                      <p:cBhvr>
                                        <p:cTn id="11" dur="1" fill="hold">
                                          <p:stCondLst>
                                            <p:cond delay="0"/>
                                          </p:stCondLst>
                                        </p:cTn>
                                        <p:tgtEl>
                                          <p:spTgt spid="4101"/>
                                        </p:tgtEl>
                                        <p:attrNameLst>
                                          <p:attrName>style.visibility</p:attrName>
                                        </p:attrNameLst>
                                      </p:cBhvr>
                                      <p:to>
                                        <p:strVal val="visible"/>
                                      </p:to>
                                    </p:set>
                                    <p:animEffect transition="in" filter="dissolve">
                                      <p:cBhvr>
                                        <p:cTn id="12" dur="500"/>
                                        <p:tgtEl>
                                          <p:spTgt spid="4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autoUpdateAnimBg="0"/>
      <p:bldP spid="4101"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4"/>
          <p:cNvSpPr>
            <a:spLocks noGrp="1" noChangeArrowheads="1"/>
          </p:cNvSpPr>
          <p:nvPr>
            <p:ph type="title"/>
          </p:nvPr>
        </p:nvSpPr>
        <p:spPr>
          <a:xfrm>
            <a:off x="0" y="642918"/>
            <a:ext cx="9144000" cy="914400"/>
          </a:xfrm>
        </p:spPr>
        <p:txBody>
          <a:bodyPr/>
          <a:lstStyle/>
          <a:p>
            <a:r>
              <a:rPr lang="ar-SA" dirty="0" smtClean="0">
                <a:cs typeface="PT Bold Heading" pitchFamily="2" charset="-78"/>
              </a:rPr>
              <a:t>محفزات وجود التخصصات العلمية</a:t>
            </a:r>
            <a:endParaRPr lang="en-US" dirty="0">
              <a:cs typeface="PT Bold Heading" pitchFamily="2" charset="-78"/>
            </a:endParaRPr>
          </a:p>
        </p:txBody>
      </p:sp>
      <p:sp>
        <p:nvSpPr>
          <p:cNvPr id="10245" name="Rectangle 5"/>
          <p:cNvSpPr>
            <a:spLocks noGrp="1" noChangeArrowheads="1"/>
          </p:cNvSpPr>
          <p:nvPr>
            <p:ph type="body" idx="1"/>
          </p:nvPr>
        </p:nvSpPr>
        <p:spPr>
          <a:xfrm>
            <a:off x="571472" y="1857364"/>
            <a:ext cx="7786742" cy="3857636"/>
          </a:xfrm>
        </p:spPr>
        <p:txBody>
          <a:bodyPr/>
          <a:lstStyle/>
          <a:p>
            <a:pPr algn="r" rtl="1"/>
            <a:r>
              <a:rPr lang="ar-SA" sz="2800" dirty="0" smtClean="0">
                <a:cs typeface="AL-Mohanad Bold" pitchFamily="2" charset="-78"/>
              </a:rPr>
              <a:t>التطور التقني في مجال المحاكاة </a:t>
            </a:r>
            <a:r>
              <a:rPr lang="en-US" sz="2800" dirty="0" smtClean="0">
                <a:cs typeface="AL-Mohanad Bold" pitchFamily="2" charset="-78"/>
              </a:rPr>
              <a:t>Simulation </a:t>
            </a:r>
            <a:endParaRPr lang="ar-SA" sz="2800" dirty="0" smtClean="0">
              <a:cs typeface="AL-Mohanad Bold" pitchFamily="2" charset="-78"/>
            </a:endParaRPr>
          </a:p>
          <a:p>
            <a:pPr algn="r" rtl="1"/>
            <a:r>
              <a:rPr lang="ar-SA" sz="2800" dirty="0" smtClean="0">
                <a:cs typeface="AL-Mohanad Bold" pitchFamily="2" charset="-78"/>
              </a:rPr>
              <a:t>ارتباط بعض التخصصات العلمية بالطبيعة الالكترونية</a:t>
            </a:r>
          </a:p>
          <a:p>
            <a:pPr algn="r" rtl="1"/>
            <a:r>
              <a:rPr lang="ar-SA" sz="2800" dirty="0" smtClean="0">
                <a:cs typeface="AL-Mohanad Bold" pitchFamily="2" charset="-78"/>
              </a:rPr>
              <a:t>انتشار الهيئات المهنية للعلوم والتخصصات العلمية واستخدامها المكثف لتقنيات التعليم الالكتروني</a:t>
            </a:r>
          </a:p>
          <a:p>
            <a:pPr lvl="1" algn="r" rtl="1"/>
            <a:r>
              <a:rPr lang="ar-SA" sz="2400" dirty="0" smtClean="0">
                <a:cs typeface="AL-Mohanad Bold" pitchFamily="2" charset="-78"/>
              </a:rPr>
              <a:t>تقنية المعلومات </a:t>
            </a:r>
          </a:p>
          <a:p>
            <a:pPr lvl="1" algn="r" rtl="1"/>
            <a:r>
              <a:rPr lang="ar-SA" sz="2400" dirty="0" smtClean="0">
                <a:cs typeface="AL-Mohanad Bold" pitchFamily="2" charset="-78"/>
              </a:rPr>
              <a:t>التخصصات الصحية </a:t>
            </a:r>
          </a:p>
          <a:p>
            <a:pPr lvl="1" algn="r" rtl="1"/>
            <a:r>
              <a:rPr lang="ar-SA" sz="2400" dirty="0" smtClean="0">
                <a:cs typeface="AL-Mohanad Bold" pitchFamily="2" charset="-78"/>
              </a:rPr>
              <a:t>التخصصات الهندسية</a:t>
            </a:r>
          </a:p>
        </p:txBody>
      </p:sp>
    </p:spTree>
  </p:cSld>
  <p:clrMapOvr>
    <a:masterClrMapping/>
  </p:clrMapOvr>
  <p:transition>
    <p:check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title"/>
          </p:nvPr>
        </p:nvSpPr>
        <p:spPr>
          <a:xfrm>
            <a:off x="381000" y="790575"/>
            <a:ext cx="8382000" cy="1066800"/>
          </a:xfrm>
        </p:spPr>
        <p:txBody>
          <a:bodyPr/>
          <a:lstStyle/>
          <a:p>
            <a:r>
              <a:rPr lang="ar-SA" dirty="0" smtClean="0">
                <a:cs typeface="PT Bold Heading" pitchFamily="2" charset="-78"/>
              </a:rPr>
              <a:t>نماذج دولية للتخصصات العلمية في برامج التعليم عن بعد</a:t>
            </a:r>
            <a:br>
              <a:rPr lang="ar-SA" dirty="0" smtClean="0">
                <a:cs typeface="PT Bold Heading" pitchFamily="2" charset="-78"/>
              </a:rPr>
            </a:br>
            <a:endParaRPr lang="en-US" dirty="0">
              <a:cs typeface="PT Bold Heading" pitchFamily="2" charset="-78"/>
            </a:endParaRPr>
          </a:p>
        </p:txBody>
      </p:sp>
      <p:graphicFrame>
        <p:nvGraphicFramePr>
          <p:cNvPr id="8" name="Table 7"/>
          <p:cNvGraphicFramePr>
            <a:graphicFrameLocks noGrp="1"/>
          </p:cNvGraphicFramePr>
          <p:nvPr/>
        </p:nvGraphicFramePr>
        <p:xfrm>
          <a:off x="714348" y="2143116"/>
          <a:ext cx="7786742" cy="3894209"/>
        </p:xfrm>
        <a:graphic>
          <a:graphicData uri="http://schemas.openxmlformats.org/drawingml/2006/table">
            <a:tbl>
              <a:tblPr firstRow="1" bandRow="1">
                <a:tableStyleId>{5C22544A-7EE6-4342-B048-85BDC9FD1C3A}</a:tableStyleId>
              </a:tblPr>
              <a:tblGrid>
                <a:gridCol w="3893371"/>
                <a:gridCol w="3893371"/>
              </a:tblGrid>
              <a:tr h="500066">
                <a:tc>
                  <a:txBody>
                    <a:bodyPr/>
                    <a:lstStyle/>
                    <a:p>
                      <a:pPr algn="ctr"/>
                      <a:r>
                        <a:rPr lang="ar-SA" sz="2400" dirty="0" smtClean="0">
                          <a:cs typeface="AL-Mohanad Bold" pitchFamily="2" charset="-78"/>
                        </a:rPr>
                        <a:t>البرامج العلمية </a:t>
                      </a:r>
                      <a:endParaRPr lang="en-US" sz="2400" dirty="0">
                        <a:cs typeface="AL-Mohanad Bold" pitchFamily="2" charset="-78"/>
                      </a:endParaRPr>
                    </a:p>
                  </a:txBody>
                  <a:tcPr/>
                </a:tc>
                <a:tc>
                  <a:txBody>
                    <a:bodyPr/>
                    <a:lstStyle/>
                    <a:p>
                      <a:pPr algn="ctr"/>
                      <a:r>
                        <a:rPr lang="ar-SA" sz="2400" dirty="0" smtClean="0">
                          <a:cs typeface="AL-Mohanad Bold" pitchFamily="2" charset="-78"/>
                        </a:rPr>
                        <a:t>الجامعة</a:t>
                      </a:r>
                      <a:endParaRPr lang="en-US" sz="2400" dirty="0">
                        <a:cs typeface="AL-Mohanad Bold" pitchFamily="2" charset="-78"/>
                      </a:endParaRPr>
                    </a:p>
                  </a:txBody>
                  <a:tcPr/>
                </a:tc>
              </a:tr>
              <a:tr h="1558453">
                <a:tc>
                  <a:txBody>
                    <a:bodyPr/>
                    <a:lstStyle/>
                    <a:p>
                      <a:pPr algn="r" rtl="1">
                        <a:buFont typeface="Arial" pitchFamily="34" charset="0"/>
                        <a:buChar char="•"/>
                      </a:pPr>
                      <a:r>
                        <a:rPr lang="ar-SA" sz="2400" kern="1200" baseline="0" dirty="0" smtClean="0">
                          <a:solidFill>
                            <a:schemeClr val="dk1"/>
                          </a:solidFill>
                          <a:latin typeface="+mn-lt"/>
                          <a:ea typeface="+mn-ea"/>
                          <a:cs typeface="AL-Mohanad Bold" pitchFamily="2" charset="-78"/>
                        </a:rPr>
                        <a:t>بكالريوس في المعلوماتية الصحية</a:t>
                      </a:r>
                    </a:p>
                    <a:p>
                      <a:pPr algn="r" rtl="1">
                        <a:buFont typeface="Arial" pitchFamily="34" charset="0"/>
                        <a:buChar char="•"/>
                      </a:pPr>
                      <a:r>
                        <a:rPr lang="ar-SA" sz="2400" kern="1200" baseline="0" dirty="0" smtClean="0">
                          <a:solidFill>
                            <a:schemeClr val="dk1"/>
                          </a:solidFill>
                          <a:latin typeface="+mn-lt"/>
                          <a:ea typeface="+mn-ea"/>
                          <a:cs typeface="AL-Mohanad Bold" pitchFamily="2" charset="-78"/>
                        </a:rPr>
                        <a:t>ماجستير في التمريض</a:t>
                      </a:r>
                    </a:p>
                    <a:p>
                      <a:pPr algn="r" rtl="1">
                        <a:buFont typeface="Arial" pitchFamily="34" charset="0"/>
                        <a:buChar char="•"/>
                      </a:pPr>
                      <a:r>
                        <a:rPr lang="ar-SA" sz="2400" kern="1200" baseline="0" dirty="0" smtClean="0">
                          <a:solidFill>
                            <a:schemeClr val="dk1"/>
                          </a:solidFill>
                          <a:latin typeface="+mn-lt"/>
                          <a:ea typeface="+mn-ea"/>
                          <a:cs typeface="AL-Mohanad Bold" pitchFamily="2" charset="-78"/>
                        </a:rPr>
                        <a:t>بكالريوس في تقنية المعلومات</a:t>
                      </a:r>
                    </a:p>
                    <a:p>
                      <a:pPr algn="r" rtl="1">
                        <a:buFont typeface="Arial" pitchFamily="34" charset="0"/>
                        <a:buChar char="•"/>
                      </a:pPr>
                      <a:r>
                        <a:rPr lang="ar-SA" sz="2400" kern="1200" baseline="0" dirty="0" smtClean="0">
                          <a:solidFill>
                            <a:schemeClr val="dk1"/>
                          </a:solidFill>
                          <a:latin typeface="+mn-lt"/>
                          <a:ea typeface="+mn-ea"/>
                          <a:cs typeface="AL-Mohanad Bold" pitchFamily="2" charset="-78"/>
                        </a:rPr>
                        <a:t>بكالريوس في برمجة الانترنت</a:t>
                      </a:r>
                      <a:endParaRPr lang="en-US" sz="2400" kern="1200" baseline="0" dirty="0" smtClean="0">
                        <a:solidFill>
                          <a:schemeClr val="dk1"/>
                        </a:solidFill>
                        <a:latin typeface="+mn-lt"/>
                        <a:ea typeface="+mn-ea"/>
                        <a:cs typeface="AL-Mohanad Bold" pitchFamily="2" charset="-78"/>
                      </a:endParaRPr>
                    </a:p>
                  </a:txBody>
                  <a:tcPr/>
                </a:tc>
                <a:tc>
                  <a:txBody>
                    <a:bodyPr/>
                    <a:lstStyle/>
                    <a:p>
                      <a:endParaRPr lang="en-US" sz="2400" dirty="0"/>
                    </a:p>
                  </a:txBody>
                  <a:tcPr/>
                </a:tc>
              </a:tr>
              <a:tr h="917845">
                <a:tc>
                  <a:txBody>
                    <a:bodyPr/>
                    <a:lstStyle/>
                    <a:p>
                      <a:pPr algn="r" rtl="1">
                        <a:buFont typeface="Arial" pitchFamily="34" charset="0"/>
                        <a:buChar char="•"/>
                      </a:pPr>
                      <a:r>
                        <a:rPr lang="ar-SA" sz="2400" kern="1200" baseline="0" dirty="0" smtClean="0">
                          <a:solidFill>
                            <a:schemeClr val="dk1"/>
                          </a:solidFill>
                          <a:latin typeface="+mn-lt"/>
                          <a:ea typeface="+mn-ea"/>
                          <a:cs typeface="AL-Mohanad Bold" pitchFamily="2" charset="-78"/>
                        </a:rPr>
                        <a:t>بكالريوس في المختبرات الطبية</a:t>
                      </a:r>
                    </a:p>
                    <a:p>
                      <a:pPr algn="r" rtl="1">
                        <a:buFont typeface="Arial" pitchFamily="34" charset="0"/>
                        <a:buChar char="•"/>
                      </a:pPr>
                      <a:r>
                        <a:rPr lang="ar-SA" sz="2400" kern="1200" baseline="0" dirty="0" smtClean="0">
                          <a:solidFill>
                            <a:schemeClr val="dk1"/>
                          </a:solidFill>
                          <a:latin typeface="+mn-lt"/>
                          <a:ea typeface="+mn-ea"/>
                          <a:cs typeface="AL-Mohanad Bold" pitchFamily="2" charset="-78"/>
                        </a:rPr>
                        <a:t>بكالريوس في هندسة التقنية</a:t>
                      </a:r>
                    </a:p>
                  </a:txBody>
                  <a:tcPr/>
                </a:tc>
                <a:tc>
                  <a:txBody>
                    <a:bodyPr/>
                    <a:lstStyle/>
                    <a:p>
                      <a:endParaRPr lang="en-US" sz="2400"/>
                    </a:p>
                  </a:txBody>
                  <a:tcPr/>
                </a:tc>
              </a:tr>
              <a:tr h="917845">
                <a:tc>
                  <a:txBody>
                    <a:bodyPr/>
                    <a:lstStyle/>
                    <a:p>
                      <a:pPr algn="r" rtl="1">
                        <a:buFont typeface="Arial" pitchFamily="34" charset="0"/>
                        <a:buChar char="•"/>
                      </a:pPr>
                      <a:r>
                        <a:rPr lang="ar-SA" sz="2400" dirty="0" smtClean="0">
                          <a:cs typeface="AL-Mohanad Bold" pitchFamily="2" charset="-78"/>
                        </a:rPr>
                        <a:t>ماجستير في هندسة</a:t>
                      </a:r>
                      <a:r>
                        <a:rPr lang="ar-SA" sz="2400" baseline="0" dirty="0" smtClean="0">
                          <a:cs typeface="AL-Mohanad Bold" pitchFamily="2" charset="-78"/>
                        </a:rPr>
                        <a:t> البرمجيات</a:t>
                      </a:r>
                    </a:p>
                    <a:p>
                      <a:pPr algn="r" rtl="1">
                        <a:buFont typeface="Arial" pitchFamily="34" charset="0"/>
                        <a:buChar char="•"/>
                      </a:pPr>
                      <a:r>
                        <a:rPr lang="ar-SA" sz="2400" baseline="0" dirty="0" smtClean="0">
                          <a:cs typeface="AL-Mohanad Bold" pitchFamily="2" charset="-78"/>
                        </a:rPr>
                        <a:t>ماجستير في أمن المعلومات</a:t>
                      </a:r>
                      <a:endParaRPr lang="en-US" sz="2400" dirty="0">
                        <a:cs typeface="AL-Mohanad Bold" pitchFamily="2" charset="-78"/>
                      </a:endParaRPr>
                    </a:p>
                  </a:txBody>
                  <a:tcPr/>
                </a:tc>
                <a:tc>
                  <a:txBody>
                    <a:bodyPr/>
                    <a:lstStyle/>
                    <a:p>
                      <a:endParaRPr lang="en-US" sz="2400" dirty="0"/>
                    </a:p>
                  </a:txBody>
                  <a:tcPr/>
                </a:tc>
              </a:tr>
            </a:tbl>
          </a:graphicData>
        </a:graphic>
      </p:graphicFrame>
      <p:pic>
        <p:nvPicPr>
          <p:cNvPr id="7" name="Picture 6" descr="university-phoenix_120x60.gif"/>
          <p:cNvPicPr>
            <a:picLocks noChangeAspect="1"/>
          </p:cNvPicPr>
          <p:nvPr/>
        </p:nvPicPr>
        <p:blipFill>
          <a:blip r:embed="rId2"/>
          <a:stretch>
            <a:fillRect/>
          </a:stretch>
        </p:blipFill>
        <p:spPr>
          <a:xfrm>
            <a:off x="5643570" y="3071810"/>
            <a:ext cx="1500198" cy="714380"/>
          </a:xfrm>
          <a:prstGeom prst="rect">
            <a:avLst/>
          </a:prstGeom>
        </p:spPr>
      </p:pic>
      <p:pic>
        <p:nvPicPr>
          <p:cNvPr id="9" name="Picture 8" descr="devry-university_120x60.gif"/>
          <p:cNvPicPr>
            <a:picLocks noChangeAspect="1"/>
          </p:cNvPicPr>
          <p:nvPr/>
        </p:nvPicPr>
        <p:blipFill>
          <a:blip r:embed="rId3"/>
          <a:stretch>
            <a:fillRect/>
          </a:stretch>
        </p:blipFill>
        <p:spPr>
          <a:xfrm>
            <a:off x="5715008" y="4286260"/>
            <a:ext cx="1357314" cy="571500"/>
          </a:xfrm>
          <a:prstGeom prst="rect">
            <a:avLst/>
          </a:prstGeom>
        </p:spPr>
      </p:pic>
      <p:pic>
        <p:nvPicPr>
          <p:cNvPr id="10" name="Picture 9" descr="120x60_university-liverpool.gif"/>
          <p:cNvPicPr>
            <a:picLocks noChangeAspect="1"/>
          </p:cNvPicPr>
          <p:nvPr/>
        </p:nvPicPr>
        <p:blipFill>
          <a:blip r:embed="rId4"/>
          <a:stretch>
            <a:fillRect/>
          </a:stretch>
        </p:blipFill>
        <p:spPr>
          <a:xfrm>
            <a:off x="5643570" y="5334017"/>
            <a:ext cx="1357314" cy="622102"/>
          </a:xfrm>
          <a:prstGeom prst="rect">
            <a:avLst/>
          </a:prstGeom>
        </p:spPr>
      </p:pic>
    </p:spTree>
  </p:cSld>
  <p:clrMapOvr>
    <a:masterClrMapping/>
  </p:clrMapOvr>
  <p:transition>
    <p:check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2625" y="819150"/>
            <a:ext cx="8080375" cy="990600"/>
          </a:xfrm>
        </p:spPr>
        <p:txBody>
          <a:bodyPr/>
          <a:lstStyle/>
          <a:p>
            <a:pPr rtl="1"/>
            <a:r>
              <a:rPr lang="ar-SA" dirty="0" smtClean="0">
                <a:cs typeface="PT Bold Heading" pitchFamily="2" charset="-78"/>
              </a:rPr>
              <a:t>تحديات تواجه التخصصات العلمية</a:t>
            </a:r>
            <a:endParaRPr lang="ar-SA" dirty="0" smtClean="0">
              <a:cs typeface="PT Bold Heading" pitchFamily="2" charset="-78"/>
            </a:endParaRPr>
          </a:p>
        </p:txBody>
      </p:sp>
      <p:sp>
        <p:nvSpPr>
          <p:cNvPr id="21507" name="Rectangle 3"/>
          <p:cNvSpPr>
            <a:spLocks noGrp="1" noChangeArrowheads="1"/>
          </p:cNvSpPr>
          <p:nvPr>
            <p:ph type="body" idx="1"/>
          </p:nvPr>
        </p:nvSpPr>
        <p:spPr>
          <a:xfrm>
            <a:off x="1071538" y="2143116"/>
            <a:ext cx="7286676" cy="3571884"/>
          </a:xfrm>
        </p:spPr>
        <p:txBody>
          <a:bodyPr/>
          <a:lstStyle/>
          <a:p>
            <a:pPr algn="r" rtl="1"/>
            <a:r>
              <a:rPr lang="ar-SA" sz="2400" dirty="0" smtClean="0">
                <a:cs typeface="AL-Mohanad Bold" pitchFamily="2" charset="-78"/>
              </a:rPr>
              <a:t>القواعد المنظمة لإصدار تراخيص برامج التعليم عن بعد</a:t>
            </a:r>
          </a:p>
          <a:p>
            <a:pPr lvl="1" algn="r" rtl="1"/>
            <a:r>
              <a:rPr lang="ar-SA" sz="2000" dirty="0" smtClean="0">
                <a:cs typeface="AL-Mohanad Bold" pitchFamily="2" charset="-78"/>
              </a:rPr>
              <a:t>البند الثاني من المادة السادسة: اشتراط وجود برنامج أكاديمي اعتيادي مناظر بالمؤسسة التعليمية</a:t>
            </a:r>
          </a:p>
          <a:p>
            <a:pPr lvl="1" algn="r" rtl="1"/>
            <a:r>
              <a:rPr lang="ar-SA" sz="2000" dirty="0" smtClean="0">
                <a:cs typeface="AL-Mohanad Bold" pitchFamily="2" charset="-78"/>
              </a:rPr>
              <a:t>البند الخامس من المادة السادسة: أن يكون البرنامج الاعتيادي المناظر قد خرج دفعة واحدة على الأقل</a:t>
            </a:r>
          </a:p>
          <a:p>
            <a:pPr algn="r" rtl="1"/>
            <a:r>
              <a:rPr lang="ar-SA" sz="2400" dirty="0" smtClean="0">
                <a:cs typeface="AL-Mohanad Bold" pitchFamily="2" charset="-78"/>
              </a:rPr>
              <a:t>اعتماد البرامج من قبل وزارة الخدمة المدنية</a:t>
            </a:r>
          </a:p>
          <a:p>
            <a:pPr algn="r" rtl="1">
              <a:buNone/>
            </a:pPr>
            <a:endParaRPr lang="ar-SA" sz="2400" dirty="0" smtClean="0">
              <a:cs typeface="AL-Mohanad Bold" pitchFamily="2" charset="-78"/>
            </a:endParaRPr>
          </a:p>
          <a:p>
            <a:pPr algn="r" rtl="1"/>
            <a:endParaRPr lang="ar-SA" dirty="0" smtClean="0">
              <a:cs typeface="AL-Mohanad Bold" pitchFamily="2" charset="-78"/>
            </a:endParaRPr>
          </a:p>
          <a:p>
            <a:pPr lvl="1" algn="r" rtl="1"/>
            <a:endParaRPr lang="en-US" dirty="0">
              <a:cs typeface="AL-Mohanad Bold" pitchFamily="2" charset="-78"/>
            </a:endParaRPr>
          </a:p>
        </p:txBody>
      </p:sp>
    </p:spTree>
  </p:cSld>
  <p:clrMapOvr>
    <a:masterClrMapping/>
  </p:clrMapOvr>
  <p:transition>
    <p:check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0" y="2643182"/>
            <a:ext cx="9144000" cy="914400"/>
          </a:xfrm>
        </p:spPr>
        <p:txBody>
          <a:bodyPr/>
          <a:lstStyle/>
          <a:p>
            <a:r>
              <a:rPr lang="ar-SA" sz="11500" dirty="0" smtClean="0">
                <a:cs typeface="PT Bold Heading" pitchFamily="2" charset="-78"/>
              </a:rPr>
              <a:t>شكراً</a:t>
            </a:r>
            <a:endParaRPr lang="en-US" sz="11500" dirty="0">
              <a:cs typeface="PT Bold Heading" pitchFamily="2" charset="-78"/>
            </a:endParaRPr>
          </a:p>
        </p:txBody>
      </p:sp>
    </p:spTree>
  </p:cSld>
  <p:clrMapOvr>
    <a:masterClrMapping/>
  </p:clrMapOvr>
  <p:transition>
    <p:check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4"/>
          <p:cNvSpPr>
            <a:spLocks noGrp="1" noChangeArrowheads="1"/>
          </p:cNvSpPr>
          <p:nvPr>
            <p:ph type="title"/>
          </p:nvPr>
        </p:nvSpPr>
        <p:spPr>
          <a:xfrm>
            <a:off x="0" y="663575"/>
            <a:ext cx="9144000" cy="1298575"/>
          </a:xfrm>
        </p:spPr>
        <p:txBody>
          <a:bodyPr/>
          <a:lstStyle/>
          <a:p>
            <a:pPr rtl="1"/>
            <a:r>
              <a:rPr lang="ar-SA" dirty="0" smtClean="0">
                <a:cs typeface="PT Bold Heading" pitchFamily="2" charset="-78"/>
              </a:rPr>
              <a:t>أجندة الورقة</a:t>
            </a:r>
            <a:endParaRPr lang="en-US" dirty="0">
              <a:cs typeface="PT Bold Heading" pitchFamily="2" charset="-78"/>
            </a:endParaRPr>
          </a:p>
        </p:txBody>
      </p:sp>
      <p:sp>
        <p:nvSpPr>
          <p:cNvPr id="5125" name="Rectangle 5"/>
          <p:cNvSpPr>
            <a:spLocks noGrp="1" noChangeArrowheads="1"/>
          </p:cNvSpPr>
          <p:nvPr>
            <p:ph type="body" idx="1"/>
          </p:nvPr>
        </p:nvSpPr>
        <p:spPr>
          <a:xfrm>
            <a:off x="285720" y="2143116"/>
            <a:ext cx="8286808" cy="3657600"/>
          </a:xfrm>
        </p:spPr>
        <p:txBody>
          <a:bodyPr/>
          <a:lstStyle/>
          <a:p>
            <a:pPr algn="r" rtl="1"/>
            <a:r>
              <a:rPr lang="ar-SA" sz="2400" dirty="0" smtClean="0">
                <a:cs typeface="AL-Mohanad Bold" pitchFamily="2" charset="-78"/>
              </a:rPr>
              <a:t>التعليم الالكتروني والتعليم عن بعد</a:t>
            </a:r>
          </a:p>
          <a:p>
            <a:pPr algn="r" rtl="1"/>
            <a:r>
              <a:rPr lang="ar-SA" sz="2400" dirty="0" smtClean="0">
                <a:cs typeface="AL-Mohanad Bold" pitchFamily="2" charset="-78"/>
              </a:rPr>
              <a:t>الخط الزمني للتعليم عن بعد</a:t>
            </a:r>
          </a:p>
          <a:p>
            <a:pPr algn="r" rtl="1"/>
            <a:r>
              <a:rPr lang="ar-SA" sz="2400" dirty="0" smtClean="0">
                <a:cs typeface="AL-Mohanad Bold" pitchFamily="2" charset="-78"/>
              </a:rPr>
              <a:t>الخط الزمني للتعليم عن بعد في المملكة العربية السعودية</a:t>
            </a:r>
          </a:p>
          <a:p>
            <a:pPr algn="r" rtl="1"/>
            <a:r>
              <a:rPr lang="ar-SA" sz="2400" dirty="0" smtClean="0">
                <a:cs typeface="AL-Mohanad Bold" pitchFamily="2" charset="-78"/>
              </a:rPr>
              <a:t>واقع التخصصات والبرامج في التعليم عن بعد في الجامعات السعودية</a:t>
            </a:r>
          </a:p>
          <a:p>
            <a:pPr algn="r" rtl="1"/>
            <a:r>
              <a:rPr lang="ar-SA" sz="2400" dirty="0" smtClean="0">
                <a:cs typeface="AL-Mohanad Bold" pitchFamily="2" charset="-78"/>
              </a:rPr>
              <a:t>مبررات طرح التخصصات العلمية</a:t>
            </a:r>
          </a:p>
          <a:p>
            <a:pPr algn="r" rtl="1"/>
            <a:r>
              <a:rPr lang="ar-SA" sz="2400" dirty="0" smtClean="0">
                <a:cs typeface="AL-Mohanad Bold" pitchFamily="2" charset="-78"/>
              </a:rPr>
              <a:t>محفزات وجود التخصصات العلمية</a:t>
            </a:r>
          </a:p>
          <a:p>
            <a:pPr algn="r" rtl="1"/>
            <a:r>
              <a:rPr lang="ar-SA" sz="2400" dirty="0" smtClean="0">
                <a:cs typeface="AL-Mohanad Bold" pitchFamily="2" charset="-78"/>
              </a:rPr>
              <a:t>نماذج دولية للتخصصات العلمية في برامج التعليم عن بعد</a:t>
            </a:r>
          </a:p>
          <a:p>
            <a:pPr algn="r" rtl="1"/>
            <a:r>
              <a:rPr lang="ar-SA" sz="2400" dirty="0" smtClean="0">
                <a:cs typeface="AL-Mohanad Bold" pitchFamily="2" charset="-78"/>
              </a:rPr>
              <a:t>تحديات تواجه التخصصات العلمية</a:t>
            </a:r>
          </a:p>
          <a:p>
            <a:pPr algn="r" rtl="1"/>
            <a:endParaRPr lang="en-US" dirty="0">
              <a:cs typeface="AL-Mohanad Bold" pitchFamily="2" charset="-78"/>
            </a:endParaRPr>
          </a:p>
        </p:txBody>
      </p:sp>
    </p:spTree>
  </p:cSld>
  <p:clrMapOvr>
    <a:masterClrMapping/>
  </p:clrMapOvr>
  <p:transition>
    <p:check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p:txBody>
          <a:bodyPr/>
          <a:lstStyle/>
          <a:p>
            <a:r>
              <a:rPr lang="ar-SA" dirty="0" smtClean="0">
                <a:cs typeface="PT Bold Heading" pitchFamily="2" charset="-78"/>
              </a:rPr>
              <a:t>التعليم الالكتروني والتعليم عن بعد</a:t>
            </a:r>
            <a:endParaRPr lang="en-US" dirty="0">
              <a:cs typeface="PT Bold Heading" pitchFamily="2" charset="-78"/>
            </a:endParaRPr>
          </a:p>
        </p:txBody>
      </p:sp>
      <p:graphicFrame>
        <p:nvGraphicFramePr>
          <p:cNvPr id="6" name="Diagram 5"/>
          <p:cNvGraphicFramePr/>
          <p:nvPr/>
        </p:nvGraphicFramePr>
        <p:xfrm>
          <a:off x="714348" y="2000240"/>
          <a:ext cx="7429552"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check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81" name="Rectangle 13"/>
          <p:cNvSpPr>
            <a:spLocks noGrp="1" noChangeArrowheads="1"/>
          </p:cNvSpPr>
          <p:nvPr>
            <p:ph type="title"/>
          </p:nvPr>
        </p:nvSpPr>
        <p:spPr/>
        <p:txBody>
          <a:bodyPr/>
          <a:lstStyle/>
          <a:p>
            <a:r>
              <a:rPr lang="ar-SA" dirty="0" smtClean="0">
                <a:cs typeface="PT Bold Heading" pitchFamily="2" charset="-78"/>
              </a:rPr>
              <a:t>الخط الزمني للتعليم عن بعد</a:t>
            </a:r>
            <a:endParaRPr lang="en-US" dirty="0">
              <a:cs typeface="PT Bold Heading" pitchFamily="2" charset="-78"/>
            </a:endParaRPr>
          </a:p>
        </p:txBody>
      </p:sp>
      <p:sp>
        <p:nvSpPr>
          <p:cNvPr id="7182" name="Rectangle 14"/>
          <p:cNvSpPr>
            <a:spLocks noGrp="1" noChangeArrowheads="1"/>
          </p:cNvSpPr>
          <p:nvPr>
            <p:ph type="body" idx="1"/>
          </p:nvPr>
        </p:nvSpPr>
        <p:spPr>
          <a:xfrm>
            <a:off x="609600" y="1885960"/>
            <a:ext cx="8177242" cy="4686312"/>
          </a:xfrm>
        </p:spPr>
        <p:txBody>
          <a:bodyPr/>
          <a:lstStyle/>
          <a:p>
            <a:pPr algn="r" rtl="1"/>
            <a:r>
              <a:rPr lang="ar-SA" sz="1900" dirty="0" smtClean="0">
                <a:cs typeface="AL-Mohanad Bold" pitchFamily="2" charset="-78"/>
              </a:rPr>
              <a:t>1840 قام الباحث اسحاق بتمان بتدريس الاختزال بالمراسلة في منطقة بيرث في المملكة المتحدة</a:t>
            </a:r>
          </a:p>
          <a:p>
            <a:pPr algn="r" rtl="1"/>
            <a:r>
              <a:rPr lang="ar-SA" sz="1900" dirty="0" smtClean="0">
                <a:cs typeface="AL-Mohanad Bold" pitchFamily="2" charset="-78"/>
              </a:rPr>
              <a:t>1856 قام تشارليس توسيانت و قوستاف بتطوير  برامج تعليم عن بعد لتعليم اللغة في ألمانيا</a:t>
            </a:r>
          </a:p>
          <a:p>
            <a:pPr algn="r" rtl="1"/>
            <a:r>
              <a:rPr lang="ar-SA" sz="1900" dirty="0" smtClean="0">
                <a:cs typeface="AL-Mohanad Bold" pitchFamily="2" charset="-78"/>
              </a:rPr>
              <a:t>1886 بدأت تدريس اللغة الانجليزية </a:t>
            </a:r>
            <a:r>
              <a:rPr lang="ar-SA" sz="1900" dirty="0" smtClean="0">
                <a:cs typeface="AL-Mohanad Bold" pitchFamily="2" charset="-78"/>
              </a:rPr>
              <a:t>عن بعد </a:t>
            </a:r>
            <a:r>
              <a:rPr lang="ar-SA" sz="1900" dirty="0" smtClean="0">
                <a:cs typeface="AL-Mohanad Bold" pitchFamily="2" charset="-78"/>
              </a:rPr>
              <a:t>في كلية هيرمود  في السويد</a:t>
            </a:r>
          </a:p>
          <a:p>
            <a:pPr algn="r" rtl="1"/>
            <a:r>
              <a:rPr lang="ar-SA" sz="1900" dirty="0" smtClean="0">
                <a:cs typeface="AL-Mohanad Bold" pitchFamily="2" charset="-78"/>
              </a:rPr>
              <a:t>1887 أسست  كلية المراسلة الجامعية في لندن</a:t>
            </a:r>
          </a:p>
          <a:p>
            <a:pPr algn="r" rtl="1"/>
            <a:r>
              <a:rPr lang="ar-SA" sz="1900" dirty="0" smtClean="0">
                <a:cs typeface="AL-Mohanad Bold" pitchFamily="2" charset="-78"/>
              </a:rPr>
              <a:t>1892 بدأت جامعة شيكاغو في تفعيل المراسلة كطريقة للتعليم</a:t>
            </a:r>
          </a:p>
          <a:p>
            <a:pPr algn="r" rtl="1"/>
            <a:r>
              <a:rPr lang="ar-SA" sz="1900" dirty="0" smtClean="0">
                <a:cs typeface="AL-Mohanad Bold" pitchFamily="2" charset="-78"/>
              </a:rPr>
              <a:t>1900 وصل عدد الطلاب في كلية هيرموند  لدراسة اللغة إلى 225,000</a:t>
            </a:r>
          </a:p>
          <a:p>
            <a:pPr algn="r" rtl="1"/>
            <a:r>
              <a:rPr lang="ar-SA" sz="1900" dirty="0" smtClean="0">
                <a:cs typeface="AL-Mohanad Bold" pitchFamily="2" charset="-78"/>
              </a:rPr>
              <a:t>1930 تم انتاج تجربة للتدريس من خلال البث التلفزيوني قي جامعات أيوا وبوردو وكانساس </a:t>
            </a:r>
          </a:p>
          <a:p>
            <a:pPr algn="r" rtl="1"/>
            <a:r>
              <a:rPr lang="ar-SA" sz="1900" dirty="0" smtClean="0">
                <a:cs typeface="AL-Mohanad Bold" pitchFamily="2" charset="-78"/>
              </a:rPr>
              <a:t>1939 تم انشاء خدمة التعليم من خلال البريد والمراسلة في باريس</a:t>
            </a:r>
          </a:p>
          <a:p>
            <a:pPr algn="r" rtl="1"/>
            <a:r>
              <a:rPr lang="ar-SA" sz="1900" dirty="0" smtClean="0">
                <a:cs typeface="AL-Mohanad Bold" pitchFamily="2" charset="-78"/>
              </a:rPr>
              <a:t>1957 بدأت جامعة نيويورك بتقديم بعض المواد الدراسية من خلال برامج التلفاز بالاشتراك مع </a:t>
            </a:r>
            <a:r>
              <a:rPr lang="en-US" sz="1900" dirty="0" smtClean="0">
                <a:cs typeface="AL-Mohanad Bold" pitchFamily="2" charset="-78"/>
              </a:rPr>
              <a:t>CBS</a:t>
            </a:r>
            <a:endParaRPr lang="ar-SA" sz="1900" dirty="0" smtClean="0">
              <a:cs typeface="AL-Mohanad Bold" pitchFamily="2" charset="-78"/>
            </a:endParaRPr>
          </a:p>
          <a:p>
            <a:pPr algn="r" rtl="1"/>
            <a:endParaRPr lang="ar-SA" sz="1900" dirty="0" smtClean="0">
              <a:cs typeface="AL-Mohanad Bold" pitchFamily="2" charset="-78"/>
            </a:endParaRPr>
          </a:p>
          <a:p>
            <a:pPr algn="r" rtl="1"/>
            <a:endParaRPr lang="en-US" sz="1900" dirty="0">
              <a:cs typeface="AL-Mohanad Bold" pitchFamily="2" charset="-78"/>
            </a:endParaRPr>
          </a:p>
        </p:txBody>
      </p:sp>
    </p:spTree>
  </p:cSld>
  <p:clrMapOvr>
    <a:masterClrMapping/>
  </p:clrMapOvr>
  <p:transition>
    <p:check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81" name="Rectangle 13"/>
          <p:cNvSpPr>
            <a:spLocks noGrp="1" noChangeArrowheads="1"/>
          </p:cNvSpPr>
          <p:nvPr>
            <p:ph type="title"/>
          </p:nvPr>
        </p:nvSpPr>
        <p:spPr/>
        <p:txBody>
          <a:bodyPr/>
          <a:lstStyle/>
          <a:p>
            <a:r>
              <a:rPr lang="ar-SA" dirty="0" smtClean="0">
                <a:cs typeface="PT Bold Heading" pitchFamily="2" charset="-78"/>
              </a:rPr>
              <a:t>الخط الزمني للتعليم عن بعد</a:t>
            </a:r>
            <a:endParaRPr lang="en-US" dirty="0">
              <a:cs typeface="PT Bold Heading" pitchFamily="2" charset="-78"/>
            </a:endParaRPr>
          </a:p>
        </p:txBody>
      </p:sp>
      <p:sp>
        <p:nvSpPr>
          <p:cNvPr id="7182" name="Rectangle 14"/>
          <p:cNvSpPr>
            <a:spLocks noGrp="1" noChangeArrowheads="1"/>
          </p:cNvSpPr>
          <p:nvPr>
            <p:ph type="body" idx="1"/>
          </p:nvPr>
        </p:nvSpPr>
        <p:spPr>
          <a:xfrm>
            <a:off x="609600" y="1714488"/>
            <a:ext cx="8177242" cy="4686312"/>
          </a:xfrm>
        </p:spPr>
        <p:txBody>
          <a:bodyPr/>
          <a:lstStyle/>
          <a:p>
            <a:pPr algn="r" rtl="1"/>
            <a:r>
              <a:rPr lang="ar-SA" sz="1900" dirty="0" smtClean="0">
                <a:cs typeface="AL-Mohanad Bold" pitchFamily="2" charset="-78"/>
              </a:rPr>
              <a:t>1969 تم اطلاق شبكة </a:t>
            </a:r>
            <a:r>
              <a:rPr lang="en-US" sz="1900" dirty="0" err="1" smtClean="0">
                <a:cs typeface="AL-Mohanad Bold" pitchFamily="2" charset="-78"/>
              </a:rPr>
              <a:t>ARPANet</a:t>
            </a:r>
            <a:r>
              <a:rPr lang="en-US" sz="1900" dirty="0" smtClean="0">
                <a:cs typeface="AL-Mohanad Bold" pitchFamily="2" charset="-78"/>
              </a:rPr>
              <a:t> </a:t>
            </a:r>
            <a:r>
              <a:rPr lang="ar-SA" sz="1900" dirty="0" smtClean="0">
                <a:cs typeface="AL-Mohanad Bold" pitchFamily="2" charset="-78"/>
              </a:rPr>
              <a:t> بين جامعة كاليفورنيا في لوس أنجلوس ومعهد ستانفورد للأبحاث</a:t>
            </a:r>
          </a:p>
          <a:p>
            <a:pPr algn="r" rtl="1"/>
            <a:r>
              <a:rPr lang="ar-SA" sz="1900" dirty="0" smtClean="0">
                <a:cs typeface="AL-Mohanad Bold" pitchFamily="2" charset="-78"/>
              </a:rPr>
              <a:t>1971 تم تأسيس الجامعة المفتوحة في المملكة المتحدة</a:t>
            </a:r>
          </a:p>
          <a:p>
            <a:pPr algn="r" rtl="1"/>
            <a:r>
              <a:rPr lang="ar-SA" sz="1900" dirty="0" smtClean="0">
                <a:cs typeface="AL-Mohanad Bold" pitchFamily="2" charset="-78"/>
              </a:rPr>
              <a:t>1975 تم تأسيس جامعة فيرن الألمانية المفتوحة</a:t>
            </a:r>
          </a:p>
          <a:p>
            <a:pPr algn="r" rtl="1"/>
            <a:r>
              <a:rPr lang="ar-SA" sz="1900" dirty="0" smtClean="0">
                <a:cs typeface="AL-Mohanad Bold" pitchFamily="2" charset="-78"/>
              </a:rPr>
              <a:t>1981 أطلقت شركة </a:t>
            </a:r>
            <a:r>
              <a:rPr lang="en-US" sz="1900" dirty="0" smtClean="0">
                <a:cs typeface="AL-Mohanad Bold" pitchFamily="2" charset="-78"/>
              </a:rPr>
              <a:t>IBM</a:t>
            </a:r>
            <a:r>
              <a:rPr lang="ar-SA" sz="1900" dirty="0" smtClean="0">
                <a:cs typeface="AL-Mohanad Bold" pitchFamily="2" charset="-78"/>
              </a:rPr>
              <a:t> الحاسب الشخصي</a:t>
            </a:r>
          </a:p>
          <a:p>
            <a:pPr algn="r" rtl="1"/>
            <a:r>
              <a:rPr lang="ar-SA" sz="1900" dirty="0" smtClean="0">
                <a:cs typeface="AL-Mohanad Bold" pitchFamily="2" charset="-78"/>
              </a:rPr>
              <a:t>1982 أطلقت شركة فيلبس وشركة سوني الأقراص المدمجة كوسيلة للتخزين</a:t>
            </a:r>
          </a:p>
          <a:p>
            <a:pPr algn="r" rtl="1"/>
            <a:r>
              <a:rPr lang="ar-SA" sz="1900" dirty="0" smtClean="0">
                <a:cs typeface="AL-Mohanad Bold" pitchFamily="2" charset="-78"/>
              </a:rPr>
              <a:t>1985 تم اعتماد بروتوكول </a:t>
            </a:r>
            <a:r>
              <a:rPr lang="en-US" sz="1900" dirty="0" smtClean="0">
                <a:cs typeface="AL-Mohanad Bold" pitchFamily="2" charset="-78"/>
              </a:rPr>
              <a:t>TCP/IP </a:t>
            </a:r>
            <a:r>
              <a:rPr lang="ar-SA" sz="1900" dirty="0" smtClean="0">
                <a:cs typeface="AL-Mohanad Bold" pitchFamily="2" charset="-78"/>
              </a:rPr>
              <a:t> كوسيلة للاتصال ونقل البيانات</a:t>
            </a:r>
          </a:p>
          <a:p>
            <a:pPr algn="r" rtl="1"/>
            <a:r>
              <a:rPr lang="ar-SA" sz="1900" dirty="0" smtClean="0">
                <a:cs typeface="AL-Mohanad Bold" pitchFamily="2" charset="-78"/>
              </a:rPr>
              <a:t>1989 أنشأت جامعة فيونكس كأول جامعة الكترونية في امريكا</a:t>
            </a:r>
          </a:p>
          <a:p>
            <a:pPr algn="r" rtl="1"/>
            <a:r>
              <a:rPr lang="ar-SA" sz="1900" dirty="0" smtClean="0">
                <a:cs typeface="AL-Mohanad Bold" pitchFamily="2" charset="-78"/>
              </a:rPr>
              <a:t>1995 أنشأت جامعة بريتش كولومبيا الكندية أول برنامج لإدارة التعليم الالكرتوني </a:t>
            </a:r>
            <a:r>
              <a:rPr lang="en-US" sz="1900" dirty="0" err="1" smtClean="0">
                <a:cs typeface="AL-Mohanad Bold" pitchFamily="2" charset="-78"/>
              </a:rPr>
              <a:t>WebCT</a:t>
            </a:r>
            <a:endParaRPr lang="ar-SA" sz="1900" dirty="0" smtClean="0">
              <a:cs typeface="AL-Mohanad Bold" pitchFamily="2" charset="-78"/>
            </a:endParaRPr>
          </a:p>
          <a:p>
            <a:pPr algn="r" rtl="1"/>
            <a:r>
              <a:rPr lang="ar-SA" sz="1900" dirty="0" smtClean="0">
                <a:cs typeface="AL-Mohanad Bold" pitchFamily="2" charset="-78"/>
              </a:rPr>
              <a:t>1997 تم اطلاق </a:t>
            </a:r>
            <a:r>
              <a:rPr lang="en-US" sz="1900" dirty="0" err="1" smtClean="0">
                <a:cs typeface="AL-Mohanad Bold" pitchFamily="2" charset="-78"/>
              </a:rPr>
              <a:t>WebCT</a:t>
            </a:r>
            <a:r>
              <a:rPr lang="en-US" sz="1900" dirty="0" smtClean="0">
                <a:cs typeface="AL-Mohanad Bold" pitchFamily="2" charset="-78"/>
              </a:rPr>
              <a:t> 1.0 </a:t>
            </a:r>
            <a:endParaRPr lang="ar-SA" sz="1900" dirty="0" smtClean="0">
              <a:cs typeface="AL-Mohanad Bold" pitchFamily="2" charset="-78"/>
            </a:endParaRPr>
          </a:p>
          <a:p>
            <a:pPr algn="r" rtl="1"/>
            <a:r>
              <a:rPr lang="en-US" sz="1900" dirty="0" smtClean="0">
                <a:cs typeface="AL-Mohanad Bold" pitchFamily="2" charset="-78"/>
              </a:rPr>
              <a:t> </a:t>
            </a:r>
            <a:r>
              <a:rPr lang="ar-SA" sz="1900" dirty="0" smtClean="0">
                <a:cs typeface="AL-Mohanad Bold" pitchFamily="2" charset="-78"/>
              </a:rPr>
              <a:t>1998 تطوير  600 فيديو لمحاضرات كاملة في جامعة أيوا</a:t>
            </a:r>
          </a:p>
          <a:p>
            <a:pPr algn="r" rtl="1"/>
            <a:r>
              <a:rPr lang="ar-SA" sz="1900" dirty="0" smtClean="0">
                <a:cs typeface="AL-Mohanad Bold" pitchFamily="2" charset="-78"/>
              </a:rPr>
              <a:t>2001 تم اطلاق برنامج  </a:t>
            </a:r>
            <a:r>
              <a:rPr lang="en-US" sz="1900" dirty="0" err="1" smtClean="0">
                <a:cs typeface="AL-Mohanad Bold" pitchFamily="2" charset="-78"/>
              </a:rPr>
              <a:t>Moodle</a:t>
            </a:r>
            <a:r>
              <a:rPr lang="ar-SA" sz="1900" dirty="0" smtClean="0">
                <a:cs typeface="AL-Mohanad Bold" pitchFamily="2" charset="-78"/>
              </a:rPr>
              <a:t> كأول برنامج مفتوح المصدر لإدارة أنطمة التعليم</a:t>
            </a:r>
          </a:p>
          <a:p>
            <a:pPr algn="r" rtl="1"/>
            <a:r>
              <a:rPr lang="ar-SA" sz="1900" dirty="0" smtClean="0">
                <a:cs typeface="AL-Mohanad Bold" pitchFamily="2" charset="-78"/>
              </a:rPr>
              <a:t>2002 أصدر قانون للتعامل مع برامج التعليم عن بعد وحماية الحقوق الملكية والفكرية</a:t>
            </a:r>
          </a:p>
          <a:p>
            <a:pPr algn="r" rtl="1"/>
            <a:r>
              <a:rPr lang="ar-SA" sz="1900" dirty="0" smtClean="0">
                <a:cs typeface="AL-Mohanad Bold" pitchFamily="2" charset="-78"/>
              </a:rPr>
              <a:t>2006 وصلت برامج التعليم عن البعد في الولايات المتحدة الأمريكية إلى 11,200 برنامج جامعي</a:t>
            </a:r>
          </a:p>
          <a:p>
            <a:pPr algn="r" rtl="1"/>
            <a:endParaRPr lang="ar-SA" sz="1900" dirty="0" smtClean="0">
              <a:cs typeface="AL-Mohanad Bold" pitchFamily="2" charset="-78"/>
            </a:endParaRPr>
          </a:p>
          <a:p>
            <a:pPr algn="r" rtl="1"/>
            <a:endParaRPr lang="ar-SA" sz="1900" dirty="0" smtClean="0">
              <a:cs typeface="AL-Mohanad Bold" pitchFamily="2" charset="-78"/>
            </a:endParaRPr>
          </a:p>
          <a:p>
            <a:pPr algn="r" rtl="1"/>
            <a:endParaRPr lang="ar-SA" sz="1900" dirty="0" smtClean="0">
              <a:cs typeface="AL-Mohanad Bold" pitchFamily="2" charset="-78"/>
            </a:endParaRPr>
          </a:p>
          <a:p>
            <a:pPr algn="r" rtl="1"/>
            <a:endParaRPr lang="en-US" sz="1900" dirty="0">
              <a:cs typeface="AL-Mohanad Bold" pitchFamily="2" charset="-78"/>
            </a:endParaRPr>
          </a:p>
        </p:txBody>
      </p:sp>
    </p:spTree>
  </p:cSld>
  <p:clrMapOvr>
    <a:masterClrMapping/>
  </p:clrMapOvr>
  <p:transition>
    <p:check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81" name="Rectangle 13"/>
          <p:cNvSpPr>
            <a:spLocks noGrp="1" noChangeArrowheads="1"/>
          </p:cNvSpPr>
          <p:nvPr>
            <p:ph type="title"/>
          </p:nvPr>
        </p:nvSpPr>
        <p:spPr>
          <a:xfrm>
            <a:off x="0" y="571480"/>
            <a:ext cx="9144000" cy="914400"/>
          </a:xfrm>
        </p:spPr>
        <p:txBody>
          <a:bodyPr/>
          <a:lstStyle/>
          <a:p>
            <a:r>
              <a:rPr lang="ar-SA" dirty="0" smtClean="0">
                <a:cs typeface="PT Bold Heading" pitchFamily="2" charset="-78"/>
              </a:rPr>
              <a:t>الخط الزمني للتعليم عن بعد في المملكة العربية السعودية</a:t>
            </a:r>
            <a:endParaRPr lang="en-US" dirty="0">
              <a:cs typeface="PT Bold Heading" pitchFamily="2" charset="-78"/>
            </a:endParaRPr>
          </a:p>
        </p:txBody>
      </p:sp>
      <p:sp>
        <p:nvSpPr>
          <p:cNvPr id="7182" name="Rectangle 14"/>
          <p:cNvSpPr>
            <a:spLocks noGrp="1" noChangeArrowheads="1"/>
          </p:cNvSpPr>
          <p:nvPr>
            <p:ph type="body" idx="1"/>
          </p:nvPr>
        </p:nvSpPr>
        <p:spPr>
          <a:xfrm>
            <a:off x="609600" y="1714488"/>
            <a:ext cx="8177242" cy="4786346"/>
          </a:xfrm>
        </p:spPr>
        <p:txBody>
          <a:bodyPr/>
          <a:lstStyle/>
          <a:p>
            <a:pPr algn="r" rtl="1"/>
            <a:r>
              <a:rPr lang="ar-SA" sz="1900" dirty="0" smtClean="0">
                <a:cs typeface="AL-Mohanad Bold" pitchFamily="2" charset="-78"/>
              </a:rPr>
              <a:t>1373 عُمل بنظام الانتساب في كلية الشريعة وعام 1384 في كلية اللغة العربية في جامعة الامام </a:t>
            </a:r>
          </a:p>
          <a:p>
            <a:pPr algn="r" rtl="1"/>
            <a:r>
              <a:rPr lang="ar-SA" sz="1900" dirty="0" smtClean="0">
                <a:cs typeface="AL-Mohanad Bold" pitchFamily="2" charset="-78"/>
              </a:rPr>
              <a:t>1377 عملت جامعة الملك سعود لنظام الانتساب في كليتي الآداب والعلوم الإدارية (التجارة سابقاً)</a:t>
            </a:r>
          </a:p>
          <a:p>
            <a:pPr algn="r" rtl="1"/>
            <a:r>
              <a:rPr lang="ar-SA" sz="1900" dirty="0" smtClean="0">
                <a:cs typeface="AL-Mohanad Bold" pitchFamily="2" charset="-78"/>
              </a:rPr>
              <a:t> 1392 بدأ الانتساب في بعض الأقسام جامعة الملك عبد العزيز </a:t>
            </a:r>
          </a:p>
          <a:p>
            <a:pPr algn="r" rtl="1"/>
            <a:r>
              <a:rPr lang="ar-SA" sz="1900" dirty="0" smtClean="0">
                <a:cs typeface="AL-Mohanad Bold" pitchFamily="2" charset="-78"/>
              </a:rPr>
              <a:t>1396 تم الغاء برنامج الانتساب في جامعة الملك سعود</a:t>
            </a:r>
          </a:p>
          <a:p>
            <a:pPr algn="r" rtl="1"/>
            <a:r>
              <a:rPr lang="ar-SA" sz="1900" dirty="0" smtClean="0">
                <a:cs typeface="AL-Mohanad Bold" pitchFamily="2" charset="-78"/>
              </a:rPr>
              <a:t>1400 أنشأت عمادة مستقلة في جامعة الملك عبد العزيز</a:t>
            </a:r>
          </a:p>
          <a:p>
            <a:pPr algn="r" rtl="1"/>
            <a:r>
              <a:rPr lang="ar-SA" sz="1900" dirty="0" smtClean="0">
                <a:cs typeface="AL-Mohanad Bold" pitchFamily="2" charset="-78"/>
              </a:rPr>
              <a:t>1407 تم الغاء الانتساب في جامعة الامام</a:t>
            </a:r>
          </a:p>
          <a:p>
            <a:pPr algn="r" rtl="1"/>
            <a:r>
              <a:rPr lang="ar-SA" sz="1900" dirty="0" smtClean="0">
                <a:cs typeface="AL-Mohanad Bold" pitchFamily="2" charset="-78"/>
              </a:rPr>
              <a:t>1409 تم اعادة اعادة الانتساب في جامعة الامام للطالبات فقط</a:t>
            </a:r>
          </a:p>
          <a:p>
            <a:pPr algn="r" rtl="1"/>
            <a:r>
              <a:rPr lang="ar-SA" sz="1900" dirty="0" smtClean="0">
                <a:cs typeface="AL-Mohanad Bold" pitchFamily="2" charset="-78"/>
              </a:rPr>
              <a:t>1412 صدر قرار مجلس الجامعة في قبول الطلاب للانتساب بالإضافة للطلاب</a:t>
            </a:r>
          </a:p>
          <a:p>
            <a:pPr algn="r" rtl="1"/>
            <a:r>
              <a:rPr lang="ar-SA" sz="1900" dirty="0" smtClean="0">
                <a:cs typeface="AL-Mohanad Bold" pitchFamily="2" charset="-78"/>
              </a:rPr>
              <a:t>1423 بدأ تطبيق اللتعليم عن بعد وانشاء عمادة التعليم عن بعد في جامعة الملك عبد العزيز</a:t>
            </a:r>
          </a:p>
          <a:p>
            <a:pPr algn="r" rtl="1"/>
            <a:r>
              <a:rPr lang="ar-SA" sz="1900" dirty="0" smtClean="0">
                <a:cs typeface="AL-Mohanad Bold" pitchFamily="2" charset="-78"/>
              </a:rPr>
              <a:t>1428 طبق التعليم عن بعد في جامعة الامام</a:t>
            </a:r>
          </a:p>
          <a:p>
            <a:pPr algn="r" rtl="1"/>
            <a:r>
              <a:rPr lang="ar-SA" sz="1900" dirty="0" smtClean="0">
                <a:cs typeface="AL-Mohanad Bold" pitchFamily="2" charset="-78"/>
              </a:rPr>
              <a:t>1429 انشاء المركز الوطني للتعلم الالكتروني والتعليم عن بعد</a:t>
            </a:r>
          </a:p>
          <a:p>
            <a:pPr algn="r" rtl="1"/>
            <a:r>
              <a:rPr lang="ar-SA" sz="1900" dirty="0" smtClean="0">
                <a:cs typeface="AL-Mohanad Bold" pitchFamily="2" charset="-78"/>
              </a:rPr>
              <a:t>1431 صدور لائحة التعلين عن بعد من وزارة التعايم العالي</a:t>
            </a:r>
          </a:p>
          <a:p>
            <a:pPr algn="r" rtl="1"/>
            <a:r>
              <a:rPr lang="ar-SA" sz="1900" dirty="0" smtClean="0">
                <a:cs typeface="AL-Mohanad Bold" pitchFamily="2" charset="-78"/>
              </a:rPr>
              <a:t>1432 صدور القواعد المنظمة لإصدار لإصدار تراخيص برامج التعليم عن بعد في مؤسسات التعليم العالي</a:t>
            </a:r>
          </a:p>
          <a:p>
            <a:pPr algn="r" rtl="1"/>
            <a:r>
              <a:rPr lang="ar-SA" sz="1900" dirty="0" smtClean="0">
                <a:cs typeface="AL-Mohanad Bold" pitchFamily="2" charset="-78"/>
              </a:rPr>
              <a:t>1433 انشاء الجامعة الالكترونية السعودية</a:t>
            </a:r>
          </a:p>
          <a:p>
            <a:pPr algn="r" rtl="1"/>
            <a:endParaRPr lang="ar-SA" sz="1900" dirty="0" smtClean="0">
              <a:cs typeface="AL-Mohanad Bold" pitchFamily="2" charset="-78"/>
            </a:endParaRPr>
          </a:p>
          <a:p>
            <a:pPr algn="r" rtl="1"/>
            <a:endParaRPr lang="ar-SA" sz="1900" dirty="0" smtClean="0">
              <a:cs typeface="AL-Mohanad Bold" pitchFamily="2" charset="-78"/>
            </a:endParaRPr>
          </a:p>
          <a:p>
            <a:pPr algn="r" rtl="1"/>
            <a:endParaRPr lang="ar-SA" sz="1900" dirty="0" smtClean="0">
              <a:cs typeface="AL-Mohanad Bold" pitchFamily="2" charset="-78"/>
            </a:endParaRPr>
          </a:p>
          <a:p>
            <a:pPr algn="r" rtl="1"/>
            <a:endParaRPr lang="ar-SA" sz="1900" dirty="0" smtClean="0">
              <a:cs typeface="AL-Mohanad Bold" pitchFamily="2" charset="-78"/>
            </a:endParaRPr>
          </a:p>
          <a:p>
            <a:pPr algn="r" rtl="1"/>
            <a:endParaRPr lang="en-US" sz="1900" dirty="0">
              <a:cs typeface="AL-Mohanad Bold" pitchFamily="2" charset="-78"/>
            </a:endParaRPr>
          </a:p>
        </p:txBody>
      </p:sp>
    </p:spTree>
  </p:cSld>
  <p:clrMapOvr>
    <a:masterClrMapping/>
  </p:clrMapOvr>
  <p:transition>
    <p:check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Grp="1" noChangeArrowheads="1"/>
          </p:cNvSpPr>
          <p:nvPr>
            <p:ph type="title"/>
          </p:nvPr>
        </p:nvSpPr>
        <p:spPr>
          <a:xfrm>
            <a:off x="428596" y="214290"/>
            <a:ext cx="8458200" cy="990600"/>
          </a:xfrm>
        </p:spPr>
        <p:txBody>
          <a:bodyPr/>
          <a:lstStyle/>
          <a:p>
            <a:pPr rtl="1"/>
            <a:r>
              <a:rPr lang="ar-SA" dirty="0" smtClean="0">
                <a:cs typeface="AL-Mohanad Bold" pitchFamily="2" charset="-78"/>
              </a:rPr>
              <a:t>واقع التخصصات والبرامج في التعليم عن بعد في الجامعات السعودية</a:t>
            </a:r>
            <a:endParaRPr lang="ar-SA" dirty="0" smtClean="0">
              <a:cs typeface="AL-Mohanad Bold" pitchFamily="2" charset="-78"/>
            </a:endParaRPr>
          </a:p>
        </p:txBody>
      </p:sp>
      <p:sp>
        <p:nvSpPr>
          <p:cNvPr id="6" name="Content Placeholder 5"/>
          <p:cNvSpPr>
            <a:spLocks noGrp="1"/>
          </p:cNvSpPr>
          <p:nvPr>
            <p:ph idx="1"/>
          </p:nvPr>
        </p:nvSpPr>
        <p:spPr/>
        <p:txBody>
          <a:bodyPr/>
          <a:lstStyle/>
          <a:p>
            <a:endParaRPr lang="en-US"/>
          </a:p>
        </p:txBody>
      </p:sp>
      <p:graphicFrame>
        <p:nvGraphicFramePr>
          <p:cNvPr id="7" name="Table 6"/>
          <p:cNvGraphicFramePr>
            <a:graphicFrameLocks noGrp="1"/>
          </p:cNvGraphicFramePr>
          <p:nvPr/>
        </p:nvGraphicFramePr>
        <p:xfrm>
          <a:off x="642910" y="1217318"/>
          <a:ext cx="8024826" cy="5497830"/>
        </p:xfrm>
        <a:graphic>
          <a:graphicData uri="http://schemas.openxmlformats.org/drawingml/2006/table">
            <a:tbl>
              <a:tblPr rtl="1" firstRow="1" bandRow="1">
                <a:tableStyleId>{5C22544A-7EE6-4342-B048-85BDC9FD1C3A}</a:tableStyleId>
              </a:tblPr>
              <a:tblGrid>
                <a:gridCol w="2176864"/>
                <a:gridCol w="5847962"/>
              </a:tblGrid>
              <a:tr h="247921">
                <a:tc>
                  <a:txBody>
                    <a:bodyPr/>
                    <a:lstStyle/>
                    <a:p>
                      <a:pPr marL="0" marR="0" algn="ctr" rtl="1">
                        <a:lnSpc>
                          <a:spcPct val="150000"/>
                        </a:lnSpc>
                        <a:spcBef>
                          <a:spcPts val="0"/>
                        </a:spcBef>
                        <a:spcAft>
                          <a:spcPts val="0"/>
                        </a:spcAft>
                        <a:tabLst>
                          <a:tab pos="2637155" algn="ctr"/>
                          <a:tab pos="5274310" algn="r"/>
                        </a:tabLst>
                      </a:pPr>
                      <a:r>
                        <a:rPr lang="ar-SA" sz="1300" b="1" dirty="0">
                          <a:latin typeface="Times New Roman"/>
                          <a:ea typeface="Times New Roman"/>
                          <a:cs typeface="AL-Mohanad"/>
                        </a:rPr>
                        <a:t>اسم الجامعة</a:t>
                      </a:r>
                      <a:endParaRPr lang="en-US" sz="1300" dirty="0">
                        <a:latin typeface="Times New Roman"/>
                        <a:ea typeface="Times New Roman"/>
                      </a:endParaRPr>
                    </a:p>
                  </a:txBody>
                  <a:tcPr marL="68580" marR="68580" marT="0" marB="0"/>
                </a:tc>
                <a:tc>
                  <a:txBody>
                    <a:bodyPr/>
                    <a:lstStyle/>
                    <a:p>
                      <a:pPr marL="0" marR="0" algn="ctr" rtl="1">
                        <a:lnSpc>
                          <a:spcPct val="150000"/>
                        </a:lnSpc>
                        <a:spcBef>
                          <a:spcPts val="0"/>
                        </a:spcBef>
                        <a:spcAft>
                          <a:spcPts val="0"/>
                        </a:spcAft>
                        <a:tabLst>
                          <a:tab pos="2637155" algn="ctr"/>
                          <a:tab pos="5274310" algn="r"/>
                        </a:tabLst>
                      </a:pPr>
                      <a:r>
                        <a:rPr lang="ar-SA" sz="1300" b="1" dirty="0">
                          <a:latin typeface="Times New Roman"/>
                          <a:ea typeface="Times New Roman"/>
                          <a:cs typeface="AL-Mohanad"/>
                        </a:rPr>
                        <a:t>برامج </a:t>
                      </a:r>
                      <a:r>
                        <a:rPr lang="ar-SA" sz="1300" b="1" dirty="0" smtClean="0">
                          <a:latin typeface="Times New Roman"/>
                          <a:ea typeface="Times New Roman"/>
                          <a:cs typeface="AL-Mohanad"/>
                        </a:rPr>
                        <a:t>التعليم عن بعد المطروحة</a:t>
                      </a:r>
                      <a:endParaRPr lang="en-US" sz="1300" dirty="0">
                        <a:latin typeface="Times New Roman"/>
                        <a:ea typeface="Times New Roman"/>
                      </a:endParaRPr>
                    </a:p>
                  </a:txBody>
                  <a:tcPr marL="68580" marR="68580" marT="0" marB="0"/>
                </a:tc>
              </a:tr>
              <a:tr h="1329760">
                <a:tc>
                  <a:txBody>
                    <a:bodyPr/>
                    <a:lstStyle/>
                    <a:p>
                      <a:pPr marL="0" marR="0" algn="ctr" rtl="1">
                        <a:lnSpc>
                          <a:spcPct val="150000"/>
                        </a:lnSpc>
                        <a:spcBef>
                          <a:spcPts val="0"/>
                        </a:spcBef>
                        <a:spcAft>
                          <a:spcPts val="0"/>
                        </a:spcAft>
                        <a:tabLst>
                          <a:tab pos="2637155" algn="ctr"/>
                          <a:tab pos="5274310" algn="r"/>
                        </a:tabLst>
                      </a:pPr>
                      <a:endParaRPr lang="en-US" sz="1300" dirty="0">
                        <a:latin typeface="Times New Roman"/>
                        <a:ea typeface="Times New Roman"/>
                      </a:endParaRPr>
                    </a:p>
                    <a:p>
                      <a:pPr marL="0" marR="0" algn="ctr" rtl="1">
                        <a:lnSpc>
                          <a:spcPct val="150000"/>
                        </a:lnSpc>
                        <a:spcBef>
                          <a:spcPts val="0"/>
                        </a:spcBef>
                        <a:spcAft>
                          <a:spcPts val="0"/>
                        </a:spcAft>
                        <a:tabLst>
                          <a:tab pos="2637155" algn="ctr"/>
                          <a:tab pos="5274310" algn="r"/>
                        </a:tabLst>
                      </a:pPr>
                      <a:r>
                        <a:rPr lang="ar-SA" sz="1300" b="1" dirty="0">
                          <a:latin typeface="Times New Roman"/>
                          <a:ea typeface="Times New Roman"/>
                          <a:cs typeface="AL-Mohanad"/>
                        </a:rPr>
                        <a:t>جامعة أم القرى</a:t>
                      </a:r>
                      <a:endParaRPr lang="en-US" sz="1300" dirty="0">
                        <a:latin typeface="Times New Roman"/>
                        <a:ea typeface="Times New Roman"/>
                      </a:endParaRPr>
                    </a:p>
                  </a:txBody>
                  <a:tcPr marL="68580" marR="68580" marT="0" marB="0"/>
                </a:tc>
                <a:tc>
                  <a:txBody>
                    <a:bodyPr/>
                    <a:lstStyle/>
                    <a:p>
                      <a:pPr marL="0" marR="0" algn="ctr" rtl="1">
                        <a:lnSpc>
                          <a:spcPct val="150000"/>
                        </a:lnSpc>
                        <a:spcBef>
                          <a:spcPts val="0"/>
                        </a:spcBef>
                        <a:spcAft>
                          <a:spcPts val="0"/>
                        </a:spcAft>
                        <a:tabLst>
                          <a:tab pos="2637155" algn="ctr"/>
                          <a:tab pos="5274310" algn="r"/>
                        </a:tabLst>
                      </a:pPr>
                      <a:r>
                        <a:rPr lang="ar-SA" sz="1300" dirty="0">
                          <a:latin typeface="Times New Roman"/>
                          <a:ea typeface="Times New Roman"/>
                          <a:cs typeface="AL-Mohanad"/>
                        </a:rPr>
                        <a:t>كلية الشريعة والدراسات الإسلامية</a:t>
                      </a:r>
                      <a:endParaRPr lang="en-US" sz="1300" dirty="0">
                        <a:latin typeface="Times New Roman"/>
                        <a:ea typeface="Times New Roman"/>
                      </a:endParaRPr>
                    </a:p>
                    <a:p>
                      <a:pPr marL="0" marR="0" algn="ctr" rtl="1">
                        <a:lnSpc>
                          <a:spcPct val="150000"/>
                        </a:lnSpc>
                        <a:spcBef>
                          <a:spcPts val="0"/>
                        </a:spcBef>
                        <a:spcAft>
                          <a:spcPts val="0"/>
                        </a:spcAft>
                        <a:tabLst>
                          <a:tab pos="2637155" algn="ctr"/>
                          <a:tab pos="5274310" algn="r"/>
                        </a:tabLst>
                      </a:pPr>
                      <a:r>
                        <a:rPr lang="ar-SA" sz="1300" dirty="0">
                          <a:latin typeface="Times New Roman"/>
                          <a:ea typeface="Times New Roman"/>
                          <a:cs typeface="AL-Mohanad"/>
                        </a:rPr>
                        <a:t>كلية الدعوة وأصول الدين</a:t>
                      </a:r>
                      <a:endParaRPr lang="en-US" sz="1300" dirty="0">
                        <a:latin typeface="Times New Roman"/>
                        <a:ea typeface="Times New Roman"/>
                      </a:endParaRPr>
                    </a:p>
                    <a:p>
                      <a:pPr marL="0" marR="0" algn="ctr" rtl="1">
                        <a:lnSpc>
                          <a:spcPct val="150000"/>
                        </a:lnSpc>
                        <a:spcBef>
                          <a:spcPts val="0"/>
                        </a:spcBef>
                        <a:spcAft>
                          <a:spcPts val="0"/>
                        </a:spcAft>
                        <a:tabLst>
                          <a:tab pos="2637155" algn="ctr"/>
                          <a:tab pos="5274310" algn="r"/>
                        </a:tabLst>
                      </a:pPr>
                      <a:r>
                        <a:rPr lang="ar-SA" sz="1300" dirty="0">
                          <a:latin typeface="Times New Roman"/>
                          <a:ea typeface="Times New Roman"/>
                          <a:cs typeface="AL-Mohanad"/>
                        </a:rPr>
                        <a:t>كلية اللغة العربية</a:t>
                      </a:r>
                      <a:endParaRPr lang="en-US" sz="1300" dirty="0">
                        <a:latin typeface="Times New Roman"/>
                        <a:ea typeface="Times New Roman"/>
                      </a:endParaRPr>
                    </a:p>
                    <a:p>
                      <a:pPr marL="0" marR="0" algn="ctr" rtl="1">
                        <a:lnSpc>
                          <a:spcPct val="150000"/>
                        </a:lnSpc>
                        <a:spcBef>
                          <a:spcPts val="0"/>
                        </a:spcBef>
                        <a:spcAft>
                          <a:spcPts val="0"/>
                        </a:spcAft>
                        <a:tabLst>
                          <a:tab pos="2637155" algn="ctr"/>
                          <a:tab pos="5274310" algn="r"/>
                        </a:tabLst>
                      </a:pPr>
                      <a:r>
                        <a:rPr lang="ar-SA" sz="1300" dirty="0">
                          <a:latin typeface="Times New Roman"/>
                          <a:ea typeface="Times New Roman"/>
                          <a:cs typeface="AL-Mohanad"/>
                        </a:rPr>
                        <a:t>كلية التربية</a:t>
                      </a:r>
                      <a:endParaRPr lang="en-US" sz="1300" dirty="0">
                        <a:latin typeface="Times New Roman"/>
                        <a:ea typeface="Times New Roman"/>
                      </a:endParaRPr>
                    </a:p>
                    <a:p>
                      <a:pPr marL="0" marR="0" algn="ctr" rtl="1">
                        <a:lnSpc>
                          <a:spcPct val="150000"/>
                        </a:lnSpc>
                        <a:spcBef>
                          <a:spcPts val="0"/>
                        </a:spcBef>
                        <a:spcAft>
                          <a:spcPts val="0"/>
                        </a:spcAft>
                        <a:tabLst>
                          <a:tab pos="2637155" algn="ctr"/>
                          <a:tab pos="5274310" algn="r"/>
                        </a:tabLst>
                      </a:pPr>
                      <a:r>
                        <a:rPr lang="ar-SA" sz="1300" dirty="0">
                          <a:latin typeface="Times New Roman"/>
                          <a:ea typeface="Times New Roman"/>
                          <a:cs typeface="AL-Mohanad"/>
                        </a:rPr>
                        <a:t>كلية الآداب والعلوم الإدارية</a:t>
                      </a:r>
                      <a:endParaRPr lang="en-US" sz="1300" dirty="0">
                        <a:latin typeface="Times New Roman"/>
                        <a:ea typeface="Times New Roman"/>
                      </a:endParaRPr>
                    </a:p>
                  </a:txBody>
                  <a:tcPr marL="68580" marR="68580" marT="0" marB="0"/>
                </a:tc>
              </a:tr>
              <a:tr h="1329760">
                <a:tc>
                  <a:txBody>
                    <a:bodyPr/>
                    <a:lstStyle/>
                    <a:p>
                      <a:pPr marL="0" marR="0" algn="ctr" rtl="1">
                        <a:lnSpc>
                          <a:spcPct val="150000"/>
                        </a:lnSpc>
                        <a:spcBef>
                          <a:spcPts val="0"/>
                        </a:spcBef>
                        <a:spcAft>
                          <a:spcPts val="0"/>
                        </a:spcAft>
                        <a:tabLst>
                          <a:tab pos="2637155" algn="ctr"/>
                          <a:tab pos="5274310" algn="r"/>
                        </a:tabLst>
                      </a:pPr>
                      <a:endParaRPr lang="en-US" sz="1300">
                        <a:latin typeface="Times New Roman"/>
                        <a:ea typeface="Times New Roman"/>
                      </a:endParaRPr>
                    </a:p>
                    <a:p>
                      <a:pPr marL="0" marR="0" algn="ctr" rtl="1">
                        <a:lnSpc>
                          <a:spcPct val="150000"/>
                        </a:lnSpc>
                        <a:spcBef>
                          <a:spcPts val="0"/>
                        </a:spcBef>
                        <a:spcAft>
                          <a:spcPts val="0"/>
                        </a:spcAft>
                        <a:tabLst>
                          <a:tab pos="2637155" algn="ctr"/>
                          <a:tab pos="5274310" algn="r"/>
                        </a:tabLst>
                      </a:pPr>
                      <a:r>
                        <a:rPr lang="ar-SA" sz="1300" b="1">
                          <a:latin typeface="Times New Roman"/>
                          <a:ea typeface="Times New Roman"/>
                          <a:cs typeface="AL-Mohanad"/>
                        </a:rPr>
                        <a:t>جامعة الإمام محمد بن سعود الإسلامية</a:t>
                      </a:r>
                      <a:endParaRPr lang="en-US" sz="1300">
                        <a:latin typeface="Times New Roman"/>
                        <a:ea typeface="Times New Roman"/>
                      </a:endParaRPr>
                    </a:p>
                  </a:txBody>
                  <a:tcPr marL="68580" marR="68580" marT="0" marB="0"/>
                </a:tc>
                <a:tc>
                  <a:txBody>
                    <a:bodyPr/>
                    <a:lstStyle/>
                    <a:p>
                      <a:pPr marL="0" marR="0" algn="ctr" rtl="1">
                        <a:lnSpc>
                          <a:spcPct val="150000"/>
                        </a:lnSpc>
                        <a:spcBef>
                          <a:spcPts val="0"/>
                        </a:spcBef>
                        <a:spcAft>
                          <a:spcPts val="0"/>
                        </a:spcAft>
                        <a:tabLst>
                          <a:tab pos="2637155" algn="ctr"/>
                          <a:tab pos="5274310" algn="r"/>
                        </a:tabLst>
                      </a:pPr>
                      <a:r>
                        <a:rPr lang="ar-SA" sz="1300" dirty="0">
                          <a:latin typeface="Times New Roman"/>
                          <a:ea typeface="Times New Roman"/>
                          <a:cs typeface="AL-Mohanad"/>
                        </a:rPr>
                        <a:t>تخصص الشريعة</a:t>
                      </a:r>
                      <a:endParaRPr lang="en-US" sz="1300" dirty="0">
                        <a:latin typeface="Times New Roman"/>
                        <a:ea typeface="Times New Roman"/>
                      </a:endParaRPr>
                    </a:p>
                    <a:p>
                      <a:pPr marL="0" marR="0" algn="ctr" rtl="1">
                        <a:lnSpc>
                          <a:spcPct val="150000"/>
                        </a:lnSpc>
                        <a:spcBef>
                          <a:spcPts val="0"/>
                        </a:spcBef>
                        <a:spcAft>
                          <a:spcPts val="0"/>
                        </a:spcAft>
                        <a:tabLst>
                          <a:tab pos="2637155" algn="ctr"/>
                          <a:tab pos="5274310" algn="r"/>
                        </a:tabLst>
                      </a:pPr>
                      <a:r>
                        <a:rPr lang="ar-SA" sz="1300" dirty="0">
                          <a:latin typeface="Times New Roman"/>
                          <a:ea typeface="Times New Roman"/>
                          <a:cs typeface="AL-Mohanad"/>
                        </a:rPr>
                        <a:t>تخصص الدعوة</a:t>
                      </a:r>
                      <a:endParaRPr lang="en-US" sz="1300" dirty="0">
                        <a:latin typeface="Times New Roman"/>
                        <a:ea typeface="Times New Roman"/>
                      </a:endParaRPr>
                    </a:p>
                    <a:p>
                      <a:pPr marL="0" marR="0" algn="ctr" rtl="1">
                        <a:lnSpc>
                          <a:spcPct val="150000"/>
                        </a:lnSpc>
                        <a:spcBef>
                          <a:spcPts val="0"/>
                        </a:spcBef>
                        <a:spcAft>
                          <a:spcPts val="0"/>
                        </a:spcAft>
                        <a:tabLst>
                          <a:tab pos="2637155" algn="ctr"/>
                          <a:tab pos="5274310" algn="r"/>
                        </a:tabLst>
                      </a:pPr>
                      <a:r>
                        <a:rPr lang="ar-SA" sz="1300" dirty="0">
                          <a:latin typeface="Times New Roman"/>
                          <a:ea typeface="Times New Roman"/>
                          <a:cs typeface="AL-Mohanad"/>
                        </a:rPr>
                        <a:t>تخصص إدارة الأعمال</a:t>
                      </a:r>
                      <a:endParaRPr lang="en-US" sz="1300" dirty="0">
                        <a:latin typeface="Times New Roman"/>
                        <a:ea typeface="Times New Roman"/>
                      </a:endParaRPr>
                    </a:p>
                    <a:p>
                      <a:pPr marL="0" marR="0" algn="ctr" rtl="1">
                        <a:lnSpc>
                          <a:spcPct val="150000"/>
                        </a:lnSpc>
                        <a:spcBef>
                          <a:spcPts val="0"/>
                        </a:spcBef>
                        <a:spcAft>
                          <a:spcPts val="0"/>
                        </a:spcAft>
                        <a:tabLst>
                          <a:tab pos="2637155" algn="ctr"/>
                          <a:tab pos="5274310" algn="r"/>
                        </a:tabLst>
                      </a:pPr>
                      <a:r>
                        <a:rPr lang="ar-SA" sz="1300" dirty="0">
                          <a:latin typeface="Times New Roman"/>
                          <a:ea typeface="Times New Roman"/>
                          <a:cs typeface="AL-Mohanad"/>
                        </a:rPr>
                        <a:t>تخصص الاقتصاد</a:t>
                      </a:r>
                      <a:endParaRPr lang="en-US" sz="1300" dirty="0">
                        <a:latin typeface="Times New Roman"/>
                        <a:ea typeface="Times New Roman"/>
                      </a:endParaRPr>
                    </a:p>
                    <a:p>
                      <a:pPr marL="0" marR="0" algn="ctr" rtl="1">
                        <a:lnSpc>
                          <a:spcPct val="150000"/>
                        </a:lnSpc>
                        <a:spcBef>
                          <a:spcPts val="0"/>
                        </a:spcBef>
                        <a:spcAft>
                          <a:spcPts val="0"/>
                        </a:spcAft>
                        <a:tabLst>
                          <a:tab pos="2637155" algn="ctr"/>
                          <a:tab pos="5274310" algn="r"/>
                        </a:tabLst>
                      </a:pPr>
                      <a:r>
                        <a:rPr lang="ar-SA" sz="1300" dirty="0">
                          <a:latin typeface="Times New Roman"/>
                          <a:ea typeface="Times New Roman"/>
                          <a:cs typeface="AL-Mohanad"/>
                        </a:rPr>
                        <a:t>تخصص اللغة العربية</a:t>
                      </a:r>
                      <a:endParaRPr lang="en-US" sz="1300" dirty="0">
                        <a:latin typeface="Times New Roman"/>
                        <a:ea typeface="Times New Roman"/>
                      </a:endParaRPr>
                    </a:p>
                  </a:txBody>
                  <a:tcPr marL="68580" marR="68580" marT="0" marB="0"/>
                </a:tc>
              </a:tr>
              <a:tr h="788840">
                <a:tc>
                  <a:txBody>
                    <a:bodyPr/>
                    <a:lstStyle/>
                    <a:p>
                      <a:pPr marL="0" marR="0" algn="ctr" rtl="1">
                        <a:lnSpc>
                          <a:spcPct val="150000"/>
                        </a:lnSpc>
                        <a:spcBef>
                          <a:spcPts val="0"/>
                        </a:spcBef>
                        <a:spcAft>
                          <a:spcPts val="0"/>
                        </a:spcAft>
                        <a:tabLst>
                          <a:tab pos="2637155" algn="ctr"/>
                          <a:tab pos="5274310" algn="r"/>
                        </a:tabLst>
                      </a:pPr>
                      <a:r>
                        <a:rPr lang="ar-SA" sz="1300" b="1">
                          <a:latin typeface="Times New Roman"/>
                          <a:ea typeface="Times New Roman"/>
                          <a:cs typeface="AL-Mohanad"/>
                        </a:rPr>
                        <a:t>جامعة الملك عبدالعزيز</a:t>
                      </a:r>
                      <a:endParaRPr lang="en-US" sz="1300">
                        <a:latin typeface="Times New Roman"/>
                        <a:ea typeface="Times New Roman"/>
                      </a:endParaRPr>
                    </a:p>
                  </a:txBody>
                  <a:tcPr marL="68580" marR="68580" marT="0" marB="0"/>
                </a:tc>
                <a:tc>
                  <a:txBody>
                    <a:bodyPr/>
                    <a:lstStyle/>
                    <a:p>
                      <a:pPr marL="0" marR="0" algn="ctr" rtl="1">
                        <a:lnSpc>
                          <a:spcPct val="150000"/>
                        </a:lnSpc>
                        <a:spcBef>
                          <a:spcPts val="0"/>
                        </a:spcBef>
                        <a:spcAft>
                          <a:spcPts val="0"/>
                        </a:spcAft>
                        <a:tabLst>
                          <a:tab pos="2637155" algn="ctr"/>
                          <a:tab pos="5274310" algn="r"/>
                        </a:tabLst>
                      </a:pPr>
                      <a:r>
                        <a:rPr lang="ar-SA" sz="1300">
                          <a:latin typeface="Times New Roman"/>
                          <a:ea typeface="Times New Roman"/>
                          <a:cs typeface="AL-Mohanad"/>
                        </a:rPr>
                        <a:t>كلية الآداب والعلوم الإنسانية .قسم اللغة العربية ،قسم الدراسات الإسلامية ، قسم الاجتماع ، قسم علم النفس ، قسم التاريخ ، قسم اللغة الانجليزية</a:t>
                      </a:r>
                      <a:endParaRPr lang="en-US" sz="1300">
                        <a:latin typeface="Times New Roman"/>
                        <a:ea typeface="Times New Roman"/>
                      </a:endParaRPr>
                    </a:p>
                    <a:p>
                      <a:pPr marL="0" marR="0" algn="ctr" rtl="1">
                        <a:lnSpc>
                          <a:spcPct val="150000"/>
                        </a:lnSpc>
                        <a:spcBef>
                          <a:spcPts val="0"/>
                        </a:spcBef>
                        <a:spcAft>
                          <a:spcPts val="0"/>
                        </a:spcAft>
                        <a:tabLst>
                          <a:tab pos="2637155" algn="ctr"/>
                          <a:tab pos="5274310" algn="r"/>
                        </a:tabLst>
                      </a:pPr>
                      <a:r>
                        <a:rPr lang="ar-SA" sz="1300">
                          <a:latin typeface="Times New Roman"/>
                          <a:ea typeface="Times New Roman"/>
                          <a:cs typeface="AL-Mohanad"/>
                        </a:rPr>
                        <a:t>كلية الاقتصاد والإدارة ( قسم الإدارة العامة ، قسم إدارة الأعمال )</a:t>
                      </a:r>
                      <a:endParaRPr lang="en-US" sz="1300">
                        <a:latin typeface="Times New Roman"/>
                        <a:ea typeface="Times New Roman"/>
                      </a:endParaRPr>
                    </a:p>
                  </a:txBody>
                  <a:tcPr marL="68580" marR="68580" marT="0" marB="0"/>
                </a:tc>
              </a:tr>
              <a:tr h="788840">
                <a:tc>
                  <a:txBody>
                    <a:bodyPr/>
                    <a:lstStyle/>
                    <a:p>
                      <a:pPr marL="0" marR="0" algn="ctr" rtl="1">
                        <a:lnSpc>
                          <a:spcPct val="150000"/>
                        </a:lnSpc>
                        <a:spcBef>
                          <a:spcPts val="0"/>
                        </a:spcBef>
                        <a:spcAft>
                          <a:spcPts val="0"/>
                        </a:spcAft>
                        <a:tabLst>
                          <a:tab pos="2637155" algn="ctr"/>
                          <a:tab pos="5274310" algn="r"/>
                        </a:tabLst>
                      </a:pPr>
                      <a:r>
                        <a:rPr lang="ar-SA" sz="1300" b="1">
                          <a:latin typeface="Times New Roman"/>
                          <a:ea typeface="Times New Roman"/>
                          <a:cs typeface="AL-Mohanad"/>
                        </a:rPr>
                        <a:t>جامعة الملك فيصل </a:t>
                      </a:r>
                      <a:endParaRPr lang="en-US" sz="1300">
                        <a:latin typeface="Times New Roman"/>
                        <a:ea typeface="Times New Roman"/>
                      </a:endParaRPr>
                    </a:p>
                  </a:txBody>
                  <a:tcPr marL="68580" marR="68580" marT="0" marB="0"/>
                </a:tc>
                <a:tc>
                  <a:txBody>
                    <a:bodyPr/>
                    <a:lstStyle/>
                    <a:p>
                      <a:pPr marL="0" marR="0" algn="ctr" rtl="1">
                        <a:lnSpc>
                          <a:spcPct val="150000"/>
                        </a:lnSpc>
                        <a:spcBef>
                          <a:spcPts val="0"/>
                        </a:spcBef>
                        <a:spcAft>
                          <a:spcPts val="0"/>
                        </a:spcAft>
                        <a:tabLst>
                          <a:tab pos="2637155" algn="ctr"/>
                          <a:tab pos="5274310" algn="r"/>
                        </a:tabLst>
                      </a:pPr>
                      <a:r>
                        <a:rPr lang="ar-SA" sz="1300">
                          <a:latin typeface="Times New Roman"/>
                          <a:ea typeface="Times New Roman"/>
                          <a:cs typeface="AL-Mohanad"/>
                        </a:rPr>
                        <a:t>كلية الآداب والعلوم الإنسانية ( اللغة العربية ، الدراسات الإسلامية ، اللغة الانجليزية ، الدراسات الاجتماعية )</a:t>
                      </a:r>
                      <a:endParaRPr lang="en-US" sz="1300">
                        <a:latin typeface="Times New Roman"/>
                        <a:ea typeface="Times New Roman"/>
                      </a:endParaRPr>
                    </a:p>
                    <a:p>
                      <a:pPr marL="0" marR="0" algn="ctr" rtl="1">
                        <a:lnSpc>
                          <a:spcPct val="150000"/>
                        </a:lnSpc>
                        <a:spcBef>
                          <a:spcPts val="0"/>
                        </a:spcBef>
                        <a:spcAft>
                          <a:spcPts val="0"/>
                        </a:spcAft>
                        <a:tabLst>
                          <a:tab pos="2637155" algn="ctr"/>
                          <a:tab pos="5274310" algn="r"/>
                        </a:tabLst>
                      </a:pPr>
                      <a:r>
                        <a:rPr lang="ar-SA" sz="1300">
                          <a:latin typeface="Times New Roman"/>
                          <a:ea typeface="Times New Roman"/>
                          <a:cs typeface="AL-Mohanad"/>
                        </a:rPr>
                        <a:t>كلية التربية ( التربية الخاصة )</a:t>
                      </a:r>
                      <a:endParaRPr lang="en-US" sz="1300">
                        <a:latin typeface="Times New Roman"/>
                        <a:ea typeface="Times New Roman"/>
                      </a:endParaRPr>
                    </a:p>
                    <a:p>
                      <a:pPr marL="0" marR="0" algn="ctr" rtl="1">
                        <a:lnSpc>
                          <a:spcPct val="150000"/>
                        </a:lnSpc>
                        <a:spcBef>
                          <a:spcPts val="0"/>
                        </a:spcBef>
                        <a:spcAft>
                          <a:spcPts val="0"/>
                        </a:spcAft>
                        <a:tabLst>
                          <a:tab pos="2637155" algn="ctr"/>
                          <a:tab pos="5274310" algn="r"/>
                        </a:tabLst>
                      </a:pPr>
                      <a:r>
                        <a:rPr lang="ar-SA" sz="1300">
                          <a:latin typeface="Times New Roman"/>
                          <a:ea typeface="Times New Roman"/>
                          <a:cs typeface="AL-Mohanad"/>
                        </a:rPr>
                        <a:t>كلية العلوم الإدارية ( إدارة أعمال )</a:t>
                      </a:r>
                      <a:endParaRPr lang="en-US" sz="1300">
                        <a:latin typeface="Times New Roman"/>
                        <a:ea typeface="Times New Roman"/>
                      </a:endParaRPr>
                    </a:p>
                  </a:txBody>
                  <a:tcPr marL="68580" marR="68580" marT="0" marB="0"/>
                </a:tc>
              </a:tr>
              <a:tr h="518381">
                <a:tc>
                  <a:txBody>
                    <a:bodyPr/>
                    <a:lstStyle/>
                    <a:p>
                      <a:pPr marL="0" marR="0" algn="ctr" rtl="1">
                        <a:lnSpc>
                          <a:spcPct val="150000"/>
                        </a:lnSpc>
                        <a:spcBef>
                          <a:spcPts val="0"/>
                        </a:spcBef>
                        <a:spcAft>
                          <a:spcPts val="0"/>
                        </a:spcAft>
                        <a:tabLst>
                          <a:tab pos="2637155" algn="ctr"/>
                          <a:tab pos="5274310" algn="r"/>
                        </a:tabLst>
                      </a:pPr>
                      <a:r>
                        <a:rPr lang="ar-SA" sz="1300" b="1">
                          <a:latin typeface="Times New Roman"/>
                          <a:ea typeface="Times New Roman"/>
                          <a:cs typeface="AL-Mohanad"/>
                        </a:rPr>
                        <a:t>جامعة طيبة </a:t>
                      </a:r>
                      <a:endParaRPr lang="en-US" sz="1300">
                        <a:latin typeface="Times New Roman"/>
                        <a:ea typeface="Times New Roman"/>
                      </a:endParaRPr>
                    </a:p>
                  </a:txBody>
                  <a:tcPr marL="68580" marR="68580" marT="0" marB="0"/>
                </a:tc>
                <a:tc>
                  <a:txBody>
                    <a:bodyPr/>
                    <a:lstStyle/>
                    <a:p>
                      <a:pPr marL="0" marR="0" algn="ctr" rtl="1">
                        <a:lnSpc>
                          <a:spcPct val="150000"/>
                        </a:lnSpc>
                        <a:spcBef>
                          <a:spcPts val="0"/>
                        </a:spcBef>
                        <a:spcAft>
                          <a:spcPts val="0"/>
                        </a:spcAft>
                        <a:tabLst>
                          <a:tab pos="2637155" algn="ctr"/>
                          <a:tab pos="5274310" algn="r"/>
                        </a:tabLst>
                      </a:pPr>
                      <a:r>
                        <a:rPr lang="ar-SA" sz="1300" dirty="0">
                          <a:latin typeface="Times New Roman"/>
                          <a:ea typeface="Times New Roman"/>
                          <a:cs typeface="AL-Mohanad"/>
                        </a:rPr>
                        <a:t>كلية العلوم المالية والإدارية ( إدارة أعمال )</a:t>
                      </a:r>
                      <a:endParaRPr lang="en-US" sz="1300" dirty="0">
                        <a:latin typeface="Times New Roman"/>
                        <a:ea typeface="Times New Roman"/>
                      </a:endParaRPr>
                    </a:p>
                    <a:p>
                      <a:pPr marL="0" marR="0" algn="ctr" rtl="1">
                        <a:lnSpc>
                          <a:spcPct val="150000"/>
                        </a:lnSpc>
                        <a:spcBef>
                          <a:spcPts val="0"/>
                        </a:spcBef>
                        <a:spcAft>
                          <a:spcPts val="0"/>
                        </a:spcAft>
                        <a:tabLst>
                          <a:tab pos="2637155" algn="ctr"/>
                          <a:tab pos="5274310" algn="r"/>
                        </a:tabLst>
                      </a:pPr>
                      <a:r>
                        <a:rPr lang="ar-SA" sz="1300" dirty="0">
                          <a:latin typeface="Times New Roman"/>
                          <a:ea typeface="Times New Roman"/>
                          <a:cs typeface="AL-Mohanad"/>
                        </a:rPr>
                        <a:t>كلية الآداب والعلوم الإنسانية ( دراسات قرآنية ، دراسات إسلامية ، لغة عربية ، تاريخ ، جغرافيا )</a:t>
                      </a:r>
                      <a:endParaRPr lang="en-US" sz="1300" dirty="0">
                        <a:latin typeface="Times New Roman"/>
                        <a:ea typeface="Times New Roman"/>
                      </a:endParaRPr>
                    </a:p>
                  </a:txBody>
                  <a:tcPr marL="68580" marR="68580" marT="0" marB="0"/>
                </a:tc>
              </a:tr>
            </a:tbl>
          </a:graphicData>
        </a:graphic>
      </p:graphicFrame>
    </p:spTree>
  </p:cSld>
  <p:clrMapOvr>
    <a:masterClrMapping/>
  </p:clrMapOvr>
  <p:transition>
    <p:check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Grp="1" noChangeArrowheads="1"/>
          </p:cNvSpPr>
          <p:nvPr>
            <p:ph type="title"/>
          </p:nvPr>
        </p:nvSpPr>
        <p:spPr>
          <a:xfrm>
            <a:off x="428596" y="214290"/>
            <a:ext cx="8458200" cy="990600"/>
          </a:xfrm>
        </p:spPr>
        <p:txBody>
          <a:bodyPr/>
          <a:lstStyle/>
          <a:p>
            <a:pPr rtl="1"/>
            <a:r>
              <a:rPr lang="ar-SA" dirty="0" smtClean="0">
                <a:cs typeface="AL-Mohanad Bold" pitchFamily="2" charset="-78"/>
              </a:rPr>
              <a:t>واقع التخصصات والبرامج في التعليم عن بعد في الجامعات السعودية</a:t>
            </a:r>
            <a:endParaRPr lang="ar-SA" dirty="0" smtClean="0">
              <a:cs typeface="AL-Mohanad Bold" pitchFamily="2" charset="-78"/>
            </a:endParaRPr>
          </a:p>
        </p:txBody>
      </p:sp>
      <p:sp>
        <p:nvSpPr>
          <p:cNvPr id="6" name="Content Placeholder 5"/>
          <p:cNvSpPr>
            <a:spLocks noGrp="1"/>
          </p:cNvSpPr>
          <p:nvPr>
            <p:ph idx="1"/>
          </p:nvPr>
        </p:nvSpPr>
        <p:spPr/>
        <p:txBody>
          <a:bodyPr/>
          <a:lstStyle/>
          <a:p>
            <a:endParaRPr lang="en-US" dirty="0"/>
          </a:p>
        </p:txBody>
      </p:sp>
      <p:graphicFrame>
        <p:nvGraphicFramePr>
          <p:cNvPr id="5" name="Table 4"/>
          <p:cNvGraphicFramePr>
            <a:graphicFrameLocks noGrp="1"/>
          </p:cNvGraphicFramePr>
          <p:nvPr/>
        </p:nvGraphicFramePr>
        <p:xfrm>
          <a:off x="619140" y="1357298"/>
          <a:ext cx="7953388" cy="5000659"/>
        </p:xfrm>
        <a:graphic>
          <a:graphicData uri="http://schemas.openxmlformats.org/drawingml/2006/table">
            <a:tbl>
              <a:tblPr rtl="1" firstRow="1" bandRow="1">
                <a:tableStyleId>{5C22544A-7EE6-4342-B048-85BDC9FD1C3A}</a:tableStyleId>
              </a:tblPr>
              <a:tblGrid>
                <a:gridCol w="2157485"/>
                <a:gridCol w="5795903"/>
              </a:tblGrid>
              <a:tr h="333377">
                <a:tc>
                  <a:txBody>
                    <a:bodyPr/>
                    <a:lstStyle/>
                    <a:p>
                      <a:pPr marL="0" marR="0" algn="ctr" rtl="1">
                        <a:lnSpc>
                          <a:spcPct val="150000"/>
                        </a:lnSpc>
                        <a:spcBef>
                          <a:spcPts val="0"/>
                        </a:spcBef>
                        <a:spcAft>
                          <a:spcPts val="0"/>
                        </a:spcAft>
                        <a:tabLst>
                          <a:tab pos="2637155" algn="ctr"/>
                          <a:tab pos="5274310" algn="r"/>
                        </a:tabLst>
                      </a:pPr>
                      <a:r>
                        <a:rPr lang="ar-SA" sz="1300" b="1" dirty="0">
                          <a:latin typeface="Times New Roman"/>
                          <a:ea typeface="Times New Roman"/>
                          <a:cs typeface="AL-Mohanad"/>
                        </a:rPr>
                        <a:t>اسم الجامعة</a:t>
                      </a:r>
                      <a:endParaRPr lang="en-US" sz="1300" dirty="0">
                        <a:latin typeface="Times New Roman"/>
                        <a:ea typeface="Times New Roman"/>
                      </a:endParaRPr>
                    </a:p>
                  </a:txBody>
                  <a:tcPr marL="68580" marR="68580" marT="0" marB="0"/>
                </a:tc>
                <a:tc>
                  <a:txBody>
                    <a:bodyPr/>
                    <a:lstStyle/>
                    <a:p>
                      <a:pPr marL="0" marR="0" algn="ctr" rtl="1">
                        <a:lnSpc>
                          <a:spcPct val="150000"/>
                        </a:lnSpc>
                        <a:spcBef>
                          <a:spcPts val="0"/>
                        </a:spcBef>
                        <a:spcAft>
                          <a:spcPts val="0"/>
                        </a:spcAft>
                        <a:tabLst>
                          <a:tab pos="2637155" algn="ctr"/>
                          <a:tab pos="5274310" algn="r"/>
                        </a:tabLst>
                      </a:pPr>
                      <a:r>
                        <a:rPr lang="ar-SA" sz="1300" b="1" dirty="0">
                          <a:latin typeface="Times New Roman"/>
                          <a:ea typeface="Times New Roman"/>
                          <a:cs typeface="AL-Mohanad"/>
                        </a:rPr>
                        <a:t>برامج </a:t>
                      </a:r>
                      <a:r>
                        <a:rPr lang="ar-SA" sz="1300" b="1" dirty="0" smtClean="0">
                          <a:latin typeface="Times New Roman"/>
                          <a:ea typeface="Times New Roman"/>
                          <a:cs typeface="AL-Mohanad"/>
                        </a:rPr>
                        <a:t> التعليم عن بعد</a:t>
                      </a:r>
                      <a:r>
                        <a:rPr lang="ar-SA" sz="1300" b="1" baseline="0" dirty="0" smtClean="0">
                          <a:latin typeface="Times New Roman"/>
                          <a:ea typeface="Times New Roman"/>
                          <a:cs typeface="AL-Mohanad"/>
                        </a:rPr>
                        <a:t> </a:t>
                      </a:r>
                      <a:r>
                        <a:rPr lang="ar-SA" sz="1300" b="1" dirty="0" smtClean="0">
                          <a:latin typeface="Times New Roman"/>
                          <a:ea typeface="Times New Roman"/>
                          <a:cs typeface="AL-Mohanad"/>
                        </a:rPr>
                        <a:t>المطروحة</a:t>
                      </a:r>
                      <a:endParaRPr lang="en-US" sz="1300" dirty="0">
                        <a:latin typeface="Times New Roman"/>
                        <a:ea typeface="Times New Roman"/>
                      </a:endParaRPr>
                    </a:p>
                  </a:txBody>
                  <a:tcPr marL="68580" marR="68580" marT="0" marB="0"/>
                </a:tc>
              </a:tr>
              <a:tr h="1000132">
                <a:tc>
                  <a:txBody>
                    <a:bodyPr/>
                    <a:lstStyle/>
                    <a:p>
                      <a:pPr marL="0" marR="0" algn="ctr" rtl="1">
                        <a:lnSpc>
                          <a:spcPct val="150000"/>
                        </a:lnSpc>
                        <a:spcBef>
                          <a:spcPts val="0"/>
                        </a:spcBef>
                        <a:spcAft>
                          <a:spcPts val="0"/>
                        </a:spcAft>
                        <a:tabLst>
                          <a:tab pos="2637155" algn="ctr"/>
                          <a:tab pos="5274310" algn="r"/>
                        </a:tabLst>
                      </a:pPr>
                      <a:r>
                        <a:rPr lang="ar-SA" sz="1300" b="1" dirty="0">
                          <a:latin typeface="Times New Roman"/>
                          <a:ea typeface="Times New Roman"/>
                          <a:cs typeface="AL-Mohanad"/>
                        </a:rPr>
                        <a:t>جامعة الطائف</a:t>
                      </a:r>
                      <a:endParaRPr lang="en-US" sz="1300" dirty="0">
                        <a:latin typeface="Times New Roman"/>
                        <a:ea typeface="Times New Roman"/>
                      </a:endParaRPr>
                    </a:p>
                  </a:txBody>
                  <a:tcPr marL="68580" marR="68580" marT="0" marB="0"/>
                </a:tc>
                <a:tc>
                  <a:txBody>
                    <a:bodyPr/>
                    <a:lstStyle/>
                    <a:p>
                      <a:pPr marL="0" marR="0" algn="ctr" rtl="1">
                        <a:lnSpc>
                          <a:spcPct val="150000"/>
                        </a:lnSpc>
                        <a:spcBef>
                          <a:spcPts val="0"/>
                        </a:spcBef>
                        <a:spcAft>
                          <a:spcPts val="0"/>
                        </a:spcAft>
                        <a:tabLst>
                          <a:tab pos="2637155" algn="ctr"/>
                          <a:tab pos="5274310" algn="r"/>
                        </a:tabLst>
                      </a:pPr>
                      <a:r>
                        <a:rPr lang="ar-SA" sz="1300">
                          <a:latin typeface="Times New Roman"/>
                          <a:ea typeface="Times New Roman"/>
                          <a:cs typeface="AL-Mohanad"/>
                        </a:rPr>
                        <a:t>قسم الشريعة والدراسات الإسلامية</a:t>
                      </a:r>
                      <a:endParaRPr lang="en-US" sz="1300">
                        <a:latin typeface="Times New Roman"/>
                        <a:ea typeface="Times New Roman"/>
                      </a:endParaRPr>
                    </a:p>
                    <a:p>
                      <a:pPr marL="0" marR="0" algn="ctr" rtl="1">
                        <a:lnSpc>
                          <a:spcPct val="150000"/>
                        </a:lnSpc>
                        <a:spcBef>
                          <a:spcPts val="0"/>
                        </a:spcBef>
                        <a:spcAft>
                          <a:spcPts val="0"/>
                        </a:spcAft>
                        <a:tabLst>
                          <a:tab pos="2637155" algn="ctr"/>
                          <a:tab pos="5274310" algn="r"/>
                        </a:tabLst>
                      </a:pPr>
                      <a:r>
                        <a:rPr lang="ar-SA" sz="1300">
                          <a:latin typeface="Times New Roman"/>
                          <a:ea typeface="Times New Roman"/>
                          <a:cs typeface="AL-Mohanad"/>
                        </a:rPr>
                        <a:t>قسم اللغة العربية</a:t>
                      </a:r>
                      <a:endParaRPr lang="en-US" sz="1300">
                        <a:latin typeface="Times New Roman"/>
                        <a:ea typeface="Times New Roman"/>
                      </a:endParaRPr>
                    </a:p>
                    <a:p>
                      <a:pPr marL="0" marR="0" algn="ctr" rtl="1">
                        <a:lnSpc>
                          <a:spcPct val="150000"/>
                        </a:lnSpc>
                        <a:spcBef>
                          <a:spcPts val="0"/>
                        </a:spcBef>
                        <a:spcAft>
                          <a:spcPts val="0"/>
                        </a:spcAft>
                        <a:tabLst>
                          <a:tab pos="2637155" algn="ctr"/>
                          <a:tab pos="5274310" algn="r"/>
                        </a:tabLst>
                      </a:pPr>
                      <a:r>
                        <a:rPr lang="ar-SA" sz="1300">
                          <a:latin typeface="Times New Roman"/>
                          <a:ea typeface="Times New Roman"/>
                          <a:cs typeface="AL-Mohanad"/>
                        </a:rPr>
                        <a:t>قسم إدارة أعمال</a:t>
                      </a:r>
                      <a:endParaRPr lang="en-US" sz="1300">
                        <a:latin typeface="Times New Roman"/>
                        <a:ea typeface="Times New Roman"/>
                      </a:endParaRPr>
                    </a:p>
                  </a:txBody>
                  <a:tcPr marL="68580" marR="68580" marT="0" marB="0"/>
                </a:tc>
              </a:tr>
              <a:tr h="1000132">
                <a:tc>
                  <a:txBody>
                    <a:bodyPr/>
                    <a:lstStyle/>
                    <a:p>
                      <a:pPr marL="0" marR="0" algn="ctr" rtl="1">
                        <a:lnSpc>
                          <a:spcPct val="150000"/>
                        </a:lnSpc>
                        <a:spcBef>
                          <a:spcPts val="0"/>
                        </a:spcBef>
                        <a:spcAft>
                          <a:spcPts val="0"/>
                        </a:spcAft>
                        <a:tabLst>
                          <a:tab pos="2637155" algn="ctr"/>
                          <a:tab pos="5274310" algn="r"/>
                        </a:tabLst>
                      </a:pPr>
                      <a:r>
                        <a:rPr lang="ar-SA" sz="1300" b="1">
                          <a:latin typeface="Times New Roman"/>
                          <a:ea typeface="Times New Roman"/>
                          <a:cs typeface="AL-Mohanad"/>
                        </a:rPr>
                        <a:t>جامعة جازان </a:t>
                      </a:r>
                      <a:endParaRPr lang="en-US" sz="1300">
                        <a:latin typeface="Times New Roman"/>
                        <a:ea typeface="Times New Roman"/>
                      </a:endParaRPr>
                    </a:p>
                  </a:txBody>
                  <a:tcPr marL="68580" marR="68580" marT="0" marB="0"/>
                </a:tc>
                <a:tc>
                  <a:txBody>
                    <a:bodyPr/>
                    <a:lstStyle/>
                    <a:p>
                      <a:pPr marL="0" marR="0" algn="ctr" rtl="1">
                        <a:lnSpc>
                          <a:spcPct val="150000"/>
                        </a:lnSpc>
                        <a:spcBef>
                          <a:spcPts val="0"/>
                        </a:spcBef>
                        <a:spcAft>
                          <a:spcPts val="0"/>
                        </a:spcAft>
                        <a:tabLst>
                          <a:tab pos="2637155" algn="ctr"/>
                          <a:tab pos="5274310" algn="r"/>
                        </a:tabLst>
                      </a:pPr>
                      <a:r>
                        <a:rPr lang="ar-SA" sz="1300" dirty="0">
                          <a:latin typeface="Times New Roman"/>
                          <a:ea typeface="Times New Roman"/>
                          <a:cs typeface="AL-Mohanad"/>
                        </a:rPr>
                        <a:t>اللغة العربية</a:t>
                      </a:r>
                      <a:endParaRPr lang="en-US" sz="1300" dirty="0">
                        <a:latin typeface="Times New Roman"/>
                        <a:ea typeface="Times New Roman"/>
                      </a:endParaRPr>
                    </a:p>
                    <a:p>
                      <a:pPr marL="0" marR="0" algn="ctr" rtl="1">
                        <a:lnSpc>
                          <a:spcPct val="150000"/>
                        </a:lnSpc>
                        <a:spcBef>
                          <a:spcPts val="0"/>
                        </a:spcBef>
                        <a:spcAft>
                          <a:spcPts val="0"/>
                        </a:spcAft>
                        <a:tabLst>
                          <a:tab pos="2637155" algn="ctr"/>
                          <a:tab pos="5274310" algn="r"/>
                        </a:tabLst>
                      </a:pPr>
                      <a:r>
                        <a:rPr lang="ar-SA" sz="1300" dirty="0">
                          <a:latin typeface="Times New Roman"/>
                          <a:ea typeface="Times New Roman"/>
                          <a:cs typeface="AL-Mohanad"/>
                        </a:rPr>
                        <a:t>اللغة الانجليزية</a:t>
                      </a:r>
                      <a:endParaRPr lang="en-US" sz="1300" dirty="0">
                        <a:latin typeface="Times New Roman"/>
                        <a:ea typeface="Times New Roman"/>
                      </a:endParaRPr>
                    </a:p>
                    <a:p>
                      <a:pPr marL="0" marR="0" algn="ctr" rtl="1">
                        <a:lnSpc>
                          <a:spcPct val="150000"/>
                        </a:lnSpc>
                        <a:spcBef>
                          <a:spcPts val="0"/>
                        </a:spcBef>
                        <a:spcAft>
                          <a:spcPts val="0"/>
                        </a:spcAft>
                        <a:tabLst>
                          <a:tab pos="2637155" algn="ctr"/>
                          <a:tab pos="5274310" algn="r"/>
                        </a:tabLst>
                      </a:pPr>
                      <a:r>
                        <a:rPr lang="ar-SA" sz="1300" dirty="0">
                          <a:latin typeface="Times New Roman"/>
                          <a:ea typeface="Times New Roman"/>
                          <a:cs typeface="AL-Mohanad"/>
                        </a:rPr>
                        <a:t>صحافة وإعلام</a:t>
                      </a:r>
                      <a:endParaRPr lang="en-US" sz="1300" dirty="0">
                        <a:latin typeface="Times New Roman"/>
                        <a:ea typeface="Times New Roman"/>
                      </a:endParaRPr>
                    </a:p>
                  </a:txBody>
                  <a:tcPr marL="68580" marR="68580" marT="0" marB="0"/>
                </a:tc>
              </a:tr>
              <a:tr h="666754">
                <a:tc>
                  <a:txBody>
                    <a:bodyPr/>
                    <a:lstStyle/>
                    <a:p>
                      <a:pPr marL="0" marR="0" algn="ctr" rtl="1">
                        <a:lnSpc>
                          <a:spcPct val="150000"/>
                        </a:lnSpc>
                        <a:spcBef>
                          <a:spcPts val="0"/>
                        </a:spcBef>
                        <a:spcAft>
                          <a:spcPts val="0"/>
                        </a:spcAft>
                        <a:tabLst>
                          <a:tab pos="2637155" algn="ctr"/>
                          <a:tab pos="5274310" algn="r"/>
                        </a:tabLst>
                      </a:pPr>
                      <a:r>
                        <a:rPr lang="ar-SA" sz="1300" b="1">
                          <a:latin typeface="Times New Roman"/>
                          <a:ea typeface="Times New Roman"/>
                          <a:cs typeface="AL-Mohanad"/>
                        </a:rPr>
                        <a:t>جامعة الجوف</a:t>
                      </a:r>
                      <a:endParaRPr lang="en-US" sz="1300">
                        <a:latin typeface="Times New Roman"/>
                        <a:ea typeface="Times New Roman"/>
                      </a:endParaRPr>
                    </a:p>
                  </a:txBody>
                  <a:tcPr marL="68580" marR="68580" marT="0" marB="0"/>
                </a:tc>
                <a:tc>
                  <a:txBody>
                    <a:bodyPr/>
                    <a:lstStyle/>
                    <a:p>
                      <a:pPr marL="0" marR="0" algn="ctr" rtl="1">
                        <a:lnSpc>
                          <a:spcPct val="150000"/>
                        </a:lnSpc>
                        <a:spcBef>
                          <a:spcPts val="0"/>
                        </a:spcBef>
                        <a:spcAft>
                          <a:spcPts val="0"/>
                        </a:spcAft>
                        <a:tabLst>
                          <a:tab pos="2637155" algn="ctr"/>
                          <a:tab pos="5274310" algn="r"/>
                        </a:tabLst>
                      </a:pPr>
                      <a:r>
                        <a:rPr lang="ar-SA" sz="1300">
                          <a:latin typeface="Times New Roman"/>
                          <a:ea typeface="Times New Roman"/>
                          <a:cs typeface="AL-Mohanad"/>
                        </a:rPr>
                        <a:t>الدراسات الإسلامية</a:t>
                      </a:r>
                      <a:endParaRPr lang="en-US" sz="1300">
                        <a:latin typeface="Times New Roman"/>
                        <a:ea typeface="Times New Roman"/>
                      </a:endParaRPr>
                    </a:p>
                    <a:p>
                      <a:pPr marL="0" marR="0" algn="ctr" rtl="1">
                        <a:lnSpc>
                          <a:spcPct val="150000"/>
                        </a:lnSpc>
                        <a:spcBef>
                          <a:spcPts val="0"/>
                        </a:spcBef>
                        <a:spcAft>
                          <a:spcPts val="0"/>
                        </a:spcAft>
                        <a:tabLst>
                          <a:tab pos="2637155" algn="ctr"/>
                          <a:tab pos="5274310" algn="r"/>
                        </a:tabLst>
                      </a:pPr>
                      <a:r>
                        <a:rPr lang="ar-SA" sz="1300">
                          <a:latin typeface="Times New Roman"/>
                          <a:ea typeface="Times New Roman"/>
                          <a:cs typeface="AL-Mohanad"/>
                        </a:rPr>
                        <a:t>اللغة العربية</a:t>
                      </a:r>
                      <a:endParaRPr lang="en-US" sz="1300">
                        <a:latin typeface="Times New Roman"/>
                        <a:ea typeface="Times New Roman"/>
                      </a:endParaRPr>
                    </a:p>
                  </a:txBody>
                  <a:tcPr marL="68580" marR="68580" marT="0" marB="0"/>
                </a:tc>
              </a:tr>
              <a:tr h="1000132">
                <a:tc>
                  <a:txBody>
                    <a:bodyPr/>
                    <a:lstStyle/>
                    <a:p>
                      <a:pPr marL="0" marR="0" algn="ctr" rtl="1">
                        <a:lnSpc>
                          <a:spcPct val="150000"/>
                        </a:lnSpc>
                        <a:spcBef>
                          <a:spcPts val="0"/>
                        </a:spcBef>
                        <a:spcAft>
                          <a:spcPts val="0"/>
                        </a:spcAft>
                        <a:tabLst>
                          <a:tab pos="2637155" algn="ctr"/>
                          <a:tab pos="5274310" algn="r"/>
                        </a:tabLst>
                      </a:pPr>
                      <a:r>
                        <a:rPr lang="ar-SA" sz="1300" b="1">
                          <a:latin typeface="Times New Roman"/>
                          <a:ea typeface="Times New Roman"/>
                          <a:cs typeface="AL-Mohanad"/>
                        </a:rPr>
                        <a:t>جامعة تبوك</a:t>
                      </a:r>
                      <a:endParaRPr lang="en-US" sz="1300">
                        <a:latin typeface="Times New Roman"/>
                        <a:ea typeface="Times New Roman"/>
                      </a:endParaRPr>
                    </a:p>
                  </a:txBody>
                  <a:tcPr marL="68580" marR="68580" marT="0" marB="0"/>
                </a:tc>
                <a:tc>
                  <a:txBody>
                    <a:bodyPr/>
                    <a:lstStyle/>
                    <a:p>
                      <a:pPr marL="0" marR="0" algn="ctr" rtl="1">
                        <a:lnSpc>
                          <a:spcPct val="150000"/>
                        </a:lnSpc>
                        <a:spcBef>
                          <a:spcPts val="0"/>
                        </a:spcBef>
                        <a:spcAft>
                          <a:spcPts val="0"/>
                        </a:spcAft>
                        <a:tabLst>
                          <a:tab pos="2637155" algn="ctr"/>
                          <a:tab pos="5274310" algn="r"/>
                        </a:tabLst>
                      </a:pPr>
                      <a:r>
                        <a:rPr lang="ar-SA" sz="1300">
                          <a:latin typeface="Times New Roman"/>
                          <a:ea typeface="Times New Roman"/>
                          <a:cs typeface="AL-Mohanad"/>
                        </a:rPr>
                        <a:t>الدراسات الإسلامية</a:t>
                      </a:r>
                      <a:endParaRPr lang="en-US" sz="1300">
                        <a:latin typeface="Times New Roman"/>
                        <a:ea typeface="Times New Roman"/>
                      </a:endParaRPr>
                    </a:p>
                    <a:p>
                      <a:pPr marL="0" marR="0" algn="ctr" rtl="1">
                        <a:lnSpc>
                          <a:spcPct val="150000"/>
                        </a:lnSpc>
                        <a:spcBef>
                          <a:spcPts val="0"/>
                        </a:spcBef>
                        <a:spcAft>
                          <a:spcPts val="0"/>
                        </a:spcAft>
                        <a:tabLst>
                          <a:tab pos="2637155" algn="ctr"/>
                          <a:tab pos="5274310" algn="r"/>
                        </a:tabLst>
                      </a:pPr>
                      <a:r>
                        <a:rPr lang="ar-SA" sz="1300">
                          <a:latin typeface="Times New Roman"/>
                          <a:ea typeface="Times New Roman"/>
                          <a:cs typeface="AL-Mohanad"/>
                        </a:rPr>
                        <a:t>اللغة العربية</a:t>
                      </a:r>
                      <a:endParaRPr lang="en-US" sz="1300">
                        <a:latin typeface="Times New Roman"/>
                        <a:ea typeface="Times New Roman"/>
                      </a:endParaRPr>
                    </a:p>
                    <a:p>
                      <a:pPr marL="0" marR="0" algn="ctr" rtl="1">
                        <a:lnSpc>
                          <a:spcPct val="150000"/>
                        </a:lnSpc>
                        <a:spcBef>
                          <a:spcPts val="0"/>
                        </a:spcBef>
                        <a:spcAft>
                          <a:spcPts val="0"/>
                        </a:spcAft>
                        <a:tabLst>
                          <a:tab pos="2637155" algn="ctr"/>
                          <a:tab pos="5274310" algn="r"/>
                        </a:tabLst>
                      </a:pPr>
                      <a:r>
                        <a:rPr lang="ar-SA" sz="1300">
                          <a:latin typeface="Times New Roman"/>
                          <a:ea typeface="Times New Roman"/>
                          <a:cs typeface="AL-Mohanad"/>
                        </a:rPr>
                        <a:t>اللغات والترجمة</a:t>
                      </a:r>
                      <a:endParaRPr lang="en-US" sz="1300">
                        <a:latin typeface="Times New Roman"/>
                        <a:ea typeface="Times New Roman"/>
                      </a:endParaRPr>
                    </a:p>
                  </a:txBody>
                  <a:tcPr marL="68580" marR="68580" marT="0" marB="0"/>
                </a:tc>
              </a:tr>
              <a:tr h="1000132">
                <a:tc>
                  <a:txBody>
                    <a:bodyPr/>
                    <a:lstStyle/>
                    <a:p>
                      <a:pPr marL="0" marR="0" algn="ctr" rtl="1">
                        <a:lnSpc>
                          <a:spcPct val="150000"/>
                        </a:lnSpc>
                        <a:spcBef>
                          <a:spcPts val="0"/>
                        </a:spcBef>
                        <a:spcAft>
                          <a:spcPts val="0"/>
                        </a:spcAft>
                        <a:tabLst>
                          <a:tab pos="2637155" algn="ctr"/>
                          <a:tab pos="5274310" algn="r"/>
                        </a:tabLst>
                      </a:pPr>
                      <a:r>
                        <a:rPr lang="ar-SA" sz="1300" b="1">
                          <a:latin typeface="Times New Roman"/>
                          <a:ea typeface="Times New Roman"/>
                          <a:cs typeface="AL-Mohanad"/>
                        </a:rPr>
                        <a:t>جامعة نجران</a:t>
                      </a:r>
                      <a:endParaRPr lang="en-US" sz="1300">
                        <a:latin typeface="Times New Roman"/>
                        <a:ea typeface="Times New Roman"/>
                      </a:endParaRPr>
                    </a:p>
                  </a:txBody>
                  <a:tcPr marL="68580" marR="68580" marT="0" marB="0"/>
                </a:tc>
                <a:tc>
                  <a:txBody>
                    <a:bodyPr/>
                    <a:lstStyle/>
                    <a:p>
                      <a:pPr marL="0" marR="0" algn="ctr" rtl="1">
                        <a:lnSpc>
                          <a:spcPct val="150000"/>
                        </a:lnSpc>
                        <a:spcBef>
                          <a:spcPts val="0"/>
                        </a:spcBef>
                        <a:spcAft>
                          <a:spcPts val="0"/>
                        </a:spcAft>
                        <a:tabLst>
                          <a:tab pos="2637155" algn="ctr"/>
                          <a:tab pos="5274310" algn="r"/>
                        </a:tabLst>
                      </a:pPr>
                      <a:r>
                        <a:rPr lang="ar-SA" sz="1300" dirty="0">
                          <a:latin typeface="Times New Roman"/>
                          <a:ea typeface="Times New Roman"/>
                          <a:cs typeface="AL-Mohanad"/>
                        </a:rPr>
                        <a:t>الدراسات الإسلامية</a:t>
                      </a:r>
                      <a:endParaRPr lang="en-US" sz="1300" dirty="0">
                        <a:latin typeface="Times New Roman"/>
                        <a:ea typeface="Times New Roman"/>
                      </a:endParaRPr>
                    </a:p>
                    <a:p>
                      <a:pPr marL="0" marR="0" algn="ctr" rtl="1">
                        <a:lnSpc>
                          <a:spcPct val="150000"/>
                        </a:lnSpc>
                        <a:spcBef>
                          <a:spcPts val="0"/>
                        </a:spcBef>
                        <a:spcAft>
                          <a:spcPts val="0"/>
                        </a:spcAft>
                        <a:tabLst>
                          <a:tab pos="2637155" algn="ctr"/>
                          <a:tab pos="5274310" algn="r"/>
                        </a:tabLst>
                      </a:pPr>
                      <a:r>
                        <a:rPr lang="ar-SA" sz="1300" dirty="0">
                          <a:latin typeface="Times New Roman"/>
                          <a:ea typeface="Times New Roman"/>
                          <a:cs typeface="AL-Mohanad"/>
                        </a:rPr>
                        <a:t>اللغة العربية</a:t>
                      </a:r>
                      <a:endParaRPr lang="en-US" sz="1300" dirty="0">
                        <a:latin typeface="Times New Roman"/>
                        <a:ea typeface="Times New Roman"/>
                      </a:endParaRPr>
                    </a:p>
                    <a:p>
                      <a:pPr marL="0" marR="0" algn="ctr" rtl="1">
                        <a:lnSpc>
                          <a:spcPct val="150000"/>
                        </a:lnSpc>
                        <a:spcBef>
                          <a:spcPts val="0"/>
                        </a:spcBef>
                        <a:spcAft>
                          <a:spcPts val="0"/>
                        </a:spcAft>
                        <a:tabLst>
                          <a:tab pos="2637155" algn="ctr"/>
                          <a:tab pos="5274310" algn="r"/>
                        </a:tabLst>
                      </a:pPr>
                      <a:r>
                        <a:rPr lang="ar-SA" sz="1300" dirty="0">
                          <a:latin typeface="Times New Roman"/>
                          <a:ea typeface="Times New Roman"/>
                          <a:cs typeface="AL-Mohanad"/>
                        </a:rPr>
                        <a:t>الإدارة العامة</a:t>
                      </a:r>
                      <a:endParaRPr lang="en-US" sz="1300" dirty="0">
                        <a:latin typeface="Times New Roman"/>
                        <a:ea typeface="Times New Roman"/>
                      </a:endParaRPr>
                    </a:p>
                  </a:txBody>
                  <a:tcPr marL="68580" marR="68580" marT="0" marB="0"/>
                </a:tc>
              </a:tr>
            </a:tbl>
          </a:graphicData>
        </a:graphic>
      </p:graphicFrame>
    </p:spTree>
  </p:cSld>
  <p:clrMapOvr>
    <a:masterClrMapping/>
  </p:clrMapOvr>
  <p:transition>
    <p:check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p:cNvSpPr>
            <a:spLocks noGrp="1" noChangeArrowheads="1"/>
          </p:cNvSpPr>
          <p:nvPr>
            <p:ph type="title"/>
          </p:nvPr>
        </p:nvSpPr>
        <p:spPr/>
        <p:txBody>
          <a:bodyPr/>
          <a:lstStyle/>
          <a:p>
            <a:pPr rtl="1"/>
            <a:r>
              <a:rPr lang="ar-SA" sz="4000" dirty="0" smtClean="0">
                <a:cs typeface="PT Bold Heading" pitchFamily="2" charset="-78"/>
              </a:rPr>
              <a:t>مبررات طرح التخصصات العلمية</a:t>
            </a:r>
            <a:endParaRPr lang="ar-SA" sz="4000" dirty="0" smtClean="0">
              <a:cs typeface="PT Bold Heading" pitchFamily="2" charset="-78"/>
            </a:endParaRPr>
          </a:p>
        </p:txBody>
      </p:sp>
      <p:sp>
        <p:nvSpPr>
          <p:cNvPr id="8197" name="Rectangle 5"/>
          <p:cNvSpPr>
            <a:spLocks noGrp="1" noChangeArrowheads="1"/>
          </p:cNvSpPr>
          <p:nvPr>
            <p:ph type="body" idx="1"/>
          </p:nvPr>
        </p:nvSpPr>
        <p:spPr>
          <a:xfrm>
            <a:off x="642910" y="1857364"/>
            <a:ext cx="8001056" cy="4357718"/>
          </a:xfrm>
        </p:spPr>
        <p:txBody>
          <a:bodyPr/>
          <a:lstStyle/>
          <a:p>
            <a:pPr marL="68263" indent="-3175" algn="r" rtl="1"/>
            <a:r>
              <a:rPr lang="ar-SA" sz="2400" dirty="0" smtClean="0">
                <a:cs typeface="AL-Mohanad Bold" pitchFamily="2" charset="-78"/>
              </a:rPr>
              <a:t>الخطة الوطنية للاتصالات وتقنية المعلومات</a:t>
            </a:r>
          </a:p>
          <a:p>
            <a:pPr marL="468313" lvl="1" indent="-3175" algn="r" rtl="1"/>
            <a:r>
              <a:rPr lang="ar-SA" sz="2000" dirty="0" smtClean="0">
                <a:cs typeface="AL-Mohanad Bold" pitchFamily="2" charset="-78"/>
              </a:rPr>
              <a:t>بناء مجتمع المعرفة والمبني على نشر المعرفة وخاصة المتعلقة بالجوانب العلمية (تقنية، علوم صحية، هندسة، ...)</a:t>
            </a:r>
          </a:p>
          <a:p>
            <a:pPr marL="468313" lvl="1" indent="-3175" algn="r" rtl="1"/>
            <a:r>
              <a:rPr lang="ar-SA" sz="2000" dirty="0" smtClean="0">
                <a:cs typeface="AL-Mohanad Bold" pitchFamily="2" charset="-78"/>
              </a:rPr>
              <a:t>الاسهام في رفع نسبة الطلاب الجامعيين المختصين في الاتصالات وتقنية المعلومات إلى أكثر من 5% من اجمالي عدد طلاب التعليم العالي</a:t>
            </a:r>
          </a:p>
          <a:p>
            <a:pPr marL="468313" lvl="1" indent="-3175" algn="r" rtl="1"/>
            <a:r>
              <a:rPr lang="ar-SA" sz="2000" dirty="0" smtClean="0">
                <a:cs typeface="AL-Mohanad Bold" pitchFamily="2" charset="-78"/>
              </a:rPr>
              <a:t>اعادة تأهيل ما يقارب 16,000 من خريجي الجامعات والمدارس الثانوية في مجالات علمية </a:t>
            </a:r>
          </a:p>
          <a:p>
            <a:pPr marL="68263" indent="-3175" algn="r" rtl="1"/>
            <a:r>
              <a:rPr lang="ar-SA" sz="2400" dirty="0" smtClean="0">
                <a:cs typeface="AL-Mohanad Bold" pitchFamily="2" charset="-78"/>
              </a:rPr>
              <a:t>الخطة المستقبلية للتعليم العالي في المملكة (آفاق)</a:t>
            </a:r>
          </a:p>
          <a:p>
            <a:pPr marL="468313" lvl="1" indent="-3175" algn="r" rtl="1"/>
            <a:r>
              <a:rPr lang="ar-SA" sz="2000" dirty="0" smtClean="0">
                <a:cs typeface="AL-Mohanad Bold" pitchFamily="2" charset="-78"/>
              </a:rPr>
              <a:t>الهدف الثاني: هيكلة التخصصات لتلبية المتطلبات المستقبلية لإنتاج المعرفة وحاجة سوق العمل وتنمية المجتمع</a:t>
            </a:r>
          </a:p>
          <a:p>
            <a:pPr marL="468313" lvl="1" indent="-3175" algn="r" rtl="1"/>
            <a:r>
              <a:rPr lang="ar-SA" sz="2000" dirty="0" smtClean="0">
                <a:cs typeface="AL-Mohanad Bold" pitchFamily="2" charset="-78"/>
              </a:rPr>
              <a:t>زيادة أعداد المسجلين في برامج التعلم مدى الحياة</a:t>
            </a:r>
          </a:p>
          <a:p>
            <a:pPr marL="468313" lvl="1" indent="-3175" algn="r" rtl="1"/>
            <a:r>
              <a:rPr lang="ar-SA" sz="2000" dirty="0" smtClean="0">
                <a:cs typeface="AL-Mohanad Bold" pitchFamily="2" charset="-78"/>
              </a:rPr>
              <a:t>زيادة النسبة المئوية لمجموع الطلبة المقيدين في برامج العلوم والتقنية إلى مجموع الطلبة المقيدين في التعليم العالي إلى أكثى من 40%</a:t>
            </a:r>
          </a:p>
          <a:p>
            <a:pPr marL="468313" lvl="1" indent="-3175" algn="r" rtl="1"/>
            <a:endParaRPr lang="ar-SA" dirty="0" smtClean="0"/>
          </a:p>
        </p:txBody>
      </p:sp>
    </p:spTree>
  </p:cSld>
  <p:clrMapOvr>
    <a:masterClrMapping/>
  </p:clrMapOvr>
  <p:transition>
    <p:checker/>
  </p:transition>
  <p:timing>
    <p:tnLst>
      <p:par>
        <p:cTn id="1" dur="indefinite" restart="never" nodeType="tmRoot"/>
      </p:par>
    </p:tnLst>
  </p:timing>
</p:sld>
</file>

<file path=ppt/theme/theme1.xml><?xml version="1.0" encoding="utf-8"?>
<a:theme xmlns:a="http://schemas.openxmlformats.org/drawingml/2006/main" name="Presentation for science fair project">
  <a:themeElements>
    <a:clrScheme name="Echo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fontScheme name="Echo">
      <a:majorFont>
        <a:latin typeface="Verdana"/>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Echo 1">
        <a:dk1>
          <a:srgbClr val="25252F"/>
        </a:dk1>
        <a:lt1>
          <a:srgbClr val="9999FF"/>
        </a:lt1>
        <a:dk2>
          <a:srgbClr val="000000"/>
        </a:dk2>
        <a:lt2>
          <a:srgbClr val="FFFFFF"/>
        </a:lt2>
        <a:accent1>
          <a:srgbClr val="3366FF"/>
        </a:accent1>
        <a:accent2>
          <a:srgbClr val="003399"/>
        </a:accent2>
        <a:accent3>
          <a:srgbClr val="AAAAAA"/>
        </a:accent3>
        <a:accent4>
          <a:srgbClr val="8282DA"/>
        </a:accent4>
        <a:accent5>
          <a:srgbClr val="ADB8FF"/>
        </a:accent5>
        <a:accent6>
          <a:srgbClr val="002D8A"/>
        </a:accent6>
        <a:hlink>
          <a:srgbClr val="009999"/>
        </a:hlink>
        <a:folHlink>
          <a:srgbClr val="B2B2B2"/>
        </a:folHlink>
      </a:clrScheme>
      <a:clrMap bg1="dk2" tx1="lt1" bg2="dk1" tx2="lt2" accent1="accent1" accent2="accent2" accent3="accent3" accent4="accent4" accent5="accent5" accent6="accent6" hlink="hlink" folHlink="folHlink"/>
    </a:extraClrScheme>
    <a:extraClrScheme>
      <a:clrScheme name="Echo 2">
        <a:dk1>
          <a:srgbClr val="314183"/>
        </a:dk1>
        <a:lt1>
          <a:srgbClr val="FFFFFF"/>
        </a:lt1>
        <a:dk2>
          <a:srgbClr val="0B1E45"/>
        </a:dk2>
        <a:lt2>
          <a:srgbClr val="FFFFFF"/>
        </a:lt2>
        <a:accent1>
          <a:srgbClr val="6666FF"/>
        </a:accent1>
        <a:accent2>
          <a:srgbClr val="0066FF"/>
        </a:accent2>
        <a:accent3>
          <a:srgbClr val="AAABB0"/>
        </a:accent3>
        <a:accent4>
          <a:srgbClr val="DADADA"/>
        </a:accent4>
        <a:accent5>
          <a:srgbClr val="B8B8FF"/>
        </a:accent5>
        <a:accent6>
          <a:srgbClr val="005CE7"/>
        </a:accent6>
        <a:hlink>
          <a:srgbClr val="006699"/>
        </a:hlink>
        <a:folHlink>
          <a:srgbClr val="B2B2B2"/>
        </a:folHlink>
      </a:clrScheme>
      <a:clrMap bg1="dk2" tx1="lt1" bg2="dk1" tx2="lt2" accent1="accent1" accent2="accent2" accent3="accent3" accent4="accent4" accent5="accent5" accent6="accent6" hlink="hlink" folHlink="folHlink"/>
    </a:extraClrScheme>
    <a:extraClrScheme>
      <a:clrScheme name="Echo 3">
        <a:dk1>
          <a:srgbClr val="194349"/>
        </a:dk1>
        <a:lt1>
          <a:srgbClr val="FFFFCC"/>
        </a:lt1>
        <a:dk2>
          <a:srgbClr val="006666"/>
        </a:dk2>
        <a:lt2>
          <a:srgbClr val="FFFFFF"/>
        </a:lt2>
        <a:accent1>
          <a:srgbClr val="99CC00"/>
        </a:accent1>
        <a:accent2>
          <a:srgbClr val="00B6B2"/>
        </a:accent2>
        <a:accent3>
          <a:srgbClr val="AAB8B8"/>
        </a:accent3>
        <a:accent4>
          <a:srgbClr val="DADAAE"/>
        </a:accent4>
        <a:accent5>
          <a:srgbClr val="CAE2AA"/>
        </a:accent5>
        <a:accent6>
          <a:srgbClr val="00A5A1"/>
        </a:accent6>
        <a:hlink>
          <a:srgbClr val="669900"/>
        </a:hlink>
        <a:folHlink>
          <a:srgbClr val="666699"/>
        </a:folHlink>
      </a:clrScheme>
      <a:clrMap bg1="dk2" tx1="lt1" bg2="dk1" tx2="lt2" accent1="accent1" accent2="accent2" accent3="accent3" accent4="accent4" accent5="accent5" accent6="accent6" hlink="hlink" folHlink="folHlink"/>
    </a:extraClrScheme>
    <a:extraClrScheme>
      <a:clrScheme name="Echo 4">
        <a:dk1>
          <a:srgbClr val="194349"/>
        </a:dk1>
        <a:lt1>
          <a:srgbClr val="FFFFCC"/>
        </a:lt1>
        <a:dk2>
          <a:srgbClr val="0000FF"/>
        </a:dk2>
        <a:lt2>
          <a:srgbClr val="FFFFFF"/>
        </a:lt2>
        <a:accent1>
          <a:srgbClr val="0099FF"/>
        </a:accent1>
        <a:accent2>
          <a:srgbClr val="33CC33"/>
        </a:accent2>
        <a:accent3>
          <a:srgbClr val="AAAAFF"/>
        </a:accent3>
        <a:accent4>
          <a:srgbClr val="DADAAE"/>
        </a:accent4>
        <a:accent5>
          <a:srgbClr val="AACAFF"/>
        </a:accent5>
        <a:accent6>
          <a:srgbClr val="2DB9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cho 5">
        <a:dk1>
          <a:srgbClr val="194349"/>
        </a:dk1>
        <a:lt1>
          <a:srgbClr val="FFFFCC"/>
        </a:lt1>
        <a:dk2>
          <a:srgbClr val="72A497"/>
        </a:dk2>
        <a:lt2>
          <a:srgbClr val="000000"/>
        </a:lt2>
        <a:accent1>
          <a:srgbClr val="805D32"/>
        </a:accent1>
        <a:accent2>
          <a:srgbClr val="7D2F3C"/>
        </a:accent2>
        <a:accent3>
          <a:srgbClr val="BCCFC9"/>
        </a:accent3>
        <a:accent4>
          <a:srgbClr val="DADAAE"/>
        </a:accent4>
        <a:accent5>
          <a:srgbClr val="C0B6AD"/>
        </a:accent5>
        <a:accent6>
          <a:srgbClr val="712A35"/>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cho 6">
        <a:dk1>
          <a:srgbClr val="1C1C1C"/>
        </a:dk1>
        <a:lt1>
          <a:srgbClr val="FFFFFF"/>
        </a:lt1>
        <a:dk2>
          <a:srgbClr val="710F0F"/>
        </a:dk2>
        <a:lt2>
          <a:srgbClr val="FFFFFF"/>
        </a:lt2>
        <a:accent1>
          <a:srgbClr val="FF9900"/>
        </a:accent1>
        <a:accent2>
          <a:srgbClr val="FF3300"/>
        </a:accent2>
        <a:accent3>
          <a:srgbClr val="BBAAAA"/>
        </a:accent3>
        <a:accent4>
          <a:srgbClr val="DADADA"/>
        </a:accent4>
        <a:accent5>
          <a:srgbClr val="FFCAAA"/>
        </a:accent5>
        <a:accent6>
          <a:srgbClr val="E72D00"/>
        </a:accent6>
        <a:hlink>
          <a:srgbClr val="666699"/>
        </a:hlink>
        <a:folHlink>
          <a:srgbClr val="996633"/>
        </a:folHlink>
      </a:clrScheme>
      <a:clrMap bg1="dk2" tx1="lt1" bg2="dk1" tx2="lt2" accent1="accent1" accent2="accent2" accent3="accent3" accent4="accent4" accent5="accent5" accent6="accent6" hlink="hlink" folHlink="folHlink"/>
    </a:extraClrScheme>
    <a:extraClrScheme>
      <a:clrScheme name="Echo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ho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clrMap bg1="lt1" tx1="dk1" bg2="lt2" tx2="dk2" accent1="accent1" accent2="accent2" accent3="accent3" accent4="accent4" accent5="accent5" accent6="accent6" hlink="hlink" folHlink="folHlink"/>
    </a:extraClrScheme>
    <a:extraClrScheme>
      <a:clrScheme name="Echo 9">
        <a:dk1>
          <a:srgbClr val="000000"/>
        </a:dk1>
        <a:lt1>
          <a:srgbClr val="FFFFFF"/>
        </a:lt1>
        <a:dk2>
          <a:srgbClr val="000000"/>
        </a:dk2>
        <a:lt2>
          <a:srgbClr val="666699"/>
        </a:lt2>
        <a:accent1>
          <a:srgbClr val="CC3300"/>
        </a:accent1>
        <a:accent2>
          <a:srgbClr val="CC9900"/>
        </a:accent2>
        <a:accent3>
          <a:srgbClr val="FFFFFF"/>
        </a:accent3>
        <a:accent4>
          <a:srgbClr val="000000"/>
        </a:accent4>
        <a:accent5>
          <a:srgbClr val="E2ADAA"/>
        </a:accent5>
        <a:accent6>
          <a:srgbClr val="B98A00"/>
        </a:accent6>
        <a:hlink>
          <a:srgbClr val="CC6600"/>
        </a:hlink>
        <a:folHlink>
          <a:srgbClr val="808080"/>
        </a:folHlink>
      </a:clrScheme>
      <a:clrMap bg1="lt1" tx1="dk1" bg2="lt2" tx2="dk2" accent1="accent1" accent2="accent2" accent3="accent3" accent4="accent4" accent5="accent5" accent6="accent6" hlink="hlink" folHlink="folHlink"/>
    </a:extraClrScheme>
    <a:extraClrScheme>
      <a:clrScheme name="Echo 10">
        <a:dk1>
          <a:srgbClr val="000000"/>
        </a:dk1>
        <a:lt1>
          <a:srgbClr val="FFFFFF"/>
        </a:lt1>
        <a:dk2>
          <a:srgbClr val="000000"/>
        </a:dk2>
        <a:lt2>
          <a:srgbClr val="666699"/>
        </a:lt2>
        <a:accent1>
          <a:srgbClr val="666699"/>
        </a:accent1>
        <a:accent2>
          <a:srgbClr val="9999FF"/>
        </a:accent2>
        <a:accent3>
          <a:srgbClr val="FFFFFF"/>
        </a:accent3>
        <a:accent4>
          <a:srgbClr val="000000"/>
        </a:accent4>
        <a:accent5>
          <a:srgbClr val="B8B8CA"/>
        </a:accent5>
        <a:accent6>
          <a:srgbClr val="8A8AE7"/>
        </a:accent6>
        <a:hlink>
          <a:srgbClr val="3366FF"/>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 for science fair project</Template>
  <TotalTime>725</TotalTime>
  <Words>2776</Words>
  <Application>Microsoft PowerPoint 7.0</Application>
  <PresentationFormat>On-screen Show (4:3)</PresentationFormat>
  <Paragraphs>192</Paragraphs>
  <Slides>13</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Times New Roman</vt:lpstr>
      <vt:lpstr>Verdana</vt:lpstr>
      <vt:lpstr>Wingdings</vt:lpstr>
      <vt:lpstr>Arial</vt:lpstr>
      <vt:lpstr>Presentation for science fair project</vt:lpstr>
      <vt:lpstr>التخصصات والبرامج العلمية في التعليم عن بعد</vt:lpstr>
      <vt:lpstr>أجندة الورقة</vt:lpstr>
      <vt:lpstr>التعليم الالكتروني والتعليم عن بعد</vt:lpstr>
      <vt:lpstr>الخط الزمني للتعليم عن بعد</vt:lpstr>
      <vt:lpstr>الخط الزمني للتعليم عن بعد</vt:lpstr>
      <vt:lpstr>الخط الزمني للتعليم عن بعد في المملكة العربية السعودية</vt:lpstr>
      <vt:lpstr>واقع التخصصات والبرامج في التعليم عن بعد في الجامعات السعودية</vt:lpstr>
      <vt:lpstr>واقع التخصصات والبرامج في التعليم عن بعد في الجامعات السعودية</vt:lpstr>
      <vt:lpstr>مبررات طرح التخصصات العلمية</vt:lpstr>
      <vt:lpstr>محفزات وجود التخصصات العلمية</vt:lpstr>
      <vt:lpstr>نماذج دولية للتخصصات العلمية في برامج التعليم عن بعد </vt:lpstr>
      <vt:lpstr>تحديات تواجه التخصصات العلمية</vt:lpstr>
      <vt:lpstr>شكراً</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التخصصات والبرامج العلمية في التعليم عن بعد</dc:title>
  <dc:creator>Windows User</dc:creator>
  <cp:lastModifiedBy>Windows User</cp:lastModifiedBy>
  <cp:revision>76</cp:revision>
  <cp:lastPrinted>1601-01-01T00:00:00Z</cp:lastPrinted>
  <dcterms:created xsi:type="dcterms:W3CDTF">2012-12-08T17:23:25Z</dcterms:created>
  <dcterms:modified xsi:type="dcterms:W3CDTF">2012-12-09T05:29:17Z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TC010183731033</vt:lpwstr>
  </property>
</Properties>
</file>