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32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6858000" cy="96583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r" defTabSz="914400" rtl="1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r" defTabSz="914400" rtl="1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r" defTabSz="914400" rtl="1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r" defTabSz="914400" rtl="1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AC1"/>
    <a:srgbClr val="EDBFED"/>
    <a:srgbClr val="ECBCEC"/>
    <a:srgbClr val="FFEEE3"/>
    <a:srgbClr val="F2D2F2"/>
    <a:srgbClr val="006699"/>
    <a:srgbClr val="FFE5D3"/>
    <a:srgbClr val="DCEEE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75" autoAdjust="0"/>
    <p:restoredTop sz="90929"/>
  </p:normalViewPr>
  <p:slideViewPr>
    <p:cSldViewPr>
      <p:cViewPr varScale="1">
        <p:scale>
          <a:sx n="44" d="100"/>
          <a:sy n="44" d="100"/>
        </p:scale>
        <p:origin x="-147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C0C24186-5382-4619-AEEA-E8944DBA2186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5"/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ar-SA" b="0"/>
          </a:p>
        </p:txBody>
      </p:sp>
      <p:sp>
        <p:nvSpPr>
          <p:cNvPr id="3129" name="AutoShape 57"/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ar-SA" b="0"/>
          </a:p>
        </p:txBody>
      </p:sp>
      <p:sp>
        <p:nvSpPr>
          <p:cNvPr id="3130" name="AutoShape 58"/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ar-SA" b="0"/>
          </a:p>
        </p:txBody>
      </p:sp>
      <p:sp>
        <p:nvSpPr>
          <p:cNvPr id="3131" name="AutoShape 59"/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ar-SA" b="0"/>
          </a:p>
        </p:txBody>
      </p:sp>
      <p:sp>
        <p:nvSpPr>
          <p:cNvPr id="3133" name="AutoShape 61"/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ar-SA" b="0"/>
          </a:p>
        </p:txBody>
      </p:sp>
      <p:sp>
        <p:nvSpPr>
          <p:cNvPr id="3134" name="Rectangle 62"/>
          <p:cNvSpPr>
            <a:spLocks noChangeArrowheads="1"/>
          </p:cNvSpPr>
          <p:nvPr userDrawn="1"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ar-SA" b="0"/>
          </a:p>
        </p:txBody>
      </p:sp>
      <p:sp>
        <p:nvSpPr>
          <p:cNvPr id="3135" name="Rectangle 63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gradFill rotWithShape="0">
            <a:gsLst>
              <a:gs pos="0">
                <a:schemeClr val="accent2"/>
              </a:gs>
              <a:gs pos="100000">
                <a:schemeClr val="folHlink"/>
              </a:gs>
            </a:gsLst>
            <a:lin ang="5400000" scaled="1"/>
          </a:gra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36" name="Rectangle 6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137" name="Rectangle 6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38" name="Rectangle 6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5E72C40B-AC77-4C12-AD28-64841B882DF6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6" name="Rectangle 58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07" name="Rectangle 5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08" name="Rectangle 6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2109" name="Rectangle 6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2114" name="Rectangle 66"/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gradFill rotWithShape="0">
            <a:gsLst>
              <a:gs pos="0">
                <a:srgbClr val="294867"/>
              </a:gs>
              <a:gs pos="100000">
                <a:srgbClr val="6666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ar-SA" b="0"/>
          </a:p>
        </p:txBody>
      </p:sp>
      <p:sp>
        <p:nvSpPr>
          <p:cNvPr id="2117" name="Rectangle 69"/>
          <p:cNvSpPr>
            <a:spLocks noChangeArrowheads="1"/>
          </p:cNvSpPr>
          <p:nvPr userDrawn="1"/>
        </p:nvSpPr>
        <p:spPr bwMode="auto">
          <a:xfrm>
            <a:off x="6477000" y="6553200"/>
            <a:ext cx="2667000" cy="76200"/>
          </a:xfrm>
          <a:prstGeom prst="rect">
            <a:avLst/>
          </a:prstGeom>
          <a:gradFill rotWithShape="0">
            <a:gsLst>
              <a:gs pos="0">
                <a:srgbClr val="294867"/>
              </a:gs>
              <a:gs pos="100000">
                <a:srgbClr val="6666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ar-SA" b="0"/>
          </a:p>
        </p:txBody>
      </p:sp>
      <p:sp>
        <p:nvSpPr>
          <p:cNvPr id="2119" name="Rectangle 71"/>
          <p:cNvSpPr>
            <a:spLocks noChangeArrowheads="1"/>
          </p:cNvSpPr>
          <p:nvPr/>
        </p:nvSpPr>
        <p:spPr bwMode="auto">
          <a:xfrm>
            <a:off x="304800" y="0"/>
            <a:ext cx="685800" cy="1752600"/>
          </a:xfrm>
          <a:prstGeom prst="rect">
            <a:avLst/>
          </a:prstGeom>
          <a:gradFill rotWithShape="0">
            <a:gsLst>
              <a:gs pos="0">
                <a:srgbClr val="B2B2E6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r"/>
            <a:endParaRPr lang="ar-SA" sz="1400" b="0">
              <a:solidFill>
                <a:schemeClr val="bg1"/>
              </a:solidFill>
            </a:endParaRPr>
          </a:p>
        </p:txBody>
      </p:sp>
      <p:sp>
        <p:nvSpPr>
          <p:cNvPr id="2120" name="Rectangle 72"/>
          <p:cNvSpPr>
            <a:spLocks noChangeArrowheads="1"/>
          </p:cNvSpPr>
          <p:nvPr userDrawn="1"/>
        </p:nvSpPr>
        <p:spPr bwMode="auto">
          <a:xfrm>
            <a:off x="8166100" y="6248400"/>
            <a:ext cx="685800" cy="571500"/>
          </a:xfrm>
          <a:prstGeom prst="rect">
            <a:avLst/>
          </a:prstGeom>
          <a:gradFill rotWithShape="0">
            <a:gsLst>
              <a:gs pos="0">
                <a:srgbClr val="B2B2E6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r"/>
            <a:endParaRPr lang="ar-SA" sz="14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Blip>
          <a:blip r:embed="rId13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Blip>
          <a:blip r:embed="rId13"/>
        </a:buBlip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596900"/>
          </a:xfrm>
        </p:spPr>
        <p:txBody>
          <a:bodyPr/>
          <a:lstStyle/>
          <a:p>
            <a:r>
              <a:rPr lang="ar-SA" sz="4000">
                <a:cs typeface="Andalus" pitchFamily="18" charset="-78"/>
              </a:rPr>
              <a:t>الذاكرة و التعلم </a:t>
            </a:r>
            <a:endParaRPr lang="en-US" sz="4000">
              <a:cs typeface="Andalus" pitchFamily="18" charset="-78"/>
            </a:endParaRPr>
          </a:p>
        </p:txBody>
      </p:sp>
      <p:pic>
        <p:nvPicPr>
          <p:cNvPr id="125956" name="Picture 4" descr="bd0925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4900" y="4114800"/>
            <a:ext cx="1689100" cy="15732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ext Box 2"/>
          <p:cNvSpPr txBox="1">
            <a:spLocks noChangeArrowheads="1"/>
          </p:cNvSpPr>
          <p:nvPr/>
        </p:nvSpPr>
        <p:spPr bwMode="auto">
          <a:xfrm>
            <a:off x="3771900" y="685800"/>
            <a:ext cx="45339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4400">
                <a:solidFill>
                  <a:srgbClr val="202E72"/>
                </a:solidFill>
                <a:cs typeface="Mudir MT" pitchFamily="2" charset="-78"/>
              </a:rPr>
              <a:t>الحدث</a:t>
            </a:r>
            <a:endParaRPr lang="en-US" sz="4400">
              <a:solidFill>
                <a:srgbClr val="202E72"/>
              </a:solidFill>
              <a:cs typeface="Mudir MT" pitchFamily="2" charset="-78"/>
            </a:endParaRPr>
          </a:p>
        </p:txBody>
      </p:sp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6280150" y="1914525"/>
            <a:ext cx="2057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1400">
                <a:solidFill>
                  <a:srgbClr val="202E72"/>
                </a:solidFill>
                <a:cs typeface="Andalus" pitchFamily="18" charset="-78"/>
              </a:rPr>
              <a:t>عدم مطابقة الشرط</a:t>
            </a:r>
            <a:endParaRPr lang="en-US" sz="1400">
              <a:solidFill>
                <a:srgbClr val="202E72"/>
              </a:solidFill>
              <a:cs typeface="Andalus" pitchFamily="18" charset="-78"/>
            </a:endParaRP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1773238" y="1914525"/>
            <a:ext cx="14589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1400">
                <a:solidFill>
                  <a:srgbClr val="202E72"/>
                </a:solidFill>
                <a:cs typeface="Andalus" pitchFamily="18" charset="-78"/>
              </a:rPr>
              <a:t>تطبيق الشرط</a:t>
            </a:r>
            <a:endParaRPr lang="en-US" sz="1400">
              <a:solidFill>
                <a:srgbClr val="202E72"/>
              </a:solidFill>
              <a:cs typeface="Andalus" pitchFamily="18" charset="-78"/>
            </a:endParaRPr>
          </a:p>
        </p:txBody>
      </p:sp>
      <p:sp>
        <p:nvSpPr>
          <p:cNvPr id="135177" name="Rectangle 9"/>
          <p:cNvSpPr>
            <a:spLocks noChangeArrowheads="1"/>
          </p:cNvSpPr>
          <p:nvPr/>
        </p:nvSpPr>
        <p:spPr bwMode="auto">
          <a:xfrm>
            <a:off x="5257800" y="2209800"/>
            <a:ext cx="3181350" cy="1508125"/>
          </a:xfrm>
          <a:prstGeom prst="rect">
            <a:avLst/>
          </a:prstGeom>
          <a:gradFill rotWithShape="0">
            <a:gsLst>
              <a:gs pos="0">
                <a:srgbClr val="EBD7FF"/>
              </a:gs>
              <a:gs pos="100000">
                <a:srgbClr val="EBD7FF">
                  <a:gamma/>
                  <a:shade val="66275"/>
                  <a:invGamma/>
                </a:srgbClr>
              </a:gs>
            </a:gsLst>
            <a:lin ang="5400000" scaled="1"/>
          </a:gradFill>
          <a:ln w="9525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ar-SA" sz="1200">
                <a:solidFill>
                  <a:srgbClr val="202E72"/>
                </a:solidFill>
                <a:cs typeface="Andalus" pitchFamily="18" charset="-78"/>
              </a:rPr>
              <a:t>الامداد </a:t>
            </a:r>
          </a:p>
          <a:p>
            <a:pPr algn="ctr" rtl="1"/>
            <a:r>
              <a:rPr lang="ar-SA" sz="1200" b="0">
                <a:solidFill>
                  <a:srgbClr val="202E72"/>
                </a:solidFill>
                <a:cs typeface="Andalus" pitchFamily="18" charset="-78"/>
              </a:rPr>
              <a:t>التأثير :ازالة الاحداث الايجابية لضعف الاستجابة</a:t>
            </a:r>
          </a:p>
          <a:p>
            <a:pPr algn="ctr" rtl="1"/>
            <a:r>
              <a:rPr lang="ar-SA" sz="1200">
                <a:solidFill>
                  <a:srgbClr val="202E72"/>
                </a:solidFill>
                <a:cs typeface="Andalus" pitchFamily="18" charset="-78"/>
              </a:rPr>
              <a:t>عملية التعلم:</a:t>
            </a:r>
          </a:p>
          <a:p>
            <a:pPr algn="ctr" rtl="1"/>
            <a:r>
              <a:rPr lang="ar-SA" sz="1200" b="0">
                <a:solidFill>
                  <a:srgbClr val="202E72"/>
                </a:solidFill>
                <a:cs typeface="Andalus" pitchFamily="18" charset="-78"/>
              </a:rPr>
              <a:t>المستهلك الذى يتعلم الاستجابة لا يصدر مخرجات ايجابية</a:t>
            </a:r>
            <a:endParaRPr lang="en-US" sz="1200" b="0">
              <a:solidFill>
                <a:srgbClr val="202E72"/>
              </a:solidFill>
              <a:cs typeface="Andalus" pitchFamily="18" charset="-78"/>
            </a:endParaRPr>
          </a:p>
        </p:txBody>
      </p:sp>
      <p:sp>
        <p:nvSpPr>
          <p:cNvPr id="135178" name="Rectangle 10"/>
          <p:cNvSpPr>
            <a:spLocks noChangeArrowheads="1"/>
          </p:cNvSpPr>
          <p:nvPr/>
        </p:nvSpPr>
        <p:spPr bwMode="auto">
          <a:xfrm>
            <a:off x="1066800" y="4770438"/>
            <a:ext cx="3424238" cy="1401762"/>
          </a:xfrm>
          <a:prstGeom prst="rect">
            <a:avLst/>
          </a:prstGeom>
          <a:gradFill rotWithShape="0">
            <a:gsLst>
              <a:gs pos="0">
                <a:srgbClr val="EBD7FF"/>
              </a:gs>
              <a:gs pos="100000">
                <a:srgbClr val="EBD7FF">
                  <a:gamma/>
                  <a:shade val="66275"/>
                  <a:invGamma/>
                </a:srgbClr>
              </a:gs>
            </a:gsLst>
            <a:lin ang="5400000" scaled="1"/>
          </a:gradFill>
          <a:ln w="9525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1200">
                <a:cs typeface="Andalus" pitchFamily="18" charset="-78"/>
              </a:rPr>
              <a:t>العقاب</a:t>
            </a:r>
          </a:p>
          <a:p>
            <a:pPr algn="ctr"/>
            <a:r>
              <a:rPr lang="ar-SA" sz="1200" b="0">
                <a:cs typeface="Andalus" pitchFamily="18" charset="-78"/>
              </a:rPr>
              <a:t>التأثير: الأحداث السلبية تضعف الاستجابة عن طريق </a:t>
            </a:r>
          </a:p>
          <a:p>
            <a:pPr algn="ctr"/>
            <a:r>
              <a:rPr lang="ar-SA" sz="1200">
                <a:cs typeface="Andalus" pitchFamily="18" charset="-78"/>
              </a:rPr>
              <a:t>العملية التعليمية:</a:t>
            </a:r>
          </a:p>
          <a:p>
            <a:pPr algn="ctr"/>
            <a:r>
              <a:rPr lang="ar-SA" sz="1200" b="0">
                <a:cs typeface="Andalus" pitchFamily="18" charset="-78"/>
              </a:rPr>
              <a:t>يتعلم المستهلك الاستجابة للاحداث التى لا تؤدى الى العقاب </a:t>
            </a:r>
            <a:endParaRPr lang="en-US" sz="1200" b="0">
              <a:cs typeface="Andalus" pitchFamily="18" charset="-78"/>
            </a:endParaRPr>
          </a:p>
        </p:txBody>
      </p:sp>
      <p:sp>
        <p:nvSpPr>
          <p:cNvPr id="135179" name="Rectangle 11"/>
          <p:cNvSpPr>
            <a:spLocks noChangeArrowheads="1"/>
          </p:cNvSpPr>
          <p:nvPr/>
        </p:nvSpPr>
        <p:spPr bwMode="auto">
          <a:xfrm>
            <a:off x="4557713" y="4770438"/>
            <a:ext cx="3910012" cy="1347787"/>
          </a:xfrm>
          <a:prstGeom prst="rect">
            <a:avLst/>
          </a:prstGeom>
          <a:gradFill rotWithShape="0">
            <a:gsLst>
              <a:gs pos="0">
                <a:srgbClr val="EBD7FF"/>
              </a:gs>
              <a:gs pos="100000">
                <a:srgbClr val="EBD7FF">
                  <a:gamma/>
                  <a:shade val="66275"/>
                  <a:invGamma/>
                </a:srgbClr>
              </a:gs>
            </a:gsLst>
            <a:lin ang="5400000" scaled="1"/>
          </a:gradFill>
          <a:ln w="9525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1200">
                <a:solidFill>
                  <a:srgbClr val="202E72"/>
                </a:solidFill>
                <a:cs typeface="Andalus" pitchFamily="18" charset="-78"/>
              </a:rPr>
              <a:t>القوى السلبية</a:t>
            </a:r>
          </a:p>
          <a:p>
            <a:pPr algn="ctr"/>
            <a:r>
              <a:rPr lang="ar-SA" sz="1200" b="0">
                <a:solidFill>
                  <a:srgbClr val="202E72"/>
                </a:solidFill>
                <a:cs typeface="Andalus" pitchFamily="18" charset="-78"/>
              </a:rPr>
              <a:t>التأثير :العمل على ازالة الأحداث السلبية التى توضح تجاهل المخرجات</a:t>
            </a:r>
          </a:p>
          <a:p>
            <a:pPr algn="ctr"/>
            <a:r>
              <a:rPr lang="ar-SA" sz="1200">
                <a:solidFill>
                  <a:srgbClr val="202E72"/>
                </a:solidFill>
                <a:cs typeface="Andalus" pitchFamily="18" charset="-78"/>
              </a:rPr>
              <a:t>عملية التعلم</a:t>
            </a:r>
            <a:r>
              <a:rPr lang="ar-SA" sz="1200" b="0">
                <a:solidFill>
                  <a:srgbClr val="202E72"/>
                </a:solidFill>
                <a:cs typeface="Andalus" pitchFamily="18" charset="-78"/>
              </a:rPr>
              <a:t> </a:t>
            </a:r>
          </a:p>
          <a:p>
            <a:pPr algn="ctr"/>
            <a:r>
              <a:rPr lang="ar-SA" sz="1200" b="0">
                <a:solidFill>
                  <a:srgbClr val="202E72"/>
                </a:solidFill>
                <a:cs typeface="Andalus" pitchFamily="18" charset="-78"/>
              </a:rPr>
              <a:t>يتعلم المستهلك ان تجاهل المخرجات السلبية  </a:t>
            </a:r>
            <a:endParaRPr lang="en-US" sz="1200" b="0">
              <a:solidFill>
                <a:srgbClr val="202E72"/>
              </a:solidFill>
              <a:cs typeface="Andalus" pitchFamily="18" charset="-78"/>
            </a:endParaRPr>
          </a:p>
        </p:txBody>
      </p:sp>
      <p:sp>
        <p:nvSpPr>
          <p:cNvPr id="135182" name="Text Box 14"/>
          <p:cNvSpPr txBox="1">
            <a:spLocks noChangeArrowheads="1"/>
          </p:cNvSpPr>
          <p:nvPr/>
        </p:nvSpPr>
        <p:spPr bwMode="auto">
          <a:xfrm>
            <a:off x="7275513" y="4016375"/>
            <a:ext cx="1258887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1400">
                <a:solidFill>
                  <a:srgbClr val="202E72"/>
                </a:solidFill>
                <a:cs typeface="Andalus" pitchFamily="18" charset="-78"/>
              </a:rPr>
              <a:t>الاتصال</a:t>
            </a:r>
          </a:p>
          <a:p>
            <a:pPr algn="r" rtl="1">
              <a:spcBef>
                <a:spcPct val="50000"/>
              </a:spcBef>
            </a:pPr>
            <a:r>
              <a:rPr lang="ar-SA" sz="1400">
                <a:solidFill>
                  <a:srgbClr val="202E72"/>
                </a:solidFill>
                <a:cs typeface="Andalus" pitchFamily="18" charset="-78"/>
              </a:rPr>
              <a:t>الضعيف</a:t>
            </a:r>
            <a:endParaRPr lang="en-US" sz="1400">
              <a:solidFill>
                <a:srgbClr val="202E72"/>
              </a:solidFill>
              <a:cs typeface="Andalus" pitchFamily="18" charset="-78"/>
            </a:endParaRP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381000" y="2508250"/>
            <a:ext cx="1058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1400">
                <a:solidFill>
                  <a:srgbClr val="202E72"/>
                </a:solidFill>
                <a:cs typeface="Andalus" pitchFamily="18" charset="-78"/>
              </a:rPr>
              <a:t>السلوك الايجابى</a:t>
            </a:r>
            <a:endParaRPr lang="en-US" sz="1400">
              <a:solidFill>
                <a:srgbClr val="202E72"/>
              </a:solidFill>
              <a:cs typeface="Andalus" pitchFamily="18" charset="-78"/>
            </a:endParaRPr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381000" y="3994150"/>
            <a:ext cx="927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1400">
                <a:solidFill>
                  <a:srgbClr val="202E72"/>
                </a:solidFill>
                <a:cs typeface="Andalus" pitchFamily="18" charset="-78"/>
              </a:rPr>
              <a:t>السلوك</a:t>
            </a:r>
            <a:endParaRPr lang="en-US" sz="1400">
              <a:solidFill>
                <a:srgbClr val="202E72"/>
              </a:solidFill>
              <a:cs typeface="Andalus" pitchFamily="18" charset="-78"/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0" y="5257800"/>
            <a:ext cx="990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1400">
                <a:solidFill>
                  <a:srgbClr val="202E72"/>
                </a:solidFill>
                <a:cs typeface="Andalus" pitchFamily="18" charset="-78"/>
              </a:rPr>
              <a:t>السلوك السلبى</a:t>
            </a:r>
            <a:endParaRPr lang="en-US" sz="1400">
              <a:solidFill>
                <a:srgbClr val="202E72"/>
              </a:solidFill>
              <a:cs typeface="Andalus" pitchFamily="18" charset="-78"/>
            </a:endParaRPr>
          </a:p>
        </p:txBody>
      </p:sp>
      <p:sp>
        <p:nvSpPr>
          <p:cNvPr id="135176" name="Rectangle 8"/>
          <p:cNvSpPr>
            <a:spLocks noChangeArrowheads="1"/>
          </p:cNvSpPr>
          <p:nvPr/>
        </p:nvSpPr>
        <p:spPr bwMode="auto">
          <a:xfrm>
            <a:off x="1773238" y="2238375"/>
            <a:ext cx="2982912" cy="1508125"/>
          </a:xfrm>
          <a:prstGeom prst="rect">
            <a:avLst/>
          </a:prstGeom>
          <a:gradFill rotWithShape="0">
            <a:gsLst>
              <a:gs pos="0">
                <a:srgbClr val="EBD7FF"/>
              </a:gs>
              <a:gs pos="100000">
                <a:srgbClr val="EBD7FF">
                  <a:gamma/>
                  <a:shade val="66275"/>
                  <a:invGamma/>
                </a:srgbClr>
              </a:gs>
            </a:gsLst>
            <a:lin ang="5400000" scaled="1"/>
          </a:gradFill>
          <a:ln w="9525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ar-SA" sz="1200">
                <a:solidFill>
                  <a:srgbClr val="202E72"/>
                </a:solidFill>
                <a:cs typeface="Andalus" pitchFamily="18" charset="-78"/>
              </a:rPr>
              <a:t>القوى الإيجابية</a:t>
            </a:r>
            <a:r>
              <a:rPr lang="ar-SA" sz="1200" b="0">
                <a:solidFill>
                  <a:srgbClr val="202E72"/>
                </a:solidFill>
                <a:cs typeface="Andalus" pitchFamily="18" charset="-78"/>
              </a:rPr>
              <a:t> </a:t>
            </a:r>
          </a:p>
          <a:p>
            <a:pPr algn="ctr" rtl="1"/>
            <a:r>
              <a:rPr lang="ar-SA" sz="1200">
                <a:solidFill>
                  <a:srgbClr val="202E72"/>
                </a:solidFill>
                <a:cs typeface="Andalus" pitchFamily="18" charset="-78"/>
              </a:rPr>
              <a:t>التأثير:</a:t>
            </a:r>
          </a:p>
          <a:p>
            <a:pPr algn="ctr" rtl="1"/>
            <a:r>
              <a:rPr lang="ar-SA" sz="1200" b="0">
                <a:solidFill>
                  <a:srgbClr val="202E72"/>
                </a:solidFill>
                <a:cs typeface="Andalus" pitchFamily="18" charset="-78"/>
              </a:rPr>
              <a:t>الأحداث الإيجابية تقوى الأحداث التالية</a:t>
            </a:r>
          </a:p>
          <a:p>
            <a:pPr algn="ctr"/>
            <a:r>
              <a:rPr lang="ar-SA" sz="1200">
                <a:solidFill>
                  <a:srgbClr val="202E72"/>
                </a:solidFill>
                <a:cs typeface="Andalus" pitchFamily="18" charset="-78"/>
              </a:rPr>
              <a:t>عملية التعلم</a:t>
            </a:r>
          </a:p>
          <a:p>
            <a:pPr algn="ctr" rtl="1"/>
            <a:r>
              <a:rPr lang="ar-SA" sz="1200" b="0">
                <a:solidFill>
                  <a:srgbClr val="202E72"/>
                </a:solidFill>
                <a:cs typeface="Andalus" pitchFamily="18" charset="-78"/>
              </a:rPr>
              <a:t>يتعلم المستهلك ان يستجيب الى المخرجات الايجابية  </a:t>
            </a:r>
            <a:endParaRPr lang="en-US" sz="1200" b="0">
              <a:solidFill>
                <a:srgbClr val="202E72"/>
              </a:solidFill>
              <a:cs typeface="Andalus" pitchFamily="18" charset="-78"/>
            </a:endParaRPr>
          </a:p>
        </p:txBody>
      </p:sp>
      <p:sp>
        <p:nvSpPr>
          <p:cNvPr id="135180" name="Line 12"/>
          <p:cNvSpPr>
            <a:spLocks noChangeShapeType="1"/>
          </p:cNvSpPr>
          <p:nvPr/>
        </p:nvSpPr>
        <p:spPr bwMode="auto">
          <a:xfrm>
            <a:off x="2700338" y="3800475"/>
            <a:ext cx="4840287" cy="915988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35181" name="Line 13"/>
          <p:cNvSpPr>
            <a:spLocks noChangeShapeType="1"/>
          </p:cNvSpPr>
          <p:nvPr/>
        </p:nvSpPr>
        <p:spPr bwMode="auto">
          <a:xfrm flipV="1">
            <a:off x="2767013" y="3746500"/>
            <a:ext cx="4972050" cy="1023938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35183" name="Text Box 15"/>
          <p:cNvSpPr txBox="1">
            <a:spLocks noChangeArrowheads="1"/>
          </p:cNvSpPr>
          <p:nvPr/>
        </p:nvSpPr>
        <p:spPr bwMode="auto">
          <a:xfrm>
            <a:off x="1639888" y="4016375"/>
            <a:ext cx="11922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1400">
                <a:solidFill>
                  <a:srgbClr val="202E72"/>
                </a:solidFill>
                <a:cs typeface="Andalus" pitchFamily="18" charset="-78"/>
              </a:rPr>
              <a:t>الاتصال القوى</a:t>
            </a:r>
            <a:endParaRPr lang="en-US" sz="1400">
              <a:solidFill>
                <a:srgbClr val="202E72"/>
              </a:solidFill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نظرية تعلم المعرفة</a:t>
            </a:r>
            <a:endParaRPr lang="en-US" b="1">
              <a:cs typeface="Mudir MT" pitchFamily="2" charset="-78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20000"/>
              </a:lnSpc>
            </a:pPr>
            <a:r>
              <a:rPr lang="ar-SA">
                <a:cs typeface="Andalus" pitchFamily="18" charset="-78"/>
              </a:rPr>
              <a:t>تعلم المعرفة يحدث نتيجة عملية عقلية</a:t>
            </a:r>
          </a:p>
          <a:p>
            <a:pPr algn="r" rtl="1">
              <a:lnSpc>
                <a:spcPct val="120000"/>
              </a:lnSpc>
            </a:pPr>
            <a:r>
              <a:rPr lang="ar-SA">
                <a:cs typeface="Andalus" pitchFamily="18" charset="-78"/>
              </a:rPr>
              <a:t>نظرية التعلم توضح اهمية العملية  العقلية الداخلية </a:t>
            </a:r>
          </a:p>
          <a:p>
            <a:pPr algn="r" rtl="1">
              <a:lnSpc>
                <a:spcPct val="120000"/>
              </a:lnSpc>
            </a:pPr>
            <a:r>
              <a:rPr lang="ar-SA">
                <a:cs typeface="Andalus" pitchFamily="18" charset="-78"/>
              </a:rPr>
              <a:t>تنظر النظرية الى للأفراد كواجدى حلول للمشكلات باستخدامهم للمعلومات المخيطة بهم لملائمة البيئة المخيطة بهم.</a:t>
            </a:r>
            <a:endParaRPr lang="en-US"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76200" y="2436813"/>
            <a:ext cx="1905000" cy="1524000"/>
          </a:xfrm>
          <a:prstGeom prst="rect">
            <a:avLst/>
          </a:prstGeom>
          <a:solidFill>
            <a:srgbClr val="EBD7FF"/>
          </a:solidFill>
          <a:ln w="9525">
            <a:solidFill>
              <a:srgbClr val="80808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r>
              <a:rPr lang="ar-SA" sz="18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التحفز</a:t>
            </a:r>
          </a:p>
          <a:p>
            <a:pPr algn="ctr" rtl="1"/>
            <a:r>
              <a:rPr lang="ar-SA" sz="18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موقف يظهر عندما يكون </a:t>
            </a:r>
          </a:p>
          <a:p>
            <a:pPr algn="ctr" rtl="1"/>
            <a:r>
              <a:rPr lang="ar-SA" sz="18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السلوك مفيد للمستهلك</a:t>
            </a:r>
            <a:endParaRPr lang="en-US" sz="1800" b="0">
              <a:solidFill>
                <a:srgbClr val="202E72"/>
              </a:solidFill>
              <a:latin typeface="Comic Sans MS" pitchFamily="66" charset="0"/>
              <a:cs typeface="Andalus" pitchFamily="18" charset="-78"/>
            </a:endParaRP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2362200" y="2436813"/>
            <a:ext cx="1676400" cy="1447800"/>
          </a:xfrm>
          <a:prstGeom prst="rect">
            <a:avLst/>
          </a:prstGeom>
          <a:solidFill>
            <a:srgbClr val="EBD7FF"/>
          </a:solidFill>
          <a:ln w="9525">
            <a:solidFill>
              <a:srgbClr val="80808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r>
              <a:rPr lang="ar-SA" sz="18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عملية الانتاج</a:t>
            </a:r>
          </a:p>
          <a:p>
            <a:pPr algn="ctr" rtl="1"/>
            <a:r>
              <a:rPr lang="ar-SA" sz="18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للمستهلك القدرة </a:t>
            </a:r>
          </a:p>
          <a:p>
            <a:pPr algn="ctr" rtl="1"/>
            <a:r>
              <a:rPr lang="ar-SA" sz="18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على خلق سلوك</a:t>
            </a:r>
            <a:endParaRPr lang="en-US" sz="1800" b="0">
              <a:solidFill>
                <a:srgbClr val="202E72"/>
              </a:solidFill>
              <a:latin typeface="Comic Sans MS" pitchFamily="66" charset="0"/>
              <a:cs typeface="Andalus" pitchFamily="18" charset="-78"/>
            </a:endParaRPr>
          </a:p>
        </p:txBody>
      </p:sp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4495800" y="2436813"/>
            <a:ext cx="1676400" cy="1524000"/>
          </a:xfrm>
          <a:prstGeom prst="rect">
            <a:avLst/>
          </a:prstGeom>
          <a:solidFill>
            <a:srgbClr val="EBD7FF"/>
          </a:solidFill>
          <a:ln w="9525">
            <a:solidFill>
              <a:srgbClr val="80808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r>
              <a:rPr lang="ar-SA" sz="18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الاحتفاظ</a:t>
            </a:r>
          </a:p>
          <a:p>
            <a:pPr algn="ctr" rtl="1"/>
            <a:r>
              <a:rPr lang="ar-SA" sz="18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يخزن فى الذاكرة</a:t>
            </a:r>
            <a:endParaRPr lang="en-US" sz="1800" b="0">
              <a:solidFill>
                <a:srgbClr val="202E72"/>
              </a:solidFill>
              <a:latin typeface="Comic Sans MS" pitchFamily="66" charset="0"/>
              <a:cs typeface="Andalus" pitchFamily="18" charset="-78"/>
            </a:endParaRP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6629400" y="2436813"/>
            <a:ext cx="1981200" cy="1524000"/>
          </a:xfrm>
          <a:prstGeom prst="rect">
            <a:avLst/>
          </a:prstGeom>
          <a:solidFill>
            <a:srgbClr val="EBD7FF"/>
          </a:solidFill>
          <a:ln w="9525">
            <a:solidFill>
              <a:srgbClr val="80808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r>
              <a:rPr lang="ar-SA" sz="18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الانتباه</a:t>
            </a:r>
          </a:p>
          <a:p>
            <a:pPr algn="ctr" rtl="1"/>
            <a:r>
              <a:rPr lang="ar-SA" sz="18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يركز المستخدم على</a:t>
            </a:r>
          </a:p>
          <a:p>
            <a:pPr algn="ctr" rtl="1"/>
            <a:r>
              <a:rPr lang="ar-SA" sz="18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 نموذج المستهلك</a:t>
            </a:r>
            <a:endParaRPr lang="en-US" sz="1800" b="0">
              <a:solidFill>
                <a:srgbClr val="202E72"/>
              </a:solidFill>
              <a:latin typeface="Comic Sans MS" pitchFamily="66" charset="0"/>
              <a:cs typeface="Andalus" pitchFamily="18" charset="-78"/>
            </a:endParaRPr>
          </a:p>
        </p:txBody>
      </p:sp>
      <p:sp>
        <p:nvSpPr>
          <p:cNvPr id="137222" name="Rectangle 6"/>
          <p:cNvSpPr>
            <a:spLocks noChangeArrowheads="1"/>
          </p:cNvSpPr>
          <p:nvPr/>
        </p:nvSpPr>
        <p:spPr bwMode="auto">
          <a:xfrm>
            <a:off x="2590800" y="4341813"/>
            <a:ext cx="3352800" cy="1219200"/>
          </a:xfrm>
          <a:prstGeom prst="rect">
            <a:avLst/>
          </a:prstGeom>
          <a:solidFill>
            <a:srgbClr val="EBD7FF"/>
          </a:solidFill>
          <a:ln w="9525">
            <a:solidFill>
              <a:srgbClr val="80808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r>
              <a:rPr lang="ar-SA" sz="18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التعلم عن طريق الملاحظة</a:t>
            </a:r>
          </a:p>
          <a:p>
            <a:pPr algn="ctr" rtl="1"/>
            <a:r>
              <a:rPr lang="ar-SA" sz="18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يتطلب من المستهلك ان يؤدى سلوك </a:t>
            </a:r>
          </a:p>
          <a:p>
            <a:pPr algn="ctr" rtl="1"/>
            <a:r>
              <a:rPr lang="ar-SA" sz="18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مدعم بنموذج</a:t>
            </a:r>
            <a:endParaRPr lang="en-US" sz="1800" b="0">
              <a:solidFill>
                <a:srgbClr val="202E72"/>
              </a:solidFill>
              <a:latin typeface="Comic Sans MS" pitchFamily="66" charset="0"/>
              <a:cs typeface="Andalus" pitchFamily="18" charset="-78"/>
            </a:endParaRPr>
          </a:p>
        </p:txBody>
      </p:sp>
      <p:sp>
        <p:nvSpPr>
          <p:cNvPr id="137223" name="Line 7"/>
          <p:cNvSpPr>
            <a:spLocks noChangeShapeType="1"/>
          </p:cNvSpPr>
          <p:nvPr/>
        </p:nvSpPr>
        <p:spPr bwMode="auto">
          <a:xfrm>
            <a:off x="2057400" y="3122613"/>
            <a:ext cx="30480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37224" name="Line 8"/>
          <p:cNvSpPr>
            <a:spLocks noChangeShapeType="1"/>
          </p:cNvSpPr>
          <p:nvPr/>
        </p:nvSpPr>
        <p:spPr bwMode="auto">
          <a:xfrm>
            <a:off x="4114800" y="3122613"/>
            <a:ext cx="38100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37225" name="Line 9"/>
          <p:cNvSpPr>
            <a:spLocks noChangeShapeType="1"/>
          </p:cNvSpPr>
          <p:nvPr/>
        </p:nvSpPr>
        <p:spPr bwMode="auto">
          <a:xfrm>
            <a:off x="6248400" y="3122613"/>
            <a:ext cx="38100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37226" name="Line 10"/>
          <p:cNvSpPr>
            <a:spLocks noChangeShapeType="1"/>
          </p:cNvSpPr>
          <p:nvPr/>
        </p:nvSpPr>
        <p:spPr bwMode="auto">
          <a:xfrm>
            <a:off x="8610600" y="3198813"/>
            <a:ext cx="45720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37227" name="Line 11"/>
          <p:cNvSpPr>
            <a:spLocks noChangeShapeType="1"/>
          </p:cNvSpPr>
          <p:nvPr/>
        </p:nvSpPr>
        <p:spPr bwMode="auto">
          <a:xfrm>
            <a:off x="9067800" y="3198813"/>
            <a:ext cx="0" cy="16002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37228" name="Line 12"/>
          <p:cNvSpPr>
            <a:spLocks noChangeShapeType="1"/>
          </p:cNvSpPr>
          <p:nvPr/>
        </p:nvSpPr>
        <p:spPr bwMode="auto">
          <a:xfrm flipH="1">
            <a:off x="6096000" y="4799013"/>
            <a:ext cx="297180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37229" name="Text Box 13"/>
          <p:cNvSpPr txBox="1">
            <a:spLocks noChangeArrowheads="1"/>
          </p:cNvSpPr>
          <p:nvPr/>
        </p:nvSpPr>
        <p:spPr bwMode="auto">
          <a:xfrm>
            <a:off x="3498850" y="715963"/>
            <a:ext cx="50339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ar-SA" sz="4400">
                <a:latin typeface="Comic Sans MS" pitchFamily="66" charset="0"/>
                <a:cs typeface="Mudir MT" pitchFamily="2" charset="-78"/>
              </a:rPr>
              <a:t>نظرية الملاحظة و مكوناتها</a:t>
            </a:r>
            <a:endParaRPr lang="en-US" sz="4400">
              <a:latin typeface="Comic Sans MS" pitchFamily="66" charset="0"/>
              <a:cs typeface="Mudir MT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تطبيق التعلم السلوكى</a:t>
            </a:r>
            <a:r>
              <a:rPr lang="ar-SA" b="1"/>
              <a:t> </a:t>
            </a:r>
            <a:endParaRPr lang="en-US" b="1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30000"/>
              </a:lnSpc>
            </a:pPr>
            <a:r>
              <a:rPr lang="ar-SA">
                <a:cs typeface="Andalus" pitchFamily="18" charset="-78"/>
              </a:rPr>
              <a:t>كيف يستفيد المسوقين من التعلم الكلاسيكى؟</a:t>
            </a:r>
          </a:p>
          <a:p>
            <a:pPr algn="r" rtl="1">
              <a:lnSpc>
                <a:spcPct val="130000"/>
              </a:lnSpc>
            </a:pPr>
            <a:r>
              <a:rPr lang="ar-SA">
                <a:cs typeface="Andalus" pitchFamily="18" charset="-78"/>
              </a:rPr>
              <a:t>المبدأ المشروط؟</a:t>
            </a:r>
          </a:p>
          <a:p>
            <a:pPr algn="r" rtl="1">
              <a:lnSpc>
                <a:spcPct val="130000"/>
              </a:lnSpc>
            </a:pPr>
            <a:endParaRPr lang="en-US">
              <a:cs typeface="Andalus" pitchFamily="18" charset="-78"/>
            </a:endParaRPr>
          </a:p>
        </p:txBody>
      </p:sp>
      <p:pic>
        <p:nvPicPr>
          <p:cNvPr id="138244" name="Picture 4" descr="sy0105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3821113"/>
            <a:ext cx="2557463" cy="20462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/>
              <a:t>تطبيق على المؤثر العام </a:t>
            </a:r>
            <a:endParaRPr lang="en-US" b="1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SA"/>
              <a:t>الإستراتيجيات المؤثر على المؤثر العام تتضمن الأتى :</a:t>
            </a:r>
          </a:p>
          <a:p>
            <a:pPr algn="r" rtl="1"/>
            <a:r>
              <a:rPr lang="ar-SA"/>
              <a:t> العائلة</a:t>
            </a:r>
          </a:p>
          <a:p>
            <a:pPr algn="r" rtl="1"/>
            <a:r>
              <a:rPr lang="ar-SA"/>
              <a:t>امداد خط المنتج</a:t>
            </a:r>
          </a:p>
          <a:p>
            <a:pPr algn="r" rtl="1"/>
            <a:r>
              <a:rPr lang="ar-SA"/>
              <a:t>الرخصة </a:t>
            </a:r>
          </a:p>
          <a:p>
            <a:pPr algn="r" rtl="1"/>
            <a:r>
              <a:rPr lang="ar-SA"/>
              <a:t>المسوقين</a:t>
            </a:r>
          </a:p>
          <a:p>
            <a:pPr algn="r" rtl="1"/>
            <a:r>
              <a:rPr lang="ar-SA"/>
              <a:t>الأغلفة المشابهة </a:t>
            </a:r>
            <a:endParaRPr lang="en-US"/>
          </a:p>
        </p:txBody>
      </p:sp>
      <p:pic>
        <p:nvPicPr>
          <p:cNvPr id="139268" name="Picture 4" descr="sy01043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429000"/>
            <a:ext cx="3362325" cy="2051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تطبيق على تفرقة المؤثر </a:t>
            </a:r>
            <a:endParaRPr lang="en-US" b="1">
              <a:cs typeface="Mudir MT" pitchFamily="2" charset="-78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40000"/>
              </a:lnSpc>
            </a:pPr>
            <a:r>
              <a:rPr lang="ar-SA">
                <a:cs typeface="Andalus" pitchFamily="18" charset="-78"/>
              </a:rPr>
              <a:t>تشديد على الاتصال بمنتجات مضادة للمنافسة هى نقطة هامة كمؤثر لوضع المنتج و الذى يعلم المستهلك كيف يفرق بين الخالى والمنافس. </a:t>
            </a:r>
            <a:endParaRPr lang="en-US"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152400" y="2057400"/>
            <a:ext cx="2667000" cy="1828800"/>
          </a:xfrm>
          <a:prstGeom prst="rect">
            <a:avLst/>
          </a:prstGeom>
          <a:solidFill>
            <a:srgbClr val="EBD7FF"/>
          </a:solidFill>
          <a:ln w="9525">
            <a:solidFill>
              <a:srgbClr val="80808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حساسية الذاكرة</a:t>
            </a:r>
          </a:p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تخزين مؤقت للمعلومات الحساسة</a:t>
            </a:r>
          </a:p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السعة :عالية</a:t>
            </a:r>
          </a:p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المدة :اقل من 1 ثانية (رؤية) </a:t>
            </a:r>
          </a:p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او القليل من الثوانى (سمع)</a:t>
            </a:r>
            <a:endParaRPr lang="en-US" sz="1400" b="0">
              <a:solidFill>
                <a:srgbClr val="202E72"/>
              </a:solidFill>
              <a:latin typeface="Comic Sans MS" pitchFamily="66" charset="0"/>
              <a:cs typeface="Andalus" pitchFamily="18" charset="-78"/>
            </a:endParaRP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3276600" y="2057400"/>
            <a:ext cx="2667000" cy="1828800"/>
          </a:xfrm>
          <a:prstGeom prst="rect">
            <a:avLst/>
          </a:prstGeom>
          <a:solidFill>
            <a:srgbClr val="EBD7FF"/>
          </a:solidFill>
          <a:ln w="9525">
            <a:solidFill>
              <a:srgbClr val="80808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الذاكر ة ذات المدى القصير</a:t>
            </a:r>
          </a:p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تخزين معلومات مختصرة عادة تستخدم </a:t>
            </a:r>
          </a:p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السعة:محددة</a:t>
            </a:r>
          </a:p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المدة :اقل من 20 ثانية</a:t>
            </a:r>
            <a:endParaRPr lang="en-US" sz="1400" b="0">
              <a:solidFill>
                <a:srgbClr val="202E72"/>
              </a:solidFill>
              <a:latin typeface="Comic Sans MS" pitchFamily="66" charset="0"/>
              <a:cs typeface="Andalus" pitchFamily="18" charset="-78"/>
            </a:endParaRPr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6324600" y="2057400"/>
            <a:ext cx="2667000" cy="1828800"/>
          </a:xfrm>
          <a:prstGeom prst="rect">
            <a:avLst/>
          </a:prstGeom>
          <a:solidFill>
            <a:srgbClr val="EBD7FF"/>
          </a:solidFill>
          <a:ln w="9525">
            <a:solidFill>
              <a:srgbClr val="80808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الكرة ذات المدى الطويل</a:t>
            </a:r>
          </a:p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دائما</a:t>
            </a:r>
          </a:p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تخزين المعلومات</a:t>
            </a:r>
          </a:p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السعة :غير محددة</a:t>
            </a:r>
          </a:p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المدة::طويلة او دائمة</a:t>
            </a:r>
            <a:endParaRPr lang="en-US" sz="1400" b="0">
              <a:solidFill>
                <a:srgbClr val="202E72"/>
              </a:solidFill>
              <a:latin typeface="Comic Sans MS" pitchFamily="66" charset="0"/>
              <a:cs typeface="Andalus" pitchFamily="18" charset="-78"/>
            </a:endParaRPr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1447800" y="4800600"/>
            <a:ext cx="2667000" cy="1295400"/>
          </a:xfrm>
          <a:prstGeom prst="rect">
            <a:avLst/>
          </a:prstGeom>
          <a:solidFill>
            <a:srgbClr val="EBD7FF"/>
          </a:solidFill>
          <a:ln w="9525">
            <a:solidFill>
              <a:srgbClr val="80808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الانتباه</a:t>
            </a:r>
          </a:p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المعلومات التى تمر على الانتباه </a:t>
            </a:r>
          </a:p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هى محولة لذاكرة ذات المدى القصير</a:t>
            </a:r>
            <a:endParaRPr lang="en-US" sz="1400" b="0">
              <a:solidFill>
                <a:srgbClr val="202E72"/>
              </a:solidFill>
              <a:latin typeface="Comic Sans MS" pitchFamily="66" charset="0"/>
              <a:cs typeface="Andalus" pitchFamily="18" charset="-78"/>
            </a:endParaRPr>
          </a:p>
        </p:txBody>
      </p:sp>
      <p:sp>
        <p:nvSpPr>
          <p:cNvPr id="141318" name="Rectangle 6"/>
          <p:cNvSpPr>
            <a:spLocks noChangeArrowheads="1"/>
          </p:cNvSpPr>
          <p:nvPr/>
        </p:nvSpPr>
        <p:spPr bwMode="auto">
          <a:xfrm>
            <a:off x="5715000" y="4572000"/>
            <a:ext cx="2743200" cy="1524000"/>
          </a:xfrm>
          <a:prstGeom prst="rect">
            <a:avLst/>
          </a:prstGeom>
          <a:solidFill>
            <a:srgbClr val="EBD7FF"/>
          </a:solidFill>
          <a:ln w="9525">
            <a:solidFill>
              <a:srgbClr val="80808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rtl="1"/>
            <a:r>
              <a:rPr lang="ar-SA" sz="14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المعلومات </a:t>
            </a:r>
            <a:endParaRPr lang="en-US" sz="1400" b="0">
              <a:solidFill>
                <a:srgbClr val="202E72"/>
              </a:solidFill>
              <a:latin typeface="Comic Sans MS" pitchFamily="66" charset="0"/>
              <a:cs typeface="Andalus" pitchFamily="18" charset="-78"/>
            </a:endParaRPr>
          </a:p>
        </p:txBody>
      </p:sp>
      <p:sp>
        <p:nvSpPr>
          <p:cNvPr id="141319" name="Line 7"/>
          <p:cNvSpPr>
            <a:spLocks noChangeShapeType="1"/>
          </p:cNvSpPr>
          <p:nvPr/>
        </p:nvSpPr>
        <p:spPr bwMode="auto">
          <a:xfrm flipV="1">
            <a:off x="4572000" y="3962400"/>
            <a:ext cx="0" cy="16002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1320" name="Line 8"/>
          <p:cNvSpPr>
            <a:spLocks noChangeShapeType="1"/>
          </p:cNvSpPr>
          <p:nvPr/>
        </p:nvSpPr>
        <p:spPr bwMode="auto">
          <a:xfrm>
            <a:off x="685800" y="3962400"/>
            <a:ext cx="0" cy="16764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1321" name="Line 9"/>
          <p:cNvSpPr>
            <a:spLocks noChangeShapeType="1"/>
          </p:cNvSpPr>
          <p:nvPr/>
        </p:nvSpPr>
        <p:spPr bwMode="auto">
          <a:xfrm>
            <a:off x="685800" y="5638800"/>
            <a:ext cx="76200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1322" name="Line 10"/>
          <p:cNvSpPr>
            <a:spLocks noChangeShapeType="1"/>
          </p:cNvSpPr>
          <p:nvPr/>
        </p:nvSpPr>
        <p:spPr bwMode="auto">
          <a:xfrm>
            <a:off x="4191000" y="5562600"/>
            <a:ext cx="38100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1323" name="Line 11"/>
          <p:cNvSpPr>
            <a:spLocks noChangeShapeType="1"/>
          </p:cNvSpPr>
          <p:nvPr/>
        </p:nvSpPr>
        <p:spPr bwMode="auto">
          <a:xfrm>
            <a:off x="5105400" y="3962400"/>
            <a:ext cx="0" cy="16002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1324" name="Line 12"/>
          <p:cNvSpPr>
            <a:spLocks noChangeShapeType="1"/>
          </p:cNvSpPr>
          <p:nvPr/>
        </p:nvSpPr>
        <p:spPr bwMode="auto">
          <a:xfrm>
            <a:off x="5105400" y="5562600"/>
            <a:ext cx="60960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1325" name="Line 13"/>
          <p:cNvSpPr>
            <a:spLocks noChangeShapeType="1"/>
          </p:cNvSpPr>
          <p:nvPr/>
        </p:nvSpPr>
        <p:spPr bwMode="auto">
          <a:xfrm>
            <a:off x="8534400" y="5486400"/>
            <a:ext cx="30480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1326" name="Line 14"/>
          <p:cNvSpPr>
            <a:spLocks noChangeShapeType="1"/>
          </p:cNvSpPr>
          <p:nvPr/>
        </p:nvSpPr>
        <p:spPr bwMode="auto">
          <a:xfrm flipV="1">
            <a:off x="8839200" y="3962400"/>
            <a:ext cx="0" cy="15240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1327" name="Rectangle 15" descr="Large confetti"/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rtl="1"/>
            <a:r>
              <a:rPr lang="ar-SA" sz="4400">
                <a:solidFill>
                  <a:schemeClr val="tx2"/>
                </a:solidFill>
                <a:cs typeface="Mudir MT" pitchFamily="2" charset="-78"/>
              </a:rPr>
              <a:t>تطبيق على تفرقة المؤثر </a:t>
            </a:r>
            <a:endParaRPr lang="en-US" sz="4400">
              <a:solidFill>
                <a:schemeClr val="tx2"/>
              </a:solidFill>
              <a:cs typeface="Mudir MT" pitchFamily="2" charset="-7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solidFill>
                  <a:schemeClr val="tx1"/>
                </a:solidFill>
                <a:cs typeface="Mudir MT" pitchFamily="2" charset="-78"/>
              </a:rPr>
              <a:t>التحويل الى رموز لإعادة الاسترجاع</a:t>
            </a:r>
            <a:endParaRPr lang="en-US" b="1">
              <a:solidFill>
                <a:schemeClr val="tx1"/>
              </a:solidFill>
              <a:cs typeface="Mudir MT" pitchFamily="2" charset="-78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10000"/>
              </a:lnSpc>
            </a:pPr>
            <a:r>
              <a:rPr lang="ar-SA">
                <a:cs typeface="Andalus" pitchFamily="18" charset="-78"/>
              </a:rPr>
              <a:t>الطريقة التى يتحول بها البرنامج الى رموز يمكن ان يساعد فى تقديمها الى الذاكرة </a:t>
            </a:r>
          </a:p>
          <a:p>
            <a:pPr algn="r" rtl="1">
              <a:lnSpc>
                <a:spcPct val="110000"/>
              </a:lnSpc>
            </a:pPr>
            <a:r>
              <a:rPr lang="ar-SA">
                <a:cs typeface="Andalus" pitchFamily="18" charset="-78"/>
              </a:rPr>
              <a:t>مثال , الأسماء المعروفة التى تكون سهلة للرؤية ( مثال : المنظفات او العربات و التى تكون محفوظة فى الذاكرة اكثر من الأسماء .</a:t>
            </a:r>
            <a:endParaRPr lang="en-US"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Oval 3"/>
          <p:cNvSpPr>
            <a:spLocks noChangeArrowheads="1"/>
          </p:cNvSpPr>
          <p:nvPr/>
        </p:nvSpPr>
        <p:spPr bwMode="auto">
          <a:xfrm>
            <a:off x="533400" y="2608263"/>
            <a:ext cx="1749425" cy="1735137"/>
          </a:xfrm>
          <a:prstGeom prst="ellipse">
            <a:avLst/>
          </a:prstGeom>
          <a:solidFill>
            <a:srgbClr val="EBD7FF"/>
          </a:solidFill>
          <a:ln w="9525">
            <a:solidFill>
              <a:schemeClr val="folHlink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rtl="1"/>
            <a:r>
              <a:rPr lang="ar-SA" sz="16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المدخلات الخارجية</a:t>
            </a:r>
            <a:endParaRPr lang="en-US" sz="1600" b="0">
              <a:solidFill>
                <a:srgbClr val="202E72"/>
              </a:solidFill>
              <a:latin typeface="Comic Sans MS" pitchFamily="66" charset="0"/>
              <a:cs typeface="Andalus" pitchFamily="18" charset="-78"/>
            </a:endParaRPr>
          </a:p>
        </p:txBody>
      </p:sp>
      <p:sp>
        <p:nvSpPr>
          <p:cNvPr id="143364" name="Line 4"/>
          <p:cNvSpPr>
            <a:spLocks noChangeShapeType="1"/>
          </p:cNvSpPr>
          <p:nvPr/>
        </p:nvSpPr>
        <p:spPr bwMode="auto">
          <a:xfrm>
            <a:off x="2333625" y="3571875"/>
            <a:ext cx="5588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2892425" y="2286000"/>
            <a:ext cx="1539875" cy="2057400"/>
          </a:xfrm>
          <a:prstGeom prst="rect">
            <a:avLst/>
          </a:prstGeom>
          <a:solidFill>
            <a:srgbClr val="EBD7FF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rtl="1"/>
            <a:r>
              <a:rPr lang="ar-SA" sz="16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التخويل  الى رمز</a:t>
            </a:r>
          </a:p>
          <a:p>
            <a:pPr algn="ctr" rtl="1"/>
            <a:r>
              <a:rPr lang="ar-SA" sz="16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المعلومات توضع</a:t>
            </a:r>
          </a:p>
          <a:p>
            <a:pPr algn="ctr" rtl="1"/>
            <a:r>
              <a:rPr lang="ar-SA" sz="16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 فى الذاكرة </a:t>
            </a:r>
            <a:endParaRPr lang="en-US" sz="1600" b="0">
              <a:solidFill>
                <a:srgbClr val="202E72"/>
              </a:solidFill>
              <a:latin typeface="Comic Sans MS" pitchFamily="66" charset="0"/>
              <a:cs typeface="Andalus" pitchFamily="18" charset="-78"/>
            </a:endParaRPr>
          </a:p>
        </p:txBody>
      </p:sp>
      <p:sp>
        <p:nvSpPr>
          <p:cNvPr id="143366" name="Rectangle 6"/>
          <p:cNvSpPr>
            <a:spLocks noChangeArrowheads="1"/>
          </p:cNvSpPr>
          <p:nvPr/>
        </p:nvSpPr>
        <p:spPr bwMode="auto">
          <a:xfrm>
            <a:off x="5060950" y="2286000"/>
            <a:ext cx="1539875" cy="2057400"/>
          </a:xfrm>
          <a:prstGeom prst="rect">
            <a:avLst/>
          </a:prstGeom>
          <a:solidFill>
            <a:srgbClr val="EBD7FF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rtl="1"/>
            <a:r>
              <a:rPr lang="ar-SA" sz="16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تخزين المعلومات</a:t>
            </a:r>
          </a:p>
          <a:p>
            <a:pPr algn="ctr" rtl="1"/>
            <a:r>
              <a:rPr lang="ar-SA" sz="16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 فى الذاكرة</a:t>
            </a:r>
            <a:endParaRPr lang="en-US" sz="1600" b="0">
              <a:solidFill>
                <a:srgbClr val="202E72"/>
              </a:solidFill>
              <a:latin typeface="Comic Sans MS" pitchFamily="66" charset="0"/>
              <a:cs typeface="Andalus" pitchFamily="18" charset="-78"/>
            </a:endParaRPr>
          </a:p>
        </p:txBody>
      </p:sp>
      <p:sp>
        <p:nvSpPr>
          <p:cNvPr id="143367" name="Rectangle 7"/>
          <p:cNvSpPr>
            <a:spLocks noChangeArrowheads="1"/>
          </p:cNvSpPr>
          <p:nvPr/>
        </p:nvSpPr>
        <p:spPr bwMode="auto">
          <a:xfrm>
            <a:off x="7229475" y="2286000"/>
            <a:ext cx="1609725" cy="2057400"/>
          </a:xfrm>
          <a:prstGeom prst="rect">
            <a:avLst/>
          </a:prstGeom>
          <a:solidFill>
            <a:srgbClr val="EBD7FF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rtl="1"/>
            <a:r>
              <a:rPr lang="ar-SA" sz="16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المعلومات المخزنة</a:t>
            </a:r>
          </a:p>
          <a:p>
            <a:pPr algn="ctr" rtl="1"/>
            <a:r>
              <a:rPr lang="ar-SA" sz="16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 فى الذاكرة</a:t>
            </a:r>
          </a:p>
          <a:p>
            <a:pPr algn="ctr" rtl="1"/>
            <a:r>
              <a:rPr lang="ar-SA" sz="16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 يتم استرجاعها </a:t>
            </a:r>
          </a:p>
          <a:p>
            <a:pPr algn="ctr" rtl="1"/>
            <a:r>
              <a:rPr lang="ar-SA" sz="1600" b="0">
                <a:solidFill>
                  <a:srgbClr val="202E72"/>
                </a:solidFill>
                <a:latin typeface="Comic Sans MS" pitchFamily="66" charset="0"/>
                <a:cs typeface="Andalus" pitchFamily="18" charset="-78"/>
              </a:rPr>
              <a:t>عند الحاجة</a:t>
            </a:r>
            <a:endParaRPr lang="en-US" sz="1600" b="0">
              <a:solidFill>
                <a:srgbClr val="202E72"/>
              </a:solidFill>
              <a:latin typeface="Comic Sans MS" pitchFamily="66" charset="0"/>
              <a:cs typeface="Andalus" pitchFamily="18" charset="-78"/>
            </a:endParaRPr>
          </a:p>
        </p:txBody>
      </p:sp>
      <p:sp>
        <p:nvSpPr>
          <p:cNvPr id="143368" name="Line 8"/>
          <p:cNvSpPr>
            <a:spLocks noChangeShapeType="1"/>
          </p:cNvSpPr>
          <p:nvPr/>
        </p:nvSpPr>
        <p:spPr bwMode="auto">
          <a:xfrm>
            <a:off x="4502150" y="3571875"/>
            <a:ext cx="5588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3369" name="Line 9"/>
          <p:cNvSpPr>
            <a:spLocks noChangeShapeType="1"/>
          </p:cNvSpPr>
          <p:nvPr/>
        </p:nvSpPr>
        <p:spPr bwMode="auto">
          <a:xfrm>
            <a:off x="6670675" y="3571875"/>
            <a:ext cx="5588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تخزين المعلومات فى الذاكرة </a:t>
            </a:r>
            <a:endParaRPr lang="en-US" b="1">
              <a:cs typeface="Mudir MT" pitchFamily="2" charset="-78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10000"/>
              </a:lnSpc>
            </a:pPr>
            <a:r>
              <a:rPr lang="ar-SA">
                <a:cs typeface="Andalus" pitchFamily="18" charset="-78"/>
              </a:rPr>
              <a:t>المستويات المختلفة التى تنشط بعض المؤثرات فى الذاكرة اكثر من الآخرين</a:t>
            </a:r>
          </a:p>
          <a:p>
            <a:pPr algn="r" rtl="1">
              <a:lnSpc>
                <a:spcPct val="110000"/>
              </a:lnSpc>
            </a:pPr>
            <a:r>
              <a:rPr lang="ar-SA">
                <a:cs typeface="Andalus" pitchFamily="18" charset="-78"/>
              </a:rPr>
              <a:t>هذه الطرق تسمى النشاط لنموذج الذاكرة </a:t>
            </a:r>
          </a:p>
          <a:p>
            <a:pPr algn="r" rtl="1">
              <a:lnSpc>
                <a:spcPct val="110000"/>
              </a:lnSpc>
            </a:pPr>
            <a:r>
              <a:rPr lang="ar-SA">
                <a:cs typeface="Andalus" pitchFamily="18" charset="-78"/>
              </a:rPr>
              <a:t>كلما كان المجهود المبذول لتنفيذ المعلومات اكبر كلما تم احلال المعلومات فى الذاكرة ذات المدى  الطويل </a:t>
            </a:r>
            <a:endParaRPr lang="en-US"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عملية التعلم </a:t>
            </a:r>
            <a:endParaRPr lang="en-US" b="1">
              <a:cs typeface="Mudir MT" pitchFamily="2" charset="-78"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algn="r" rtl="1">
              <a:lnSpc>
                <a:spcPct val="120000"/>
              </a:lnSpc>
            </a:pPr>
            <a:r>
              <a:rPr lang="ar-SA">
                <a:cs typeface="Andalus" pitchFamily="18" charset="-78"/>
              </a:rPr>
              <a:t>التعلم يشير الى تغيير دائم فى السلوك الذى يسبب الخبرة</a:t>
            </a:r>
          </a:p>
          <a:p>
            <a:pPr algn="r" rtl="1">
              <a:lnSpc>
                <a:spcPct val="120000"/>
              </a:lnSpc>
            </a:pPr>
            <a:r>
              <a:rPr lang="ar-SA">
                <a:cs typeface="Andalus" pitchFamily="18" charset="-78"/>
              </a:rPr>
              <a:t>من الممكن ان يكون لهذه الخبرة تأثير مباشر على المتعلم, و يمكن التعلم عن طريق الأحداث البديلة التى تأثر على الآخرين </a:t>
            </a:r>
            <a:endParaRPr lang="en-US">
              <a:cs typeface="Andalus" pitchFamily="18" charset="-78"/>
            </a:endParaRPr>
          </a:p>
        </p:txBody>
      </p:sp>
      <p:pic>
        <p:nvPicPr>
          <p:cNvPr id="126980" name="Picture 4" descr="an0079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495800"/>
            <a:ext cx="1939925" cy="202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مستويات المعرفة </a:t>
            </a:r>
            <a:endParaRPr lang="en-US" b="1">
              <a:cs typeface="Mudir MT" pitchFamily="2" charset="-78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20000"/>
              </a:lnSpc>
            </a:pPr>
            <a:r>
              <a:rPr lang="ar-SA">
                <a:cs typeface="Andalus" pitchFamily="18" charset="-78"/>
              </a:rPr>
              <a:t>المعرفة تكون مكودة فى مختلف المستويات </a:t>
            </a:r>
          </a:p>
          <a:p>
            <a:pPr algn="r" rtl="1">
              <a:lnSpc>
                <a:spcPct val="120000"/>
              </a:lnSpc>
            </a:pPr>
            <a:r>
              <a:rPr lang="ar-SA">
                <a:cs typeface="Andalus" pitchFamily="18" charset="-78"/>
              </a:rPr>
              <a:t>يمكن ضمها فى وحدة كبيرة تسمى مقترح</a:t>
            </a:r>
          </a:p>
          <a:p>
            <a:pPr algn="r" rtl="1">
              <a:lnSpc>
                <a:spcPct val="120000"/>
              </a:lnSpc>
            </a:pPr>
            <a:r>
              <a:rPr lang="ar-SA">
                <a:cs typeface="Andalus" pitchFamily="18" charset="-78"/>
              </a:rPr>
              <a:t>و المقترح يربط نقطة لقاء ليكون معنى معقد , و التى تؤدى الى مقدار وافر من المعلومات </a:t>
            </a:r>
          </a:p>
          <a:p>
            <a:pPr algn="r" rtl="1">
              <a:lnSpc>
                <a:spcPct val="120000"/>
              </a:lnSpc>
            </a:pPr>
            <a:endParaRPr lang="en-US">
              <a:cs typeface="Andalus" pitchFamily="18" charset="-78"/>
            </a:endParaRPr>
          </a:p>
        </p:txBody>
      </p:sp>
      <p:pic>
        <p:nvPicPr>
          <p:cNvPr id="145412" name="Picture 4" descr="bd0509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419600"/>
            <a:ext cx="2009775" cy="1725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العوامل المؤثرة على الاسترجاع</a:t>
            </a:r>
            <a:endParaRPr lang="en-US" b="1">
              <a:cs typeface="Mudir MT" pitchFamily="2" charset="-78"/>
            </a:endParaRP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20000"/>
              </a:lnSpc>
            </a:pPr>
            <a:r>
              <a:rPr lang="ar-SA">
                <a:cs typeface="Andalus" pitchFamily="18" charset="-78"/>
              </a:rPr>
              <a:t>حالة الأقسام المسترجعة </a:t>
            </a:r>
          </a:p>
          <a:p>
            <a:pPr algn="r" rtl="1">
              <a:lnSpc>
                <a:spcPct val="120000"/>
              </a:lnSpc>
            </a:pPr>
            <a:r>
              <a:rPr lang="ar-SA">
                <a:cs typeface="Andalus" pitchFamily="18" charset="-78"/>
              </a:rPr>
              <a:t>التالف و اعادة الاستدعاء</a:t>
            </a:r>
          </a:p>
          <a:p>
            <a:pPr algn="r" rtl="1">
              <a:lnSpc>
                <a:spcPct val="120000"/>
              </a:lnSpc>
            </a:pPr>
            <a:r>
              <a:rPr lang="ar-SA">
                <a:cs typeface="Andalus" pitchFamily="18" charset="-78"/>
              </a:rPr>
              <a:t>الهدوء و اعادة الاسترجاع</a:t>
            </a:r>
          </a:p>
          <a:p>
            <a:pPr algn="r" rtl="1">
              <a:lnSpc>
                <a:spcPct val="120000"/>
              </a:lnSpc>
            </a:pPr>
            <a:r>
              <a:rPr lang="ar-SA">
                <a:cs typeface="Andalus" pitchFamily="18" charset="-78"/>
              </a:rPr>
              <a:t>اشارة شخصية عكس اشارة صورية</a:t>
            </a:r>
            <a:endParaRPr lang="en-US">
              <a:cs typeface="Andalus" pitchFamily="18" charset="-78"/>
            </a:endParaRPr>
          </a:p>
        </p:txBody>
      </p:sp>
      <p:pic>
        <p:nvPicPr>
          <p:cNvPr id="146436" name="Picture 4" descr="bd0493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429000"/>
            <a:ext cx="1966913" cy="26336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العوامل المؤثرة على النسيان </a:t>
            </a:r>
            <a:endParaRPr lang="en-US" b="1">
              <a:cs typeface="Mudir MT" pitchFamily="2" charset="-78"/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ar-SA">
                <a:cs typeface="Andalus" pitchFamily="18" charset="-78"/>
              </a:rPr>
              <a:t>المسئولين عن التسويق يتمنون ان لا ينسى المستهلك لا منتجاتهم . النسيان هى مشكلة المسوقين </a:t>
            </a:r>
            <a:endParaRPr lang="en-US">
              <a:cs typeface="Andalus" pitchFamily="18" charset="-78"/>
            </a:endParaRPr>
          </a:p>
        </p:txBody>
      </p:sp>
      <p:pic>
        <p:nvPicPr>
          <p:cNvPr id="147460" name="Picture 4" descr="bd04989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7575" y="4038600"/>
            <a:ext cx="2227263" cy="1843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المنتج كعلامة للذاكرة </a:t>
            </a:r>
            <a:endParaRPr lang="en-US" b="1">
              <a:cs typeface="Mudir MT" pitchFamily="2" charset="-78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30000"/>
              </a:lnSpc>
            </a:pPr>
            <a:r>
              <a:rPr lang="ar-SA">
                <a:cs typeface="Andalus" pitchFamily="18" charset="-78"/>
              </a:rPr>
              <a:t>المنتجات تكون هامة كالعلامات عندما يهددنا الماضى و عندما يكون المستهلك الحالى منافس ابعض التغيرات فى الأدوار مثل التخلى عن المنتج و الحركة و التخرج و المنتجات التى تخدم كنموذج للذاكرة الخارجية للمستهلكين. </a:t>
            </a:r>
            <a:endParaRPr lang="en-US"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قوة الحنين الى الوطن</a:t>
            </a:r>
            <a:endParaRPr lang="en-US" b="1">
              <a:cs typeface="Mudir MT" pitchFamily="2" charset="-78"/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40000"/>
              </a:lnSpc>
            </a:pPr>
            <a:r>
              <a:rPr lang="ar-SA">
                <a:cs typeface="Andalus" pitchFamily="18" charset="-78"/>
              </a:rPr>
              <a:t>الحنين الى الوطن يوصف كعاطفة حلوة و مرة , حيث ان الماضى ينظر كلا من السعادة و البقاء </a:t>
            </a:r>
            <a:endParaRPr lang="en-US"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الذاكرة و تفضيل الحنين الى الوطن </a:t>
            </a:r>
            <a:endParaRPr lang="en-US" b="1">
              <a:cs typeface="Mudir MT" pitchFamily="2" charset="-78"/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40000"/>
              </a:lnSpc>
            </a:pPr>
            <a:r>
              <a:rPr lang="ar-SA">
                <a:cs typeface="Andalus" pitchFamily="18" charset="-78"/>
              </a:rPr>
              <a:t>بعض البحوث تأكد ان اذواق للأفراد مثال المنتجات و الأفلام و الملابس يختلف باختلاف الفترة من العمر.</a:t>
            </a:r>
            <a:endParaRPr lang="en-US">
              <a:cs typeface="Andalus" pitchFamily="18" charset="-78"/>
            </a:endParaRPr>
          </a:p>
        </p:txBody>
      </p:sp>
      <p:pic>
        <p:nvPicPr>
          <p:cNvPr id="150532" name="Picture 4" descr="pe0350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3425" y="4343400"/>
            <a:ext cx="2822575" cy="2100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قياس الذاكرة للإعلان </a:t>
            </a:r>
            <a:endParaRPr lang="en-US" b="1">
              <a:cs typeface="Mudir MT" pitchFamily="2" charset="-78"/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10000"/>
              </a:lnSpc>
            </a:pPr>
            <a:r>
              <a:rPr lang="ar-SA">
                <a:cs typeface="Andalus" pitchFamily="18" charset="-78"/>
              </a:rPr>
              <a:t>التمييز عكس اعادة الاسترجاع </a:t>
            </a:r>
          </a:p>
          <a:p>
            <a:pPr algn="r" rtl="1">
              <a:lnSpc>
                <a:spcPct val="110000"/>
              </a:lnSpc>
            </a:pPr>
            <a:r>
              <a:rPr lang="ar-SA">
                <a:cs typeface="Andalus" pitchFamily="18" charset="-78"/>
              </a:rPr>
              <a:t>مؤشر واحد للإعلان الجيد هو الانطباع للمستهلك . و لكن كيف يكون ذلك معرف و مقاس فهناك عاملان للقياس هما:</a:t>
            </a:r>
          </a:p>
          <a:p>
            <a:pPr algn="r" rtl="1">
              <a:lnSpc>
                <a:spcPct val="110000"/>
              </a:lnSpc>
            </a:pPr>
            <a:r>
              <a:rPr lang="ar-SA">
                <a:cs typeface="Andalus" pitchFamily="18" charset="-78"/>
              </a:rPr>
              <a:t> التمييز</a:t>
            </a:r>
          </a:p>
          <a:p>
            <a:pPr algn="r" rtl="1">
              <a:lnSpc>
                <a:spcPct val="110000"/>
              </a:lnSpc>
            </a:pPr>
            <a:r>
              <a:rPr lang="ar-SA">
                <a:cs typeface="Andalus" pitchFamily="18" charset="-78"/>
              </a:rPr>
              <a:t> و اعادة الاسترجاع  </a:t>
            </a:r>
          </a:p>
          <a:p>
            <a:pPr algn="r" rtl="1">
              <a:lnSpc>
                <a:spcPct val="110000"/>
              </a:lnSpc>
            </a:pPr>
            <a:endParaRPr lang="en-US"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اختبار القوة </a:t>
            </a:r>
            <a:endParaRPr lang="en-US" b="1">
              <a:cs typeface="Mudir MT" pitchFamily="2" charset="-78"/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ar-SA">
                <a:cs typeface="Andalus" pitchFamily="18" charset="-78"/>
              </a:rPr>
              <a:t>هذا الاختبار يقدم نتائج ارقام متوقعة للمستهلك تضم بعض المستويات مثل الملاحظات و الروابط و هى ايضا تسجل نتائج المخرجات.</a:t>
            </a:r>
            <a:endParaRPr lang="en-US">
              <a:cs typeface="Andalus" pitchFamily="18" charset="-78"/>
            </a:endParaRPr>
          </a:p>
        </p:txBody>
      </p:sp>
      <p:pic>
        <p:nvPicPr>
          <p:cNvPr id="152580" name="Picture 4" descr="Exam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429000"/>
            <a:ext cx="1397000" cy="1665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نتائج الامتحان </a:t>
            </a:r>
            <a:endParaRPr lang="en-US" b="1">
              <a:cs typeface="Mudir MT" pitchFamily="2" charset="-78"/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60000"/>
              </a:lnSpc>
            </a:pPr>
            <a:r>
              <a:rPr lang="ar-SA">
                <a:cs typeface="Andalus" pitchFamily="18" charset="-78"/>
              </a:rPr>
              <a:t>نتائج القياس للاجهزة ليست بالضرورة تابعة لما تم قياسه ولكن مسندة الى شى ادوات اخرى.  </a:t>
            </a:r>
            <a:endParaRPr lang="en-US">
              <a:cs typeface="Andalus" pitchFamily="18" charset="-78"/>
            </a:endParaRPr>
          </a:p>
        </p:txBody>
      </p:sp>
      <p:pic>
        <p:nvPicPr>
          <p:cNvPr id="153604" name="Picture 4" descr="brain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029200"/>
            <a:ext cx="1085850" cy="137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نسيان الذاكرة </a:t>
            </a:r>
            <a:endParaRPr lang="en-US" b="1">
              <a:cs typeface="Mudir MT" pitchFamily="2" charset="-78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30000"/>
              </a:lnSpc>
            </a:pPr>
            <a:r>
              <a:rPr lang="ar-SA">
                <a:cs typeface="Andalus" pitchFamily="18" charset="-78"/>
              </a:rPr>
              <a:t>الأفراد ميالين الى النسيان الغير مقصود . فالمشاكل تتضمن حذف ووضع المعدلات القابلة لجعل الاشياء طبيعية وعدم تقدير الحالات القصوى والتداخل (التذكر الغير صحيح بالنسبة للوقت او الزمن). </a:t>
            </a:r>
            <a:endParaRPr lang="en-US">
              <a:cs typeface="Andalus" pitchFamily="18" charset="-78"/>
            </a:endParaRPr>
          </a:p>
        </p:txBody>
      </p:sp>
      <p:pic>
        <p:nvPicPr>
          <p:cNvPr id="154628" name="Picture 4" descr="bd06649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800600"/>
            <a:ext cx="1606550" cy="1606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نظريات التعلم السلوكى </a:t>
            </a:r>
            <a:endParaRPr lang="en-US" b="1">
              <a:cs typeface="Mudir MT" pitchFamily="2" charset="-78"/>
            </a:endParaRP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2406650"/>
          </a:xfrm>
          <a:noFill/>
          <a:ln/>
        </p:spPr>
        <p:txBody>
          <a:bodyPr/>
          <a:lstStyle/>
          <a:p>
            <a:pPr algn="r" rtl="1">
              <a:lnSpc>
                <a:spcPct val="110000"/>
              </a:lnSpc>
            </a:pPr>
            <a:r>
              <a:rPr lang="ar-SA">
                <a:cs typeface="Andalus" pitchFamily="18" charset="-78"/>
              </a:rPr>
              <a:t>نظرية التعلم السلوكى يفترض ان التعليم يتم كنتيجة الاستجابة للأحداث الخارجية </a:t>
            </a:r>
          </a:p>
          <a:p>
            <a:pPr algn="r" rtl="1">
              <a:lnSpc>
                <a:spcPct val="110000"/>
              </a:lnSpc>
            </a:pPr>
            <a:r>
              <a:rPr lang="ar-SA">
                <a:cs typeface="Andalus" pitchFamily="18" charset="-78"/>
              </a:rPr>
              <a:t>علماء النفس يعتبروا العقل كعلبة سوداء , و  يؤكدوا على هيئة السلوك الملحوظ</a:t>
            </a:r>
            <a:endParaRPr lang="en-US">
              <a:cs typeface="Andalus" pitchFamily="18" charset="-78"/>
            </a:endParaRPr>
          </a:p>
        </p:txBody>
      </p:sp>
      <p:grpSp>
        <p:nvGrpSpPr>
          <p:cNvPr id="128009" name="Group 9"/>
          <p:cNvGrpSpPr>
            <a:grpSpLocks/>
          </p:cNvGrpSpPr>
          <p:nvPr/>
        </p:nvGrpSpPr>
        <p:grpSpPr bwMode="auto">
          <a:xfrm>
            <a:off x="685800" y="4572000"/>
            <a:ext cx="7848600" cy="1828800"/>
            <a:chOff x="624" y="2976"/>
            <a:chExt cx="4512" cy="1152"/>
          </a:xfrm>
        </p:grpSpPr>
        <p:sp>
          <p:nvSpPr>
            <p:cNvPr id="128010" name="Rectangle 10"/>
            <p:cNvSpPr>
              <a:spLocks noChangeArrowheads="1"/>
            </p:cNvSpPr>
            <p:nvPr/>
          </p:nvSpPr>
          <p:spPr bwMode="auto">
            <a:xfrm>
              <a:off x="2256" y="2976"/>
              <a:ext cx="1248" cy="1152"/>
            </a:xfrm>
            <a:prstGeom prst="rect">
              <a:avLst/>
            </a:prstGeom>
            <a:solidFill>
              <a:srgbClr val="8DB0D7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8DB0D7"/>
              </a:extrusionClr>
            </a:sp3d>
          </p:spPr>
          <p:txBody>
            <a:bodyPr wrap="none" anchor="ctr">
              <a:flatTx/>
            </a:bodyPr>
            <a:lstStyle/>
            <a:p>
              <a:pPr algn="ctr" rtl="1"/>
              <a:r>
                <a:rPr lang="ar-SA" b="0">
                  <a:solidFill>
                    <a:schemeClr val="bg1"/>
                  </a:solidFill>
                  <a:latin typeface="Comic Sans MS" pitchFamily="66" charset="0"/>
                  <a:cs typeface="Andalus" pitchFamily="18" charset="-78"/>
                </a:rPr>
                <a:t>المستهلك</a:t>
              </a:r>
              <a:endParaRPr lang="en-US" b="0">
                <a:solidFill>
                  <a:schemeClr val="bg1"/>
                </a:solidFill>
                <a:latin typeface="Comic Sans MS" pitchFamily="66" charset="0"/>
                <a:cs typeface="Andalus" pitchFamily="18" charset="-78"/>
              </a:endParaRPr>
            </a:p>
          </p:txBody>
        </p:sp>
        <p:sp>
          <p:nvSpPr>
            <p:cNvPr id="128011" name="Line 11"/>
            <p:cNvSpPr>
              <a:spLocks noChangeShapeType="1"/>
            </p:cNvSpPr>
            <p:nvPr/>
          </p:nvSpPr>
          <p:spPr bwMode="auto">
            <a:xfrm>
              <a:off x="3504" y="3600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ar-SA"/>
            </a:p>
          </p:txBody>
        </p:sp>
        <p:sp>
          <p:nvSpPr>
            <p:cNvPr id="128012" name="Line 12"/>
            <p:cNvSpPr>
              <a:spLocks noChangeShapeType="1"/>
            </p:cNvSpPr>
            <p:nvPr/>
          </p:nvSpPr>
          <p:spPr bwMode="auto">
            <a:xfrm flipH="1">
              <a:off x="1728" y="3600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  <p:sp>
          <p:nvSpPr>
            <p:cNvPr id="128013" name="Oval 13"/>
            <p:cNvSpPr>
              <a:spLocks noChangeArrowheads="1"/>
            </p:cNvSpPr>
            <p:nvPr/>
          </p:nvSpPr>
          <p:spPr bwMode="auto">
            <a:xfrm>
              <a:off x="624" y="3360"/>
              <a:ext cx="1152" cy="43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rtl="1"/>
              <a:r>
                <a:rPr lang="ar-SA" b="0">
                  <a:latin typeface="Comic Sans MS" pitchFamily="66" charset="0"/>
                  <a:cs typeface="Andalus" pitchFamily="18" charset="-78"/>
                </a:rPr>
                <a:t>الاستجابة</a:t>
              </a:r>
              <a:endParaRPr lang="en-US" b="0">
                <a:latin typeface="Comic Sans MS" pitchFamily="66" charset="0"/>
                <a:cs typeface="Andalus" pitchFamily="18" charset="-78"/>
              </a:endParaRPr>
            </a:p>
          </p:txBody>
        </p:sp>
        <p:sp>
          <p:nvSpPr>
            <p:cNvPr id="128014" name="Oval 14"/>
            <p:cNvSpPr>
              <a:spLocks noChangeArrowheads="1"/>
            </p:cNvSpPr>
            <p:nvPr/>
          </p:nvSpPr>
          <p:spPr bwMode="auto">
            <a:xfrm>
              <a:off x="3984" y="3360"/>
              <a:ext cx="1152" cy="43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rtl="1"/>
              <a:r>
                <a:rPr lang="ar-SA" b="0">
                  <a:latin typeface="Comic Sans MS" pitchFamily="66" charset="0"/>
                  <a:cs typeface="Andalus" pitchFamily="18" charset="-78"/>
                </a:rPr>
                <a:t>المؤثر</a:t>
              </a:r>
              <a:endParaRPr lang="en-US" b="0">
                <a:latin typeface="Comic Sans MS" pitchFamily="66" charset="0"/>
                <a:cs typeface="Andalus" pitchFamily="18" charset="-78"/>
              </a:endParaRPr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ذاكرة الاحداث عكس ذاكرة المشاعر </a:t>
            </a:r>
            <a:endParaRPr lang="en-US" b="1">
              <a:cs typeface="Mudir MT" pitchFamily="2" charset="-78"/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40000"/>
              </a:lnSpc>
            </a:pPr>
            <a:r>
              <a:rPr lang="ar-SA">
                <a:cs typeface="Andalus" pitchFamily="18" charset="-78"/>
              </a:rPr>
              <a:t>بعض الانتقادات دارت حول المقاييس الغير كافية عن تأثير الدعاية التى تهدف الى الوصول الى المشاعر حيث الاهداف تكون الاشارة القوية للعواطف اكثر منها اثبات الفوائد المادية للمنتج. </a:t>
            </a:r>
            <a:endParaRPr lang="en-US">
              <a:cs typeface="Andalus" pitchFamily="18" charset="-78"/>
            </a:endParaRPr>
          </a:p>
        </p:txBody>
      </p:sp>
      <p:pic>
        <p:nvPicPr>
          <p:cNvPr id="155652" name="Picture 4" descr="pe0147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998913"/>
            <a:ext cx="2209800" cy="24780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>
              <a:lnSpc>
                <a:spcPct val="200000"/>
              </a:lnSpc>
            </a:pPr>
            <a:r>
              <a:rPr lang="ar-SA" b="1">
                <a:cs typeface="Mudir MT" pitchFamily="2" charset="-78"/>
              </a:rPr>
              <a:t>التكيف الكلاسيكى</a:t>
            </a:r>
            <a:endParaRPr lang="en-US" b="1">
              <a:cs typeface="Mudir MT" pitchFamily="2" charset="-78"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200000"/>
              </a:lnSpc>
            </a:pPr>
            <a:r>
              <a:rPr lang="ar-SA">
                <a:cs typeface="Andalus" pitchFamily="18" charset="-78"/>
              </a:rPr>
              <a:t>يحدث التكييف الكلاسيكى عندما يكون المؤثر مستنبط للاستجابة المزدوجة مع مؤثر اخر لا يستنبط  الاستجابة من نفسه مبدئيا </a:t>
            </a:r>
            <a:endParaRPr lang="en-US">
              <a:cs typeface="Andalus" pitchFamily="18" charset="-78"/>
            </a:endParaRPr>
          </a:p>
        </p:txBody>
      </p:sp>
      <p:pic>
        <p:nvPicPr>
          <p:cNvPr id="129028" name="Picture 4" descr="an0204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829050"/>
            <a:ext cx="1763713" cy="2038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التكيف الكلاسيكي</a:t>
            </a:r>
            <a:r>
              <a:rPr lang="ar-SA" b="1"/>
              <a:t> </a:t>
            </a:r>
            <a:endParaRPr lang="en-US" b="1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70000"/>
              </a:lnSpc>
            </a:pPr>
            <a:r>
              <a:rPr lang="ar-SA" u="sng">
                <a:cs typeface="Andalus" pitchFamily="18" charset="-78"/>
              </a:rPr>
              <a:t>التكيف الكلاسيكى ينقسم الى :</a:t>
            </a:r>
          </a:p>
          <a:p>
            <a:pPr algn="r" rtl="1">
              <a:lnSpc>
                <a:spcPct val="170000"/>
              </a:lnSpc>
            </a:pPr>
            <a:r>
              <a:rPr lang="ar-SA">
                <a:cs typeface="Andalus" pitchFamily="18" charset="-78"/>
              </a:rPr>
              <a:t>تعميم المؤثر</a:t>
            </a:r>
          </a:p>
          <a:p>
            <a:pPr algn="r" rtl="1">
              <a:lnSpc>
                <a:spcPct val="170000"/>
              </a:lnSpc>
            </a:pPr>
            <a:r>
              <a:rPr lang="ar-SA">
                <a:cs typeface="Andalus" pitchFamily="18" charset="-78"/>
              </a:rPr>
              <a:t>تفرقة المؤثر</a:t>
            </a:r>
            <a:endParaRPr lang="en-US">
              <a:cs typeface="Andalus" pitchFamily="18" charset="-78"/>
            </a:endParaRPr>
          </a:p>
        </p:txBody>
      </p:sp>
      <p:pic>
        <p:nvPicPr>
          <p:cNvPr id="130052" name="Picture 4" descr="Finger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492375"/>
            <a:ext cx="1066800" cy="2155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تعميم المؤثر </a:t>
            </a:r>
            <a:endParaRPr lang="en-US" b="1">
              <a:cs typeface="Mudir MT" pitchFamily="2" charset="-78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70000"/>
              </a:lnSpc>
            </a:pPr>
            <a:r>
              <a:rPr lang="ar-SA">
                <a:cs typeface="Andalus" pitchFamily="18" charset="-78"/>
              </a:rPr>
              <a:t>يشير الى قابلية </a:t>
            </a:r>
            <a:r>
              <a:rPr lang="en-US">
                <a:cs typeface="Andalus" pitchFamily="18" charset="-78"/>
              </a:rPr>
              <a:t> </a:t>
            </a:r>
            <a:r>
              <a:rPr lang="ar-SA">
                <a:cs typeface="Andalus" pitchFamily="18" charset="-78"/>
              </a:rPr>
              <a:t>المؤثر المشابه للتكيف الكلاسيكى ليثير استجابة مشابهة</a:t>
            </a:r>
            <a:endParaRPr lang="en-US">
              <a:cs typeface="Andalus" pitchFamily="18" charset="-78"/>
            </a:endParaRPr>
          </a:p>
        </p:txBody>
      </p:sp>
      <p:pic>
        <p:nvPicPr>
          <p:cNvPr id="131076" name="Picture 4" descr="bd05049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38463" y="4038600"/>
            <a:ext cx="3265487" cy="2190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تفرقة المؤثر </a:t>
            </a:r>
            <a:endParaRPr lang="en-US" b="1">
              <a:cs typeface="Mudir MT" pitchFamily="2" charset="-78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60000"/>
              </a:lnSpc>
            </a:pPr>
            <a:r>
              <a:rPr lang="ar-SA">
                <a:cs typeface="Andalus" pitchFamily="18" charset="-78"/>
              </a:rPr>
              <a:t>تحدث تفرقة المؤثر عندما لايتبع  مشابهة لتكيف الكلاسيكى لايتبع </a:t>
            </a:r>
            <a:r>
              <a:rPr lang="en-US">
                <a:cs typeface="Andalus" pitchFamily="18" charset="-78"/>
              </a:rPr>
              <a:t>CS </a:t>
            </a:r>
            <a:r>
              <a:rPr lang="ar-SA">
                <a:cs typeface="Andalus" pitchFamily="18" charset="-78"/>
              </a:rPr>
              <a:t>مؤثر  </a:t>
            </a:r>
            <a:r>
              <a:rPr lang="en-US">
                <a:cs typeface="Andalus" pitchFamily="18" charset="-78"/>
              </a:rPr>
              <a:t>ucs</a:t>
            </a:r>
          </a:p>
        </p:txBody>
      </p:sp>
      <p:pic>
        <p:nvPicPr>
          <p:cNvPr id="132100" name="Picture 4" descr="bd0505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3200400"/>
            <a:ext cx="3028950" cy="2570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التكيف الفعال </a:t>
            </a:r>
            <a:endParaRPr lang="en-US" b="1">
              <a:cs typeface="Mudir MT" pitchFamily="2" charset="-78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40000"/>
              </a:lnSpc>
            </a:pPr>
            <a:r>
              <a:rPr lang="ar-SA">
                <a:cs typeface="Andalus" pitchFamily="18" charset="-78"/>
              </a:rPr>
              <a:t>التكيف الفاعل يحدث عندما يتعلم الفرد كيف يكون السلوك الذى ينتج مخرجات ايجابية ويتجنب المخرجات السلبية </a:t>
            </a:r>
            <a:endParaRPr lang="en-US">
              <a:cs typeface="Andalus" pitchFamily="18" charset="-78"/>
            </a:endParaRPr>
          </a:p>
        </p:txBody>
      </p:sp>
      <p:pic>
        <p:nvPicPr>
          <p:cNvPr id="133124" name="Picture 4" descr="bd0505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4267200"/>
            <a:ext cx="2330450" cy="202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>
                <a:cs typeface="Mudir MT" pitchFamily="2" charset="-78"/>
              </a:rPr>
              <a:t>التكيف الفعال</a:t>
            </a:r>
            <a:endParaRPr lang="en-US" b="1">
              <a:cs typeface="Mudir MT" pitchFamily="2" charset="-78"/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120000"/>
              </a:lnSpc>
            </a:pPr>
            <a:r>
              <a:rPr lang="ar-SA">
                <a:cs typeface="Andalus" pitchFamily="18" charset="-78"/>
              </a:rPr>
              <a:t>ينقسم التكيف الفعال الى ثلاث نقاط:</a:t>
            </a:r>
          </a:p>
          <a:p>
            <a:pPr algn="r" rtl="1">
              <a:lnSpc>
                <a:spcPct val="120000"/>
              </a:lnSpc>
            </a:pPr>
            <a:r>
              <a:rPr lang="ar-SA">
                <a:cs typeface="Andalus" pitchFamily="18" charset="-78"/>
              </a:rPr>
              <a:t>القوى الإيجابية </a:t>
            </a:r>
          </a:p>
          <a:p>
            <a:pPr algn="r" rtl="1">
              <a:lnSpc>
                <a:spcPct val="120000"/>
              </a:lnSpc>
            </a:pPr>
            <a:r>
              <a:rPr lang="ar-SA">
                <a:cs typeface="Andalus" pitchFamily="18" charset="-78"/>
              </a:rPr>
              <a:t>القوى السلبية</a:t>
            </a:r>
          </a:p>
          <a:p>
            <a:pPr algn="r" rtl="1">
              <a:lnSpc>
                <a:spcPct val="120000"/>
              </a:lnSpc>
            </a:pPr>
            <a:r>
              <a:rPr lang="ar-SA">
                <a:cs typeface="Andalus" pitchFamily="18" charset="-78"/>
              </a:rPr>
              <a:t>العقاب</a:t>
            </a:r>
          </a:p>
          <a:p>
            <a:pPr algn="r" rtl="1">
              <a:lnSpc>
                <a:spcPct val="120000"/>
              </a:lnSpc>
            </a:pPr>
            <a:endParaRPr lang="en-US">
              <a:cs typeface="Andalus" pitchFamily="18" charset="-78"/>
            </a:endParaRPr>
          </a:p>
        </p:txBody>
      </p:sp>
      <p:pic>
        <p:nvPicPr>
          <p:cNvPr id="134148" name="Picture 4" descr="sy0104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5" y="2971800"/>
            <a:ext cx="1870075" cy="2114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icepaper">
  <a:themeElements>
    <a:clrScheme name="Ricepaper 2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4"/>
      </a:accent6>
      <a:hlink>
        <a:srgbClr val="598BBD"/>
      </a:hlink>
      <a:folHlink>
        <a:srgbClr val="4D4D4D"/>
      </a:folHlink>
    </a:clrScheme>
    <a:fontScheme name="Ricepaper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Ricepape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cepape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Designs\Ricepaper.pot</Template>
  <TotalTime>208</TotalTime>
  <Words>859</Words>
  <Application>Microsoft Office PowerPoint</Application>
  <PresentationFormat>On-screen Show (4:3)</PresentationFormat>
  <Paragraphs>150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Times New Roman</vt:lpstr>
      <vt:lpstr>Wingdings</vt:lpstr>
      <vt:lpstr>Andalus</vt:lpstr>
      <vt:lpstr>Mudir MT</vt:lpstr>
      <vt:lpstr>Comic Sans MS</vt:lpstr>
      <vt:lpstr>Times New Roman (Arabic)</vt:lpstr>
      <vt:lpstr>Ricepaper</vt:lpstr>
      <vt:lpstr>Slide 1</vt:lpstr>
      <vt:lpstr>عملية التعلم </vt:lpstr>
      <vt:lpstr>نظريات التعلم السلوكى </vt:lpstr>
      <vt:lpstr>التكيف الكلاسيكى</vt:lpstr>
      <vt:lpstr>التكيف الكلاسيكي </vt:lpstr>
      <vt:lpstr>تعميم المؤثر </vt:lpstr>
      <vt:lpstr>تفرقة المؤثر </vt:lpstr>
      <vt:lpstr>التكيف الفعال </vt:lpstr>
      <vt:lpstr>التكيف الفعال</vt:lpstr>
      <vt:lpstr>Slide 10</vt:lpstr>
      <vt:lpstr>نظرية تعلم المعرفة</vt:lpstr>
      <vt:lpstr>Slide 12</vt:lpstr>
      <vt:lpstr>تطبيق التعلم السلوكى </vt:lpstr>
      <vt:lpstr>تطبيق على المؤثر العام </vt:lpstr>
      <vt:lpstr>تطبيق على تفرقة المؤثر </vt:lpstr>
      <vt:lpstr>Slide 16</vt:lpstr>
      <vt:lpstr>التحويل الى رموز لإعادة الاسترجاع</vt:lpstr>
      <vt:lpstr>Slide 18</vt:lpstr>
      <vt:lpstr>تخزين المعلومات فى الذاكرة </vt:lpstr>
      <vt:lpstr>مستويات المعرفة </vt:lpstr>
      <vt:lpstr>العوامل المؤثرة على الاسترجاع</vt:lpstr>
      <vt:lpstr>العوامل المؤثرة على النسيان </vt:lpstr>
      <vt:lpstr>المنتج كعلامة للذاكرة </vt:lpstr>
      <vt:lpstr>قوة الحنين الى الوطن</vt:lpstr>
      <vt:lpstr>الذاكرة و تفضيل الحنين الى الوطن </vt:lpstr>
      <vt:lpstr>قياس الذاكرة للإعلان </vt:lpstr>
      <vt:lpstr>اختبار القوة </vt:lpstr>
      <vt:lpstr>نتائج الامتحان </vt:lpstr>
      <vt:lpstr>نسيان الذاكرة </vt:lpstr>
      <vt:lpstr>ذاكرة الاحداث عكس ذاكرة المشاعر </vt:lpstr>
    </vt:vector>
  </TitlesOfParts>
  <Company>aast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marmar</dc:creator>
  <cp:lastModifiedBy>TOSHIBA</cp:lastModifiedBy>
  <cp:revision>91</cp:revision>
  <cp:lastPrinted>1601-01-01T00:00:00Z</cp:lastPrinted>
  <dcterms:created xsi:type="dcterms:W3CDTF">1998-02-08T09:28:29Z</dcterms:created>
  <dcterms:modified xsi:type="dcterms:W3CDTF">2012-05-28T21:24:11Z</dcterms:modified>
</cp:coreProperties>
</file>