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77" r:id="rId5"/>
    <p:sldId id="275" r:id="rId6"/>
    <p:sldId id="276" r:id="rId7"/>
    <p:sldId id="278" r:id="rId8"/>
    <p:sldId id="279" r:id="rId9"/>
    <p:sldId id="280" r:id="rId10"/>
    <p:sldId id="273" r:id="rId11"/>
    <p:sldId id="2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59" d="100"/>
          <a:sy n="59" d="100"/>
        </p:scale>
        <p:origin x="7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duschool40.blog/tag/%d9%88%d9%8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170653" y="3422468"/>
            <a:ext cx="8018376" cy="1218071"/>
          </a:xfrm>
        </p:spPr>
        <p:txBody>
          <a:bodyPr>
            <a:normAutofit fontScale="90000"/>
          </a:bodyPr>
          <a:lstStyle/>
          <a:p>
            <a:pPr algn="ctr" rtl="1"/>
            <a:r>
              <a:rPr lang="ar-SA" sz="4000" b="1" noProof="1">
                <a:solidFill>
                  <a:srgbClr val="FF0000"/>
                </a:solidFill>
                <a:latin typeface="Times New Roman" panose="02020603050405020304" pitchFamily="18" charset="0"/>
                <a:cs typeface="Times New Roman" panose="02020603050405020304" pitchFamily="18" charset="0"/>
              </a:rPr>
              <a:t>استخدام تقنيات الذكاء الاصطناعي لمراقبة الاختبارات</a:t>
            </a:r>
            <a:endParaRPr lang="fr-FR" sz="4000" b="1" noProof="1">
              <a:solidFill>
                <a:srgbClr val="FF0000"/>
              </a:solidFill>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4176461" y="5414440"/>
            <a:ext cx="5400675" cy="742950"/>
          </a:xfrm>
        </p:spPr>
        <p:txBody>
          <a:bodyPr>
            <a:normAutofit lnSpcReduction="10000"/>
          </a:bodyPr>
          <a:lstStyle/>
          <a:p>
            <a:pPr algn="ctr" rtl="1"/>
            <a:r>
              <a:rPr lang="ar-AE" b="1" dirty="0">
                <a:solidFill>
                  <a:schemeClr val="accent2">
                    <a:lumMod val="75000"/>
                  </a:schemeClr>
                </a:solidFill>
              </a:rPr>
              <a:t>تقديم د. </a:t>
            </a:r>
            <a:r>
              <a:rPr lang="ar-SA" b="1" dirty="0" smtClean="0">
                <a:solidFill>
                  <a:schemeClr val="accent2">
                    <a:lumMod val="75000"/>
                  </a:schemeClr>
                </a:solidFill>
              </a:rPr>
              <a:t>أماني شرودة</a:t>
            </a:r>
            <a:r>
              <a:rPr lang="ar-AE" b="1" dirty="0">
                <a:solidFill>
                  <a:schemeClr val="accent2">
                    <a:lumMod val="75000"/>
                  </a:schemeClr>
                </a:solidFill>
              </a:rPr>
              <a:t> </a:t>
            </a:r>
          </a:p>
          <a:p>
            <a:pPr algn="ctr" rtl="1"/>
            <a:r>
              <a:rPr lang="ar-AE" b="1" dirty="0">
                <a:solidFill>
                  <a:schemeClr val="accent2">
                    <a:lumMod val="75000"/>
                  </a:schemeClr>
                </a:solidFill>
              </a:rPr>
              <a:t>أستاذ مساعد كيمياء </a:t>
            </a:r>
            <a:r>
              <a:rPr lang="ar-SA" b="1" dirty="0" smtClean="0">
                <a:solidFill>
                  <a:schemeClr val="accent2">
                    <a:lumMod val="75000"/>
                  </a:schemeClr>
                </a:solidFill>
              </a:rPr>
              <a:t>تحليلية</a:t>
            </a:r>
            <a:r>
              <a:rPr lang="ar-AE" b="1" dirty="0">
                <a:solidFill>
                  <a:schemeClr val="accent2">
                    <a:lumMod val="75000"/>
                  </a:schemeClr>
                </a:solidFill>
              </a:rPr>
              <a:t> </a:t>
            </a:r>
          </a:p>
        </p:txBody>
      </p:sp>
      <p:pic>
        <p:nvPicPr>
          <p:cNvPr id="6" name="صورة 3"/>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011818" y="93355"/>
            <a:ext cx="2144127" cy="2008911"/>
          </a:xfrm>
          <a:prstGeom prst="rect">
            <a:avLst/>
          </a:prstGeom>
        </p:spPr>
      </p:pic>
      <p:sp>
        <p:nvSpPr>
          <p:cNvPr id="7" name="Subtitle 2"/>
          <p:cNvSpPr txBox="1">
            <a:spLocks/>
          </p:cNvSpPr>
          <p:nvPr/>
        </p:nvSpPr>
        <p:spPr>
          <a:xfrm>
            <a:off x="3636135" y="1911180"/>
            <a:ext cx="5400675" cy="742950"/>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0"/>
              </a:spcBef>
              <a:buSzPct val="100000"/>
              <a:buFont typeface="Arial" pitchFamily="34" charset="0"/>
              <a:buNone/>
              <a:defRPr sz="1350" kern="1200" cap="all" baseline="0">
                <a:solidFill>
                  <a:schemeClr val="accent2"/>
                </a:solidFill>
                <a:latin typeface="+mn-lt"/>
                <a:ea typeface="+mn-ea"/>
                <a:cs typeface="+mn-cs"/>
              </a:defRPr>
            </a:lvl1pPr>
            <a:lvl2pPr marL="342900" indent="0" algn="ctr" defTabSz="685800" rtl="0" eaLnBrk="1" latinLnBrk="0" hangingPunct="1">
              <a:lnSpc>
                <a:spcPct val="90000"/>
              </a:lnSpc>
              <a:spcBef>
                <a:spcPts val="750"/>
              </a:spcBef>
              <a:buSzPct val="100000"/>
              <a:buFont typeface="Arial" pitchFamily="34" charset="0"/>
              <a:buNone/>
              <a:defRPr sz="2100" kern="1200">
                <a:solidFill>
                  <a:schemeClr val="accent2">
                    <a:lumMod val="75000"/>
                  </a:schemeClr>
                </a:solidFill>
                <a:latin typeface="+mn-lt"/>
                <a:ea typeface="+mn-ea"/>
                <a:cs typeface="+mn-cs"/>
              </a:defRPr>
            </a:lvl2pPr>
            <a:lvl3pPr marL="685800" indent="0" algn="ctr" defTabSz="685800" rtl="0" eaLnBrk="1" latinLnBrk="0" hangingPunct="1">
              <a:lnSpc>
                <a:spcPct val="90000"/>
              </a:lnSpc>
              <a:spcBef>
                <a:spcPts val="600"/>
              </a:spcBef>
              <a:buSzPct val="100000"/>
              <a:buFont typeface="Arial" pitchFamily="34" charset="0"/>
              <a:buNone/>
              <a:defRPr sz="1800" kern="1200">
                <a:solidFill>
                  <a:schemeClr val="accent2">
                    <a:lumMod val="75000"/>
                  </a:schemeClr>
                </a:solidFill>
                <a:latin typeface="+mn-lt"/>
                <a:ea typeface="+mn-ea"/>
                <a:cs typeface="+mn-cs"/>
              </a:defRPr>
            </a:lvl3pPr>
            <a:lvl4pPr marL="1028700" indent="0" algn="ctr" defTabSz="685800" rtl="0" eaLnBrk="1" latinLnBrk="0" hangingPunct="1">
              <a:lnSpc>
                <a:spcPct val="90000"/>
              </a:lnSpc>
              <a:spcBef>
                <a:spcPts val="600"/>
              </a:spcBef>
              <a:buSzPct val="100000"/>
              <a:buFont typeface="Arial" pitchFamily="34" charset="0"/>
              <a:buNone/>
              <a:defRPr sz="1500" kern="1200">
                <a:solidFill>
                  <a:schemeClr val="accent2">
                    <a:lumMod val="75000"/>
                  </a:schemeClr>
                </a:solidFill>
                <a:latin typeface="+mn-lt"/>
                <a:ea typeface="+mn-ea"/>
                <a:cs typeface="+mn-cs"/>
              </a:defRPr>
            </a:lvl4pPr>
            <a:lvl5pPr marL="1371600" indent="0" algn="ctr" defTabSz="685800" rtl="0" eaLnBrk="1" latinLnBrk="0" hangingPunct="1">
              <a:lnSpc>
                <a:spcPct val="90000"/>
              </a:lnSpc>
              <a:spcBef>
                <a:spcPts val="600"/>
              </a:spcBef>
              <a:buSzPct val="100000"/>
              <a:buFont typeface="Arial" pitchFamily="34" charset="0"/>
              <a:buNone/>
              <a:defRPr sz="1500" kern="1200">
                <a:solidFill>
                  <a:schemeClr val="accent2">
                    <a:lumMod val="75000"/>
                  </a:schemeClr>
                </a:solidFill>
                <a:latin typeface="+mn-lt"/>
                <a:ea typeface="+mn-ea"/>
                <a:cs typeface="+mn-cs"/>
              </a:defRPr>
            </a:lvl5pPr>
            <a:lvl6pPr marL="1714500" indent="0" algn="ctr" defTabSz="685800" rtl="0" eaLnBrk="1" latinLnBrk="0" hangingPunct="1">
              <a:lnSpc>
                <a:spcPct val="90000"/>
              </a:lnSpc>
              <a:spcBef>
                <a:spcPts val="600"/>
              </a:spcBef>
              <a:buSzPct val="100000"/>
              <a:buFont typeface="Arial" pitchFamily="34" charset="0"/>
              <a:buNone/>
              <a:defRPr sz="1500" kern="1200">
                <a:solidFill>
                  <a:schemeClr val="accent2">
                    <a:lumMod val="75000"/>
                  </a:schemeClr>
                </a:solidFill>
                <a:latin typeface="+mn-lt"/>
                <a:ea typeface="+mn-ea"/>
                <a:cs typeface="+mn-cs"/>
              </a:defRPr>
            </a:lvl6pPr>
            <a:lvl7pPr marL="2057400" indent="0" algn="ctr" defTabSz="685800" rtl="0" eaLnBrk="1" latinLnBrk="0" hangingPunct="1">
              <a:lnSpc>
                <a:spcPct val="90000"/>
              </a:lnSpc>
              <a:spcBef>
                <a:spcPts val="600"/>
              </a:spcBef>
              <a:buSzPct val="100000"/>
              <a:buFont typeface="Arial" pitchFamily="34" charset="0"/>
              <a:buNone/>
              <a:defRPr sz="1500" kern="1200">
                <a:solidFill>
                  <a:schemeClr val="accent2">
                    <a:lumMod val="75000"/>
                  </a:schemeClr>
                </a:solidFill>
                <a:latin typeface="+mn-lt"/>
                <a:ea typeface="+mn-ea"/>
                <a:cs typeface="+mn-cs"/>
              </a:defRPr>
            </a:lvl7pPr>
            <a:lvl8pPr marL="2400300" indent="0" algn="ctr" defTabSz="685800" rtl="0" eaLnBrk="1" latinLnBrk="0" hangingPunct="1">
              <a:lnSpc>
                <a:spcPct val="90000"/>
              </a:lnSpc>
              <a:spcBef>
                <a:spcPts val="600"/>
              </a:spcBef>
              <a:buSzPct val="100000"/>
              <a:buFont typeface="Arial" pitchFamily="34" charset="0"/>
              <a:buNone/>
              <a:defRPr sz="1500" kern="1200">
                <a:solidFill>
                  <a:schemeClr val="accent2">
                    <a:lumMod val="75000"/>
                  </a:schemeClr>
                </a:solidFill>
                <a:latin typeface="+mn-lt"/>
                <a:ea typeface="+mn-ea"/>
                <a:cs typeface="+mn-cs"/>
              </a:defRPr>
            </a:lvl8pPr>
            <a:lvl9pPr marL="2743200" indent="0" algn="ctr" defTabSz="685800" rtl="0" eaLnBrk="1" latinLnBrk="0" hangingPunct="1">
              <a:lnSpc>
                <a:spcPct val="90000"/>
              </a:lnSpc>
              <a:spcBef>
                <a:spcPts val="600"/>
              </a:spcBef>
              <a:buSzPct val="100000"/>
              <a:buFont typeface="Arial" pitchFamily="34" charset="0"/>
              <a:buNone/>
              <a:defRPr sz="1500" kern="1200">
                <a:solidFill>
                  <a:schemeClr val="accent2">
                    <a:lumMod val="75000"/>
                  </a:schemeClr>
                </a:solidFill>
                <a:latin typeface="+mn-lt"/>
                <a:ea typeface="+mn-ea"/>
                <a:cs typeface="+mn-cs"/>
              </a:defRPr>
            </a:lvl9pPr>
          </a:lstStyle>
          <a:p>
            <a:r>
              <a:rPr lang="ar-AE" sz="4400" i="1" dirty="0">
                <a:solidFill>
                  <a:schemeClr val="accent2">
                    <a:lumMod val="75000"/>
                  </a:schemeClr>
                </a:solidFill>
                <a:latin typeface="Simplified Arabic" panose="02020603050405020304" pitchFamily="18" charset="-78"/>
                <a:cs typeface="Simplified Arabic" panose="02020603050405020304" pitchFamily="18" charset="-78"/>
              </a:rPr>
              <a:t>دورة</a:t>
            </a:r>
            <a:endParaRPr lang="fr-FR" sz="4400" i="1" noProof="1">
              <a:solidFill>
                <a:schemeClr val="accent2">
                  <a:lumMod val="75000"/>
                </a:schemeClr>
              </a:solidFill>
              <a:latin typeface="Simplified Arabic" panose="02020603050405020304" pitchFamily="18" charset="-78"/>
              <a:cs typeface="Simplified Arabic" panose="02020603050405020304" pitchFamily="18" charset="-78"/>
            </a:endParaRPr>
          </a:p>
        </p:txBody>
      </p:sp>
      <p:sp>
        <p:nvSpPr>
          <p:cNvPr id="8" name="ZoneTexte 6"/>
          <p:cNvSpPr txBox="1"/>
          <p:nvPr/>
        </p:nvSpPr>
        <p:spPr>
          <a:xfrm>
            <a:off x="8768855" y="621204"/>
            <a:ext cx="2981907" cy="1200329"/>
          </a:xfrm>
          <a:prstGeom prst="rect">
            <a:avLst/>
          </a:prstGeom>
          <a:noFill/>
        </p:spPr>
        <p:txBody>
          <a:bodyPr wrap="none" rtlCol="0">
            <a:spAutoFit/>
          </a:bodyPr>
          <a:lstStyle/>
          <a:p>
            <a:pPr algn="ctr" rtl="1"/>
            <a:r>
              <a:rPr lang="ar-AE" b="1" dirty="0">
                <a:solidFill>
                  <a:schemeClr val="accent6">
                    <a:lumMod val="75000"/>
                  </a:schemeClr>
                </a:solidFill>
              </a:rPr>
              <a:t>المملكة العربية السعودية </a:t>
            </a:r>
          </a:p>
          <a:p>
            <a:pPr algn="ctr" rtl="1"/>
            <a:r>
              <a:rPr lang="ar-AE" b="1" dirty="0">
                <a:solidFill>
                  <a:schemeClr val="accent6">
                    <a:lumMod val="75000"/>
                  </a:schemeClr>
                </a:solidFill>
              </a:rPr>
              <a:t>وزارة التعليم العالي </a:t>
            </a:r>
          </a:p>
          <a:p>
            <a:pPr algn="ctr" rtl="1"/>
            <a:r>
              <a:rPr lang="ar-AE" b="1" dirty="0">
                <a:solidFill>
                  <a:schemeClr val="accent6">
                    <a:lumMod val="75000"/>
                  </a:schemeClr>
                </a:solidFill>
              </a:rPr>
              <a:t>جامعة المجمعة </a:t>
            </a:r>
          </a:p>
          <a:p>
            <a:pPr algn="ctr" rtl="1"/>
            <a:r>
              <a:rPr lang="ar-AE" b="1" dirty="0">
                <a:solidFill>
                  <a:schemeClr val="accent6">
                    <a:lumMod val="75000"/>
                  </a:schemeClr>
                </a:solidFill>
              </a:rPr>
              <a:t>كلية العلوم بالزلفي </a:t>
            </a:r>
          </a:p>
        </p:txBody>
      </p:sp>
    </p:spTree>
    <p:extLst>
      <p:ext uri="{BB962C8B-B14F-4D97-AF65-F5344CB8AC3E}">
        <p14:creationId xmlns:p14="http://schemas.microsoft.com/office/powerpoint/2010/main" val="26749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730"/>
            <a:ext cx="11985925" cy="830997"/>
          </a:xfrm>
          <a:prstGeom prst="rect">
            <a:avLst/>
          </a:prstGeom>
          <a:noFill/>
        </p:spPr>
        <p:txBody>
          <a:bodyPr wrap="square" rtlCol="0">
            <a:spAutoFit/>
          </a:bodyPr>
          <a:lstStyle/>
          <a:p>
            <a:pPr algn="r"/>
            <a:r>
              <a:rPr lang="ar-SA" sz="2400" b="1" dirty="0" smtClean="0">
                <a:latin typeface="Times New Roman" panose="02020603050405020304" pitchFamily="18" charset="0"/>
                <a:cs typeface="Times New Roman" panose="02020603050405020304" pitchFamily="18" charset="0"/>
              </a:rPr>
              <a:t>ان توضيف الدكاء الاصطناعي يعتبر من أهم التطبقات علي التعليم عن بعد و  تحديدا عند مراقبة الاختبارات وفقًا </a:t>
            </a:r>
            <a:r>
              <a:rPr lang="ar-SA" sz="2400" b="1" dirty="0">
                <a:latin typeface="Times New Roman" panose="02020603050405020304" pitchFamily="18" charset="0"/>
                <a:cs typeface="Times New Roman" panose="02020603050405020304" pitchFamily="18" charset="0"/>
              </a:rPr>
              <a:t>للمعايير والمواصفات العالمية</a:t>
            </a:r>
            <a:r>
              <a:rPr lang="ar-SA" sz="24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945906" y="1309745"/>
            <a:ext cx="930063" cy="461665"/>
          </a:xfrm>
          <a:prstGeom prst="rect">
            <a:avLst/>
          </a:prstGeom>
          <a:noFill/>
        </p:spPr>
        <p:txBody>
          <a:bodyPr wrap="none" rtlCol="0">
            <a:spAutoFit/>
          </a:bodyPr>
          <a:lstStyle/>
          <a:p>
            <a:r>
              <a:rPr lang="ar-SA" sz="2400" b="1" dirty="0" smtClean="0">
                <a:solidFill>
                  <a:srgbClr val="7030A0"/>
                </a:solidFill>
                <a:latin typeface="Times New Roman" panose="02020603050405020304" pitchFamily="18" charset="0"/>
                <a:cs typeface="Times New Roman" panose="02020603050405020304" pitchFamily="18" charset="0"/>
              </a:rPr>
              <a:t>الطريقة</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4504" y="1817576"/>
            <a:ext cx="11591421" cy="461665"/>
          </a:xfrm>
          <a:prstGeom prst="rect">
            <a:avLst/>
          </a:prstGeom>
        </p:spPr>
        <p:txBody>
          <a:bodyPr wrap="square">
            <a:spAutoFit/>
          </a:bodyPr>
          <a:lstStyle/>
          <a:p>
            <a:pPr marL="342900" indent="-342900" algn="r" rtl="1">
              <a:buFont typeface="Arial" panose="020B0604020202020204" pitchFamily="34" charset="0"/>
              <a:buChar char="•"/>
            </a:pPr>
            <a:r>
              <a:rPr lang="ar-SA" sz="2400" b="1" dirty="0">
                <a:latin typeface="Times New Roman" panose="02020603050405020304" pitchFamily="18" charset="0"/>
                <a:cs typeface="Times New Roman" panose="02020603050405020304" pitchFamily="18" charset="0"/>
              </a:rPr>
              <a:t>سيتمكن الطالب والطالبة من الدخول على نظام الاختبار </a:t>
            </a:r>
            <a:r>
              <a:rPr lang="ar-SA" sz="2400" b="1" dirty="0" smtClean="0">
                <a:latin typeface="Times New Roman" panose="02020603050405020304" pitchFamily="18" charset="0"/>
                <a:cs typeface="Times New Roman" panose="02020603050405020304" pitchFamily="18" charset="0"/>
              </a:rPr>
              <a:t>عبر </a:t>
            </a:r>
            <a:r>
              <a:rPr lang="ar-SA" sz="2400" b="1" dirty="0">
                <a:latin typeface="Times New Roman" panose="02020603050405020304" pitchFamily="18" charset="0"/>
                <a:cs typeface="Times New Roman" panose="02020603050405020304" pitchFamily="18" charset="0"/>
              </a:rPr>
              <a:t>منصة مستقلة تستخدم في العديد من دول العالم</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647675" y="2508259"/>
            <a:ext cx="11228294" cy="1938992"/>
          </a:xfrm>
          <a:prstGeom prst="rect">
            <a:avLst/>
          </a:prstGeom>
        </p:spPr>
        <p:txBody>
          <a:bodyPr wrap="square">
            <a:spAutoFit/>
          </a:bodyPr>
          <a:lstStyle/>
          <a:p>
            <a:pPr marL="342900" indent="-342900" algn="r" rtl="1">
              <a:buFont typeface="Arial" panose="020B0604020202020204" pitchFamily="34" charset="0"/>
              <a:buChar char="•"/>
            </a:pPr>
            <a:r>
              <a:rPr lang="ar-SA" sz="2400" b="1" dirty="0" smtClean="0">
                <a:latin typeface="Times New Roman" panose="02020603050405020304" pitchFamily="18" charset="0"/>
                <a:cs typeface="Times New Roman" panose="02020603050405020304" pitchFamily="18" charset="0"/>
              </a:rPr>
              <a:t>أثبتت هذه الطريقة </a:t>
            </a:r>
            <a:r>
              <a:rPr lang="ar-SA" sz="2400" b="1" dirty="0">
                <a:latin typeface="Times New Roman" panose="02020603050405020304" pitchFamily="18" charset="0"/>
                <a:cs typeface="Times New Roman" panose="02020603050405020304" pitchFamily="18" charset="0"/>
              </a:rPr>
              <a:t>فعاليتها وكفاءتها وقدرتها على استيعاب أعداد كبيرة لاختبارات بالغة الحساسية، وسيتم التحقق من هوية الطلبة من خلال عدد من الإجراءات التي تشمل الهوية الوطنية وصورة حديثة يتم التقاطها بشكل مباشر عند استكمال إجراءات التسجيل، إضافة إلى تحديث والتحقق من البريد الإلكتروني الشخصي للطلبة، كما لا يؤثر انقطاع الإنترنت أثناء أداء الاختبار على سير الاختبار، وسترسل تفاصيل إجراء الاختبار عن بُعد على البريد الإلكتروني الشخصي لكل مختبر.</a:t>
            </a:r>
            <a:endParaRPr lang="en-US" sz="2400" b="1" dirty="0">
              <a:latin typeface="Times New Roman" panose="02020603050405020304" pitchFamily="18" charset="0"/>
              <a:cs typeface="Times New Roman" panose="02020603050405020304" pitchFamily="18" charset="0"/>
            </a:endParaRPr>
          </a:p>
        </p:txBody>
      </p:sp>
      <p:sp>
        <p:nvSpPr>
          <p:cNvPr id="9" name="Left Arrow 8"/>
          <p:cNvSpPr/>
          <p:nvPr/>
        </p:nvSpPr>
        <p:spPr>
          <a:xfrm rot="16200000">
            <a:off x="6848517" y="4872360"/>
            <a:ext cx="741805" cy="3496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51917" y="5465714"/>
            <a:ext cx="2549096" cy="461665"/>
          </a:xfrm>
          <a:prstGeom prst="rect">
            <a:avLst/>
          </a:prstGeom>
        </p:spPr>
        <p:txBody>
          <a:bodyPr wrap="none">
            <a:spAutoFit/>
          </a:bodyPr>
          <a:lstStyle/>
          <a:p>
            <a:r>
              <a:rPr lang="ar-SA" sz="2400" b="1" dirty="0">
                <a:solidFill>
                  <a:srgbClr val="00B050"/>
                </a:solidFill>
                <a:latin typeface="Times New Roman" panose="02020603050405020304" pitchFamily="18" charset="0"/>
                <a:cs typeface="Times New Roman" panose="02020603050405020304" pitchFamily="18" charset="0"/>
              </a:rPr>
              <a:t>ضمان العدالة في النتائج</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97588" y="4725650"/>
            <a:ext cx="803425" cy="461665"/>
          </a:xfrm>
          <a:prstGeom prst="rect">
            <a:avLst/>
          </a:prstGeom>
          <a:noFill/>
        </p:spPr>
        <p:txBody>
          <a:bodyPr wrap="none" rtlCol="0">
            <a:spAutoFit/>
          </a:bodyPr>
          <a:lstStyle/>
          <a:p>
            <a:r>
              <a:rPr lang="ar-SA" sz="2400" b="1" dirty="0" smtClean="0">
                <a:solidFill>
                  <a:srgbClr val="002060"/>
                </a:solidFill>
                <a:latin typeface="Times New Roman" panose="02020603050405020304" pitchFamily="18" charset="0"/>
                <a:cs typeface="Times New Roman" panose="02020603050405020304" pitchFamily="18" charset="0"/>
              </a:rPr>
              <a:t>الهدف</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431025" y="6062238"/>
            <a:ext cx="3227165" cy="461665"/>
          </a:xfrm>
          <a:prstGeom prst="rect">
            <a:avLst/>
          </a:prstGeom>
        </p:spPr>
        <p:txBody>
          <a:bodyPr wrap="none">
            <a:spAutoFit/>
          </a:bodyPr>
          <a:lstStyle/>
          <a:p>
            <a:r>
              <a:rPr lang="ar-SA" sz="2400" b="1" dirty="0">
                <a:solidFill>
                  <a:srgbClr val="00B050"/>
                </a:solidFill>
                <a:latin typeface="Times New Roman" panose="02020603050405020304" pitchFamily="18" charset="0"/>
                <a:cs typeface="Times New Roman" panose="02020603050405020304" pitchFamily="18" charset="0"/>
              </a:rPr>
              <a:t>تحقيق تكافؤ الفرص بين الطلبة</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67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4152651"/>
            <a:ext cx="11462658" cy="1200329"/>
          </a:xfrm>
          <a:prstGeom prst="rect">
            <a:avLst/>
          </a:prstGeom>
        </p:spPr>
        <p:txBody>
          <a:bodyPr wrap="square">
            <a:spAutoFit/>
          </a:bodyPr>
          <a:lstStyle/>
          <a:p>
            <a:pPr algn="r"/>
            <a:r>
              <a:rPr lang="ar-SA" sz="2400" b="1" dirty="0">
                <a:latin typeface="Times New Roman" panose="02020603050405020304" pitchFamily="18" charset="0"/>
                <a:cs typeface="Times New Roman" panose="02020603050405020304" pitchFamily="18" charset="0"/>
              </a:rPr>
              <a:t>نظام المودل المركزي مزود أيضا بتقنيات المراقبة الآلية للاختبارات باستخدام الذكاء الاصطناعي بدون تدخل بشري ويمكن إنشاء اختبارات موحدة تستوعب اختبار جميع الشعب في آن واحد وبدون انقطاع مع إمكانية تخصيص وشخصنة أسئلة الاختبار</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14155" y="1198657"/>
            <a:ext cx="9274628" cy="461665"/>
          </a:xfrm>
          <a:prstGeom prst="rect">
            <a:avLst/>
          </a:prstGeom>
        </p:spPr>
        <p:txBody>
          <a:bodyPr wrap="square">
            <a:spAutoFit/>
          </a:bodyPr>
          <a:lstStyle/>
          <a:p>
            <a:pPr algn="r" rtl="1"/>
            <a:r>
              <a:rPr lang="ar-SA" sz="2400" b="1" dirty="0">
                <a:solidFill>
                  <a:srgbClr val="002060"/>
                </a:solidFill>
                <a:latin typeface="Times New Roman" panose="02020603050405020304" pitchFamily="18" charset="0"/>
                <a:cs typeface="Times New Roman" panose="02020603050405020304" pitchFamily="18" charset="0"/>
              </a:rPr>
              <a:t>نظام إدارة التعلم (مودل) </a:t>
            </a:r>
            <a:r>
              <a:rPr lang="en-US" sz="2400" b="1" dirty="0">
                <a:solidFill>
                  <a:srgbClr val="002060"/>
                </a:solidFill>
                <a:latin typeface="Times New Roman" panose="02020603050405020304" pitchFamily="18" charset="0"/>
                <a:cs typeface="Times New Roman" panose="02020603050405020304" pitchFamily="18" charset="0"/>
              </a:rPr>
              <a:t>Moodle Learning Management System (LMS)</a:t>
            </a:r>
          </a:p>
        </p:txBody>
      </p:sp>
      <p:sp>
        <p:nvSpPr>
          <p:cNvPr id="6" name="Rectangle 5"/>
          <p:cNvSpPr/>
          <p:nvPr/>
        </p:nvSpPr>
        <p:spPr>
          <a:xfrm>
            <a:off x="457200" y="2306322"/>
            <a:ext cx="11325497" cy="1200329"/>
          </a:xfrm>
          <a:prstGeom prst="rect">
            <a:avLst/>
          </a:prstGeom>
        </p:spPr>
        <p:txBody>
          <a:bodyPr wrap="square">
            <a:spAutoFit/>
          </a:bodyPr>
          <a:lstStyle/>
          <a:p>
            <a:pPr algn="r"/>
            <a:r>
              <a:rPr lang="ar-SA" sz="2400" b="1" dirty="0">
                <a:latin typeface="Times New Roman" panose="02020603050405020304" pitchFamily="18" charset="0"/>
                <a:cs typeface="Times New Roman" panose="02020603050405020304" pitchFamily="18" charset="0"/>
              </a:rPr>
              <a:t>تم ربط نظام (المودل) بنظام التوثيق الموحد لمنظومة (أوفيس 365) والتكامل مع نظام (مايكروسوفت تيمز) بحيث تظهر للطالب جميع موارد وأنشطة المقرر المتزامن منها وغير المتزامن بما في ذلك الاختبارات والواجبات في منصة واحدة.</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71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6108" y="154771"/>
            <a:ext cx="1481221" cy="584775"/>
          </a:xfrm>
          <a:prstGeom prst="rect">
            <a:avLst/>
          </a:prstGeom>
        </p:spPr>
        <p:txBody>
          <a:bodyPr wrap="square">
            <a:spAutoFit/>
          </a:bodyPr>
          <a:lstStyle/>
          <a:p>
            <a:r>
              <a:rPr lang="ar-TN" sz="3200" b="1" dirty="0">
                <a:solidFill>
                  <a:srgbClr val="0070C0"/>
                </a:solidFill>
                <a:latin typeface="Times New Roman" panose="02020603050405020304" pitchFamily="18" charset="0"/>
                <a:cs typeface="Times New Roman" panose="02020603050405020304" pitchFamily="18" charset="0"/>
              </a:rPr>
              <a:t>محتوى</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flipH="1">
            <a:off x="1036716" y="1200788"/>
            <a:ext cx="10792690" cy="4832092"/>
          </a:xfrm>
          <a:prstGeom prst="rect">
            <a:avLst/>
          </a:prstGeom>
          <a:noFill/>
        </p:spPr>
        <p:txBody>
          <a:bodyPr wrap="square" rtlCol="0">
            <a:spAutoFit/>
          </a:bodyPr>
          <a:lstStyle/>
          <a:p>
            <a:pPr marL="514350" indent="-514350" algn="r" rtl="1">
              <a:buFont typeface="+mj-lt"/>
              <a:buAutoNum type="arabicPeriod"/>
            </a:pPr>
            <a:r>
              <a:rPr lang="ar-SA" sz="2800" b="1" dirty="0">
                <a:solidFill>
                  <a:srgbClr val="7030A0"/>
                </a:solidFill>
                <a:latin typeface="Times New Roman" panose="02020603050405020304" pitchFamily="18" charset="0"/>
                <a:cs typeface="Times New Roman" panose="02020603050405020304" pitchFamily="18" charset="0"/>
              </a:rPr>
              <a:t>ما </a:t>
            </a:r>
            <a:r>
              <a:rPr lang="ar-SA" sz="2800" b="1" dirty="0" smtClean="0">
                <a:solidFill>
                  <a:srgbClr val="7030A0"/>
                </a:solidFill>
                <a:latin typeface="Times New Roman" panose="02020603050405020304" pitchFamily="18" charset="0"/>
                <a:cs typeface="Times New Roman" panose="02020603050405020304" pitchFamily="18" charset="0"/>
              </a:rPr>
              <a:t>هى تقني</a:t>
            </a:r>
            <a:r>
              <a:rPr lang="ar-SA" sz="2800" b="1" dirty="0">
                <a:solidFill>
                  <a:srgbClr val="7030A0"/>
                </a:solidFill>
                <a:latin typeface="Times New Roman" panose="02020603050405020304" pitchFamily="18" charset="0"/>
                <a:cs typeface="Times New Roman" panose="02020603050405020304" pitchFamily="18" charset="0"/>
              </a:rPr>
              <a:t>ة</a:t>
            </a:r>
            <a:r>
              <a:rPr lang="ar-SA" sz="2800" b="1" dirty="0" smtClean="0">
                <a:solidFill>
                  <a:srgbClr val="7030A0"/>
                </a:solidFill>
                <a:latin typeface="Times New Roman" panose="02020603050405020304" pitchFamily="18" charset="0"/>
                <a:cs typeface="Times New Roman" panose="02020603050405020304" pitchFamily="18" charset="0"/>
              </a:rPr>
              <a:t> </a:t>
            </a:r>
            <a:r>
              <a:rPr lang="ar-SA" sz="2800" b="1" dirty="0">
                <a:solidFill>
                  <a:srgbClr val="7030A0"/>
                </a:solidFill>
                <a:latin typeface="Times New Roman" panose="02020603050405020304" pitchFamily="18" charset="0"/>
                <a:cs typeface="Times New Roman" panose="02020603050405020304" pitchFamily="18" charset="0"/>
              </a:rPr>
              <a:t>الذكاء </a:t>
            </a:r>
            <a:r>
              <a:rPr lang="ar-SA" sz="2800" b="1" dirty="0" smtClean="0">
                <a:solidFill>
                  <a:srgbClr val="7030A0"/>
                </a:solidFill>
                <a:latin typeface="Times New Roman" panose="02020603050405020304" pitchFamily="18" charset="0"/>
                <a:cs typeface="Times New Roman" panose="02020603050405020304" pitchFamily="18" charset="0"/>
              </a:rPr>
              <a:t>الاصطناعي</a:t>
            </a:r>
          </a:p>
          <a:p>
            <a:pPr marL="514350" indent="-514350" algn="r" rtl="1">
              <a:buFont typeface="+mj-lt"/>
              <a:buAutoNum type="arabicPeriod"/>
            </a:pPr>
            <a:r>
              <a:rPr lang="ar-SA" sz="2800" b="1" dirty="0">
                <a:solidFill>
                  <a:srgbClr val="7030A0"/>
                </a:solidFill>
                <a:latin typeface="Times New Roman" panose="02020603050405020304" pitchFamily="18" charset="0"/>
                <a:cs typeface="Times New Roman" panose="02020603050405020304" pitchFamily="18" charset="0"/>
              </a:rPr>
              <a:t>تاريخ الذكاء </a:t>
            </a:r>
            <a:r>
              <a:rPr lang="ar-SA" sz="2800" b="1" dirty="0" smtClean="0">
                <a:solidFill>
                  <a:srgbClr val="7030A0"/>
                </a:solidFill>
                <a:latin typeface="Times New Roman" panose="02020603050405020304" pitchFamily="18" charset="0"/>
                <a:cs typeface="Times New Roman" panose="02020603050405020304" pitchFamily="18" charset="0"/>
              </a:rPr>
              <a:t>الاصطناعي</a:t>
            </a:r>
          </a:p>
          <a:p>
            <a:pPr marL="514350" indent="-514350" algn="r" rtl="1">
              <a:buFont typeface="+mj-lt"/>
              <a:buAutoNum type="arabicPeriod"/>
            </a:pPr>
            <a:r>
              <a:rPr lang="ar-SA" sz="2800" b="1" dirty="0">
                <a:solidFill>
                  <a:srgbClr val="7030A0"/>
                </a:solidFill>
                <a:latin typeface="Times New Roman" panose="02020603050405020304" pitchFamily="18" charset="0"/>
                <a:cs typeface="Times New Roman" panose="02020603050405020304" pitchFamily="18" charset="0"/>
              </a:rPr>
              <a:t>أنواع الذكاء </a:t>
            </a:r>
            <a:r>
              <a:rPr lang="ar-SA" sz="2800" b="1" dirty="0" smtClean="0">
                <a:solidFill>
                  <a:srgbClr val="7030A0"/>
                </a:solidFill>
                <a:latin typeface="Times New Roman" panose="02020603050405020304" pitchFamily="18" charset="0"/>
                <a:cs typeface="Times New Roman" panose="02020603050405020304" pitchFamily="18" charset="0"/>
              </a:rPr>
              <a:t>الاصطناعي</a:t>
            </a:r>
          </a:p>
          <a:p>
            <a:pPr marL="514350" indent="-514350" algn="r" rtl="1">
              <a:buFont typeface="+mj-lt"/>
              <a:buAutoNum type="arabicPeriod"/>
            </a:pPr>
            <a:r>
              <a:rPr lang="ar-SA" sz="2800" b="1" dirty="0">
                <a:solidFill>
                  <a:srgbClr val="7030A0"/>
                </a:solidFill>
                <a:latin typeface="Times New Roman" panose="02020603050405020304" pitchFamily="18" charset="0"/>
                <a:cs typeface="Times New Roman" panose="02020603050405020304" pitchFamily="18" charset="0"/>
              </a:rPr>
              <a:t>تطبيقات الذكاء </a:t>
            </a:r>
            <a:r>
              <a:rPr lang="ar-SA" sz="2800" b="1" dirty="0" smtClean="0">
                <a:solidFill>
                  <a:srgbClr val="7030A0"/>
                </a:solidFill>
                <a:latin typeface="Times New Roman" panose="02020603050405020304" pitchFamily="18" charset="0"/>
                <a:cs typeface="Times New Roman" panose="02020603050405020304" pitchFamily="18" charset="0"/>
              </a:rPr>
              <a:t>الاصطناعي علي الاختبارات عن بعد</a:t>
            </a:r>
            <a:endParaRPr lang="en-US" sz="2800" b="1" dirty="0">
              <a:solidFill>
                <a:srgbClr val="7030A0"/>
              </a:solidFill>
              <a:latin typeface="Times New Roman" panose="02020603050405020304" pitchFamily="18" charset="0"/>
              <a:cs typeface="Times New Roman" panose="02020603050405020304" pitchFamily="18" charset="0"/>
            </a:endParaRPr>
          </a:p>
          <a:p>
            <a:pPr algn="r" rtl="1"/>
            <a:endParaRPr lang="en-US" sz="2800" b="1" dirty="0">
              <a:solidFill>
                <a:srgbClr val="7030A0"/>
              </a:solidFill>
              <a:latin typeface="Times New Roman" panose="02020603050405020304" pitchFamily="18" charset="0"/>
              <a:cs typeface="Times New Roman" panose="02020603050405020304" pitchFamily="18" charset="0"/>
            </a:endParaRPr>
          </a:p>
          <a:p>
            <a:pPr marL="514350" indent="-514350" algn="r" rtl="1">
              <a:buFont typeface="+mj-lt"/>
              <a:buAutoNum type="arabicPeriod"/>
            </a:pPr>
            <a:endParaRPr lang="en-US" sz="2800" b="1" dirty="0">
              <a:solidFill>
                <a:srgbClr val="7030A0"/>
              </a:solidFill>
              <a:latin typeface="Times New Roman" panose="02020603050405020304" pitchFamily="18" charset="0"/>
              <a:cs typeface="Times New Roman" panose="02020603050405020304" pitchFamily="18" charset="0"/>
            </a:endParaRPr>
          </a:p>
          <a:p>
            <a:pPr marL="514350" indent="-514350" algn="r" rtl="1">
              <a:buFont typeface="+mj-lt"/>
              <a:buAutoNum type="arabicPeriod"/>
            </a:pPr>
            <a:endParaRPr lang="ar-SA" sz="2800" b="1" dirty="0" smtClean="0">
              <a:solidFill>
                <a:srgbClr val="7030A0"/>
              </a:solidFill>
              <a:latin typeface="Times New Roman" panose="02020603050405020304" pitchFamily="18" charset="0"/>
              <a:cs typeface="Times New Roman" panose="02020603050405020304" pitchFamily="18" charset="0"/>
            </a:endParaRPr>
          </a:p>
          <a:p>
            <a:pPr marL="514350" indent="-514350" algn="r" rtl="1">
              <a:buFont typeface="+mj-lt"/>
              <a:buAutoNum type="arabicPeriod"/>
            </a:pPr>
            <a:endParaRPr lang="ar-SA" sz="2800" b="1" dirty="0" smtClean="0">
              <a:solidFill>
                <a:srgbClr val="7030A0"/>
              </a:solidFill>
              <a:latin typeface="Times New Roman" panose="02020603050405020304" pitchFamily="18" charset="0"/>
              <a:cs typeface="Times New Roman" panose="02020603050405020304" pitchFamily="18" charset="0"/>
            </a:endParaRPr>
          </a:p>
          <a:p>
            <a:pPr algn="r" rtl="1"/>
            <a:endParaRPr lang="en-US" sz="2800" b="1" dirty="0">
              <a:solidFill>
                <a:srgbClr val="7030A0"/>
              </a:solidFill>
              <a:latin typeface="Times New Roman" panose="02020603050405020304" pitchFamily="18" charset="0"/>
              <a:cs typeface="Times New Roman" panose="02020603050405020304" pitchFamily="18" charset="0"/>
            </a:endParaRPr>
          </a:p>
          <a:p>
            <a:pPr marL="514350" indent="-514350" algn="r" rtl="1">
              <a:buFont typeface="+mj-lt"/>
              <a:buAutoNum type="arabicPeriod"/>
            </a:pPr>
            <a:endParaRPr lang="ar-SA" sz="2800" b="1" dirty="0" smtClean="0">
              <a:solidFill>
                <a:srgbClr val="7030A0"/>
              </a:solidFill>
              <a:latin typeface="Times New Roman" panose="02020603050405020304" pitchFamily="18" charset="0"/>
              <a:cs typeface="Times New Roman" panose="02020603050405020304" pitchFamily="18" charset="0"/>
            </a:endParaRPr>
          </a:p>
          <a:p>
            <a:pPr marL="514350" indent="-514350" algn="r" rtl="1">
              <a:buFont typeface="+mj-lt"/>
              <a:buAutoNum type="arabicPeriod"/>
            </a:pP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953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199" y="234354"/>
            <a:ext cx="4545107" cy="461665"/>
          </a:xfrm>
          <a:prstGeom prst="rect">
            <a:avLst/>
          </a:prstGeom>
        </p:spPr>
        <p:txBody>
          <a:bodyPr wrap="square">
            <a:spAutoFit/>
          </a:bodyPr>
          <a:lstStyle/>
          <a:p>
            <a:pPr marL="457200" indent="-457200" algn="r" rtl="1">
              <a:buFont typeface="+mj-lt"/>
              <a:buAutoNum type="arabicPeriod"/>
            </a:pPr>
            <a:r>
              <a:rPr lang="ar-SA" sz="2400" b="1" dirty="0">
                <a:solidFill>
                  <a:srgbClr val="7030A0"/>
                </a:solidFill>
                <a:latin typeface="Times New Roman" panose="02020603050405020304" pitchFamily="18" charset="0"/>
                <a:cs typeface="Times New Roman" panose="02020603050405020304" pitchFamily="18" charset="0"/>
              </a:rPr>
              <a:t>تعريف الذكاء </a:t>
            </a:r>
            <a:r>
              <a:rPr lang="ar-SA" sz="2400" b="1" dirty="0" smtClean="0">
                <a:solidFill>
                  <a:srgbClr val="7030A0"/>
                </a:solidFill>
                <a:latin typeface="Times New Roman" panose="02020603050405020304" pitchFamily="18" charset="0"/>
                <a:cs typeface="Times New Roman" panose="02020603050405020304" pitchFamily="18" charset="0"/>
              </a:rPr>
              <a:t>الاصطناعي</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62148" y="1088299"/>
            <a:ext cx="11155679" cy="769441"/>
          </a:xfrm>
          <a:prstGeom prst="rect">
            <a:avLst/>
          </a:prstGeom>
        </p:spPr>
        <p:txBody>
          <a:bodyPr wrap="square">
            <a:spAutoFit/>
          </a:bodyPr>
          <a:lstStyle/>
          <a:p>
            <a:pPr algn="r" rtl="1"/>
            <a:r>
              <a:rPr lang="ar-SA" sz="2400" b="1" dirty="0" smtClean="0">
                <a:latin typeface="Times New Roman" panose="02020603050405020304" pitchFamily="18" charset="0"/>
                <a:cs typeface="Times New Roman" panose="02020603050405020304" pitchFamily="18" charset="0"/>
              </a:rPr>
              <a:t>يعبر </a:t>
            </a:r>
            <a:r>
              <a:rPr lang="ar-SA" sz="2400" b="1" dirty="0">
                <a:latin typeface="Times New Roman" panose="02020603050405020304" pitchFamily="18" charset="0"/>
                <a:cs typeface="Times New Roman" panose="02020603050405020304" pitchFamily="18" charset="0"/>
              </a:rPr>
              <a:t>الذكاء الاصطناعي </a:t>
            </a:r>
            <a:r>
              <a:rPr lang="ar-SA" sz="2400" b="1" dirty="0" smtClean="0">
                <a:latin typeface="Times New Roman" panose="02020603050405020304" pitchFamily="18" charset="0"/>
                <a:cs typeface="Times New Roman" panose="02020603050405020304" pitchFamily="18" charset="0"/>
              </a:rPr>
              <a:t>بالإنجليزيّة:</a:t>
            </a:r>
            <a:r>
              <a:rPr lang="ar-SA" sz="2000" b="1" dirty="0">
                <a:latin typeface="Times New Roman" panose="02020603050405020304" pitchFamily="18" charset="0"/>
                <a:cs typeface="Times New Roman" panose="02020603050405020304" pitchFamily="18" charset="0"/>
              </a:rPr>
              <a:t/>
            </a:r>
            <a:br>
              <a:rPr lang="ar-SA" sz="2000" b="1"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95943" y="1997839"/>
            <a:ext cx="11996058" cy="2677656"/>
          </a:xfrm>
          <a:prstGeom prst="rect">
            <a:avLst/>
          </a:prstGeom>
        </p:spPr>
        <p:txBody>
          <a:bodyPr wrap="square">
            <a:spAutoFit/>
          </a:bodyPr>
          <a:lstStyle/>
          <a:p>
            <a:pPr algn="r" rtl="1"/>
            <a:r>
              <a:rPr lang="ar-SA" sz="2400" b="1" dirty="0" smtClean="0">
                <a:latin typeface="Times New Roman" panose="02020603050405020304" pitchFamily="18" charset="0"/>
                <a:cs typeface="Times New Roman" panose="02020603050405020304" pitchFamily="18" charset="0"/>
              </a:rPr>
              <a:t>أحد </a:t>
            </a:r>
            <a:r>
              <a:rPr lang="ar-SA" sz="2400" b="1" dirty="0">
                <a:latin typeface="Times New Roman" panose="02020603050405020304" pitchFamily="18" charset="0"/>
                <a:cs typeface="Times New Roman" panose="02020603050405020304" pitchFamily="18" charset="0"/>
              </a:rPr>
              <a:t>فروع علم الحاسوب، وإحدى الركائز الأساسية التي تقوم عليها صناعة التكنولوجيا في العصر الحالي، ويُمكن تعريف مصطلح الذكاء الاصطناعي -الذي يُشار له </a:t>
            </a:r>
            <a:r>
              <a:rPr lang="ar-SA" sz="2400" b="1" dirty="0" smtClean="0">
                <a:latin typeface="Times New Roman" panose="02020603050405020304" pitchFamily="18" charset="0"/>
                <a:cs typeface="Times New Roman" panose="02020603050405020304" pitchFamily="18" charset="0"/>
              </a:rPr>
              <a:t>بالاختصار</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 </a:t>
            </a:r>
            <a:r>
              <a:rPr lang="ar-SA" sz="2400" b="1" dirty="0" smtClean="0">
                <a:latin typeface="Times New Roman" panose="02020603050405020304" pitchFamily="18" charset="0"/>
                <a:cs typeface="Times New Roman" panose="02020603050405020304" pitchFamily="18" charset="0"/>
              </a:rPr>
              <a:t>بأنه </a:t>
            </a:r>
            <a:r>
              <a:rPr lang="ar-SA" sz="2400" b="1" dirty="0">
                <a:latin typeface="Times New Roman" panose="02020603050405020304" pitchFamily="18" charset="0"/>
                <a:cs typeface="Times New Roman" panose="02020603050405020304" pitchFamily="18" charset="0"/>
              </a:rPr>
              <a:t>قدرة الآلات والحواسيب الرقميّة على القيام بمهام مُعينة تُحاكي وتُشابه تلك التي تقوم بها الكائنات الذكيّة؛ كالقدرة على التفكير أو التعلُم من التجارب السابقة أو غيرها من العمليات الأُخرى التي تتطلب عمليات ذهنية، كما يهدف الذكاء الاصطناعي إلى الوصول إلى أنظمة تتمتع بالذكاء وتتصرف على النحو الذي يتصرف به البشر من حيث التعلُم والفهم، بحيث تُقدم تلك الأنظمة لمُستخدميها خدمات مُختلفة من التعليم والإرشاد والتفاعل وما إلى </a:t>
            </a:r>
            <a:r>
              <a:rPr lang="ar-SA" sz="2400" b="1" dirty="0" smtClean="0">
                <a:latin typeface="Times New Roman" panose="02020603050405020304" pitchFamily="18" charset="0"/>
                <a:cs typeface="Times New Roman" panose="02020603050405020304" pitchFamily="18" charset="0"/>
              </a:rPr>
              <a:t>ذلك</a:t>
            </a:r>
            <a:r>
              <a:rPr lang="en-US" sz="2400" b="1" dirty="0">
                <a:latin typeface="Times New Roman" panose="02020603050405020304" pitchFamily="18" charset="0"/>
                <a:cs typeface="Times New Roman" panose="02020603050405020304" pitchFamily="18" charset="0"/>
              </a:rPr>
              <a:t>.</a:t>
            </a: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endParaRPr lang="en-US" sz="2400" dirty="0"/>
          </a:p>
        </p:txBody>
      </p:sp>
      <p:sp>
        <p:nvSpPr>
          <p:cNvPr id="7" name="Rectangle 6"/>
          <p:cNvSpPr/>
          <p:nvPr/>
        </p:nvSpPr>
        <p:spPr>
          <a:xfrm>
            <a:off x="5388719" y="1088299"/>
            <a:ext cx="2741456" cy="400110"/>
          </a:xfrm>
          <a:prstGeom prst="rect">
            <a:avLst/>
          </a:prstGeom>
        </p:spPr>
        <p:txBody>
          <a:bodyPr wrap="non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(Artificial </a:t>
            </a:r>
            <a:r>
              <a:rPr lang="en-US" sz="2000" b="1" dirty="0">
                <a:solidFill>
                  <a:srgbClr val="FF0000"/>
                </a:solidFill>
                <a:latin typeface="Times New Roman" panose="02020603050405020304" pitchFamily="18" charset="0"/>
                <a:cs typeface="Times New Roman" panose="02020603050405020304" pitchFamily="18" charset="0"/>
              </a:rPr>
              <a:t>Intelligence) </a:t>
            </a:r>
            <a:endParaRPr lang="en-US" sz="2000" dirty="0">
              <a:solidFill>
                <a:srgbClr val="FF0000"/>
              </a:solidFill>
            </a:endParaRPr>
          </a:p>
        </p:txBody>
      </p:sp>
    </p:spTree>
    <p:extLst>
      <p:ext uri="{BB962C8B-B14F-4D97-AF65-F5344CB8AC3E}">
        <p14:creationId xmlns:p14="http://schemas.microsoft.com/office/powerpoint/2010/main" val="118114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27291" y="546599"/>
            <a:ext cx="10133784" cy="5389624"/>
          </a:xfrm>
          <a:prstGeom prst="rect">
            <a:avLst/>
          </a:prstGeom>
        </p:spPr>
      </p:pic>
    </p:spTree>
    <p:extLst>
      <p:ext uri="{BB962C8B-B14F-4D97-AF65-F5344CB8AC3E}">
        <p14:creationId xmlns:p14="http://schemas.microsoft.com/office/powerpoint/2010/main" val="265012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8080" y="560925"/>
            <a:ext cx="3958046" cy="461665"/>
          </a:xfrm>
          <a:prstGeom prst="rect">
            <a:avLst/>
          </a:prstGeom>
        </p:spPr>
        <p:txBody>
          <a:bodyPr wrap="square">
            <a:spAutoFit/>
          </a:bodyPr>
          <a:lstStyle/>
          <a:p>
            <a:pPr marL="457200" indent="-457200" algn="r" rtl="1">
              <a:buFont typeface="+mj-lt"/>
              <a:buAutoNum type="arabicPeriod" startAt="2"/>
            </a:pPr>
            <a:r>
              <a:rPr lang="ar-SA" sz="2400" b="1" dirty="0">
                <a:solidFill>
                  <a:srgbClr val="7030A0"/>
                </a:solidFill>
                <a:latin typeface="Times New Roman" panose="02020603050405020304" pitchFamily="18" charset="0"/>
                <a:cs typeface="Times New Roman" panose="02020603050405020304" pitchFamily="18" charset="0"/>
              </a:rPr>
              <a:t>تاريخ الذكاء </a:t>
            </a:r>
            <a:r>
              <a:rPr lang="ar-SA" sz="2400" b="1" dirty="0" smtClean="0">
                <a:solidFill>
                  <a:srgbClr val="7030A0"/>
                </a:solidFill>
                <a:latin typeface="Times New Roman" panose="02020603050405020304" pitchFamily="18" charset="0"/>
                <a:cs typeface="Times New Roman" panose="02020603050405020304" pitchFamily="18" charset="0"/>
              </a:rPr>
              <a:t>الاصطناعي</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305342"/>
            <a:ext cx="11220994" cy="1938992"/>
          </a:xfrm>
          <a:prstGeom prst="rect">
            <a:avLst/>
          </a:prstGeom>
        </p:spPr>
        <p:txBody>
          <a:bodyPr wrap="square">
            <a:spAutoFit/>
          </a:bodyPr>
          <a:lstStyle/>
          <a:p>
            <a:pPr marL="342900" indent="-342900" algn="r" rtl="1">
              <a:buFont typeface="Arial" panose="020B0604020202020204" pitchFamily="34" charset="0"/>
              <a:buChar char="•"/>
            </a:pPr>
            <a:r>
              <a:rPr lang="ar-SA" sz="2400" b="1" dirty="0">
                <a:latin typeface="Times New Roman" panose="02020603050405020304" pitchFamily="18" charset="0"/>
                <a:cs typeface="Times New Roman" panose="02020603050405020304" pitchFamily="18" charset="0"/>
              </a:rPr>
              <a:t>يعود تاريخ ظهور مصطلح الذكاء الاصطناعي إلى العقد الخمسين من القرن العشرين، وتحديداً عام 1950م عندما قام العالِم آلان تورينغ </a:t>
            </a:r>
            <a:r>
              <a:rPr lang="ar-SA" sz="2400" b="1" dirty="0" smtClean="0">
                <a:latin typeface="Times New Roman" panose="02020603050405020304" pitchFamily="18" charset="0"/>
                <a:cs typeface="Times New Roman" panose="02020603050405020304" pitchFamily="18" charset="0"/>
              </a:rPr>
              <a:t>بتقديم </a:t>
            </a:r>
            <a:r>
              <a:rPr lang="ar-SA" sz="2400" b="1" dirty="0">
                <a:latin typeface="Times New Roman" panose="02020603050405020304" pitchFamily="18" charset="0"/>
                <a:cs typeface="Times New Roman" panose="02020603050405020304" pitchFamily="18" charset="0"/>
              </a:rPr>
              <a:t>ما يُعرف باختبار تورينج (بالإنجليزيّة: </a:t>
            </a:r>
            <a:r>
              <a:rPr lang="en-US" sz="2400" b="1" dirty="0" smtClean="0">
                <a:latin typeface="Times New Roman" panose="02020603050405020304" pitchFamily="18" charset="0"/>
                <a:cs typeface="Times New Roman" panose="02020603050405020304" pitchFamily="18" charset="0"/>
              </a:rPr>
              <a:t>(Turing </a:t>
            </a:r>
            <a:r>
              <a:rPr lang="en-US" sz="2400" b="1" dirty="0">
                <a:latin typeface="Times New Roman" panose="02020603050405020304" pitchFamily="18" charset="0"/>
                <a:cs typeface="Times New Roman" panose="02020603050405020304" pitchFamily="18" charset="0"/>
              </a:rPr>
              <a:t>Test</a:t>
            </a:r>
            <a:r>
              <a:rPr lang="en-US" sz="2400" b="1" dirty="0" smtClean="0">
                <a:latin typeface="Times New Roman" panose="02020603050405020304" pitchFamily="18" charset="0"/>
                <a:cs typeface="Times New Roman" panose="02020603050405020304" pitchFamily="18" charset="0"/>
              </a:rPr>
              <a:t>)، </a:t>
            </a:r>
            <a:r>
              <a:rPr lang="ar-SA" sz="2400" b="1" dirty="0" smtClean="0">
                <a:latin typeface="Times New Roman" panose="02020603050405020304" pitchFamily="18" charset="0"/>
                <a:cs typeface="Times New Roman" panose="02020603050405020304" pitchFamily="18" charset="0"/>
              </a:rPr>
              <a:t>الذي </a:t>
            </a:r>
            <a:r>
              <a:rPr lang="ar-SA" sz="2400" b="1" dirty="0">
                <a:latin typeface="Times New Roman" panose="02020603050405020304" pitchFamily="18" charset="0"/>
                <a:cs typeface="Times New Roman" panose="02020603050405020304" pitchFamily="18" charset="0"/>
              </a:rPr>
              <a:t>يُعني بتقييم الذكاء لجهاز الكمبيوتر، وتصنيفه ذكياً في حال قدرته على محاكاة العقل البشري</a:t>
            </a:r>
            <a:br>
              <a:rPr lang="ar-SA" sz="2400" b="1" dirty="0">
                <a:latin typeface="Times New Roman" panose="02020603050405020304" pitchFamily="18" charset="0"/>
                <a:cs typeface="Times New Roman" panose="02020603050405020304" pitchFamily="18" charset="0"/>
              </a:rPr>
            </a:b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866502" y="3034831"/>
            <a:ext cx="11325498" cy="2308324"/>
          </a:xfrm>
          <a:prstGeom prst="rect">
            <a:avLst/>
          </a:prstGeom>
        </p:spPr>
        <p:txBody>
          <a:bodyPr wrap="square">
            <a:spAutoFit/>
          </a:bodyPr>
          <a:lstStyle/>
          <a:p>
            <a:pPr marL="342900" indent="-342900" algn="l" rtl="1">
              <a:buFont typeface="Arial" panose="020B0604020202020204" pitchFamily="34" charset="0"/>
              <a:buChar char="•"/>
            </a:pPr>
            <a:r>
              <a:rPr lang="ar-SA" sz="2400" b="1" dirty="0">
                <a:latin typeface="Times New Roman" panose="02020603050405020304" pitchFamily="18" charset="0"/>
                <a:cs typeface="Times New Roman" panose="02020603050405020304" pitchFamily="18" charset="0"/>
              </a:rPr>
              <a:t>وبدأت وتيرة التسارع في علم الذكاء الاصطناعي في بداية القرن الواحد والعشرين حتى أصبحت الروبوتات التفاعليّة مُتاحة في المتاجر، بل إن الأمر تعدى ذلك ليصبح هناك روبوت يتفاعل مع المشاعر المختلفة من خلال تعابير الوجه، وغيرها من الروبوتات التي أصبحت تقوم بمهام صعبة كالروبوت نوماد (بالإنجليزيّة: </a:t>
            </a:r>
            <a:r>
              <a:rPr lang="en-US" sz="2400" b="1" dirty="0">
                <a:latin typeface="Times New Roman" panose="02020603050405020304" pitchFamily="18" charset="0"/>
                <a:cs typeface="Times New Roman" panose="02020603050405020304" pitchFamily="18" charset="0"/>
              </a:rPr>
              <a:t>Nomad) </a:t>
            </a:r>
            <a:r>
              <a:rPr lang="ar-SA" sz="2400" b="1" dirty="0">
                <a:latin typeface="Times New Roman" panose="02020603050405020304" pitchFamily="18" charset="0"/>
                <a:cs typeface="Times New Roman" panose="02020603050405020304" pitchFamily="18" charset="0"/>
              </a:rPr>
              <a:t>الذي يقوم بمهمة البحث والاستكشاف عن الأماكن النائية في القطب الجنوبي، ويُحدد موقع النيازك في المنطقة</a:t>
            </a:r>
            <a:br>
              <a:rPr lang="ar-SA" sz="2400" b="1" dirty="0">
                <a:latin typeface="Times New Roman" panose="02020603050405020304" pitchFamily="18" charset="0"/>
                <a:cs typeface="Times New Roman" panose="02020603050405020304" pitchFamily="18" charset="0"/>
              </a:rPr>
            </a:b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45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68371" y="849222"/>
            <a:ext cx="8781914" cy="5612175"/>
          </a:xfrm>
          <a:prstGeom prst="rect">
            <a:avLst/>
          </a:prstGeom>
        </p:spPr>
      </p:pic>
    </p:spTree>
    <p:extLst>
      <p:ext uri="{BB962C8B-B14F-4D97-AF65-F5344CB8AC3E}">
        <p14:creationId xmlns:p14="http://schemas.microsoft.com/office/powerpoint/2010/main" val="421333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8423" y="378045"/>
            <a:ext cx="3426696" cy="1200329"/>
          </a:xfrm>
          <a:prstGeom prst="rect">
            <a:avLst/>
          </a:prstGeom>
        </p:spPr>
        <p:txBody>
          <a:bodyPr wrap="square">
            <a:spAutoFit/>
          </a:bodyPr>
          <a:lstStyle/>
          <a:p>
            <a:pPr marL="457200" indent="-457200" algn="r" rtl="1">
              <a:buFont typeface="+mj-lt"/>
              <a:buAutoNum type="arabicPeriod" startAt="3"/>
            </a:pPr>
            <a:r>
              <a:rPr lang="ar-SA" sz="2400" b="1" dirty="0">
                <a:solidFill>
                  <a:srgbClr val="7030A0"/>
                </a:solidFill>
                <a:latin typeface="Times New Roman" panose="02020603050405020304" pitchFamily="18" charset="0"/>
                <a:cs typeface="Times New Roman" panose="02020603050405020304" pitchFamily="18" charset="0"/>
              </a:rPr>
              <a:t>أنواع الذكاء الاصطناعي</a:t>
            </a:r>
            <a:br>
              <a:rPr lang="ar-SA" sz="2400" b="1" dirty="0">
                <a:solidFill>
                  <a:srgbClr val="7030A0"/>
                </a:solidFill>
                <a:latin typeface="Times New Roman" panose="02020603050405020304" pitchFamily="18" charset="0"/>
                <a:cs typeface="Times New Roman" panose="02020603050405020304" pitchFamily="18" charset="0"/>
              </a:rPr>
            </a:br>
            <a:r>
              <a:rPr lang="ar-SA" sz="2400" b="1" dirty="0">
                <a:solidFill>
                  <a:srgbClr val="7030A0"/>
                </a:solidFill>
                <a:latin typeface="Times New Roman" panose="02020603050405020304" pitchFamily="18" charset="0"/>
                <a:cs typeface="Times New Roman" panose="02020603050405020304" pitchFamily="18" charset="0"/>
              </a:rPr>
              <a:t/>
            </a:r>
            <a:br>
              <a:rPr lang="ar-SA" sz="2400" b="1" dirty="0">
                <a:solidFill>
                  <a:srgbClr val="7030A0"/>
                </a:solidFill>
                <a:latin typeface="Times New Roman" panose="02020603050405020304" pitchFamily="18" charset="0"/>
                <a:cs typeface="Times New Roman" panose="02020603050405020304" pitchFamily="18" charset="0"/>
              </a:rPr>
            </a:b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4766" y="1180071"/>
            <a:ext cx="11247121" cy="2308324"/>
          </a:xfrm>
          <a:prstGeom prst="rect">
            <a:avLst/>
          </a:prstGeom>
        </p:spPr>
        <p:txBody>
          <a:bodyPr wrap="square">
            <a:spAutoFit/>
          </a:bodyPr>
          <a:lstStyle/>
          <a:p>
            <a:pPr algn="r"/>
            <a:r>
              <a:rPr lang="ar-SA" sz="2400" b="1" dirty="0" smtClean="0">
                <a:solidFill>
                  <a:srgbClr val="333333"/>
                </a:solidFill>
                <a:latin typeface="Times New Roman" panose="02020603050405020304" pitchFamily="18" charset="0"/>
                <a:cs typeface="Times New Roman" panose="02020603050405020304" pitchFamily="18" charset="0"/>
              </a:rPr>
              <a:t>يُمكن </a:t>
            </a:r>
            <a:r>
              <a:rPr lang="ar-SA" sz="2400" b="1" dirty="0">
                <a:solidFill>
                  <a:srgbClr val="333333"/>
                </a:solidFill>
                <a:latin typeface="Times New Roman" panose="02020603050405020304" pitchFamily="18" charset="0"/>
                <a:cs typeface="Times New Roman" panose="02020603050405020304" pitchFamily="18" charset="0"/>
              </a:rPr>
              <a:t>تصنيف الذكاء الاصطناعي تِبعاً لما يتمتع به من قدرات إلى ثلاثة أنواع مُختلفة على النحو الآتي</a:t>
            </a: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endParaRPr lang="en-US" sz="2400" b="1" dirty="0" smtClean="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ar-SA" sz="2400" b="1" dirty="0" smtClean="0">
                <a:solidFill>
                  <a:srgbClr val="C00000"/>
                </a:solidFill>
                <a:latin typeface="Times New Roman" panose="02020603050405020304" pitchFamily="18" charset="0"/>
                <a:cs typeface="Times New Roman" panose="02020603050405020304" pitchFamily="18" charset="0"/>
              </a:rPr>
              <a:t>الذكاء </a:t>
            </a:r>
            <a:r>
              <a:rPr lang="ar-SA" sz="2400" b="1" dirty="0">
                <a:solidFill>
                  <a:srgbClr val="C00000"/>
                </a:solidFill>
                <a:latin typeface="Times New Roman" panose="02020603050405020304" pitchFamily="18" charset="0"/>
                <a:cs typeface="Times New Roman" panose="02020603050405020304" pitchFamily="18" charset="0"/>
              </a:rPr>
              <a:t>الاصطناعي العام</a:t>
            </a:r>
            <a:r>
              <a:rPr lang="ar-SA" sz="2400" b="1" dirty="0">
                <a:latin typeface="Times New Roman" panose="02020603050405020304" pitchFamily="18" charset="0"/>
                <a:cs typeface="Times New Roman" panose="02020603050405020304" pitchFamily="18" charset="0"/>
              </a:rPr>
              <a:t>: (بالإنجليزيّة</a:t>
            </a:r>
            <a:r>
              <a:rPr lang="ar-SA" dirty="0" smtClean="0"/>
              <a:t>: </a:t>
            </a:r>
            <a:r>
              <a:rPr lang="en-US" b="1" dirty="0" smtClean="0">
                <a:solidFill>
                  <a:srgbClr val="C00000"/>
                </a:solidFill>
              </a:rPr>
              <a:t>General A</a:t>
            </a:r>
            <a:r>
              <a:rPr lang="en-US" sz="2400" dirty="0"/>
              <a:t/>
            </a:r>
            <a:br>
              <a:rPr lang="en-US" sz="2400" dirty="0"/>
            </a:br>
            <a:r>
              <a:rPr lang="en-US" sz="2400" dirty="0"/>
              <a:t/>
            </a:r>
            <a:br>
              <a:rPr lang="en-US" sz="2400" dirty="0"/>
            </a:b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61554" y="1734068"/>
            <a:ext cx="11473543" cy="1200329"/>
          </a:xfrm>
          <a:prstGeom prst="rect">
            <a:avLst/>
          </a:prstGeom>
        </p:spPr>
        <p:txBody>
          <a:bodyPr wrap="square">
            <a:spAutoFit/>
          </a:bodyPr>
          <a:lstStyle/>
          <a:p>
            <a:pPr marL="342900" indent="-342900" algn="l" rtl="1">
              <a:buFont typeface="Arial" panose="020B0604020202020204" pitchFamily="34" charset="0"/>
              <a:buChar char="•"/>
            </a:pPr>
            <a:r>
              <a:rPr lang="ar-SA" sz="2400" b="1" dirty="0">
                <a:solidFill>
                  <a:srgbClr val="C00000"/>
                </a:solidFill>
                <a:latin typeface="Times New Roman" panose="02020603050405020304" pitchFamily="18" charset="0"/>
                <a:cs typeface="Times New Roman" panose="02020603050405020304" pitchFamily="18" charset="0"/>
              </a:rPr>
              <a:t>الذكاء الاصطناعي المحدود أو الضيق: </a:t>
            </a:r>
            <a:r>
              <a:rPr lang="ar-SA" sz="2400" b="1" dirty="0">
                <a:solidFill>
                  <a:srgbClr val="333333"/>
                </a:solidFill>
                <a:latin typeface="Times New Roman" panose="02020603050405020304" pitchFamily="18" charset="0"/>
                <a:cs typeface="Times New Roman" panose="02020603050405020304" pitchFamily="18" charset="0"/>
              </a:rPr>
              <a:t>يُعتبر الذكاء الاصطناعي المحدود أو الضيق </a:t>
            </a:r>
            <a:r>
              <a:rPr lang="ar-SA" sz="2400" b="1" dirty="0" smtClean="0">
                <a:solidFill>
                  <a:srgbClr val="333333"/>
                </a:solidFill>
                <a:latin typeface="Times New Roman" panose="02020603050405020304" pitchFamily="18" charset="0"/>
                <a:cs typeface="Times New Roman" panose="02020603050405020304" pitchFamily="18" charset="0"/>
              </a:rPr>
              <a:t>بالإنجليزيّة</a:t>
            </a:r>
            <a:r>
              <a:rPr lang="ar-SA" sz="2400" b="1" dirty="0">
                <a:solidFill>
                  <a:srgbClr val="333333"/>
                </a:solidFill>
                <a:latin typeface="Times New Roman" panose="02020603050405020304" pitchFamily="18" charset="0"/>
                <a:cs typeface="Times New Roman" panose="02020603050405020304" pitchFamily="18" charset="0"/>
              </a:rPr>
              <a:t>: </a:t>
            </a:r>
            <a:r>
              <a:rPr lang="en-US" sz="2400" b="1" dirty="0" smtClean="0">
                <a:solidFill>
                  <a:srgbClr val="333333"/>
                </a:solidFill>
                <a:latin typeface="Times New Roman" panose="02020603050405020304" pitchFamily="18" charset="0"/>
                <a:cs typeface="Times New Roman" panose="02020603050405020304" pitchFamily="18" charset="0"/>
              </a:rPr>
              <a:t>Weak </a:t>
            </a:r>
            <a:r>
              <a:rPr lang="en-US" sz="2400" b="1" dirty="0">
                <a:solidFill>
                  <a:srgbClr val="333333"/>
                </a:solidFill>
                <a:latin typeface="Times New Roman" panose="02020603050405020304" pitchFamily="18" charset="0"/>
                <a:cs typeface="Times New Roman" panose="02020603050405020304" pitchFamily="18" charset="0"/>
              </a:rPr>
              <a:t>AI or Narrow AI)</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806274" y="2888229"/>
            <a:ext cx="9122229" cy="1200329"/>
          </a:xfrm>
          <a:prstGeom prst="rect">
            <a:avLst/>
          </a:prstGeom>
        </p:spPr>
        <p:txBody>
          <a:bodyPr wrap="square">
            <a:spAutoFit/>
          </a:bodyPr>
          <a:lstStyle/>
          <a:p>
            <a:pPr marL="342900" indent="-342900" algn="r" rtl="1">
              <a:buFont typeface="Arial" panose="020B0604020202020204" pitchFamily="34" charset="0"/>
              <a:buChar char="•"/>
            </a:pPr>
            <a:r>
              <a:rPr lang="ar-SA" sz="2400" b="1" dirty="0">
                <a:solidFill>
                  <a:srgbClr val="C00000"/>
                </a:solidFill>
                <a:latin typeface="Times New Roman" panose="02020603050405020304" pitchFamily="18" charset="0"/>
                <a:cs typeface="Times New Roman" panose="02020603050405020304" pitchFamily="18" charset="0"/>
              </a:rPr>
              <a:t>الذكاء الاصطناعي الفائق</a:t>
            </a:r>
            <a:r>
              <a:rPr lang="ar-SA" sz="2400" b="1" dirty="0">
                <a:solidFill>
                  <a:srgbClr val="333333"/>
                </a:solidFill>
                <a:latin typeface="Times New Roman" panose="02020603050405020304" pitchFamily="18" charset="0"/>
                <a:cs typeface="Times New Roman" panose="02020603050405020304" pitchFamily="18" charset="0"/>
              </a:rPr>
              <a:t>: </a:t>
            </a:r>
            <a:r>
              <a:rPr lang="ar-SA" sz="2400" b="1" dirty="0">
                <a:latin typeface="Times New Roman" panose="02020603050405020304" pitchFamily="18" charset="0"/>
                <a:cs typeface="Times New Roman" panose="02020603050405020304" pitchFamily="18" charset="0"/>
              </a:rPr>
              <a:t>يُعتبر الذكاء الاصطناعي الفائق </a:t>
            </a:r>
            <a:r>
              <a:rPr lang="ar-SA" sz="2400" b="1" dirty="0" smtClean="0">
                <a:latin typeface="Times New Roman" panose="02020603050405020304" pitchFamily="18" charset="0"/>
                <a:cs typeface="Times New Roman" panose="02020603050405020304" pitchFamily="18" charset="0"/>
              </a:rPr>
              <a:t>بالإنجليزيّة</a:t>
            </a:r>
            <a:r>
              <a:rPr lang="ar-SA" sz="2400" b="1" dirty="0">
                <a:solidFill>
                  <a:srgbClr val="333333"/>
                </a:solidFill>
                <a:latin typeface="Times New Roman" panose="02020603050405020304" pitchFamily="18" charset="0"/>
                <a:cs typeface="Times New Roman" panose="02020603050405020304" pitchFamily="18" charset="0"/>
              </a:rPr>
              <a:t>: </a:t>
            </a:r>
            <a:r>
              <a:rPr lang="en-US" sz="2400" b="1" dirty="0">
                <a:solidFill>
                  <a:srgbClr val="333333"/>
                </a:solidFill>
                <a:latin typeface="Times New Roman" panose="02020603050405020304" pitchFamily="18" charset="0"/>
                <a:cs typeface="Times New Roman" panose="02020603050405020304" pitchFamily="18" charset="0"/>
              </a:rPr>
              <a:t>Super AI)</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852686" y="3673059"/>
            <a:ext cx="10075817" cy="1569660"/>
          </a:xfrm>
          <a:prstGeom prst="rect">
            <a:avLst/>
          </a:prstGeom>
        </p:spPr>
        <p:txBody>
          <a:bodyPr wrap="square">
            <a:spAutoFit/>
          </a:bodyPr>
          <a:lstStyle/>
          <a:p>
            <a:pPr marL="285750" indent="-285750" algn="r" rtl="1">
              <a:buFont typeface="Arial" panose="020B0604020202020204" pitchFamily="34" charset="0"/>
              <a:buChar char="•"/>
            </a:pPr>
            <a:r>
              <a:rPr lang="ar-SA" sz="2400" b="1" dirty="0">
                <a:solidFill>
                  <a:srgbClr val="C00000"/>
                </a:solidFill>
                <a:latin typeface="Times New Roman" panose="02020603050405020304" pitchFamily="18" charset="0"/>
                <a:cs typeface="Times New Roman" panose="02020603050405020304" pitchFamily="18" charset="0"/>
              </a:rPr>
              <a:t>الآلات التفاعليّة:</a:t>
            </a:r>
            <a:br>
              <a:rPr lang="ar-SA" sz="2400" b="1" dirty="0">
                <a:solidFill>
                  <a:srgbClr val="C00000"/>
                </a:solidFill>
                <a:latin typeface="Times New Roman" panose="02020603050405020304" pitchFamily="18" charset="0"/>
                <a:cs typeface="Times New Roman" panose="02020603050405020304" pitchFamily="18" charset="0"/>
              </a:rPr>
            </a:br>
            <a:r>
              <a:rPr lang="ar-SA" sz="2400" b="1" dirty="0">
                <a:latin typeface="Times New Roman" panose="02020603050405020304" pitchFamily="18" charset="0"/>
                <a:cs typeface="Times New Roman" panose="02020603050405020304" pitchFamily="18" charset="0"/>
              </a:rPr>
              <a:t>يُعتبر الذكاء الاصطناعي الخاص بالآلات التفاعليّة (بالإنجليزيّة: </a:t>
            </a:r>
            <a:r>
              <a:rPr lang="en-US" sz="2400" b="1" dirty="0">
                <a:latin typeface="Times New Roman" panose="02020603050405020304" pitchFamily="18" charset="0"/>
                <a:cs typeface="Times New Roman" panose="02020603050405020304" pitchFamily="18" charset="0"/>
              </a:rPr>
              <a:t>Reactive Machine</a:t>
            </a:r>
            <a:r>
              <a:rPr lang="en-US" sz="2400" dirty="0"/>
              <a:t/>
            </a:r>
            <a:br>
              <a:rPr lang="en-US" sz="2400" dirty="0"/>
            </a:br>
            <a:r>
              <a:rPr lang="en-US" sz="2400" dirty="0"/>
              <a:t/>
            </a:r>
            <a:br>
              <a:rPr lang="en-US" sz="2400" dirty="0"/>
            </a:b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17423" y="4727959"/>
            <a:ext cx="11217696" cy="1200329"/>
          </a:xfrm>
          <a:prstGeom prst="rect">
            <a:avLst/>
          </a:prstGeom>
        </p:spPr>
        <p:txBody>
          <a:bodyPr wrap="square">
            <a:spAutoFit/>
          </a:bodyPr>
          <a:lstStyle/>
          <a:p>
            <a:pPr algn="r" rtl="1"/>
            <a:r>
              <a:rPr lang="ar-SA" sz="2400" b="1" dirty="0" smtClean="0">
                <a:solidFill>
                  <a:srgbClr val="C00000"/>
                </a:solidFill>
                <a:latin typeface="Times New Roman" panose="02020603050405020304" pitchFamily="18" charset="0"/>
                <a:cs typeface="Times New Roman" panose="02020603050405020304" pitchFamily="18" charset="0"/>
              </a:rPr>
              <a:t>الذاكرة </a:t>
            </a:r>
            <a:r>
              <a:rPr lang="ar-SA" sz="2400" b="1" dirty="0">
                <a:solidFill>
                  <a:srgbClr val="C00000"/>
                </a:solidFill>
                <a:latin typeface="Times New Roman" panose="02020603050405020304" pitchFamily="18" charset="0"/>
                <a:cs typeface="Times New Roman" panose="02020603050405020304" pitchFamily="18" charset="0"/>
              </a:rPr>
              <a:t>المحدودة</a:t>
            </a:r>
            <a:r>
              <a:rPr lang="ar-SA" sz="2400" b="1" dirty="0">
                <a:latin typeface="Times New Roman" panose="02020603050405020304" pitchFamily="18" charset="0"/>
                <a:cs typeface="Times New Roman" panose="02020603050405020304" pitchFamily="18" charset="0"/>
              </a:rPr>
              <a:t>: يستطيع نوع الذكاء الاصطناعي ذو الذاكرة المحدودة (بالإنجليزيّة: </a:t>
            </a:r>
            <a:r>
              <a:rPr lang="en-US" sz="2400" b="1" dirty="0">
                <a:latin typeface="Times New Roman" panose="02020603050405020304" pitchFamily="18" charset="0"/>
                <a:cs typeface="Times New Roman" panose="02020603050405020304" pitchFamily="18" charset="0"/>
              </a:rPr>
              <a:t>Limited </a:t>
            </a:r>
            <a:r>
              <a:rPr lang="en-US" sz="2400" b="1" dirty="0" err="1">
                <a:latin typeface="Times New Roman" panose="02020603050405020304" pitchFamily="18" charset="0"/>
                <a:cs typeface="Times New Roman" panose="02020603050405020304" pitchFamily="18" charset="0"/>
              </a:rPr>
              <a:t>Memor</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915886" y="5714650"/>
            <a:ext cx="10019211" cy="1200329"/>
          </a:xfrm>
          <a:prstGeom prst="rect">
            <a:avLst/>
          </a:prstGeom>
        </p:spPr>
        <p:txBody>
          <a:bodyPr wrap="square">
            <a:spAutoFit/>
          </a:bodyPr>
          <a:lstStyle/>
          <a:p>
            <a:pPr algn="r" rtl="1"/>
            <a:r>
              <a:rPr lang="ar-SA" sz="2400" b="1" dirty="0" smtClean="0">
                <a:solidFill>
                  <a:srgbClr val="C00000"/>
                </a:solidFill>
                <a:latin typeface="Times New Roman" panose="02020603050405020304" pitchFamily="18" charset="0"/>
                <a:cs typeface="Times New Roman" panose="02020603050405020304" pitchFamily="18" charset="0"/>
              </a:rPr>
              <a:t>الإدراك </a:t>
            </a:r>
            <a:r>
              <a:rPr lang="ar-SA" sz="2400" b="1" dirty="0">
                <a:solidFill>
                  <a:srgbClr val="C00000"/>
                </a:solidFill>
                <a:latin typeface="Times New Roman" panose="02020603050405020304" pitchFamily="18" charset="0"/>
                <a:cs typeface="Times New Roman" panose="02020603050405020304" pitchFamily="18" charset="0"/>
              </a:rPr>
              <a:t>الذّاتي</a:t>
            </a:r>
            <a:r>
              <a:rPr lang="ar-SA" sz="2400" b="1" dirty="0">
                <a:latin typeface="Times New Roman" panose="02020603050405020304" pitchFamily="18" charset="0"/>
                <a:cs typeface="Times New Roman" panose="02020603050405020304" pitchFamily="18" charset="0"/>
              </a:rPr>
              <a:t>: يُعتبر نوع الإدراك الذاتي (بالإنجليزيّة: </a:t>
            </a:r>
            <a:r>
              <a:rPr lang="en-US" sz="2400" b="1" dirty="0">
                <a:latin typeface="Times New Roman" panose="02020603050405020304" pitchFamily="18" charset="0"/>
                <a:cs typeface="Times New Roman" panose="02020603050405020304" pitchFamily="18" charset="0"/>
              </a:rPr>
              <a:t>Self-Awareness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34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3258" y="469485"/>
            <a:ext cx="6936377" cy="461665"/>
          </a:xfrm>
          <a:prstGeom prst="rect">
            <a:avLst/>
          </a:prstGeom>
        </p:spPr>
        <p:txBody>
          <a:bodyPr wrap="square">
            <a:spAutoFit/>
          </a:bodyPr>
          <a:lstStyle/>
          <a:p>
            <a:pPr marL="457200" indent="-457200" algn="r" rtl="1">
              <a:buFont typeface="+mj-lt"/>
              <a:buAutoNum type="arabicPeriod" startAt="3"/>
            </a:pPr>
            <a:r>
              <a:rPr lang="ar-SA" sz="2400" b="1" dirty="0">
                <a:solidFill>
                  <a:srgbClr val="7030A0"/>
                </a:solidFill>
                <a:latin typeface="Times New Roman" panose="02020603050405020304" pitchFamily="18" charset="0"/>
                <a:cs typeface="Times New Roman" panose="02020603050405020304" pitchFamily="18" charset="0"/>
              </a:rPr>
              <a:t>تطبيقات الذكاء </a:t>
            </a:r>
            <a:r>
              <a:rPr lang="ar-SA" sz="2400" b="1" dirty="0" smtClean="0">
                <a:solidFill>
                  <a:srgbClr val="7030A0"/>
                </a:solidFill>
                <a:latin typeface="Times New Roman" panose="02020603050405020304" pitchFamily="18" charset="0"/>
                <a:cs typeface="Times New Roman" panose="02020603050405020304" pitchFamily="18" charset="0"/>
              </a:rPr>
              <a:t>الاصطناعي</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4766" y="1225689"/>
            <a:ext cx="11390812" cy="5632311"/>
          </a:xfrm>
          <a:prstGeom prst="rect">
            <a:avLst/>
          </a:prstGeom>
        </p:spPr>
        <p:txBody>
          <a:bodyPr wrap="square">
            <a:spAutoFit/>
          </a:bodyPr>
          <a:lstStyle/>
          <a:p>
            <a:pPr algn="r"/>
            <a:r>
              <a:rPr lang="ar-SA" sz="2400" b="1" dirty="0" smtClean="0">
                <a:latin typeface="Times New Roman" panose="02020603050405020304" pitchFamily="18" charset="0"/>
                <a:cs typeface="Times New Roman" panose="02020603050405020304" pitchFamily="18" charset="0"/>
              </a:rPr>
              <a:t>وجد </a:t>
            </a:r>
            <a:r>
              <a:rPr lang="ar-SA" sz="2400" b="1" dirty="0">
                <a:latin typeface="Times New Roman" panose="02020603050405020304" pitchFamily="18" charset="0"/>
                <a:cs typeface="Times New Roman" panose="02020603050405020304" pitchFamily="18" charset="0"/>
              </a:rPr>
              <a:t>العديد من التطبيقات العمليّة للذكاء الاصطناعي، ومن أبرز هذه التطبيقات ما يأتي</a:t>
            </a:r>
            <a:r>
              <a:rPr lang="ar-SA" sz="2400" b="1" dirty="0" smtClean="0">
                <a:latin typeface="Times New Roman" panose="02020603050405020304" pitchFamily="18" charset="0"/>
                <a:cs typeface="Times New Roman" panose="02020603050405020304" pitchFamily="18" charset="0"/>
              </a:rPr>
              <a:t>:</a:t>
            </a:r>
          </a:p>
          <a:p>
            <a:pPr algn="r"/>
            <a:endParaRPr lang="ar-SA" sz="2400" b="1" dirty="0" smtClean="0">
              <a:latin typeface="Times New Roman" panose="02020603050405020304" pitchFamily="18" charset="0"/>
              <a:cs typeface="Times New Roman" panose="02020603050405020304" pitchFamily="18" charset="0"/>
            </a:endParaRPr>
          </a:p>
          <a:p>
            <a:pPr marL="342900" indent="-342900" algn="r" rtl="1">
              <a:buFont typeface="Arial" panose="020B0604020202020204" pitchFamily="34" charset="0"/>
              <a:buChar char="•"/>
            </a:pPr>
            <a:r>
              <a:rPr lang="ar-SA" sz="2400" b="1" u="sng" dirty="0" smtClean="0">
                <a:solidFill>
                  <a:srgbClr val="C00000"/>
                </a:solidFill>
                <a:latin typeface="Times New Roman" panose="02020603050405020304" pitchFamily="18" charset="0"/>
                <a:cs typeface="Times New Roman" panose="02020603050405020304" pitchFamily="18" charset="0"/>
              </a:rPr>
              <a:t>الألعاب</a:t>
            </a:r>
            <a:r>
              <a:rPr lang="ar-SA" sz="2400" b="1" dirty="0">
                <a:latin typeface="Times New Roman" panose="02020603050405020304" pitchFamily="18" charset="0"/>
                <a:cs typeface="Times New Roman" panose="02020603050405020304" pitchFamily="18" charset="0"/>
              </a:rPr>
              <a:t>: يتم استخدام أنظمة الذكاء الاصطناعي في العديد من الألعاب الالكترونيّة؛ التي تتطلب بُعداً وتفكيراً استراتيجياً، كلعبة البوكر ولعبة الشطرنج على سبيل المثال. </a:t>
            </a:r>
            <a:endParaRPr lang="ar-SA" sz="2400" b="1" dirty="0" smtClean="0">
              <a:latin typeface="Times New Roman" panose="02020603050405020304" pitchFamily="18" charset="0"/>
              <a:cs typeface="Times New Roman" panose="02020603050405020304" pitchFamily="18" charset="0"/>
            </a:endParaRPr>
          </a:p>
          <a:p>
            <a:pPr algn="r"/>
            <a:r>
              <a:rPr lang="ar-SA" sz="2400" b="1" dirty="0" smtClean="0">
                <a:latin typeface="Times New Roman" panose="02020603050405020304" pitchFamily="18" charset="0"/>
                <a:cs typeface="Times New Roman" panose="02020603050405020304" pitchFamily="18" charset="0"/>
              </a:rPr>
              <a:t>التفاعُل </a:t>
            </a:r>
            <a:r>
              <a:rPr lang="ar-SA" sz="2400" b="1" dirty="0">
                <a:latin typeface="Times New Roman" panose="02020603050405020304" pitchFamily="18" charset="0"/>
                <a:cs typeface="Times New Roman" panose="02020603050405020304" pitchFamily="18" charset="0"/>
              </a:rPr>
              <a:t>مع النظام المرئي: يُمكن لبعض تطبيقات الذكاء الاصطناعي تفسير وتحليل ما يتم إدخاله لها من صور؛ كبرامج التعرف على الوجه، وتحليل الصور لتحديد الموقع، وغيرها من التطبيقات المماثلة. </a:t>
            </a:r>
            <a:endParaRPr lang="ar-SA" sz="2400" b="1" dirty="0" smtClean="0">
              <a:latin typeface="Times New Roman" panose="02020603050405020304" pitchFamily="18" charset="0"/>
              <a:cs typeface="Times New Roman" panose="02020603050405020304" pitchFamily="18" charset="0"/>
            </a:endParaRPr>
          </a:p>
          <a:p>
            <a:pPr algn="r"/>
            <a:endParaRPr lang="ar-SA" sz="2400" b="1" dirty="0">
              <a:latin typeface="Times New Roman" panose="02020603050405020304" pitchFamily="18" charset="0"/>
              <a:cs typeface="Times New Roman" panose="02020603050405020304" pitchFamily="18" charset="0"/>
            </a:endParaRPr>
          </a:p>
          <a:p>
            <a:pPr marL="342900" indent="-342900" algn="r" rtl="1">
              <a:buFont typeface="Arial" panose="020B0604020202020204" pitchFamily="34" charset="0"/>
              <a:buChar char="•"/>
            </a:pPr>
            <a:r>
              <a:rPr lang="ar-SA" sz="2400" b="1" u="sng" dirty="0" smtClean="0">
                <a:solidFill>
                  <a:srgbClr val="C00000"/>
                </a:solidFill>
                <a:latin typeface="Times New Roman" panose="02020603050405020304" pitchFamily="18" charset="0"/>
                <a:cs typeface="Times New Roman" panose="02020603050405020304" pitchFamily="18" charset="0"/>
              </a:rPr>
              <a:t>التفاعُل </a:t>
            </a:r>
            <a:r>
              <a:rPr lang="ar-SA" sz="2400" b="1" u="sng" dirty="0">
                <a:solidFill>
                  <a:srgbClr val="C00000"/>
                </a:solidFill>
                <a:latin typeface="Times New Roman" panose="02020603050405020304" pitchFamily="18" charset="0"/>
                <a:cs typeface="Times New Roman" panose="02020603050405020304" pitchFamily="18" charset="0"/>
              </a:rPr>
              <a:t>مع الكتابة اليدويّة</a:t>
            </a:r>
            <a:r>
              <a:rPr lang="ar-SA" sz="2400" b="1" dirty="0">
                <a:latin typeface="Times New Roman" panose="02020603050405020304" pitchFamily="18" charset="0"/>
                <a:cs typeface="Times New Roman" panose="02020603050405020304" pitchFamily="18" charset="0"/>
              </a:rPr>
              <a:t>: وذلك من خلال تطبيقات التعرف إلى الخط المكتوب باليد سواءً كانت عمليّة الكتابة على الورق أو على شاشة الجهاز نفسه</a:t>
            </a:r>
            <a:r>
              <a:rPr lang="ar-SA" sz="2400" b="1" dirty="0" smtClean="0">
                <a:latin typeface="Times New Roman" panose="02020603050405020304" pitchFamily="18" charset="0"/>
                <a:cs typeface="Times New Roman" panose="02020603050405020304" pitchFamily="18" charset="0"/>
              </a:rPr>
              <a:t>.</a:t>
            </a:r>
          </a:p>
          <a:p>
            <a:pPr algn="r"/>
            <a:endParaRPr lang="ar-SA" sz="2400" b="1" dirty="0">
              <a:latin typeface="Times New Roman" panose="02020603050405020304" pitchFamily="18" charset="0"/>
              <a:cs typeface="Times New Roman" panose="02020603050405020304" pitchFamily="18" charset="0"/>
            </a:endParaRPr>
          </a:p>
          <a:p>
            <a:pPr marL="342900" indent="-342900" algn="r" rtl="1">
              <a:buFont typeface="Arial" panose="020B0604020202020204" pitchFamily="34" charset="0"/>
              <a:buChar char="•"/>
            </a:pPr>
            <a:r>
              <a:rPr lang="ar-SA" sz="2400" b="1" dirty="0" smtClean="0">
                <a:latin typeface="Times New Roman" panose="02020603050405020304" pitchFamily="18" charset="0"/>
                <a:cs typeface="Times New Roman" panose="02020603050405020304" pitchFamily="18" charset="0"/>
              </a:rPr>
              <a:t> </a:t>
            </a:r>
            <a:r>
              <a:rPr lang="ar-SA" sz="2400" b="1" u="sng" dirty="0">
                <a:solidFill>
                  <a:srgbClr val="C00000"/>
                </a:solidFill>
                <a:latin typeface="Times New Roman" panose="02020603050405020304" pitchFamily="18" charset="0"/>
                <a:cs typeface="Times New Roman" panose="02020603050405020304" pitchFamily="18" charset="0"/>
              </a:rPr>
              <a:t>الروبوتات الذكيّة</a:t>
            </a:r>
            <a:r>
              <a:rPr lang="ar-SA" sz="2400" b="1" dirty="0">
                <a:latin typeface="Times New Roman" panose="02020603050405020304" pitchFamily="18" charset="0"/>
                <a:cs typeface="Times New Roman" panose="02020603050405020304" pitchFamily="18" charset="0"/>
              </a:rPr>
              <a:t>: تقوم الروبوتات بالكثير من الأعمال المُختلفة، إذ تستطيع القيام بالأعمال التي يقوم بها البشر، وذلك لقدرتها على الإحساس بالعوامل المحيطة كالضوء، والحرارة، والصوت، أو الحركة، وذلك عبر مُستشعرات خاصة، كما أن هذه الروبوتات قادرة على التعلُم من تجاربها السابقة والاستفادة من الأخطاء.</a:t>
            </a:r>
            <a:br>
              <a:rPr lang="ar-SA" sz="2400" b="1" dirty="0">
                <a:latin typeface="Times New Roman" panose="02020603050405020304" pitchFamily="18" charset="0"/>
                <a:cs typeface="Times New Roman" panose="02020603050405020304" pitchFamily="18" charset="0"/>
              </a:rPr>
            </a:br>
            <a:r>
              <a:rPr lang="ar-SA" sz="2400" b="1" dirty="0">
                <a:latin typeface="Times New Roman" panose="02020603050405020304" pitchFamily="18" charset="0"/>
                <a:cs typeface="Times New Roman" panose="02020603050405020304" pitchFamily="18" charset="0"/>
              </a:rPr>
              <a:t/>
            </a:r>
            <a:br>
              <a:rPr lang="ar-SA"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41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43396" y="475008"/>
            <a:ext cx="3062057" cy="461665"/>
          </a:xfrm>
          <a:prstGeom prst="rect">
            <a:avLst/>
          </a:prstGeom>
        </p:spPr>
        <p:txBody>
          <a:bodyPr wrap="none">
            <a:spAutoFit/>
          </a:bodyPr>
          <a:lstStyle/>
          <a:p>
            <a:pPr marL="285750" indent="-285750" algn="l" rtl="1">
              <a:buFont typeface="Arial" panose="020B0604020202020204" pitchFamily="34" charset="0"/>
              <a:buChar char="•"/>
            </a:pPr>
            <a:r>
              <a:rPr lang="ar-SA" sz="2400" b="1" dirty="0">
                <a:latin typeface="Times New Roman" panose="02020603050405020304" pitchFamily="18" charset="0"/>
                <a:cs typeface="Times New Roman" panose="02020603050405020304" pitchFamily="18" charset="0"/>
              </a:rPr>
              <a:t>لمراقبة الاختبارات </a:t>
            </a:r>
            <a:r>
              <a:rPr lang="ar-SA" sz="2400" b="1" dirty="0">
                <a:latin typeface="Times New Roman" panose="02020603050405020304" pitchFamily="18" charset="0"/>
                <a:cs typeface="Times New Roman" panose="02020603050405020304" pitchFamily="18" charset="0"/>
                <a:hlinkClick r:id="rId2" tooltip="See the tag: ?? (3 posts)"/>
              </a:rPr>
              <a:t>عن</a:t>
            </a:r>
            <a:r>
              <a:rPr lang="ar-SA" sz="2400" b="1" dirty="0">
                <a:latin typeface="Times New Roman" panose="02020603050405020304" pitchFamily="18" charset="0"/>
                <a:cs typeface="Times New Roman" panose="02020603050405020304" pitchFamily="18" charset="0"/>
              </a:rPr>
              <a:t> بُعد</a:t>
            </a:r>
            <a:endParaRPr lang="ar-SA" sz="2400" b="1" i="0" dirty="0">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093731" y="1528354"/>
            <a:ext cx="8959082" cy="4023361"/>
          </a:xfrm>
          <a:prstGeom prst="rect">
            <a:avLst/>
          </a:prstGeom>
        </p:spPr>
      </p:pic>
    </p:spTree>
    <p:extLst>
      <p:ext uri="{BB962C8B-B14F-4D97-AF65-F5344CB8AC3E}">
        <p14:creationId xmlns:p14="http://schemas.microsoft.com/office/powerpoint/2010/main" val="39684116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4152</TotalTime>
  <Words>790</Words>
  <Application>Microsoft Office PowerPoint</Application>
  <PresentationFormat>شاشة عريضة</PresentationFormat>
  <Paragraphs>53</Paragraphs>
  <Slides>11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11</vt:i4>
      </vt:variant>
    </vt:vector>
  </HeadingPairs>
  <TitlesOfParts>
    <vt:vector size="18" baseType="lpstr">
      <vt:lpstr>Arial</vt:lpstr>
      <vt:lpstr>Century Gothic</vt:lpstr>
      <vt:lpstr>Simplified Arabic</vt:lpstr>
      <vt:lpstr>Tahoma</vt:lpstr>
      <vt:lpstr>Times New Roman</vt:lpstr>
      <vt:lpstr>Wingdings 3</vt:lpstr>
      <vt:lpstr>Wisp</vt:lpstr>
      <vt:lpstr>استخدام تقنيات الذكاء الاصطناعي لمراقبة الاختبارات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كيف تبدأ البحث العلمي- البحث عن المرجع</dc:title>
  <dc:creator>MU</dc:creator>
  <cp:lastModifiedBy>لولو عبدالله الحمد </cp:lastModifiedBy>
  <cp:revision>36</cp:revision>
  <dcterms:created xsi:type="dcterms:W3CDTF">2021-02-12T15:42:46Z</dcterms:created>
  <dcterms:modified xsi:type="dcterms:W3CDTF">2021-03-02T05:11:20Z</dcterms:modified>
</cp:coreProperties>
</file>