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08" r:id="rId1"/>
  </p:sldMasterIdLst>
  <p:notesMasterIdLst>
    <p:notesMasterId r:id="rId44"/>
  </p:notesMasterIdLst>
  <p:sldIdLst>
    <p:sldId id="256" r:id="rId2"/>
    <p:sldId id="309" r:id="rId3"/>
    <p:sldId id="310" r:id="rId4"/>
    <p:sldId id="257" r:id="rId5"/>
    <p:sldId id="311" r:id="rId6"/>
    <p:sldId id="312" r:id="rId7"/>
    <p:sldId id="258" r:id="rId8"/>
    <p:sldId id="292" r:id="rId9"/>
    <p:sldId id="261" r:id="rId10"/>
    <p:sldId id="262" r:id="rId11"/>
    <p:sldId id="263" r:id="rId12"/>
    <p:sldId id="264" r:id="rId13"/>
    <p:sldId id="293" r:id="rId14"/>
    <p:sldId id="294" r:id="rId15"/>
    <p:sldId id="266" r:id="rId16"/>
    <p:sldId id="267" r:id="rId17"/>
    <p:sldId id="313" r:id="rId18"/>
    <p:sldId id="271" r:id="rId19"/>
    <p:sldId id="296" r:id="rId20"/>
    <p:sldId id="297" r:id="rId21"/>
    <p:sldId id="274" r:id="rId22"/>
    <p:sldId id="275" r:id="rId23"/>
    <p:sldId id="273" r:id="rId24"/>
    <p:sldId id="298" r:id="rId25"/>
    <p:sldId id="299" r:id="rId26"/>
    <p:sldId id="300" r:id="rId27"/>
    <p:sldId id="301" r:id="rId28"/>
    <p:sldId id="278" r:id="rId29"/>
    <p:sldId id="302" r:id="rId30"/>
    <p:sldId id="279" r:id="rId31"/>
    <p:sldId id="303" r:id="rId32"/>
    <p:sldId id="304" r:id="rId33"/>
    <p:sldId id="305" r:id="rId34"/>
    <p:sldId id="306" r:id="rId35"/>
    <p:sldId id="283" r:id="rId36"/>
    <p:sldId id="285" r:id="rId37"/>
    <p:sldId id="286" r:id="rId38"/>
    <p:sldId id="287" r:id="rId39"/>
    <p:sldId id="288" r:id="rId40"/>
    <p:sldId id="289" r:id="rId41"/>
    <p:sldId id="290" r:id="rId42"/>
    <p:sldId id="307" r:id="rId4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00"/>
    <a:srgbClr val="993300"/>
    <a:srgbClr val="FFFF66"/>
    <a:srgbClr val="666633"/>
    <a:srgbClr val="009900"/>
    <a:srgbClr val="99FF66"/>
    <a:srgbClr val="FF9966"/>
    <a:srgbClr val="66FFFF"/>
    <a:srgbClr val="FFFFCC"/>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1" autoAdjust="0"/>
    <p:restoredTop sz="94615" autoAdjust="0"/>
  </p:normalViewPr>
  <p:slideViewPr>
    <p:cSldViewPr>
      <p:cViewPr varScale="1">
        <p:scale>
          <a:sx n="70" d="100"/>
          <a:sy n="70" d="100"/>
        </p:scale>
        <p:origin x="-1386" y="-90"/>
      </p:cViewPr>
      <p:guideLst>
        <p:guide orient="horz" pos="2160"/>
        <p:guide pos="2880"/>
      </p:guideLst>
    </p:cSldViewPr>
  </p:slideViewPr>
  <p:outlineViewPr>
    <p:cViewPr>
      <p:scale>
        <a:sx n="33" d="100"/>
        <a:sy n="33" d="100"/>
      </p:scale>
      <p:origin x="0" y="8856"/>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diagrams/_rels/data3.xml.rels><?xml version="1.0" encoding="UTF-8" standalone="yes"?>
<Relationships xmlns="http://schemas.openxmlformats.org/package/2006/relationships"><Relationship Id="rId1" Type="http://schemas.openxmlformats.org/officeDocument/2006/relationships/hyperlink" Target="http://www.hawaa.alnaddy.com./article/269860+%D8%A7%D9%84%D8%A7%D8%B7%D8%B9%D9%85%D8%A9+%D8%A7%D9%84%D8%B5%D8%AD%D9%8A%D8%A9+%D9%84%D8%B2%D9%8A%D8%A7%D8%AF%D8%A9+%D9%88%D8%B2%D9%86+%D8%B7%D9%81%D9%84%D9%83" TargetMode="External"/></Relationships>
</file>

<file path=ppt/diagrams/_rels/data5.xml.rels><?xml version="1.0" encoding="UTF-8" standalone="yes"?>
<Relationships xmlns="http://schemas.openxmlformats.org/package/2006/relationships"><Relationship Id="rId1" Type="http://schemas.openxmlformats.org/officeDocument/2006/relationships/hyperlink" Target="http://www.hawaa.alnaddy.com./article/270368+%D8%A7%D9%84%D8%B7%D9%81%D9%84+%D8%A7%D9%84%D8%B1%D8%B6%D9%8A%D8%B9+..%D8%AA%D8%B0%D9%88%D9%82+%D8%A7%D9%84%D8%B7%D9%81%D9%84+%D8%A7%D9%84%D8%B1%D8%B6%D9%8A%D8%B9+%D8%A7%D9%84%D8%B7%D8%B9%D8%A7%D9%85"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0BFE695-C2A7-4757-8125-4F0934414E44}" type="doc">
      <dgm:prSet loTypeId="urn:microsoft.com/office/officeart/2005/8/layout/hList6" loCatId="list" qsTypeId="urn:microsoft.com/office/officeart/2005/8/quickstyle/simple1" qsCatId="simple" csTypeId="urn:microsoft.com/office/officeart/2005/8/colors/accent1_2" csCatId="accent1" phldr="1"/>
      <dgm:spPr/>
      <dgm:t>
        <a:bodyPr/>
        <a:lstStyle/>
        <a:p>
          <a:pPr rtl="1"/>
          <a:endParaRPr lang="ar-SA"/>
        </a:p>
      </dgm:t>
    </dgm:pt>
    <dgm:pt modelId="{A6BACF3A-E0AE-4BF7-B780-44D1065FF28B}">
      <dgm:prSet phldrT="[نص]" custT="1"/>
      <dgm:spPr>
        <a:solidFill>
          <a:srgbClr val="92D050"/>
        </a:solidFill>
        <a:ln w="57150">
          <a:solidFill>
            <a:srgbClr val="99FF66"/>
          </a:solidFill>
        </a:ln>
      </dgm:spPr>
      <dgm:t>
        <a:bodyPr/>
        <a:lstStyle/>
        <a:p>
          <a:pPr rtl="1"/>
          <a:r>
            <a:rPr lang="ar-SA" sz="3600" dirty="0" smtClean="0">
              <a:solidFill>
                <a:srgbClr val="002060"/>
              </a:solidFill>
              <a:cs typeface="Bold Italic Art" pitchFamily="2" charset="-78"/>
            </a:rPr>
            <a:t>المراهقات</a:t>
          </a:r>
          <a:r>
            <a:rPr lang="ar-SA" sz="4400" dirty="0" smtClean="0">
              <a:solidFill>
                <a:srgbClr val="002060"/>
              </a:solidFill>
            </a:rPr>
            <a:t> </a:t>
          </a:r>
          <a:endParaRPr lang="ar-SA" sz="4400" dirty="0">
            <a:solidFill>
              <a:srgbClr val="002060"/>
            </a:solidFill>
          </a:endParaRPr>
        </a:p>
      </dgm:t>
    </dgm:pt>
    <dgm:pt modelId="{A0699AAA-9CCE-44B4-991B-F1FACDD3F673}" type="parTrans" cxnId="{BEE4CFEA-20F9-467D-A34E-8BE538F6AF07}">
      <dgm:prSet/>
      <dgm:spPr/>
      <dgm:t>
        <a:bodyPr/>
        <a:lstStyle/>
        <a:p>
          <a:pPr rtl="1"/>
          <a:endParaRPr lang="ar-SA"/>
        </a:p>
      </dgm:t>
    </dgm:pt>
    <dgm:pt modelId="{FD263784-DB98-48B9-95DD-F1AC7330183B}" type="sibTrans" cxnId="{BEE4CFEA-20F9-467D-A34E-8BE538F6AF07}">
      <dgm:prSet/>
      <dgm:spPr/>
      <dgm:t>
        <a:bodyPr/>
        <a:lstStyle/>
        <a:p>
          <a:pPr rtl="1"/>
          <a:endParaRPr lang="ar-SA"/>
        </a:p>
      </dgm:t>
    </dgm:pt>
    <dgm:pt modelId="{27F21AA0-4EE6-474E-A140-760965C8F3B5}">
      <dgm:prSet phldrT="[نص]" custT="1"/>
      <dgm:spPr>
        <a:solidFill>
          <a:srgbClr val="CCFF66"/>
        </a:solidFill>
        <a:ln>
          <a:solidFill>
            <a:srgbClr val="99FF66"/>
          </a:solidFill>
        </a:ln>
      </dgm:spPr>
      <dgm:t>
        <a:bodyPr/>
        <a:lstStyle/>
        <a:p>
          <a:pPr rtl="1"/>
          <a:endParaRPr lang="ar-SA" sz="6600" dirty="0"/>
        </a:p>
      </dgm:t>
    </dgm:pt>
    <dgm:pt modelId="{4FE79F58-866E-4594-8FEF-5A64F1EF9045}" type="parTrans" cxnId="{4A77D23A-8428-4D1B-AD4F-A874DB68CE52}">
      <dgm:prSet/>
      <dgm:spPr/>
      <dgm:t>
        <a:bodyPr/>
        <a:lstStyle/>
        <a:p>
          <a:pPr rtl="1"/>
          <a:endParaRPr lang="ar-SA"/>
        </a:p>
      </dgm:t>
    </dgm:pt>
    <dgm:pt modelId="{661106A0-439E-40AC-8D7D-13E588F051A1}" type="sibTrans" cxnId="{4A77D23A-8428-4D1B-AD4F-A874DB68CE52}">
      <dgm:prSet/>
      <dgm:spPr/>
      <dgm:t>
        <a:bodyPr/>
        <a:lstStyle/>
        <a:p>
          <a:pPr rtl="1"/>
          <a:endParaRPr lang="ar-SA"/>
        </a:p>
      </dgm:t>
    </dgm:pt>
    <dgm:pt modelId="{09A34DCC-ABF3-44B5-A64A-52F1B7824CC8}">
      <dgm:prSet phldrT="[نص]" custT="1"/>
      <dgm:spPr>
        <a:solidFill>
          <a:srgbClr val="CCFF66"/>
        </a:solidFill>
        <a:ln>
          <a:solidFill>
            <a:srgbClr val="99FF66"/>
          </a:solidFill>
        </a:ln>
      </dgm:spPr>
      <dgm:t>
        <a:bodyPr/>
        <a:lstStyle/>
        <a:p>
          <a:pPr rtl="1"/>
          <a:r>
            <a:rPr lang="ar-SA" sz="4000" dirty="0" smtClean="0">
              <a:solidFill>
                <a:srgbClr val="7030A0"/>
              </a:solidFill>
              <a:latin typeface="Century Schoolbook" pitchFamily="18" charset="0"/>
              <a:ea typeface="Arial Unicode MS" pitchFamily="34" charset="-128"/>
              <a:cs typeface="Bold Italic Art" pitchFamily="2" charset="-78"/>
            </a:rPr>
            <a:t>الإفطار</a:t>
          </a:r>
          <a:endParaRPr lang="ar-SA" sz="4000" dirty="0">
            <a:solidFill>
              <a:srgbClr val="7030A0"/>
            </a:solidFill>
            <a:latin typeface="Century Schoolbook" pitchFamily="18" charset="0"/>
            <a:ea typeface="Arial Unicode MS" pitchFamily="34" charset="-128"/>
            <a:cs typeface="Bold Italic Art" pitchFamily="2" charset="-78"/>
          </a:endParaRPr>
        </a:p>
      </dgm:t>
    </dgm:pt>
    <dgm:pt modelId="{22BDE7AA-1C7C-4DA1-837B-BDB5154508FF}" type="parTrans" cxnId="{7694AAA1-D932-4E84-86A6-258E94C59EEB}">
      <dgm:prSet/>
      <dgm:spPr/>
      <dgm:t>
        <a:bodyPr/>
        <a:lstStyle/>
        <a:p>
          <a:pPr rtl="1"/>
          <a:endParaRPr lang="ar-SA"/>
        </a:p>
      </dgm:t>
    </dgm:pt>
    <dgm:pt modelId="{6E1E4F1A-9C84-4AA5-B77C-33E8DC2E1252}" type="sibTrans" cxnId="{7694AAA1-D932-4E84-86A6-258E94C59EEB}">
      <dgm:prSet/>
      <dgm:spPr/>
      <dgm:t>
        <a:bodyPr/>
        <a:lstStyle/>
        <a:p>
          <a:pPr rtl="1"/>
          <a:endParaRPr lang="ar-SA"/>
        </a:p>
      </dgm:t>
    </dgm:pt>
    <dgm:pt modelId="{CAFA3733-C429-4F63-BB4B-9C4B8D87BB14}">
      <dgm:prSet phldrT="[نص]" custT="1"/>
      <dgm:spPr>
        <a:solidFill>
          <a:srgbClr val="FFFF66"/>
        </a:solidFill>
      </dgm:spPr>
      <dgm:t>
        <a:bodyPr/>
        <a:lstStyle/>
        <a:p>
          <a:pPr rtl="1"/>
          <a:r>
            <a:rPr lang="ar-SA" sz="3600" dirty="0" smtClean="0">
              <a:solidFill>
                <a:srgbClr val="002060"/>
              </a:solidFill>
              <a:latin typeface="Arial Unicode MS" pitchFamily="34" charset="-128"/>
              <a:ea typeface="Arial Unicode MS" pitchFamily="34" charset="-128"/>
              <a:cs typeface="Bold Italic Art" pitchFamily="2" charset="-78"/>
            </a:rPr>
            <a:t>الميكروويف</a:t>
          </a:r>
          <a:endParaRPr lang="ar-SA" sz="3600" dirty="0">
            <a:solidFill>
              <a:srgbClr val="002060"/>
            </a:solidFill>
            <a:latin typeface="Arial Unicode MS" pitchFamily="34" charset="-128"/>
            <a:ea typeface="Arial Unicode MS" pitchFamily="34" charset="-128"/>
            <a:cs typeface="Bold Italic Art" pitchFamily="2" charset="-78"/>
          </a:endParaRPr>
        </a:p>
      </dgm:t>
    </dgm:pt>
    <dgm:pt modelId="{76C1FEE4-04DF-4CE2-84E2-2AE8BA3B7419}" type="parTrans" cxnId="{70DF9BF3-067C-4A1C-82B8-D10BFBA64F0D}">
      <dgm:prSet/>
      <dgm:spPr/>
      <dgm:t>
        <a:bodyPr/>
        <a:lstStyle/>
        <a:p>
          <a:pPr rtl="1"/>
          <a:endParaRPr lang="ar-SA"/>
        </a:p>
      </dgm:t>
    </dgm:pt>
    <dgm:pt modelId="{8E24047A-702F-4ECD-8CE7-B13FC647A0EF}" type="sibTrans" cxnId="{70DF9BF3-067C-4A1C-82B8-D10BFBA64F0D}">
      <dgm:prSet/>
      <dgm:spPr/>
      <dgm:t>
        <a:bodyPr/>
        <a:lstStyle/>
        <a:p>
          <a:pPr rtl="1"/>
          <a:endParaRPr lang="ar-SA"/>
        </a:p>
      </dgm:t>
    </dgm:pt>
    <dgm:pt modelId="{9EEBC716-B155-4663-934D-4F4B160BEDDB}" type="pres">
      <dgm:prSet presAssocID="{90BFE695-C2A7-4757-8125-4F0934414E44}" presName="Name0" presStyleCnt="0">
        <dgm:presLayoutVars>
          <dgm:dir/>
          <dgm:resizeHandles val="exact"/>
        </dgm:presLayoutVars>
      </dgm:prSet>
      <dgm:spPr/>
      <dgm:t>
        <a:bodyPr/>
        <a:lstStyle/>
        <a:p>
          <a:pPr rtl="1"/>
          <a:endParaRPr lang="ar-SA"/>
        </a:p>
      </dgm:t>
    </dgm:pt>
    <dgm:pt modelId="{329E8141-5110-43B0-BC42-6D7E73D465CB}" type="pres">
      <dgm:prSet presAssocID="{A6BACF3A-E0AE-4BF7-B780-44D1065FF28B}" presName="node" presStyleLbl="node1" presStyleIdx="0" presStyleCnt="3" custScaleX="87477" custLinFactX="656" custLinFactNeighborX="100000" custLinFactNeighborY="0">
        <dgm:presLayoutVars>
          <dgm:bulletEnabled val="1"/>
        </dgm:presLayoutVars>
      </dgm:prSet>
      <dgm:spPr/>
      <dgm:t>
        <a:bodyPr/>
        <a:lstStyle/>
        <a:p>
          <a:pPr rtl="1"/>
          <a:endParaRPr lang="ar-SA"/>
        </a:p>
      </dgm:t>
    </dgm:pt>
    <dgm:pt modelId="{05605E65-734D-4F75-834D-44C7630FE39E}" type="pres">
      <dgm:prSet presAssocID="{FD263784-DB98-48B9-95DD-F1AC7330183B}" presName="sibTrans" presStyleCnt="0"/>
      <dgm:spPr/>
    </dgm:pt>
    <dgm:pt modelId="{B0D99ECD-524C-42A9-A646-8AA281961CBB}" type="pres">
      <dgm:prSet presAssocID="{27F21AA0-4EE6-474E-A140-760965C8F3B5}" presName="node" presStyleLbl="node1" presStyleIdx="1" presStyleCnt="3" custScaleX="89477" custLinFactX="2416" custLinFactNeighborX="100000" custLinFactNeighborY="0">
        <dgm:presLayoutVars>
          <dgm:bulletEnabled val="1"/>
        </dgm:presLayoutVars>
      </dgm:prSet>
      <dgm:spPr/>
      <dgm:t>
        <a:bodyPr/>
        <a:lstStyle/>
        <a:p>
          <a:pPr rtl="1"/>
          <a:endParaRPr lang="ar-SA"/>
        </a:p>
      </dgm:t>
    </dgm:pt>
    <dgm:pt modelId="{B31A6900-2F2F-4DEE-A172-74A1705D548A}" type="pres">
      <dgm:prSet presAssocID="{661106A0-439E-40AC-8D7D-13E588F051A1}" presName="sibTrans" presStyleCnt="0"/>
      <dgm:spPr/>
    </dgm:pt>
    <dgm:pt modelId="{EE367654-4F03-4149-8862-58B829E6DBD6}" type="pres">
      <dgm:prSet presAssocID="{CAFA3733-C429-4F63-BB4B-9C4B8D87BB14}" presName="node" presStyleLbl="node1" presStyleIdx="2" presStyleCnt="3" custLinFactNeighborX="1334">
        <dgm:presLayoutVars>
          <dgm:bulletEnabled val="1"/>
        </dgm:presLayoutVars>
      </dgm:prSet>
      <dgm:spPr/>
      <dgm:t>
        <a:bodyPr/>
        <a:lstStyle/>
        <a:p>
          <a:pPr rtl="1"/>
          <a:endParaRPr lang="ar-SA"/>
        </a:p>
      </dgm:t>
    </dgm:pt>
  </dgm:ptLst>
  <dgm:cxnLst>
    <dgm:cxn modelId="{70DF9BF3-067C-4A1C-82B8-D10BFBA64F0D}" srcId="{90BFE695-C2A7-4757-8125-4F0934414E44}" destId="{CAFA3733-C429-4F63-BB4B-9C4B8D87BB14}" srcOrd="2" destOrd="0" parTransId="{76C1FEE4-04DF-4CE2-84E2-2AE8BA3B7419}" sibTransId="{8E24047A-702F-4ECD-8CE7-B13FC647A0EF}"/>
    <dgm:cxn modelId="{7694AAA1-D932-4E84-86A6-258E94C59EEB}" srcId="{27F21AA0-4EE6-474E-A140-760965C8F3B5}" destId="{09A34DCC-ABF3-44B5-A64A-52F1B7824CC8}" srcOrd="0" destOrd="0" parTransId="{22BDE7AA-1C7C-4DA1-837B-BDB5154508FF}" sibTransId="{6E1E4F1A-9C84-4AA5-B77C-33E8DC2E1252}"/>
    <dgm:cxn modelId="{C1D9B4CE-D164-4234-82CB-007986BB3B65}" type="presOf" srcId="{A6BACF3A-E0AE-4BF7-B780-44D1065FF28B}" destId="{329E8141-5110-43B0-BC42-6D7E73D465CB}" srcOrd="0" destOrd="0" presId="urn:microsoft.com/office/officeart/2005/8/layout/hList6"/>
    <dgm:cxn modelId="{AF43A114-3B36-41E2-B0C5-CDEB79D5E2FD}" type="presOf" srcId="{CAFA3733-C429-4F63-BB4B-9C4B8D87BB14}" destId="{EE367654-4F03-4149-8862-58B829E6DBD6}" srcOrd="0" destOrd="0" presId="urn:microsoft.com/office/officeart/2005/8/layout/hList6"/>
    <dgm:cxn modelId="{4A77D23A-8428-4D1B-AD4F-A874DB68CE52}" srcId="{90BFE695-C2A7-4757-8125-4F0934414E44}" destId="{27F21AA0-4EE6-474E-A140-760965C8F3B5}" srcOrd="1" destOrd="0" parTransId="{4FE79F58-866E-4594-8FEF-5A64F1EF9045}" sibTransId="{661106A0-439E-40AC-8D7D-13E588F051A1}"/>
    <dgm:cxn modelId="{0F8A5673-3BFF-4BAA-A601-990C27B847AD}" type="presOf" srcId="{09A34DCC-ABF3-44B5-A64A-52F1B7824CC8}" destId="{B0D99ECD-524C-42A9-A646-8AA281961CBB}" srcOrd="0" destOrd="1" presId="urn:microsoft.com/office/officeart/2005/8/layout/hList6"/>
    <dgm:cxn modelId="{2FD1CB1B-D02B-453C-B279-FAB3458E6FA2}" type="presOf" srcId="{90BFE695-C2A7-4757-8125-4F0934414E44}" destId="{9EEBC716-B155-4663-934D-4F4B160BEDDB}" srcOrd="0" destOrd="0" presId="urn:microsoft.com/office/officeart/2005/8/layout/hList6"/>
    <dgm:cxn modelId="{7280E642-0EFE-4541-A10F-6DDB23EFE117}" type="presOf" srcId="{27F21AA0-4EE6-474E-A140-760965C8F3B5}" destId="{B0D99ECD-524C-42A9-A646-8AA281961CBB}" srcOrd="0" destOrd="0" presId="urn:microsoft.com/office/officeart/2005/8/layout/hList6"/>
    <dgm:cxn modelId="{BEE4CFEA-20F9-467D-A34E-8BE538F6AF07}" srcId="{90BFE695-C2A7-4757-8125-4F0934414E44}" destId="{A6BACF3A-E0AE-4BF7-B780-44D1065FF28B}" srcOrd="0" destOrd="0" parTransId="{A0699AAA-9CCE-44B4-991B-F1FACDD3F673}" sibTransId="{FD263784-DB98-48B9-95DD-F1AC7330183B}"/>
    <dgm:cxn modelId="{A3DE7EB5-73E9-4908-AF6C-641E898CE680}" type="presParOf" srcId="{9EEBC716-B155-4663-934D-4F4B160BEDDB}" destId="{329E8141-5110-43B0-BC42-6D7E73D465CB}" srcOrd="0" destOrd="0" presId="urn:microsoft.com/office/officeart/2005/8/layout/hList6"/>
    <dgm:cxn modelId="{9BFB5987-A393-4A7F-80D2-FECCD98AE00A}" type="presParOf" srcId="{9EEBC716-B155-4663-934D-4F4B160BEDDB}" destId="{05605E65-734D-4F75-834D-44C7630FE39E}" srcOrd="1" destOrd="0" presId="urn:microsoft.com/office/officeart/2005/8/layout/hList6"/>
    <dgm:cxn modelId="{C72CC09D-416B-4387-8F9D-CF6F1C7F2223}" type="presParOf" srcId="{9EEBC716-B155-4663-934D-4F4B160BEDDB}" destId="{B0D99ECD-524C-42A9-A646-8AA281961CBB}" srcOrd="2" destOrd="0" presId="urn:microsoft.com/office/officeart/2005/8/layout/hList6"/>
    <dgm:cxn modelId="{8F13237F-E818-41ED-BE88-6DD8D7E022A6}" type="presParOf" srcId="{9EEBC716-B155-4663-934D-4F4B160BEDDB}" destId="{B31A6900-2F2F-4DEE-A172-74A1705D548A}" srcOrd="3" destOrd="0" presId="urn:microsoft.com/office/officeart/2005/8/layout/hList6"/>
    <dgm:cxn modelId="{DAC1228F-DCAE-4AB1-B014-7F2F6CA20E87}" type="presParOf" srcId="{9EEBC716-B155-4663-934D-4F4B160BEDDB}" destId="{EE367654-4F03-4149-8862-58B829E6DBD6}" srcOrd="4" destOrd="0" presId="urn:microsoft.com/office/officeart/2005/8/layout/hList6"/>
  </dgm:cxnLst>
  <dgm:bg>
    <a:gradFill flip="none" rotWithShape="1">
      <a:gsLst>
        <a:gs pos="0">
          <a:srgbClr val="C00000">
            <a:shade val="30000"/>
            <a:satMod val="115000"/>
          </a:srgbClr>
        </a:gs>
        <a:gs pos="50000">
          <a:srgbClr val="C00000">
            <a:shade val="67500"/>
            <a:satMod val="115000"/>
          </a:srgbClr>
        </a:gs>
        <a:gs pos="100000">
          <a:srgbClr val="C00000">
            <a:shade val="100000"/>
            <a:satMod val="115000"/>
          </a:srgbClr>
        </a:gs>
      </a:gsLst>
      <a:lin ang="10800000" scaled="1"/>
      <a:tileRect/>
    </a:grad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F349D89-31C3-4111-8514-4A6293DAB126}" type="doc">
      <dgm:prSet loTypeId="urn:microsoft.com/office/officeart/2005/8/layout/default#3" loCatId="list" qsTypeId="urn:microsoft.com/office/officeart/2005/8/quickstyle/simple1" qsCatId="simple" csTypeId="urn:microsoft.com/office/officeart/2005/8/colors/accent1_2" csCatId="accent1" phldr="1"/>
      <dgm:spPr/>
      <dgm:t>
        <a:bodyPr/>
        <a:lstStyle/>
        <a:p>
          <a:pPr rtl="1"/>
          <a:endParaRPr lang="ar-SA"/>
        </a:p>
      </dgm:t>
    </dgm:pt>
    <dgm:pt modelId="{CB96BDB5-E669-4DA1-865C-3C70393173EE}">
      <dgm:prSet phldrT="[نص]" custT="1"/>
      <dgm:spPr>
        <a:gradFill flip="none" rotWithShape="0">
          <a:gsLst>
            <a:gs pos="0">
              <a:srgbClr val="66FFFF">
                <a:shade val="30000"/>
                <a:satMod val="115000"/>
              </a:srgbClr>
            </a:gs>
            <a:gs pos="50000">
              <a:srgbClr val="66FFFF">
                <a:shade val="67500"/>
                <a:satMod val="115000"/>
              </a:srgbClr>
            </a:gs>
            <a:gs pos="100000">
              <a:srgbClr val="66FFFF">
                <a:shade val="100000"/>
                <a:satMod val="115000"/>
              </a:srgbClr>
            </a:gs>
          </a:gsLst>
          <a:lin ang="8100000" scaled="1"/>
          <a:tileRect/>
        </a:gradFill>
      </dgm:spPr>
      <dgm:t>
        <a:bodyPr/>
        <a:lstStyle/>
        <a:p>
          <a:pPr rtl="1"/>
          <a:r>
            <a:rPr lang="ar-SA" sz="1800" b="1" dirty="0" smtClean="0">
              <a:solidFill>
                <a:schemeClr val="accent4">
                  <a:lumMod val="75000"/>
                </a:schemeClr>
              </a:solidFill>
            </a:rPr>
            <a:t>تحسن السلوك الاجتماعي والنفسي </a:t>
          </a:r>
          <a:r>
            <a:rPr lang="ar-SA" sz="1800" b="1" dirty="0" err="1" smtClean="0">
              <a:solidFill>
                <a:schemeClr val="accent4">
                  <a:lumMod val="75000"/>
                </a:schemeClr>
              </a:solidFill>
            </a:rPr>
            <a:t>ولك</a:t>
          </a:r>
          <a:r>
            <a:rPr lang="ar-SA" sz="1800" b="1" dirty="0" smtClean="0">
              <a:solidFill>
                <a:schemeClr val="accent4">
                  <a:lumMod val="75000"/>
                </a:schemeClr>
              </a:solidFill>
            </a:rPr>
            <a:t> من ملاحظات المعلمين والمعلمات </a:t>
          </a:r>
          <a:r>
            <a:rPr lang="ar-SA" sz="1600" b="1" dirty="0" smtClean="0">
              <a:solidFill>
                <a:schemeClr val="accent4">
                  <a:lumMod val="75000"/>
                </a:schemeClr>
              </a:solidFill>
            </a:rPr>
            <a:t>على طلاب يتناولون </a:t>
          </a:r>
          <a:r>
            <a:rPr lang="ar-SA" sz="1600" b="1" dirty="0" err="1" smtClean="0">
              <a:solidFill>
                <a:schemeClr val="accent4">
                  <a:lumMod val="75000"/>
                </a:schemeClr>
              </a:solidFill>
            </a:rPr>
            <a:t>الافطار</a:t>
          </a:r>
          <a:r>
            <a:rPr lang="ar-SA" sz="1600" b="1" dirty="0" smtClean="0">
              <a:solidFill>
                <a:schemeClr val="accent4">
                  <a:lumMod val="75000"/>
                </a:schemeClr>
              </a:solidFill>
            </a:rPr>
            <a:t>  باستمرار </a:t>
          </a:r>
          <a:endParaRPr lang="ar-SA" sz="1600" dirty="0">
            <a:solidFill>
              <a:schemeClr val="accent4">
                <a:lumMod val="75000"/>
              </a:schemeClr>
            </a:solidFill>
          </a:endParaRPr>
        </a:p>
      </dgm:t>
    </dgm:pt>
    <dgm:pt modelId="{AF43252A-ADBA-4E59-A971-347DD7193E83}" type="parTrans" cxnId="{B88E02CC-A5BC-4245-A9D4-E62DDA2126AE}">
      <dgm:prSet/>
      <dgm:spPr/>
      <dgm:t>
        <a:bodyPr/>
        <a:lstStyle/>
        <a:p>
          <a:pPr rtl="1"/>
          <a:endParaRPr lang="ar-SA"/>
        </a:p>
      </dgm:t>
    </dgm:pt>
    <dgm:pt modelId="{5E9A1183-9BB4-4EC9-AB61-388410A630BA}" type="sibTrans" cxnId="{B88E02CC-A5BC-4245-A9D4-E62DDA2126AE}">
      <dgm:prSet/>
      <dgm:spPr/>
      <dgm:t>
        <a:bodyPr/>
        <a:lstStyle/>
        <a:p>
          <a:pPr rtl="1"/>
          <a:endParaRPr lang="ar-SA"/>
        </a:p>
      </dgm:t>
    </dgm:pt>
    <dgm:pt modelId="{184E910F-0DD7-41BD-87B8-4F2CA04A904E}">
      <dgm:prSet phldrT="[نص]" custT="1"/>
      <dgm:spPr>
        <a:solidFill>
          <a:srgbClr val="66FFFF"/>
        </a:solidFill>
      </dgm:spPr>
      <dgm:t>
        <a:bodyPr/>
        <a:lstStyle/>
        <a:p>
          <a:pPr rtl="1"/>
          <a:r>
            <a:rPr lang="ar-SA" sz="1600" b="1" dirty="0" smtClean="0">
              <a:solidFill>
                <a:srgbClr val="990033"/>
              </a:solidFill>
            </a:rPr>
            <a:t>العلاقة التفاعلية بين الغذاء الكافي والصحي ووظيفة الدماغ تمتد </a:t>
          </a:r>
          <a:r>
            <a:rPr lang="ar-SA" sz="1600" b="1" dirty="0" err="1" smtClean="0">
              <a:solidFill>
                <a:srgbClr val="990033"/>
              </a:solidFill>
            </a:rPr>
            <a:t>ايضا</a:t>
          </a:r>
          <a:r>
            <a:rPr lang="ar-SA" sz="1600" b="1" dirty="0" smtClean="0">
              <a:solidFill>
                <a:srgbClr val="990033"/>
              </a:solidFill>
            </a:rPr>
            <a:t> </a:t>
          </a:r>
          <a:r>
            <a:rPr lang="ar-SA" sz="1600" b="1" dirty="0" err="1" smtClean="0">
              <a:solidFill>
                <a:srgbClr val="990033"/>
              </a:solidFill>
            </a:rPr>
            <a:t>الى</a:t>
          </a:r>
          <a:r>
            <a:rPr lang="ar-SA" sz="1600" b="1" dirty="0" smtClean="0">
              <a:solidFill>
                <a:srgbClr val="990033"/>
              </a:solidFill>
            </a:rPr>
            <a:t> الصحة النفسية والسلوكية </a:t>
          </a:r>
          <a:endParaRPr lang="ar-SA" sz="1600" dirty="0"/>
        </a:p>
      </dgm:t>
    </dgm:pt>
    <dgm:pt modelId="{3A18D72C-85FB-4C30-89F1-DBBE61466F46}" type="parTrans" cxnId="{58E25709-C2CE-49FA-9C9C-53BEA4D1AC29}">
      <dgm:prSet/>
      <dgm:spPr/>
      <dgm:t>
        <a:bodyPr/>
        <a:lstStyle/>
        <a:p>
          <a:pPr rtl="1"/>
          <a:endParaRPr lang="ar-SA"/>
        </a:p>
      </dgm:t>
    </dgm:pt>
    <dgm:pt modelId="{0E6BA1D5-C071-4353-BDE8-9A0BD69E1FBC}" type="sibTrans" cxnId="{58E25709-C2CE-49FA-9C9C-53BEA4D1AC29}">
      <dgm:prSet/>
      <dgm:spPr/>
      <dgm:t>
        <a:bodyPr/>
        <a:lstStyle/>
        <a:p>
          <a:pPr rtl="1"/>
          <a:endParaRPr lang="ar-SA"/>
        </a:p>
      </dgm:t>
    </dgm:pt>
    <dgm:pt modelId="{F9259A88-1549-49C4-943D-74D263CB52B6}">
      <dgm:prSet phldrT="[نص]" custT="1"/>
      <dgm:spPr>
        <a:gradFill flip="none" rotWithShape="0">
          <a:gsLst>
            <a:gs pos="0">
              <a:srgbClr val="FFFFCC">
                <a:shade val="30000"/>
                <a:satMod val="115000"/>
              </a:srgbClr>
            </a:gs>
            <a:gs pos="50000">
              <a:srgbClr val="FFFFCC">
                <a:shade val="67500"/>
                <a:satMod val="115000"/>
              </a:srgbClr>
            </a:gs>
            <a:gs pos="100000">
              <a:srgbClr val="FFFFCC">
                <a:shade val="100000"/>
                <a:satMod val="115000"/>
              </a:srgbClr>
            </a:gs>
          </a:gsLst>
          <a:lin ang="8100000" scaled="1"/>
          <a:tileRect/>
        </a:gradFill>
      </dgm:spPr>
      <dgm:t>
        <a:bodyPr/>
        <a:lstStyle/>
        <a:p>
          <a:pPr rtl="1"/>
          <a:r>
            <a:rPr lang="ar-SA" sz="1600" b="1" dirty="0" smtClean="0">
              <a:solidFill>
                <a:schemeClr val="accent5">
                  <a:lumMod val="75000"/>
                </a:schemeClr>
              </a:solidFill>
            </a:rPr>
            <a:t>تناول وجبة </a:t>
          </a:r>
          <a:r>
            <a:rPr lang="ar-SA" sz="1600" b="1" dirty="0" err="1" smtClean="0">
              <a:solidFill>
                <a:schemeClr val="accent5">
                  <a:lumMod val="75000"/>
                </a:schemeClr>
              </a:solidFill>
            </a:rPr>
            <a:t>الافطار</a:t>
          </a:r>
          <a:r>
            <a:rPr lang="ar-SA" sz="1600" b="1" dirty="0" smtClean="0">
              <a:solidFill>
                <a:schemeClr val="accent5">
                  <a:lumMod val="75000"/>
                </a:schemeClr>
              </a:solidFill>
            </a:rPr>
            <a:t> تزيد من قدرة الطالب المعرفية كما تسهم في تزويد الدماغ بالطاقة الغذائية اللازمة لعمليات التركيز والانتباه والتع</a:t>
          </a:r>
          <a:r>
            <a:rPr lang="ar-SA" sz="1600" b="1" dirty="0" smtClean="0"/>
            <a:t>لم</a:t>
          </a:r>
          <a:r>
            <a:rPr lang="en-US" sz="1600" b="1" dirty="0" smtClean="0"/>
            <a:t> </a:t>
          </a:r>
          <a:endParaRPr lang="ar-SA" sz="1600" dirty="0"/>
        </a:p>
      </dgm:t>
    </dgm:pt>
    <dgm:pt modelId="{FF3AD08B-D48A-4370-BC3B-EA97B1B8E9CB}" type="parTrans" cxnId="{838C293B-51C9-42C9-97E2-FC59ED1A2603}">
      <dgm:prSet/>
      <dgm:spPr/>
      <dgm:t>
        <a:bodyPr/>
        <a:lstStyle/>
        <a:p>
          <a:pPr rtl="1"/>
          <a:endParaRPr lang="ar-SA"/>
        </a:p>
      </dgm:t>
    </dgm:pt>
    <dgm:pt modelId="{B4089222-3AE5-4E13-AC8D-F197447BCD00}" type="sibTrans" cxnId="{838C293B-51C9-42C9-97E2-FC59ED1A2603}">
      <dgm:prSet/>
      <dgm:spPr/>
      <dgm:t>
        <a:bodyPr/>
        <a:lstStyle/>
        <a:p>
          <a:pPr rtl="1"/>
          <a:endParaRPr lang="ar-SA"/>
        </a:p>
      </dgm:t>
    </dgm:pt>
    <dgm:pt modelId="{115DF3A1-0E70-4731-85C5-17D1D9B33874}">
      <dgm:prSet phldrT="[نص]"/>
      <dgm:spPr>
        <a:gradFill flip="none" rotWithShape="0">
          <a:gsLst>
            <a:gs pos="0">
              <a:srgbClr val="99FF66">
                <a:shade val="30000"/>
                <a:satMod val="115000"/>
              </a:srgbClr>
            </a:gs>
            <a:gs pos="50000">
              <a:srgbClr val="99FF66">
                <a:shade val="67500"/>
                <a:satMod val="115000"/>
              </a:srgbClr>
            </a:gs>
            <a:gs pos="100000">
              <a:srgbClr val="99FF66">
                <a:shade val="100000"/>
                <a:satMod val="115000"/>
              </a:srgbClr>
            </a:gs>
          </a:gsLst>
          <a:lin ang="10800000" scaled="1"/>
          <a:tileRect/>
        </a:gradFill>
      </dgm:spPr>
      <dgm:t>
        <a:bodyPr/>
        <a:lstStyle/>
        <a:p>
          <a:pPr rtl="1"/>
          <a:r>
            <a:rPr lang="ar-SA" b="1" dirty="0" smtClean="0">
              <a:solidFill>
                <a:schemeClr val="accent5">
                  <a:lumMod val="50000"/>
                </a:schemeClr>
              </a:solidFill>
            </a:rPr>
            <a:t>تحسين مستويات السكر </a:t>
          </a:r>
          <a:r>
            <a:rPr lang="ar-SA" b="1" dirty="0" err="1" smtClean="0">
              <a:solidFill>
                <a:schemeClr val="accent5">
                  <a:lumMod val="50000"/>
                </a:schemeClr>
              </a:solidFill>
            </a:rPr>
            <a:t>فى</a:t>
          </a:r>
          <a:r>
            <a:rPr lang="ar-SA" b="1" dirty="0" smtClean="0">
              <a:solidFill>
                <a:schemeClr val="accent5">
                  <a:lumMod val="50000"/>
                </a:schemeClr>
              </a:solidFill>
            </a:rPr>
            <a:t> الدم مما يؤدى </a:t>
          </a:r>
          <a:r>
            <a:rPr lang="ar-SA" b="1" dirty="0" err="1" smtClean="0">
              <a:solidFill>
                <a:schemeClr val="accent5">
                  <a:lumMod val="50000"/>
                </a:schemeClr>
              </a:solidFill>
            </a:rPr>
            <a:t>الى</a:t>
          </a:r>
          <a:r>
            <a:rPr lang="ar-SA" b="1" dirty="0" smtClean="0">
              <a:solidFill>
                <a:schemeClr val="accent5">
                  <a:lumMod val="50000"/>
                </a:schemeClr>
              </a:solidFill>
            </a:rPr>
            <a:t> تحسين </a:t>
          </a:r>
          <a:r>
            <a:rPr lang="ar-SA" b="1" dirty="0" err="1" smtClean="0">
              <a:solidFill>
                <a:schemeClr val="accent5">
                  <a:lumMod val="50000"/>
                </a:schemeClr>
              </a:solidFill>
            </a:rPr>
            <a:t>فى</a:t>
          </a:r>
          <a:r>
            <a:rPr lang="ar-SA" b="1" dirty="0" smtClean="0">
              <a:solidFill>
                <a:schemeClr val="accent5">
                  <a:lumMod val="50000"/>
                </a:schemeClr>
              </a:solidFill>
            </a:rPr>
            <a:t> عمليات الفهم والذاكرة</a:t>
          </a:r>
          <a:endParaRPr lang="ar-SA" dirty="0">
            <a:solidFill>
              <a:schemeClr val="accent5">
                <a:lumMod val="50000"/>
              </a:schemeClr>
            </a:solidFill>
          </a:endParaRPr>
        </a:p>
      </dgm:t>
    </dgm:pt>
    <dgm:pt modelId="{07419AC7-D1E8-4BF3-9F16-DA2FCDEF65BD}" type="parTrans" cxnId="{E0A5749C-A8CF-4C08-81E5-91E90395190F}">
      <dgm:prSet/>
      <dgm:spPr/>
      <dgm:t>
        <a:bodyPr/>
        <a:lstStyle/>
        <a:p>
          <a:pPr rtl="1"/>
          <a:endParaRPr lang="ar-SA"/>
        </a:p>
      </dgm:t>
    </dgm:pt>
    <dgm:pt modelId="{4E48E24A-37F0-4A15-BBE1-B0FB58E7E8B4}" type="sibTrans" cxnId="{E0A5749C-A8CF-4C08-81E5-91E90395190F}">
      <dgm:prSet/>
      <dgm:spPr/>
      <dgm:t>
        <a:bodyPr/>
        <a:lstStyle/>
        <a:p>
          <a:pPr rtl="1"/>
          <a:endParaRPr lang="ar-SA"/>
        </a:p>
      </dgm:t>
    </dgm:pt>
    <dgm:pt modelId="{906FB460-5F39-4586-B723-3428EB9387B3}">
      <dgm:prSet phldrT="[نص]" custT="1"/>
      <dgm:spPr>
        <a:gradFill flip="none" rotWithShape="0">
          <a:gsLst>
            <a:gs pos="0">
              <a:srgbClr val="FF9966">
                <a:tint val="66000"/>
                <a:satMod val="160000"/>
              </a:srgbClr>
            </a:gs>
            <a:gs pos="50000">
              <a:srgbClr val="FF9966">
                <a:tint val="44500"/>
                <a:satMod val="160000"/>
              </a:srgbClr>
            </a:gs>
            <a:gs pos="100000">
              <a:srgbClr val="FF9966">
                <a:tint val="23500"/>
                <a:satMod val="160000"/>
              </a:srgbClr>
            </a:gs>
          </a:gsLst>
          <a:lin ang="10800000" scaled="1"/>
          <a:tileRect/>
        </a:gradFill>
      </dgm:spPr>
      <dgm:t>
        <a:bodyPr/>
        <a:lstStyle/>
        <a:p>
          <a:pPr rtl="1"/>
          <a:r>
            <a:rPr lang="ar-SA" sz="1600" b="1" dirty="0" smtClean="0">
              <a:solidFill>
                <a:srgbClr val="FF0066"/>
              </a:solidFill>
            </a:rPr>
            <a:t>وجبة </a:t>
          </a:r>
          <a:r>
            <a:rPr lang="ar-SA" sz="1600" b="1" dirty="0" err="1" smtClean="0">
              <a:solidFill>
                <a:srgbClr val="FF0066"/>
              </a:solidFill>
            </a:rPr>
            <a:t>الافطار</a:t>
          </a:r>
          <a:r>
            <a:rPr lang="ar-SA" sz="1600" b="1" dirty="0" smtClean="0">
              <a:solidFill>
                <a:srgbClr val="FF0066"/>
              </a:solidFill>
            </a:rPr>
            <a:t> توفر للطالب </a:t>
          </a:r>
          <a:r>
            <a:rPr lang="ar-SA" sz="1600" b="1" dirty="0" err="1" smtClean="0">
              <a:solidFill>
                <a:srgbClr val="FF0066"/>
              </a:solidFill>
            </a:rPr>
            <a:t>اقوى</a:t>
          </a:r>
          <a:r>
            <a:rPr lang="ar-SA" sz="1600" b="1" dirty="0" smtClean="0">
              <a:solidFill>
                <a:srgbClr val="FF0066"/>
              </a:solidFill>
            </a:rPr>
            <a:t> </a:t>
          </a:r>
          <a:r>
            <a:rPr lang="ar-SA" sz="1600" b="1" dirty="0" err="1" smtClean="0">
              <a:solidFill>
                <a:srgbClr val="FF0066"/>
              </a:solidFill>
            </a:rPr>
            <a:t>اسا</a:t>
          </a:r>
          <a:r>
            <a:rPr lang="ar-SA" sz="1600" b="1" dirty="0" smtClean="0">
              <a:solidFill>
                <a:srgbClr val="FF0066"/>
              </a:solidFill>
            </a:rPr>
            <a:t> س للتعلم </a:t>
          </a:r>
          <a:r>
            <a:rPr lang="ar-SA" sz="1600" b="1" dirty="0" err="1" smtClean="0">
              <a:solidFill>
                <a:srgbClr val="FF0066"/>
              </a:solidFill>
            </a:rPr>
            <a:t>فى</a:t>
          </a:r>
          <a:r>
            <a:rPr lang="ar-SA" sz="1600" b="1" dirty="0" smtClean="0">
              <a:solidFill>
                <a:srgbClr val="FF0066"/>
              </a:solidFill>
            </a:rPr>
            <a:t> المدرسة وتجعلهم </a:t>
          </a:r>
          <a:r>
            <a:rPr lang="ar-SA" sz="1600" b="1" dirty="0" err="1" smtClean="0">
              <a:solidFill>
                <a:srgbClr val="FF0066"/>
              </a:solidFill>
            </a:rPr>
            <a:t>اكثر</a:t>
          </a:r>
          <a:r>
            <a:rPr lang="ar-SA" sz="1600" b="1" dirty="0" smtClean="0">
              <a:solidFill>
                <a:srgbClr val="FF0066"/>
              </a:solidFill>
            </a:rPr>
            <a:t> يقظة وزيادة القدرة على القراءة وتحسين </a:t>
          </a:r>
          <a:r>
            <a:rPr lang="ar-SA" sz="1600" b="1" dirty="0" err="1" smtClean="0">
              <a:solidFill>
                <a:srgbClr val="FF0066"/>
              </a:solidFill>
            </a:rPr>
            <a:t>اداء</a:t>
          </a:r>
          <a:r>
            <a:rPr lang="ar-SA" sz="1600" b="1" dirty="0" smtClean="0">
              <a:solidFill>
                <a:srgbClr val="FF0066"/>
              </a:solidFill>
            </a:rPr>
            <a:t> الرياضيات وتسهم </a:t>
          </a:r>
          <a:r>
            <a:rPr lang="ar-SA" sz="1600" b="1" dirty="0" err="1" smtClean="0">
              <a:solidFill>
                <a:srgbClr val="FF0066"/>
              </a:solidFill>
            </a:rPr>
            <a:t>فى</a:t>
          </a:r>
          <a:r>
            <a:rPr lang="ar-SA" sz="1600" b="1" dirty="0" smtClean="0">
              <a:solidFill>
                <a:srgbClr val="FF0066"/>
              </a:solidFill>
            </a:rPr>
            <a:t> ضبط سلوكهم</a:t>
          </a:r>
          <a:endParaRPr lang="ar-SA" sz="1600" dirty="0"/>
        </a:p>
      </dgm:t>
    </dgm:pt>
    <dgm:pt modelId="{578EA632-FB36-4529-AD3C-24D12349C0C9}" type="parTrans" cxnId="{68F532A5-A2A7-4C1A-88FD-6316354EEF34}">
      <dgm:prSet/>
      <dgm:spPr/>
      <dgm:t>
        <a:bodyPr/>
        <a:lstStyle/>
        <a:p>
          <a:pPr rtl="1"/>
          <a:endParaRPr lang="ar-SA"/>
        </a:p>
      </dgm:t>
    </dgm:pt>
    <dgm:pt modelId="{EE38BCF1-3868-4D39-8C3D-CBEE4E834E76}" type="sibTrans" cxnId="{68F532A5-A2A7-4C1A-88FD-6316354EEF34}">
      <dgm:prSet/>
      <dgm:spPr/>
      <dgm:t>
        <a:bodyPr/>
        <a:lstStyle/>
        <a:p>
          <a:pPr rtl="1"/>
          <a:endParaRPr lang="ar-SA"/>
        </a:p>
      </dgm:t>
    </dgm:pt>
    <dgm:pt modelId="{05DE051C-1F95-4CB3-82D9-149EEBEE5CD0}">
      <dgm:prSet custT="1"/>
      <dgm:spPr>
        <a:gradFill flip="none" rotWithShape="0">
          <a:gsLst>
            <a:gs pos="0">
              <a:schemeClr val="accent2">
                <a:lumMod val="60000"/>
                <a:lumOff val="40000"/>
                <a:tint val="66000"/>
                <a:satMod val="160000"/>
              </a:schemeClr>
            </a:gs>
            <a:gs pos="50000">
              <a:schemeClr val="accent2">
                <a:lumMod val="60000"/>
                <a:lumOff val="40000"/>
                <a:tint val="44500"/>
                <a:satMod val="160000"/>
              </a:schemeClr>
            </a:gs>
            <a:gs pos="100000">
              <a:schemeClr val="accent2">
                <a:lumMod val="60000"/>
                <a:lumOff val="40000"/>
                <a:tint val="23500"/>
                <a:satMod val="160000"/>
              </a:schemeClr>
            </a:gs>
          </a:gsLst>
          <a:lin ang="13500000" scaled="1"/>
          <a:tileRect/>
        </a:gradFill>
      </dgm:spPr>
      <dgm:t>
        <a:bodyPr/>
        <a:lstStyle/>
        <a:p>
          <a:pPr rtl="1"/>
          <a:r>
            <a:rPr lang="ar-SA" sz="1600" b="1" dirty="0" smtClean="0">
              <a:solidFill>
                <a:srgbClr val="C00000"/>
              </a:solidFill>
            </a:rPr>
            <a:t>توفير مناخ </a:t>
          </a:r>
          <a:r>
            <a:rPr lang="ar-SA" sz="1600" b="1" dirty="0" err="1" smtClean="0">
              <a:solidFill>
                <a:srgbClr val="C00000"/>
              </a:solidFill>
            </a:rPr>
            <a:t>صحى</a:t>
          </a:r>
          <a:r>
            <a:rPr lang="ar-SA" sz="1600" b="1" dirty="0" smtClean="0">
              <a:solidFill>
                <a:srgbClr val="C00000"/>
              </a:solidFill>
            </a:rPr>
            <a:t> على المستوى </a:t>
          </a:r>
          <a:r>
            <a:rPr lang="ar-SA" sz="1600" b="1" dirty="0" err="1" smtClean="0">
              <a:solidFill>
                <a:srgbClr val="C00000"/>
              </a:solidFill>
            </a:rPr>
            <a:t>العاطفى</a:t>
          </a:r>
          <a:r>
            <a:rPr lang="ar-SA" sz="1600" b="1" dirty="0" smtClean="0">
              <a:solidFill>
                <a:srgbClr val="C00000"/>
              </a:solidFill>
            </a:rPr>
            <a:t> </a:t>
          </a:r>
          <a:r>
            <a:rPr lang="ar-SA" sz="1600" b="1" dirty="0" err="1" smtClean="0">
              <a:solidFill>
                <a:srgbClr val="C00000"/>
              </a:solidFill>
            </a:rPr>
            <a:t>والجسدى</a:t>
          </a:r>
          <a:r>
            <a:rPr lang="ar-SA" sz="1600" b="1" dirty="0" smtClean="0">
              <a:solidFill>
                <a:srgbClr val="C00000"/>
              </a:solidFill>
            </a:rPr>
            <a:t> وتحسين القدرة العقلية والمعرفية</a:t>
          </a:r>
          <a:endParaRPr lang="ar-SA" sz="1600" b="1" dirty="0">
            <a:solidFill>
              <a:srgbClr val="C00000"/>
            </a:solidFill>
          </a:endParaRPr>
        </a:p>
      </dgm:t>
    </dgm:pt>
    <dgm:pt modelId="{511BA098-9C01-44A5-A41E-5272A997D8C8}" type="parTrans" cxnId="{55AA2174-982B-45B3-97C5-C4A34146D78E}">
      <dgm:prSet/>
      <dgm:spPr/>
      <dgm:t>
        <a:bodyPr/>
        <a:lstStyle/>
        <a:p>
          <a:pPr rtl="1"/>
          <a:endParaRPr lang="ar-SA"/>
        </a:p>
      </dgm:t>
    </dgm:pt>
    <dgm:pt modelId="{44A403DE-B088-4794-BE53-B8CB657A5100}" type="sibTrans" cxnId="{55AA2174-982B-45B3-97C5-C4A34146D78E}">
      <dgm:prSet/>
      <dgm:spPr/>
      <dgm:t>
        <a:bodyPr/>
        <a:lstStyle/>
        <a:p>
          <a:pPr rtl="1"/>
          <a:endParaRPr lang="ar-SA"/>
        </a:p>
      </dgm:t>
    </dgm:pt>
    <dgm:pt modelId="{136C3D1B-EF2A-4131-93E1-2EF84F410E06}" type="pres">
      <dgm:prSet presAssocID="{4F349D89-31C3-4111-8514-4A6293DAB126}" presName="diagram" presStyleCnt="0">
        <dgm:presLayoutVars>
          <dgm:dir/>
          <dgm:resizeHandles val="exact"/>
        </dgm:presLayoutVars>
      </dgm:prSet>
      <dgm:spPr/>
      <dgm:t>
        <a:bodyPr/>
        <a:lstStyle/>
        <a:p>
          <a:pPr rtl="1"/>
          <a:endParaRPr lang="ar-SA"/>
        </a:p>
      </dgm:t>
    </dgm:pt>
    <dgm:pt modelId="{D186B5ED-191A-4873-9C29-3127DC19B263}" type="pres">
      <dgm:prSet presAssocID="{CB96BDB5-E669-4DA1-865C-3C70393173EE}" presName="node" presStyleLbl="node1" presStyleIdx="0" presStyleCnt="6">
        <dgm:presLayoutVars>
          <dgm:bulletEnabled val="1"/>
        </dgm:presLayoutVars>
      </dgm:prSet>
      <dgm:spPr/>
      <dgm:t>
        <a:bodyPr/>
        <a:lstStyle/>
        <a:p>
          <a:pPr rtl="1"/>
          <a:endParaRPr lang="ar-SA"/>
        </a:p>
      </dgm:t>
    </dgm:pt>
    <dgm:pt modelId="{FE18E9BA-8BA9-4E0B-8B21-B73995D25152}" type="pres">
      <dgm:prSet presAssocID="{5E9A1183-9BB4-4EC9-AB61-388410A630BA}" presName="sibTrans" presStyleCnt="0"/>
      <dgm:spPr/>
    </dgm:pt>
    <dgm:pt modelId="{C5C562D6-A8A5-4A75-9762-DC219D1A4AF0}" type="pres">
      <dgm:prSet presAssocID="{184E910F-0DD7-41BD-87B8-4F2CA04A904E}" presName="node" presStyleLbl="node1" presStyleIdx="1" presStyleCnt="6">
        <dgm:presLayoutVars>
          <dgm:bulletEnabled val="1"/>
        </dgm:presLayoutVars>
      </dgm:prSet>
      <dgm:spPr/>
      <dgm:t>
        <a:bodyPr/>
        <a:lstStyle/>
        <a:p>
          <a:pPr rtl="1"/>
          <a:endParaRPr lang="ar-SA"/>
        </a:p>
      </dgm:t>
    </dgm:pt>
    <dgm:pt modelId="{AFAB42CA-96F5-4E8A-800E-943FA2746881}" type="pres">
      <dgm:prSet presAssocID="{0E6BA1D5-C071-4353-BDE8-9A0BD69E1FBC}" presName="sibTrans" presStyleCnt="0"/>
      <dgm:spPr/>
    </dgm:pt>
    <dgm:pt modelId="{19FB439C-9334-4085-9C59-ED9C79241114}" type="pres">
      <dgm:prSet presAssocID="{F9259A88-1549-49C4-943D-74D263CB52B6}" presName="node" presStyleLbl="node1" presStyleIdx="2" presStyleCnt="6">
        <dgm:presLayoutVars>
          <dgm:bulletEnabled val="1"/>
        </dgm:presLayoutVars>
      </dgm:prSet>
      <dgm:spPr/>
      <dgm:t>
        <a:bodyPr/>
        <a:lstStyle/>
        <a:p>
          <a:pPr rtl="1"/>
          <a:endParaRPr lang="ar-SA"/>
        </a:p>
      </dgm:t>
    </dgm:pt>
    <dgm:pt modelId="{227C8317-4553-45FD-9D6D-A6AD777DD2CC}" type="pres">
      <dgm:prSet presAssocID="{B4089222-3AE5-4E13-AC8D-F197447BCD00}" presName="sibTrans" presStyleCnt="0"/>
      <dgm:spPr/>
    </dgm:pt>
    <dgm:pt modelId="{68B6B075-2DBD-4AB1-95B3-A28580F00E0A}" type="pres">
      <dgm:prSet presAssocID="{05DE051C-1F95-4CB3-82D9-149EEBEE5CD0}" presName="node" presStyleLbl="node1" presStyleIdx="3" presStyleCnt="6">
        <dgm:presLayoutVars>
          <dgm:bulletEnabled val="1"/>
        </dgm:presLayoutVars>
      </dgm:prSet>
      <dgm:spPr/>
      <dgm:t>
        <a:bodyPr/>
        <a:lstStyle/>
        <a:p>
          <a:pPr rtl="1"/>
          <a:endParaRPr lang="ar-SA"/>
        </a:p>
      </dgm:t>
    </dgm:pt>
    <dgm:pt modelId="{3BAAC448-B67E-44EF-AFF6-8C6A7918C724}" type="pres">
      <dgm:prSet presAssocID="{44A403DE-B088-4794-BE53-B8CB657A5100}" presName="sibTrans" presStyleCnt="0"/>
      <dgm:spPr/>
    </dgm:pt>
    <dgm:pt modelId="{2F19A894-7EA0-4EFB-8F87-ADEE61C00594}" type="pres">
      <dgm:prSet presAssocID="{115DF3A1-0E70-4731-85C5-17D1D9B33874}" presName="node" presStyleLbl="node1" presStyleIdx="4" presStyleCnt="6">
        <dgm:presLayoutVars>
          <dgm:bulletEnabled val="1"/>
        </dgm:presLayoutVars>
      </dgm:prSet>
      <dgm:spPr/>
      <dgm:t>
        <a:bodyPr/>
        <a:lstStyle/>
        <a:p>
          <a:pPr rtl="1"/>
          <a:endParaRPr lang="ar-SA"/>
        </a:p>
      </dgm:t>
    </dgm:pt>
    <dgm:pt modelId="{D72CF3CB-4B07-4898-AB30-1CC84C62B8F6}" type="pres">
      <dgm:prSet presAssocID="{4E48E24A-37F0-4A15-BBE1-B0FB58E7E8B4}" presName="sibTrans" presStyleCnt="0"/>
      <dgm:spPr/>
    </dgm:pt>
    <dgm:pt modelId="{98968CE4-5151-4660-9553-C3F0612FDED6}" type="pres">
      <dgm:prSet presAssocID="{906FB460-5F39-4586-B723-3428EB9387B3}" presName="node" presStyleLbl="node1" presStyleIdx="5" presStyleCnt="6">
        <dgm:presLayoutVars>
          <dgm:bulletEnabled val="1"/>
        </dgm:presLayoutVars>
      </dgm:prSet>
      <dgm:spPr/>
      <dgm:t>
        <a:bodyPr/>
        <a:lstStyle/>
        <a:p>
          <a:pPr rtl="1"/>
          <a:endParaRPr lang="ar-SA"/>
        </a:p>
      </dgm:t>
    </dgm:pt>
  </dgm:ptLst>
  <dgm:cxnLst>
    <dgm:cxn modelId="{77D07C9E-DB36-421F-9584-53F4FE1A4C15}" type="presOf" srcId="{F9259A88-1549-49C4-943D-74D263CB52B6}" destId="{19FB439C-9334-4085-9C59-ED9C79241114}" srcOrd="0" destOrd="0" presId="urn:microsoft.com/office/officeart/2005/8/layout/default#3"/>
    <dgm:cxn modelId="{838C293B-51C9-42C9-97E2-FC59ED1A2603}" srcId="{4F349D89-31C3-4111-8514-4A6293DAB126}" destId="{F9259A88-1549-49C4-943D-74D263CB52B6}" srcOrd="2" destOrd="0" parTransId="{FF3AD08B-D48A-4370-BC3B-EA97B1B8E9CB}" sibTransId="{B4089222-3AE5-4E13-AC8D-F197447BCD00}"/>
    <dgm:cxn modelId="{A322D519-AB43-4696-BFCA-62CDB8EE29FA}" type="presOf" srcId="{906FB460-5F39-4586-B723-3428EB9387B3}" destId="{98968CE4-5151-4660-9553-C3F0612FDED6}" srcOrd="0" destOrd="0" presId="urn:microsoft.com/office/officeart/2005/8/layout/default#3"/>
    <dgm:cxn modelId="{55AA2174-982B-45B3-97C5-C4A34146D78E}" srcId="{4F349D89-31C3-4111-8514-4A6293DAB126}" destId="{05DE051C-1F95-4CB3-82D9-149EEBEE5CD0}" srcOrd="3" destOrd="0" parTransId="{511BA098-9C01-44A5-A41E-5272A997D8C8}" sibTransId="{44A403DE-B088-4794-BE53-B8CB657A5100}"/>
    <dgm:cxn modelId="{E0A5749C-A8CF-4C08-81E5-91E90395190F}" srcId="{4F349D89-31C3-4111-8514-4A6293DAB126}" destId="{115DF3A1-0E70-4731-85C5-17D1D9B33874}" srcOrd="4" destOrd="0" parTransId="{07419AC7-D1E8-4BF3-9F16-DA2FCDEF65BD}" sibTransId="{4E48E24A-37F0-4A15-BBE1-B0FB58E7E8B4}"/>
    <dgm:cxn modelId="{58E25709-C2CE-49FA-9C9C-53BEA4D1AC29}" srcId="{4F349D89-31C3-4111-8514-4A6293DAB126}" destId="{184E910F-0DD7-41BD-87B8-4F2CA04A904E}" srcOrd="1" destOrd="0" parTransId="{3A18D72C-85FB-4C30-89F1-DBBE61466F46}" sibTransId="{0E6BA1D5-C071-4353-BDE8-9A0BD69E1FBC}"/>
    <dgm:cxn modelId="{7833B13A-37B0-48DD-B81F-C5C2F999026E}" type="presOf" srcId="{184E910F-0DD7-41BD-87B8-4F2CA04A904E}" destId="{C5C562D6-A8A5-4A75-9762-DC219D1A4AF0}" srcOrd="0" destOrd="0" presId="urn:microsoft.com/office/officeart/2005/8/layout/default#3"/>
    <dgm:cxn modelId="{68F532A5-A2A7-4C1A-88FD-6316354EEF34}" srcId="{4F349D89-31C3-4111-8514-4A6293DAB126}" destId="{906FB460-5F39-4586-B723-3428EB9387B3}" srcOrd="5" destOrd="0" parTransId="{578EA632-FB36-4529-AD3C-24D12349C0C9}" sibTransId="{EE38BCF1-3868-4D39-8C3D-CBEE4E834E76}"/>
    <dgm:cxn modelId="{B88E02CC-A5BC-4245-A9D4-E62DDA2126AE}" srcId="{4F349D89-31C3-4111-8514-4A6293DAB126}" destId="{CB96BDB5-E669-4DA1-865C-3C70393173EE}" srcOrd="0" destOrd="0" parTransId="{AF43252A-ADBA-4E59-A971-347DD7193E83}" sibTransId="{5E9A1183-9BB4-4EC9-AB61-388410A630BA}"/>
    <dgm:cxn modelId="{E17E61B3-7303-46E9-9B74-49C0EA1F15EB}" type="presOf" srcId="{115DF3A1-0E70-4731-85C5-17D1D9B33874}" destId="{2F19A894-7EA0-4EFB-8F87-ADEE61C00594}" srcOrd="0" destOrd="0" presId="urn:microsoft.com/office/officeart/2005/8/layout/default#3"/>
    <dgm:cxn modelId="{F515811D-CD72-4B64-9A04-4759ECB07128}" type="presOf" srcId="{4F349D89-31C3-4111-8514-4A6293DAB126}" destId="{136C3D1B-EF2A-4131-93E1-2EF84F410E06}" srcOrd="0" destOrd="0" presId="urn:microsoft.com/office/officeart/2005/8/layout/default#3"/>
    <dgm:cxn modelId="{55A97F79-5DCB-4564-A5CF-B09F46EA0E4A}" type="presOf" srcId="{CB96BDB5-E669-4DA1-865C-3C70393173EE}" destId="{D186B5ED-191A-4873-9C29-3127DC19B263}" srcOrd="0" destOrd="0" presId="urn:microsoft.com/office/officeart/2005/8/layout/default#3"/>
    <dgm:cxn modelId="{979E799C-21C8-48BA-BC88-1336940AA470}" type="presOf" srcId="{05DE051C-1F95-4CB3-82D9-149EEBEE5CD0}" destId="{68B6B075-2DBD-4AB1-95B3-A28580F00E0A}" srcOrd="0" destOrd="0" presId="urn:microsoft.com/office/officeart/2005/8/layout/default#3"/>
    <dgm:cxn modelId="{75D8EF69-13D4-4F06-96EB-ED334D32BDC3}" type="presParOf" srcId="{136C3D1B-EF2A-4131-93E1-2EF84F410E06}" destId="{D186B5ED-191A-4873-9C29-3127DC19B263}" srcOrd="0" destOrd="0" presId="urn:microsoft.com/office/officeart/2005/8/layout/default#3"/>
    <dgm:cxn modelId="{436B60FF-062B-4AEE-AFB9-BB8CFDF2F4C2}" type="presParOf" srcId="{136C3D1B-EF2A-4131-93E1-2EF84F410E06}" destId="{FE18E9BA-8BA9-4E0B-8B21-B73995D25152}" srcOrd="1" destOrd="0" presId="urn:microsoft.com/office/officeart/2005/8/layout/default#3"/>
    <dgm:cxn modelId="{25CBE00A-4614-4412-B2E3-3BB8B578C744}" type="presParOf" srcId="{136C3D1B-EF2A-4131-93E1-2EF84F410E06}" destId="{C5C562D6-A8A5-4A75-9762-DC219D1A4AF0}" srcOrd="2" destOrd="0" presId="urn:microsoft.com/office/officeart/2005/8/layout/default#3"/>
    <dgm:cxn modelId="{A2549B76-0BA1-4CF1-ADED-53B5FB91AF32}" type="presParOf" srcId="{136C3D1B-EF2A-4131-93E1-2EF84F410E06}" destId="{AFAB42CA-96F5-4E8A-800E-943FA2746881}" srcOrd="3" destOrd="0" presId="urn:microsoft.com/office/officeart/2005/8/layout/default#3"/>
    <dgm:cxn modelId="{B16C7ADA-2155-4255-B33D-58F8FC939CC5}" type="presParOf" srcId="{136C3D1B-EF2A-4131-93E1-2EF84F410E06}" destId="{19FB439C-9334-4085-9C59-ED9C79241114}" srcOrd="4" destOrd="0" presId="urn:microsoft.com/office/officeart/2005/8/layout/default#3"/>
    <dgm:cxn modelId="{B8104AD4-D3E7-4054-B179-94744A263F02}" type="presParOf" srcId="{136C3D1B-EF2A-4131-93E1-2EF84F410E06}" destId="{227C8317-4553-45FD-9D6D-A6AD777DD2CC}" srcOrd="5" destOrd="0" presId="urn:microsoft.com/office/officeart/2005/8/layout/default#3"/>
    <dgm:cxn modelId="{E12755D8-5581-4FE0-B3B8-A8B82C23D0B9}" type="presParOf" srcId="{136C3D1B-EF2A-4131-93E1-2EF84F410E06}" destId="{68B6B075-2DBD-4AB1-95B3-A28580F00E0A}" srcOrd="6" destOrd="0" presId="urn:microsoft.com/office/officeart/2005/8/layout/default#3"/>
    <dgm:cxn modelId="{5B969D95-D6C9-403E-9A9E-92DA3D4893F0}" type="presParOf" srcId="{136C3D1B-EF2A-4131-93E1-2EF84F410E06}" destId="{3BAAC448-B67E-44EF-AFF6-8C6A7918C724}" srcOrd="7" destOrd="0" presId="urn:microsoft.com/office/officeart/2005/8/layout/default#3"/>
    <dgm:cxn modelId="{CF3B9902-2FD0-4D7F-BEAD-EF51410C732D}" type="presParOf" srcId="{136C3D1B-EF2A-4131-93E1-2EF84F410E06}" destId="{2F19A894-7EA0-4EFB-8F87-ADEE61C00594}" srcOrd="8" destOrd="0" presId="urn:microsoft.com/office/officeart/2005/8/layout/default#3"/>
    <dgm:cxn modelId="{A957AEE4-AA40-4F17-BF4F-79C04BBF03BF}" type="presParOf" srcId="{136C3D1B-EF2A-4131-93E1-2EF84F410E06}" destId="{D72CF3CB-4B07-4898-AB30-1CC84C62B8F6}" srcOrd="9" destOrd="0" presId="urn:microsoft.com/office/officeart/2005/8/layout/default#3"/>
    <dgm:cxn modelId="{35983908-C16E-44B7-A57C-42CA8BFB164A}" type="presParOf" srcId="{136C3D1B-EF2A-4131-93E1-2EF84F410E06}" destId="{98968CE4-5151-4660-9553-C3F0612FDED6}" srcOrd="10" destOrd="0" presId="urn:microsoft.com/office/officeart/2005/8/layout/defaul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84FD0A1-9C99-4B3C-ACA6-E50DFCAE812F}" type="doc">
      <dgm:prSet loTypeId="urn:microsoft.com/office/officeart/2005/8/layout/hList1" loCatId="list" qsTypeId="urn:microsoft.com/office/officeart/2005/8/quickstyle/simple3" qsCatId="simple" csTypeId="urn:microsoft.com/office/officeart/2005/8/colors/accent1_2" csCatId="accent1" phldr="1"/>
      <dgm:spPr/>
      <dgm:t>
        <a:bodyPr/>
        <a:lstStyle/>
        <a:p>
          <a:pPr rtl="1"/>
          <a:endParaRPr lang="ar-SA"/>
        </a:p>
      </dgm:t>
    </dgm:pt>
    <dgm:pt modelId="{44F6EBCB-465F-4D7E-A283-4F0B72D12795}">
      <dgm:prSet phldrT="[نص]" custT="1"/>
      <dgm:spPr/>
      <dgm:t>
        <a:bodyPr/>
        <a:lstStyle/>
        <a:p>
          <a:pPr rtl="1"/>
          <a:r>
            <a:rPr lang="ar-SA" sz="4400" b="1" dirty="0" smtClean="0">
              <a:solidFill>
                <a:srgbClr val="00B050"/>
              </a:solidFill>
            </a:rPr>
            <a:t>1-  الحمية</a:t>
          </a:r>
          <a:endParaRPr lang="ar-SA" sz="4400" b="1" dirty="0">
            <a:solidFill>
              <a:srgbClr val="00B050"/>
            </a:solidFill>
          </a:endParaRPr>
        </a:p>
      </dgm:t>
    </dgm:pt>
    <dgm:pt modelId="{EC7952B1-E117-4995-B7BE-A5D6A914F4C4}" type="parTrans" cxnId="{2EE1BCF0-4619-405D-AF53-0F55F90B4D11}">
      <dgm:prSet/>
      <dgm:spPr/>
      <dgm:t>
        <a:bodyPr/>
        <a:lstStyle/>
        <a:p>
          <a:pPr rtl="1"/>
          <a:endParaRPr lang="ar-SA"/>
        </a:p>
      </dgm:t>
    </dgm:pt>
    <dgm:pt modelId="{0359E2C7-1D70-4D63-AAF5-643FD4B4E963}" type="sibTrans" cxnId="{2EE1BCF0-4619-405D-AF53-0F55F90B4D11}">
      <dgm:prSet/>
      <dgm:spPr/>
      <dgm:t>
        <a:bodyPr/>
        <a:lstStyle/>
        <a:p>
          <a:pPr rtl="1"/>
          <a:endParaRPr lang="ar-SA"/>
        </a:p>
      </dgm:t>
    </dgm:pt>
    <dgm:pt modelId="{83CA2743-35B4-4DB7-B63D-750DD1D76669}">
      <dgm:prSet phldrT="[نص]" phldr="1"/>
      <dgm:spPr/>
      <dgm:t>
        <a:bodyPr/>
        <a:lstStyle/>
        <a:p>
          <a:pPr rtl="1"/>
          <a:endParaRPr lang="ar-SA" dirty="0"/>
        </a:p>
      </dgm:t>
    </dgm:pt>
    <dgm:pt modelId="{C29E8756-8462-40D2-A2B7-35F879FA01B2}" type="parTrans" cxnId="{2E1E968B-60BA-4EDF-8939-E1808225B09B}">
      <dgm:prSet/>
      <dgm:spPr/>
      <dgm:t>
        <a:bodyPr/>
        <a:lstStyle/>
        <a:p>
          <a:pPr rtl="1"/>
          <a:endParaRPr lang="ar-SA"/>
        </a:p>
      </dgm:t>
    </dgm:pt>
    <dgm:pt modelId="{CF287491-BD3C-4390-9FCC-E6956673FF9D}" type="sibTrans" cxnId="{2E1E968B-60BA-4EDF-8939-E1808225B09B}">
      <dgm:prSet/>
      <dgm:spPr/>
      <dgm:t>
        <a:bodyPr/>
        <a:lstStyle/>
        <a:p>
          <a:pPr rtl="1"/>
          <a:endParaRPr lang="ar-SA"/>
        </a:p>
      </dgm:t>
    </dgm:pt>
    <dgm:pt modelId="{BE3BCB5E-52AA-4CC7-89D4-66481841B771}">
      <dgm:prSet phldrT="[نص]" phldr="1"/>
      <dgm:spPr/>
      <dgm:t>
        <a:bodyPr/>
        <a:lstStyle/>
        <a:p>
          <a:pPr rtl="1"/>
          <a:endParaRPr lang="ar-SA" dirty="0"/>
        </a:p>
      </dgm:t>
    </dgm:pt>
    <dgm:pt modelId="{7F709AAC-6BBE-474C-B165-497C771DB1F4}" type="parTrans" cxnId="{D940ED1C-47F2-45F6-B9E9-BB9FF100BBB4}">
      <dgm:prSet/>
      <dgm:spPr/>
      <dgm:t>
        <a:bodyPr/>
        <a:lstStyle/>
        <a:p>
          <a:pPr rtl="1"/>
          <a:endParaRPr lang="ar-SA"/>
        </a:p>
      </dgm:t>
    </dgm:pt>
    <dgm:pt modelId="{84E2AC71-C55E-4006-BC62-5C211042D1CE}" type="sibTrans" cxnId="{D940ED1C-47F2-45F6-B9E9-BB9FF100BBB4}">
      <dgm:prSet/>
      <dgm:spPr/>
      <dgm:t>
        <a:bodyPr/>
        <a:lstStyle/>
        <a:p>
          <a:pPr rtl="1"/>
          <a:endParaRPr lang="ar-SA"/>
        </a:p>
      </dgm:t>
    </dgm:pt>
    <dgm:pt modelId="{EAD3013C-FB89-4E7E-BC9E-94D7A9EDC6BF}">
      <dgm:prSet/>
      <dgm:spPr/>
      <dgm:t>
        <a:bodyPr/>
        <a:lstStyle/>
        <a:p>
          <a:pPr rtl="1"/>
          <a:r>
            <a:rPr lang="ar-SA" b="1" dirty="0" smtClean="0"/>
            <a:t>تتوافر أطعمة الحمية بكثرة في الأسواق.بعضها يتطلب منك أن تمتنعي من تناول نوعيات معينة من</a:t>
          </a:r>
          <a:r>
            <a:rPr lang="ar-SA" b="1" dirty="0" smtClean="0">
              <a:hlinkClick xmlns:r="http://schemas.openxmlformats.org/officeDocument/2006/relationships" r:id="rId1"/>
            </a:rPr>
            <a:t> </a:t>
          </a:r>
          <a:r>
            <a:rPr lang="ar-SA" b="1" dirty="0" smtClean="0">
              <a:solidFill>
                <a:schemeClr val="bg1">
                  <a:lumMod val="95000"/>
                  <a:lumOff val="5000"/>
                </a:schemeClr>
              </a:solidFill>
              <a:hlinkClick xmlns:r="http://schemas.openxmlformats.org/officeDocument/2006/relationships" r:id="rId1"/>
            </a:rPr>
            <a:t>الأطعم</a:t>
          </a:r>
          <a:r>
            <a:rPr lang="ar-SA" b="1" dirty="0" smtClean="0"/>
            <a:t>ة.والبعض الآخر يدفعك </a:t>
          </a:r>
          <a:r>
            <a:rPr lang="ar-SA" b="1" dirty="0" err="1" smtClean="0"/>
            <a:t>الى</a:t>
          </a:r>
          <a:r>
            <a:rPr lang="ar-SA" b="1" dirty="0" smtClean="0"/>
            <a:t> تناول كميات قليلة مع بعض الأطعمة.قد تساعدك هذه الأطعمة على خسارة الوزن ولكنها لا تؤمن </a:t>
          </a:r>
          <a:r>
            <a:rPr lang="ar-SA" b="1" dirty="0" err="1" smtClean="0"/>
            <a:t>لك</a:t>
          </a:r>
          <a:r>
            <a:rPr lang="ar-SA" b="1" dirty="0" smtClean="0"/>
            <a:t> التغذية السليمة.</a:t>
          </a:r>
          <a:br>
            <a:rPr lang="ar-SA" b="1" dirty="0" smtClean="0"/>
          </a:br>
          <a:r>
            <a:rPr lang="ar-SA" dirty="0" smtClean="0"/>
            <a:t/>
          </a:r>
          <a:br>
            <a:rPr lang="ar-SA" dirty="0" smtClean="0"/>
          </a:br>
          <a:endParaRPr lang="ar-SA" dirty="0"/>
        </a:p>
      </dgm:t>
    </dgm:pt>
    <dgm:pt modelId="{8A3EB96D-2226-4264-94C8-11438A011B4A}" type="parTrans" cxnId="{365E87FE-A713-43C6-AE75-A7261DC6F584}">
      <dgm:prSet/>
      <dgm:spPr/>
      <dgm:t>
        <a:bodyPr/>
        <a:lstStyle/>
        <a:p>
          <a:pPr rtl="1"/>
          <a:endParaRPr lang="ar-SA"/>
        </a:p>
      </dgm:t>
    </dgm:pt>
    <dgm:pt modelId="{4CD1AFC7-465C-4286-9E32-0C56FA8033E0}" type="sibTrans" cxnId="{365E87FE-A713-43C6-AE75-A7261DC6F584}">
      <dgm:prSet/>
      <dgm:spPr/>
      <dgm:t>
        <a:bodyPr/>
        <a:lstStyle/>
        <a:p>
          <a:pPr rtl="1"/>
          <a:endParaRPr lang="ar-SA"/>
        </a:p>
      </dgm:t>
    </dgm:pt>
    <dgm:pt modelId="{0F6AA68C-2D79-4183-94D4-B5CA965E9E63}" type="pres">
      <dgm:prSet presAssocID="{684FD0A1-9C99-4B3C-ACA6-E50DFCAE812F}" presName="Name0" presStyleCnt="0">
        <dgm:presLayoutVars>
          <dgm:dir/>
          <dgm:animLvl val="lvl"/>
          <dgm:resizeHandles val="exact"/>
        </dgm:presLayoutVars>
      </dgm:prSet>
      <dgm:spPr/>
      <dgm:t>
        <a:bodyPr/>
        <a:lstStyle/>
        <a:p>
          <a:pPr rtl="1"/>
          <a:endParaRPr lang="ar-SA"/>
        </a:p>
      </dgm:t>
    </dgm:pt>
    <dgm:pt modelId="{E6EA14D9-24E9-4149-8E3E-FE98EEBFAA3E}" type="pres">
      <dgm:prSet presAssocID="{44F6EBCB-465F-4D7E-A283-4F0B72D12795}" presName="composite" presStyleCnt="0"/>
      <dgm:spPr/>
    </dgm:pt>
    <dgm:pt modelId="{56D96925-6482-41A9-B102-8654E6056A4B}" type="pres">
      <dgm:prSet presAssocID="{44F6EBCB-465F-4D7E-A283-4F0B72D12795}" presName="parTx" presStyleLbl="alignNode1" presStyleIdx="0" presStyleCnt="1" custScaleY="199219" custLinFactNeighborX="-1216" custLinFactNeighborY="-24222">
        <dgm:presLayoutVars>
          <dgm:chMax val="0"/>
          <dgm:chPref val="0"/>
          <dgm:bulletEnabled val="1"/>
        </dgm:presLayoutVars>
      </dgm:prSet>
      <dgm:spPr/>
      <dgm:t>
        <a:bodyPr/>
        <a:lstStyle/>
        <a:p>
          <a:pPr rtl="1"/>
          <a:endParaRPr lang="ar-SA"/>
        </a:p>
      </dgm:t>
    </dgm:pt>
    <dgm:pt modelId="{7E8471AC-D3EB-42F8-93E6-FC1714EF57AA}" type="pres">
      <dgm:prSet presAssocID="{44F6EBCB-465F-4D7E-A283-4F0B72D12795}" presName="desTx" presStyleLbl="alignAccFollowNode1" presStyleIdx="0" presStyleCnt="1">
        <dgm:presLayoutVars>
          <dgm:bulletEnabled val="1"/>
        </dgm:presLayoutVars>
      </dgm:prSet>
      <dgm:spPr/>
      <dgm:t>
        <a:bodyPr/>
        <a:lstStyle/>
        <a:p>
          <a:pPr rtl="1"/>
          <a:endParaRPr lang="ar-SA"/>
        </a:p>
      </dgm:t>
    </dgm:pt>
  </dgm:ptLst>
  <dgm:cxnLst>
    <dgm:cxn modelId="{66A7CB8B-D185-409A-A279-ED18BD7BCA78}" type="presOf" srcId="{684FD0A1-9C99-4B3C-ACA6-E50DFCAE812F}" destId="{0F6AA68C-2D79-4183-94D4-B5CA965E9E63}" srcOrd="0" destOrd="0" presId="urn:microsoft.com/office/officeart/2005/8/layout/hList1"/>
    <dgm:cxn modelId="{205BF77C-7CE5-4F14-855C-6908CF710709}" type="presOf" srcId="{BE3BCB5E-52AA-4CC7-89D4-66481841B771}" destId="{7E8471AC-D3EB-42F8-93E6-FC1714EF57AA}" srcOrd="0" destOrd="2" presId="urn:microsoft.com/office/officeart/2005/8/layout/hList1"/>
    <dgm:cxn modelId="{1E8A2677-7614-4EDD-A23D-08CBFA978B85}" type="presOf" srcId="{44F6EBCB-465F-4D7E-A283-4F0B72D12795}" destId="{56D96925-6482-41A9-B102-8654E6056A4B}" srcOrd="0" destOrd="0" presId="urn:microsoft.com/office/officeart/2005/8/layout/hList1"/>
    <dgm:cxn modelId="{F012F5D9-F331-4ACF-AE80-54B2626C24CC}" type="presOf" srcId="{83CA2743-35B4-4DB7-B63D-750DD1D76669}" destId="{7E8471AC-D3EB-42F8-93E6-FC1714EF57AA}" srcOrd="0" destOrd="0" presId="urn:microsoft.com/office/officeart/2005/8/layout/hList1"/>
    <dgm:cxn modelId="{3A20FE2D-58ED-412B-B854-ED9BBB8511DC}" type="presOf" srcId="{EAD3013C-FB89-4E7E-BC9E-94D7A9EDC6BF}" destId="{7E8471AC-D3EB-42F8-93E6-FC1714EF57AA}" srcOrd="0" destOrd="1" presId="urn:microsoft.com/office/officeart/2005/8/layout/hList1"/>
    <dgm:cxn modelId="{2E1E968B-60BA-4EDF-8939-E1808225B09B}" srcId="{44F6EBCB-465F-4D7E-A283-4F0B72D12795}" destId="{83CA2743-35B4-4DB7-B63D-750DD1D76669}" srcOrd="0" destOrd="0" parTransId="{C29E8756-8462-40D2-A2B7-35F879FA01B2}" sibTransId="{CF287491-BD3C-4390-9FCC-E6956673FF9D}"/>
    <dgm:cxn modelId="{2EE1BCF0-4619-405D-AF53-0F55F90B4D11}" srcId="{684FD0A1-9C99-4B3C-ACA6-E50DFCAE812F}" destId="{44F6EBCB-465F-4D7E-A283-4F0B72D12795}" srcOrd="0" destOrd="0" parTransId="{EC7952B1-E117-4995-B7BE-A5D6A914F4C4}" sibTransId="{0359E2C7-1D70-4D63-AAF5-643FD4B4E963}"/>
    <dgm:cxn modelId="{365E87FE-A713-43C6-AE75-A7261DC6F584}" srcId="{44F6EBCB-465F-4D7E-A283-4F0B72D12795}" destId="{EAD3013C-FB89-4E7E-BC9E-94D7A9EDC6BF}" srcOrd="1" destOrd="0" parTransId="{8A3EB96D-2226-4264-94C8-11438A011B4A}" sibTransId="{4CD1AFC7-465C-4286-9E32-0C56FA8033E0}"/>
    <dgm:cxn modelId="{D940ED1C-47F2-45F6-B9E9-BB9FF100BBB4}" srcId="{44F6EBCB-465F-4D7E-A283-4F0B72D12795}" destId="{BE3BCB5E-52AA-4CC7-89D4-66481841B771}" srcOrd="2" destOrd="0" parTransId="{7F709AAC-6BBE-474C-B165-497C771DB1F4}" sibTransId="{84E2AC71-C55E-4006-BC62-5C211042D1CE}"/>
    <dgm:cxn modelId="{11029143-83A0-4651-8652-72CD8D7EC08C}" type="presParOf" srcId="{0F6AA68C-2D79-4183-94D4-B5CA965E9E63}" destId="{E6EA14D9-24E9-4149-8E3E-FE98EEBFAA3E}" srcOrd="0" destOrd="0" presId="urn:microsoft.com/office/officeart/2005/8/layout/hList1"/>
    <dgm:cxn modelId="{9E7F532E-B25D-4AF2-8637-7449A7669648}" type="presParOf" srcId="{E6EA14D9-24E9-4149-8E3E-FE98EEBFAA3E}" destId="{56D96925-6482-41A9-B102-8654E6056A4B}" srcOrd="0" destOrd="0" presId="urn:microsoft.com/office/officeart/2005/8/layout/hList1"/>
    <dgm:cxn modelId="{D9666CB8-6888-436D-8468-E80E0660CEA8}" type="presParOf" srcId="{E6EA14D9-24E9-4149-8E3E-FE98EEBFAA3E}" destId="{7E8471AC-D3EB-42F8-93E6-FC1714EF57AA}"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84FD0A1-9C99-4B3C-ACA6-E50DFCAE812F}" type="doc">
      <dgm:prSet loTypeId="urn:microsoft.com/office/officeart/2005/8/layout/hList1" loCatId="list" qsTypeId="urn:microsoft.com/office/officeart/2005/8/quickstyle/simple3" qsCatId="simple" csTypeId="urn:microsoft.com/office/officeart/2005/8/colors/accent1_2" csCatId="accent1" phldr="1"/>
      <dgm:spPr/>
      <dgm:t>
        <a:bodyPr/>
        <a:lstStyle/>
        <a:p>
          <a:pPr rtl="1"/>
          <a:endParaRPr lang="ar-SA"/>
        </a:p>
      </dgm:t>
    </dgm:pt>
    <dgm:pt modelId="{44F6EBCB-465F-4D7E-A283-4F0B72D12795}">
      <dgm:prSet phldrT="[نص]" custT="1"/>
      <dgm:spPr/>
      <dgm:t>
        <a:bodyPr/>
        <a:lstStyle/>
        <a:p>
          <a:pPr rtl="1"/>
          <a:r>
            <a:rPr lang="ar-SA" sz="4400" b="1" dirty="0" smtClean="0">
              <a:solidFill>
                <a:srgbClr val="00B050"/>
              </a:solidFill>
            </a:rPr>
            <a:t>2- حبوب الحمية</a:t>
          </a:r>
          <a:endParaRPr lang="ar-SA" sz="4400" b="1" dirty="0">
            <a:solidFill>
              <a:srgbClr val="00B050"/>
            </a:solidFill>
          </a:endParaRPr>
        </a:p>
      </dgm:t>
    </dgm:pt>
    <dgm:pt modelId="{EC7952B1-E117-4995-B7BE-A5D6A914F4C4}" type="parTrans" cxnId="{2EE1BCF0-4619-405D-AF53-0F55F90B4D11}">
      <dgm:prSet/>
      <dgm:spPr/>
      <dgm:t>
        <a:bodyPr/>
        <a:lstStyle/>
        <a:p>
          <a:pPr rtl="1"/>
          <a:endParaRPr lang="ar-SA"/>
        </a:p>
      </dgm:t>
    </dgm:pt>
    <dgm:pt modelId="{0359E2C7-1D70-4D63-AAF5-643FD4B4E963}" type="sibTrans" cxnId="{2EE1BCF0-4619-405D-AF53-0F55F90B4D11}">
      <dgm:prSet/>
      <dgm:spPr/>
      <dgm:t>
        <a:bodyPr/>
        <a:lstStyle/>
        <a:p>
          <a:pPr rtl="1"/>
          <a:endParaRPr lang="ar-SA"/>
        </a:p>
      </dgm:t>
    </dgm:pt>
    <dgm:pt modelId="{83CA2743-35B4-4DB7-B63D-750DD1D76669}">
      <dgm:prSet phldrT="[نص]" phldr="1"/>
      <dgm:spPr/>
      <dgm:t>
        <a:bodyPr/>
        <a:lstStyle/>
        <a:p>
          <a:pPr rtl="1"/>
          <a:endParaRPr lang="ar-SA" dirty="0"/>
        </a:p>
      </dgm:t>
    </dgm:pt>
    <dgm:pt modelId="{C29E8756-8462-40D2-A2B7-35F879FA01B2}" type="parTrans" cxnId="{2E1E968B-60BA-4EDF-8939-E1808225B09B}">
      <dgm:prSet/>
      <dgm:spPr/>
      <dgm:t>
        <a:bodyPr/>
        <a:lstStyle/>
        <a:p>
          <a:pPr rtl="1"/>
          <a:endParaRPr lang="ar-SA"/>
        </a:p>
      </dgm:t>
    </dgm:pt>
    <dgm:pt modelId="{CF287491-BD3C-4390-9FCC-E6956673FF9D}" type="sibTrans" cxnId="{2E1E968B-60BA-4EDF-8939-E1808225B09B}">
      <dgm:prSet/>
      <dgm:spPr/>
      <dgm:t>
        <a:bodyPr/>
        <a:lstStyle/>
        <a:p>
          <a:pPr rtl="1"/>
          <a:endParaRPr lang="ar-SA"/>
        </a:p>
      </dgm:t>
    </dgm:pt>
    <dgm:pt modelId="{BE3BCB5E-52AA-4CC7-89D4-66481841B771}">
      <dgm:prSet phldrT="[نص]" phldr="1"/>
      <dgm:spPr/>
      <dgm:t>
        <a:bodyPr/>
        <a:lstStyle/>
        <a:p>
          <a:pPr rtl="1"/>
          <a:endParaRPr lang="ar-SA" b="1" dirty="0">
            <a:solidFill>
              <a:schemeClr val="accent5">
                <a:lumMod val="50000"/>
              </a:schemeClr>
            </a:solidFill>
          </a:endParaRPr>
        </a:p>
      </dgm:t>
    </dgm:pt>
    <dgm:pt modelId="{7F709AAC-6BBE-474C-B165-497C771DB1F4}" type="parTrans" cxnId="{D940ED1C-47F2-45F6-B9E9-BB9FF100BBB4}">
      <dgm:prSet/>
      <dgm:spPr/>
      <dgm:t>
        <a:bodyPr/>
        <a:lstStyle/>
        <a:p>
          <a:pPr rtl="1"/>
          <a:endParaRPr lang="ar-SA"/>
        </a:p>
      </dgm:t>
    </dgm:pt>
    <dgm:pt modelId="{84E2AC71-C55E-4006-BC62-5C211042D1CE}" type="sibTrans" cxnId="{D940ED1C-47F2-45F6-B9E9-BB9FF100BBB4}">
      <dgm:prSet/>
      <dgm:spPr/>
      <dgm:t>
        <a:bodyPr/>
        <a:lstStyle/>
        <a:p>
          <a:pPr rtl="1"/>
          <a:endParaRPr lang="ar-SA"/>
        </a:p>
      </dgm:t>
    </dgm:pt>
    <dgm:pt modelId="{6C06FADC-F4C4-4907-BBC4-4D7022F64764}">
      <dgm:prSet/>
      <dgm:spPr/>
      <dgm:t>
        <a:bodyPr/>
        <a:lstStyle/>
        <a:p>
          <a:pPr rtl="1"/>
          <a:r>
            <a:rPr lang="ar-SA" b="1" dirty="0" smtClean="0">
              <a:solidFill>
                <a:schemeClr val="accent5">
                  <a:lumMod val="50000"/>
                </a:schemeClr>
              </a:solidFill>
            </a:rPr>
            <a:t>حبوب الحمية ليست وسيلة جيدة </a:t>
          </a:r>
          <a:r>
            <a:rPr lang="ar-SA" b="1" dirty="0" err="1" smtClean="0">
              <a:solidFill>
                <a:schemeClr val="accent5">
                  <a:lumMod val="50000"/>
                </a:schemeClr>
              </a:solidFill>
            </a:rPr>
            <a:t>لانقاص</a:t>
          </a:r>
          <a:r>
            <a:rPr lang="ar-SA" b="1" dirty="0" smtClean="0">
              <a:solidFill>
                <a:schemeClr val="accent5">
                  <a:lumMod val="50000"/>
                </a:schemeClr>
              </a:solidFill>
            </a:rPr>
            <a:t> الوزن.يمكنك أن تصبحي لاحقاً مدمنه عليها ويمكن أن يكون لها آثار جانبية ضارة.قد تصبحي تساعد على خسارة الوزن ولكنك بمجرد التوقف عن تناولها سيزداد وزنك سريعاً</a:t>
          </a:r>
          <a:endParaRPr lang="ar-SA" b="1" dirty="0">
            <a:solidFill>
              <a:schemeClr val="accent5">
                <a:lumMod val="50000"/>
              </a:schemeClr>
            </a:solidFill>
          </a:endParaRPr>
        </a:p>
      </dgm:t>
    </dgm:pt>
    <dgm:pt modelId="{565B74CD-41C5-4212-A070-7F03FADD7ACA}" type="parTrans" cxnId="{4839B1C3-42AB-4B48-8B7A-36601A4C67B6}">
      <dgm:prSet/>
      <dgm:spPr/>
      <dgm:t>
        <a:bodyPr/>
        <a:lstStyle/>
        <a:p>
          <a:pPr rtl="1"/>
          <a:endParaRPr lang="ar-SA"/>
        </a:p>
      </dgm:t>
    </dgm:pt>
    <dgm:pt modelId="{6FB228F6-5A27-49CD-8C77-4D66701956B7}" type="sibTrans" cxnId="{4839B1C3-42AB-4B48-8B7A-36601A4C67B6}">
      <dgm:prSet/>
      <dgm:spPr/>
      <dgm:t>
        <a:bodyPr/>
        <a:lstStyle/>
        <a:p>
          <a:pPr rtl="1"/>
          <a:endParaRPr lang="ar-SA"/>
        </a:p>
      </dgm:t>
    </dgm:pt>
    <dgm:pt modelId="{0F6AA68C-2D79-4183-94D4-B5CA965E9E63}" type="pres">
      <dgm:prSet presAssocID="{684FD0A1-9C99-4B3C-ACA6-E50DFCAE812F}" presName="Name0" presStyleCnt="0">
        <dgm:presLayoutVars>
          <dgm:dir/>
          <dgm:animLvl val="lvl"/>
          <dgm:resizeHandles val="exact"/>
        </dgm:presLayoutVars>
      </dgm:prSet>
      <dgm:spPr/>
      <dgm:t>
        <a:bodyPr/>
        <a:lstStyle/>
        <a:p>
          <a:pPr rtl="1"/>
          <a:endParaRPr lang="ar-SA"/>
        </a:p>
      </dgm:t>
    </dgm:pt>
    <dgm:pt modelId="{E6EA14D9-24E9-4149-8E3E-FE98EEBFAA3E}" type="pres">
      <dgm:prSet presAssocID="{44F6EBCB-465F-4D7E-A283-4F0B72D12795}" presName="composite" presStyleCnt="0"/>
      <dgm:spPr/>
    </dgm:pt>
    <dgm:pt modelId="{56D96925-6482-41A9-B102-8654E6056A4B}" type="pres">
      <dgm:prSet presAssocID="{44F6EBCB-465F-4D7E-A283-4F0B72D12795}" presName="parTx" presStyleLbl="alignNode1" presStyleIdx="0" presStyleCnt="1" custScaleY="199219" custLinFactNeighborX="-1216" custLinFactNeighborY="-24222">
        <dgm:presLayoutVars>
          <dgm:chMax val="0"/>
          <dgm:chPref val="0"/>
          <dgm:bulletEnabled val="1"/>
        </dgm:presLayoutVars>
      </dgm:prSet>
      <dgm:spPr/>
      <dgm:t>
        <a:bodyPr/>
        <a:lstStyle/>
        <a:p>
          <a:pPr rtl="1"/>
          <a:endParaRPr lang="ar-SA"/>
        </a:p>
      </dgm:t>
    </dgm:pt>
    <dgm:pt modelId="{7E8471AC-D3EB-42F8-93E6-FC1714EF57AA}" type="pres">
      <dgm:prSet presAssocID="{44F6EBCB-465F-4D7E-A283-4F0B72D12795}" presName="desTx" presStyleLbl="alignAccFollowNode1" presStyleIdx="0" presStyleCnt="1">
        <dgm:presLayoutVars>
          <dgm:bulletEnabled val="1"/>
        </dgm:presLayoutVars>
      </dgm:prSet>
      <dgm:spPr/>
      <dgm:t>
        <a:bodyPr/>
        <a:lstStyle/>
        <a:p>
          <a:pPr rtl="1"/>
          <a:endParaRPr lang="ar-SA"/>
        </a:p>
      </dgm:t>
    </dgm:pt>
  </dgm:ptLst>
  <dgm:cxnLst>
    <dgm:cxn modelId="{67465D56-DFD8-4991-981F-0364EE83FC81}" type="presOf" srcId="{BE3BCB5E-52AA-4CC7-89D4-66481841B771}" destId="{7E8471AC-D3EB-42F8-93E6-FC1714EF57AA}" srcOrd="0" destOrd="2" presId="urn:microsoft.com/office/officeart/2005/8/layout/hList1"/>
    <dgm:cxn modelId="{68FABFFB-D152-4B39-847D-74AA34DBB217}" type="presOf" srcId="{6C06FADC-F4C4-4907-BBC4-4D7022F64764}" destId="{7E8471AC-D3EB-42F8-93E6-FC1714EF57AA}" srcOrd="0" destOrd="1" presId="urn:microsoft.com/office/officeart/2005/8/layout/hList1"/>
    <dgm:cxn modelId="{6F69B991-45C2-46F1-AD0E-FCC03FB79887}" type="presOf" srcId="{83CA2743-35B4-4DB7-B63D-750DD1D76669}" destId="{7E8471AC-D3EB-42F8-93E6-FC1714EF57AA}" srcOrd="0" destOrd="0" presId="urn:microsoft.com/office/officeart/2005/8/layout/hList1"/>
    <dgm:cxn modelId="{15B10C9A-BA80-4AA9-BF6E-7B3FE331E28A}" type="presOf" srcId="{684FD0A1-9C99-4B3C-ACA6-E50DFCAE812F}" destId="{0F6AA68C-2D79-4183-94D4-B5CA965E9E63}" srcOrd="0" destOrd="0" presId="urn:microsoft.com/office/officeart/2005/8/layout/hList1"/>
    <dgm:cxn modelId="{2EE1BCF0-4619-405D-AF53-0F55F90B4D11}" srcId="{684FD0A1-9C99-4B3C-ACA6-E50DFCAE812F}" destId="{44F6EBCB-465F-4D7E-A283-4F0B72D12795}" srcOrd="0" destOrd="0" parTransId="{EC7952B1-E117-4995-B7BE-A5D6A914F4C4}" sibTransId="{0359E2C7-1D70-4D63-AAF5-643FD4B4E963}"/>
    <dgm:cxn modelId="{4839B1C3-42AB-4B48-8B7A-36601A4C67B6}" srcId="{44F6EBCB-465F-4D7E-A283-4F0B72D12795}" destId="{6C06FADC-F4C4-4907-BBC4-4D7022F64764}" srcOrd="1" destOrd="0" parTransId="{565B74CD-41C5-4212-A070-7F03FADD7ACA}" sibTransId="{6FB228F6-5A27-49CD-8C77-4D66701956B7}"/>
    <dgm:cxn modelId="{2E1E968B-60BA-4EDF-8939-E1808225B09B}" srcId="{44F6EBCB-465F-4D7E-A283-4F0B72D12795}" destId="{83CA2743-35B4-4DB7-B63D-750DD1D76669}" srcOrd="0" destOrd="0" parTransId="{C29E8756-8462-40D2-A2B7-35F879FA01B2}" sibTransId="{CF287491-BD3C-4390-9FCC-E6956673FF9D}"/>
    <dgm:cxn modelId="{D940ED1C-47F2-45F6-B9E9-BB9FF100BBB4}" srcId="{44F6EBCB-465F-4D7E-A283-4F0B72D12795}" destId="{BE3BCB5E-52AA-4CC7-89D4-66481841B771}" srcOrd="2" destOrd="0" parTransId="{7F709AAC-6BBE-474C-B165-497C771DB1F4}" sibTransId="{84E2AC71-C55E-4006-BC62-5C211042D1CE}"/>
    <dgm:cxn modelId="{4EA53B37-E4E1-4773-B6A4-A24DFFEE02BB}" type="presOf" srcId="{44F6EBCB-465F-4D7E-A283-4F0B72D12795}" destId="{56D96925-6482-41A9-B102-8654E6056A4B}" srcOrd="0" destOrd="0" presId="urn:microsoft.com/office/officeart/2005/8/layout/hList1"/>
    <dgm:cxn modelId="{E4377F2E-5066-464F-8D78-B10C8EAD0AB6}" type="presParOf" srcId="{0F6AA68C-2D79-4183-94D4-B5CA965E9E63}" destId="{E6EA14D9-24E9-4149-8E3E-FE98EEBFAA3E}" srcOrd="0" destOrd="0" presId="urn:microsoft.com/office/officeart/2005/8/layout/hList1"/>
    <dgm:cxn modelId="{0A7AADFB-6BD0-45EA-9EBF-D4DC38E26546}" type="presParOf" srcId="{E6EA14D9-24E9-4149-8E3E-FE98EEBFAA3E}" destId="{56D96925-6482-41A9-B102-8654E6056A4B}" srcOrd="0" destOrd="0" presId="urn:microsoft.com/office/officeart/2005/8/layout/hList1"/>
    <dgm:cxn modelId="{C8DCB33F-9380-4C5A-9551-E86669C0306C}" type="presParOf" srcId="{E6EA14D9-24E9-4149-8E3E-FE98EEBFAA3E}" destId="{7E8471AC-D3EB-42F8-93E6-FC1714EF57AA}"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84FD0A1-9C99-4B3C-ACA6-E50DFCAE812F}" type="doc">
      <dgm:prSet loTypeId="urn:microsoft.com/office/officeart/2005/8/layout/hList1" loCatId="list" qsTypeId="urn:microsoft.com/office/officeart/2005/8/quickstyle/simple3" qsCatId="simple" csTypeId="urn:microsoft.com/office/officeart/2005/8/colors/accent1_2" csCatId="accent1" phldr="1"/>
      <dgm:spPr/>
      <dgm:t>
        <a:bodyPr/>
        <a:lstStyle/>
        <a:p>
          <a:pPr rtl="1"/>
          <a:endParaRPr lang="ar-SA"/>
        </a:p>
      </dgm:t>
    </dgm:pt>
    <dgm:pt modelId="{44F6EBCB-465F-4D7E-A283-4F0B72D12795}">
      <dgm:prSet phldrT="[نص]" custT="1"/>
      <dgm:spPr/>
      <dgm:t>
        <a:bodyPr/>
        <a:lstStyle/>
        <a:p>
          <a:pPr rtl="1"/>
          <a:r>
            <a:rPr lang="ar-SA" sz="4400" b="1" dirty="0" smtClean="0">
              <a:solidFill>
                <a:srgbClr val="C00000"/>
              </a:solidFill>
            </a:rPr>
            <a:t>3-تجويع نفسك</a:t>
          </a:r>
          <a:endParaRPr lang="ar-SA" sz="4400" b="1" dirty="0">
            <a:solidFill>
              <a:srgbClr val="C00000"/>
            </a:solidFill>
          </a:endParaRPr>
        </a:p>
      </dgm:t>
    </dgm:pt>
    <dgm:pt modelId="{EC7952B1-E117-4995-B7BE-A5D6A914F4C4}" type="parTrans" cxnId="{2EE1BCF0-4619-405D-AF53-0F55F90B4D11}">
      <dgm:prSet/>
      <dgm:spPr/>
      <dgm:t>
        <a:bodyPr/>
        <a:lstStyle/>
        <a:p>
          <a:pPr rtl="1"/>
          <a:endParaRPr lang="ar-SA"/>
        </a:p>
      </dgm:t>
    </dgm:pt>
    <dgm:pt modelId="{0359E2C7-1D70-4D63-AAF5-643FD4B4E963}" type="sibTrans" cxnId="{2EE1BCF0-4619-405D-AF53-0F55F90B4D11}">
      <dgm:prSet/>
      <dgm:spPr/>
      <dgm:t>
        <a:bodyPr/>
        <a:lstStyle/>
        <a:p>
          <a:pPr rtl="1"/>
          <a:endParaRPr lang="ar-SA"/>
        </a:p>
      </dgm:t>
    </dgm:pt>
    <dgm:pt modelId="{83CA2743-35B4-4DB7-B63D-750DD1D76669}">
      <dgm:prSet phldrT="[نص]"/>
      <dgm:spPr/>
      <dgm:t>
        <a:bodyPr/>
        <a:lstStyle/>
        <a:p>
          <a:pPr rtl="1"/>
          <a:endParaRPr lang="ar-SA" dirty="0"/>
        </a:p>
      </dgm:t>
    </dgm:pt>
    <dgm:pt modelId="{C29E8756-8462-40D2-A2B7-35F879FA01B2}" type="parTrans" cxnId="{2E1E968B-60BA-4EDF-8939-E1808225B09B}">
      <dgm:prSet/>
      <dgm:spPr/>
      <dgm:t>
        <a:bodyPr/>
        <a:lstStyle/>
        <a:p>
          <a:pPr rtl="1"/>
          <a:endParaRPr lang="ar-SA"/>
        </a:p>
      </dgm:t>
    </dgm:pt>
    <dgm:pt modelId="{CF287491-BD3C-4390-9FCC-E6956673FF9D}" type="sibTrans" cxnId="{2E1E968B-60BA-4EDF-8939-E1808225B09B}">
      <dgm:prSet/>
      <dgm:spPr/>
      <dgm:t>
        <a:bodyPr/>
        <a:lstStyle/>
        <a:p>
          <a:pPr rtl="1"/>
          <a:endParaRPr lang="ar-SA"/>
        </a:p>
      </dgm:t>
    </dgm:pt>
    <dgm:pt modelId="{4E765958-30A5-4356-9359-D0FE1501B7AC}">
      <dgm:prSet/>
      <dgm:spPr/>
      <dgm:t>
        <a:bodyPr/>
        <a:lstStyle/>
        <a:p>
          <a:pPr rtl="1"/>
          <a:r>
            <a:rPr lang="ar-SA" b="1" dirty="0" smtClean="0">
              <a:solidFill>
                <a:schemeClr val="tx2">
                  <a:lumMod val="25000"/>
                </a:schemeClr>
              </a:solidFill>
            </a:rPr>
            <a:t>خسارة الوزن لا يعني بالضرورة تجويع نفسك، يحتاج جسمك الفيتامينات والمواد المغذية من أجل أن ينمو ويعمل بشكل صحيح.إذا </a:t>
          </a:r>
          <a:r>
            <a:rPr lang="ar-SA" b="1" dirty="0" err="1" smtClean="0">
              <a:solidFill>
                <a:schemeClr val="tx2">
                  <a:lumMod val="25000"/>
                </a:schemeClr>
              </a:solidFill>
            </a:rPr>
            <a:t>كنتي</a:t>
          </a:r>
          <a:r>
            <a:rPr lang="ar-SA" b="1" dirty="0" smtClean="0">
              <a:solidFill>
                <a:schemeClr val="tx2">
                  <a:lumMod val="25000"/>
                </a:schemeClr>
              </a:solidFill>
            </a:rPr>
            <a:t> تجويعي نفسك، فإنك تعرضي نفسك للخطر وستجدي صعوبة في التركيز بالمدرسة.بالإضافة </a:t>
          </a:r>
          <a:r>
            <a:rPr lang="ar-SA" b="1" dirty="0" err="1" smtClean="0">
              <a:solidFill>
                <a:schemeClr val="tx2">
                  <a:lumMod val="25000"/>
                </a:schemeClr>
              </a:solidFill>
            </a:rPr>
            <a:t>الى</a:t>
          </a:r>
          <a:r>
            <a:rPr lang="ar-SA" b="1" dirty="0" smtClean="0">
              <a:solidFill>
                <a:schemeClr val="tx2">
                  <a:lumMod val="25000"/>
                </a:schemeClr>
              </a:solidFill>
            </a:rPr>
            <a:t> ذلك تجويع النفس يساهم في زيادة الوزن بدلا من فقدانه.عقلك هو ذكي ويعتقد أنه يجب اتخاذ الاحتياطات عندما لا تحصلي على المواد الغذائية التي يحتاجها جسمك.بدلا من ذرف الدهون سوف يدخر الدماغ </a:t>
          </a:r>
          <a:r>
            <a:rPr lang="ar-SA" b="1" dirty="0" smtClean="0">
              <a:solidFill>
                <a:schemeClr val="tx2">
                  <a:lumMod val="25000"/>
                </a:schemeClr>
              </a:solidFill>
              <a:hlinkClick xmlns:r="http://schemas.openxmlformats.org/officeDocument/2006/relationships" r:id="rId1"/>
            </a:rPr>
            <a:t>الطعام</a:t>
          </a:r>
          <a:r>
            <a:rPr lang="ar-SA" b="1" dirty="0" smtClean="0">
              <a:solidFill>
                <a:schemeClr val="tx2">
                  <a:lumMod val="25000"/>
                </a:schemeClr>
              </a:solidFill>
            </a:rPr>
            <a:t> الذي لا تأكلينه ويخزنه، مما يؤدي إلى اكتساب زيادة في الدهون.</a:t>
          </a:r>
          <a:endParaRPr lang="ar-SA" dirty="0">
            <a:solidFill>
              <a:schemeClr val="tx2">
                <a:lumMod val="25000"/>
              </a:schemeClr>
            </a:solidFill>
          </a:endParaRPr>
        </a:p>
      </dgm:t>
    </dgm:pt>
    <dgm:pt modelId="{01FE8B75-5376-48A0-AF7C-6C1945E0D3E8}" type="parTrans" cxnId="{909D8855-E593-43FE-BB8D-C39B9150A93C}">
      <dgm:prSet/>
      <dgm:spPr/>
      <dgm:t>
        <a:bodyPr/>
        <a:lstStyle/>
        <a:p>
          <a:pPr rtl="1"/>
          <a:endParaRPr lang="ar-SA"/>
        </a:p>
      </dgm:t>
    </dgm:pt>
    <dgm:pt modelId="{6DE75D3F-C244-46DF-97BA-9E0B3CB56E51}" type="sibTrans" cxnId="{909D8855-E593-43FE-BB8D-C39B9150A93C}">
      <dgm:prSet/>
      <dgm:spPr/>
      <dgm:t>
        <a:bodyPr/>
        <a:lstStyle/>
        <a:p>
          <a:pPr rtl="1"/>
          <a:endParaRPr lang="ar-SA"/>
        </a:p>
      </dgm:t>
    </dgm:pt>
    <dgm:pt modelId="{0F6AA68C-2D79-4183-94D4-B5CA965E9E63}" type="pres">
      <dgm:prSet presAssocID="{684FD0A1-9C99-4B3C-ACA6-E50DFCAE812F}" presName="Name0" presStyleCnt="0">
        <dgm:presLayoutVars>
          <dgm:dir/>
          <dgm:animLvl val="lvl"/>
          <dgm:resizeHandles val="exact"/>
        </dgm:presLayoutVars>
      </dgm:prSet>
      <dgm:spPr/>
      <dgm:t>
        <a:bodyPr/>
        <a:lstStyle/>
        <a:p>
          <a:pPr rtl="1"/>
          <a:endParaRPr lang="ar-SA"/>
        </a:p>
      </dgm:t>
    </dgm:pt>
    <dgm:pt modelId="{E6EA14D9-24E9-4149-8E3E-FE98EEBFAA3E}" type="pres">
      <dgm:prSet presAssocID="{44F6EBCB-465F-4D7E-A283-4F0B72D12795}" presName="composite" presStyleCnt="0"/>
      <dgm:spPr/>
    </dgm:pt>
    <dgm:pt modelId="{56D96925-6482-41A9-B102-8654E6056A4B}" type="pres">
      <dgm:prSet presAssocID="{44F6EBCB-465F-4D7E-A283-4F0B72D12795}" presName="parTx" presStyleLbl="alignNode1" presStyleIdx="0" presStyleCnt="1" custScaleY="199219" custLinFactNeighborX="-348" custLinFactNeighborY="-29466">
        <dgm:presLayoutVars>
          <dgm:chMax val="0"/>
          <dgm:chPref val="0"/>
          <dgm:bulletEnabled val="1"/>
        </dgm:presLayoutVars>
      </dgm:prSet>
      <dgm:spPr/>
      <dgm:t>
        <a:bodyPr/>
        <a:lstStyle/>
        <a:p>
          <a:pPr rtl="1"/>
          <a:endParaRPr lang="ar-SA"/>
        </a:p>
      </dgm:t>
    </dgm:pt>
    <dgm:pt modelId="{7E8471AC-D3EB-42F8-93E6-FC1714EF57AA}" type="pres">
      <dgm:prSet presAssocID="{44F6EBCB-465F-4D7E-A283-4F0B72D12795}" presName="desTx" presStyleLbl="alignAccFollowNode1" presStyleIdx="0" presStyleCnt="1" custLinFactNeighborX="-348" custLinFactNeighborY="-1056">
        <dgm:presLayoutVars>
          <dgm:bulletEnabled val="1"/>
        </dgm:presLayoutVars>
      </dgm:prSet>
      <dgm:spPr/>
      <dgm:t>
        <a:bodyPr/>
        <a:lstStyle/>
        <a:p>
          <a:pPr rtl="1"/>
          <a:endParaRPr lang="ar-SA"/>
        </a:p>
      </dgm:t>
    </dgm:pt>
  </dgm:ptLst>
  <dgm:cxnLst>
    <dgm:cxn modelId="{9415FA8C-3193-459D-A640-796D1C65B5DA}" type="presOf" srcId="{44F6EBCB-465F-4D7E-A283-4F0B72D12795}" destId="{56D96925-6482-41A9-B102-8654E6056A4B}" srcOrd="0" destOrd="0" presId="urn:microsoft.com/office/officeart/2005/8/layout/hList1"/>
    <dgm:cxn modelId="{B0A1C8DE-63DB-4D49-90E1-079607647DDE}" type="presOf" srcId="{684FD0A1-9C99-4B3C-ACA6-E50DFCAE812F}" destId="{0F6AA68C-2D79-4183-94D4-B5CA965E9E63}" srcOrd="0" destOrd="0" presId="urn:microsoft.com/office/officeart/2005/8/layout/hList1"/>
    <dgm:cxn modelId="{909D8855-E593-43FE-BB8D-C39B9150A93C}" srcId="{44F6EBCB-465F-4D7E-A283-4F0B72D12795}" destId="{4E765958-30A5-4356-9359-D0FE1501B7AC}" srcOrd="1" destOrd="0" parTransId="{01FE8B75-5376-48A0-AF7C-6C1945E0D3E8}" sibTransId="{6DE75D3F-C244-46DF-97BA-9E0B3CB56E51}"/>
    <dgm:cxn modelId="{EEDE007E-4F25-4C7A-BA23-BB6E4D537A7F}" type="presOf" srcId="{83CA2743-35B4-4DB7-B63D-750DD1D76669}" destId="{7E8471AC-D3EB-42F8-93E6-FC1714EF57AA}" srcOrd="0" destOrd="0" presId="urn:microsoft.com/office/officeart/2005/8/layout/hList1"/>
    <dgm:cxn modelId="{2EE1BCF0-4619-405D-AF53-0F55F90B4D11}" srcId="{684FD0A1-9C99-4B3C-ACA6-E50DFCAE812F}" destId="{44F6EBCB-465F-4D7E-A283-4F0B72D12795}" srcOrd="0" destOrd="0" parTransId="{EC7952B1-E117-4995-B7BE-A5D6A914F4C4}" sibTransId="{0359E2C7-1D70-4D63-AAF5-643FD4B4E963}"/>
    <dgm:cxn modelId="{2E1E968B-60BA-4EDF-8939-E1808225B09B}" srcId="{44F6EBCB-465F-4D7E-A283-4F0B72D12795}" destId="{83CA2743-35B4-4DB7-B63D-750DD1D76669}" srcOrd="0" destOrd="0" parTransId="{C29E8756-8462-40D2-A2B7-35F879FA01B2}" sibTransId="{CF287491-BD3C-4390-9FCC-E6956673FF9D}"/>
    <dgm:cxn modelId="{F1849286-F701-40A2-A2F5-C40098EBF847}" type="presOf" srcId="{4E765958-30A5-4356-9359-D0FE1501B7AC}" destId="{7E8471AC-D3EB-42F8-93E6-FC1714EF57AA}" srcOrd="0" destOrd="1" presId="urn:microsoft.com/office/officeart/2005/8/layout/hList1"/>
    <dgm:cxn modelId="{D0B6C4D9-A383-4AA4-86AE-85BFF7EF3383}" type="presParOf" srcId="{0F6AA68C-2D79-4183-94D4-B5CA965E9E63}" destId="{E6EA14D9-24E9-4149-8E3E-FE98EEBFAA3E}" srcOrd="0" destOrd="0" presId="urn:microsoft.com/office/officeart/2005/8/layout/hList1"/>
    <dgm:cxn modelId="{948B324A-7F9C-43AE-8B71-B098E2C09400}" type="presParOf" srcId="{E6EA14D9-24E9-4149-8E3E-FE98EEBFAA3E}" destId="{56D96925-6482-41A9-B102-8654E6056A4B}" srcOrd="0" destOrd="0" presId="urn:microsoft.com/office/officeart/2005/8/layout/hList1"/>
    <dgm:cxn modelId="{ED6EC209-0330-49DD-8249-E11F220D5664}" type="presParOf" srcId="{E6EA14D9-24E9-4149-8E3E-FE98EEBFAA3E}" destId="{7E8471AC-D3EB-42F8-93E6-FC1714EF57AA}"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84FD0A1-9C99-4B3C-ACA6-E50DFCAE812F}" type="doc">
      <dgm:prSet loTypeId="urn:microsoft.com/office/officeart/2005/8/layout/hList1" loCatId="list" qsTypeId="urn:microsoft.com/office/officeart/2005/8/quickstyle/simple3" qsCatId="simple" csTypeId="urn:microsoft.com/office/officeart/2005/8/colors/accent1_2" csCatId="accent1" phldr="1"/>
      <dgm:spPr/>
      <dgm:t>
        <a:bodyPr/>
        <a:lstStyle/>
        <a:p>
          <a:pPr rtl="1"/>
          <a:endParaRPr lang="ar-SA"/>
        </a:p>
      </dgm:t>
    </dgm:pt>
    <dgm:pt modelId="{44F6EBCB-465F-4D7E-A283-4F0B72D12795}">
      <dgm:prSet phldrT="[نص]" custT="1"/>
      <dgm:spPr/>
      <dgm:t>
        <a:bodyPr/>
        <a:lstStyle/>
        <a:p>
          <a:pPr rtl="1"/>
          <a:r>
            <a:rPr lang="ar-SA" sz="4400" b="1" dirty="0" smtClean="0">
              <a:solidFill>
                <a:srgbClr val="666633"/>
              </a:solidFill>
            </a:rPr>
            <a:t>4- الشره المرضى</a:t>
          </a:r>
          <a:endParaRPr lang="ar-SA" sz="4400" b="1" dirty="0">
            <a:solidFill>
              <a:srgbClr val="666633"/>
            </a:solidFill>
          </a:endParaRPr>
        </a:p>
      </dgm:t>
    </dgm:pt>
    <dgm:pt modelId="{EC7952B1-E117-4995-B7BE-A5D6A914F4C4}" type="parTrans" cxnId="{2EE1BCF0-4619-405D-AF53-0F55F90B4D11}">
      <dgm:prSet/>
      <dgm:spPr/>
      <dgm:t>
        <a:bodyPr/>
        <a:lstStyle/>
        <a:p>
          <a:pPr rtl="1"/>
          <a:endParaRPr lang="ar-SA"/>
        </a:p>
      </dgm:t>
    </dgm:pt>
    <dgm:pt modelId="{0359E2C7-1D70-4D63-AAF5-643FD4B4E963}" type="sibTrans" cxnId="{2EE1BCF0-4619-405D-AF53-0F55F90B4D11}">
      <dgm:prSet/>
      <dgm:spPr/>
      <dgm:t>
        <a:bodyPr/>
        <a:lstStyle/>
        <a:p>
          <a:pPr rtl="1"/>
          <a:endParaRPr lang="ar-SA"/>
        </a:p>
      </dgm:t>
    </dgm:pt>
    <dgm:pt modelId="{83CA2743-35B4-4DB7-B63D-750DD1D76669}">
      <dgm:prSet phldrT="[نص]"/>
      <dgm:spPr/>
      <dgm:t>
        <a:bodyPr/>
        <a:lstStyle/>
        <a:p>
          <a:pPr rtl="1"/>
          <a:endParaRPr lang="ar-SA" dirty="0"/>
        </a:p>
      </dgm:t>
    </dgm:pt>
    <dgm:pt modelId="{C29E8756-8462-40D2-A2B7-35F879FA01B2}" type="parTrans" cxnId="{2E1E968B-60BA-4EDF-8939-E1808225B09B}">
      <dgm:prSet/>
      <dgm:spPr/>
      <dgm:t>
        <a:bodyPr/>
        <a:lstStyle/>
        <a:p>
          <a:pPr rtl="1"/>
          <a:endParaRPr lang="ar-SA"/>
        </a:p>
      </dgm:t>
    </dgm:pt>
    <dgm:pt modelId="{CF287491-BD3C-4390-9FCC-E6956673FF9D}" type="sibTrans" cxnId="{2E1E968B-60BA-4EDF-8939-E1808225B09B}">
      <dgm:prSet/>
      <dgm:spPr/>
      <dgm:t>
        <a:bodyPr/>
        <a:lstStyle/>
        <a:p>
          <a:pPr rtl="1"/>
          <a:endParaRPr lang="ar-SA"/>
        </a:p>
      </dgm:t>
    </dgm:pt>
    <dgm:pt modelId="{E6310D29-33A8-413A-9D74-A5963EB44EAC}">
      <dgm:prSet/>
      <dgm:spPr/>
      <dgm:t>
        <a:bodyPr/>
        <a:lstStyle/>
        <a:p>
          <a:pPr rtl="1"/>
          <a:r>
            <a:rPr lang="ar-SA" b="1" smtClean="0"/>
            <a:t>الشره المرضي العصبي</a:t>
          </a:r>
          <a:br>
            <a:rPr lang="ar-SA" b="1" smtClean="0"/>
          </a:br>
          <a:r>
            <a:rPr lang="ar-SA" b="1" smtClean="0"/>
            <a:t>بعض المراهقين يعتقدون أن تناول كميات من الطعام ثم استفراغه يساعد على خسارة الوزن وهذا أمر غير صحيح.الشره المرضي العصبي هو اضطراب خطير له تداعيات خطيرة.يؤدي الى اضطرابات في المعدة، و التهاب الحلق، والضعف ، والدوخة ، وتمزق في المعدة،والقرحه، وتقرحات الفم، أو تسوس الأسنان وتغير لونها.</a:t>
          </a:r>
          <a:endParaRPr lang="ar-SA"/>
        </a:p>
      </dgm:t>
    </dgm:pt>
    <dgm:pt modelId="{D8E6027A-EA89-4929-8668-C4262679A680}" type="parTrans" cxnId="{2DB9B7C0-3A12-41D0-81B5-9957D6294987}">
      <dgm:prSet/>
      <dgm:spPr/>
      <dgm:t>
        <a:bodyPr/>
        <a:lstStyle/>
        <a:p>
          <a:pPr rtl="1"/>
          <a:endParaRPr lang="ar-SA"/>
        </a:p>
      </dgm:t>
    </dgm:pt>
    <dgm:pt modelId="{0D67B804-39A8-4F3A-8809-54241333B828}" type="sibTrans" cxnId="{2DB9B7C0-3A12-41D0-81B5-9957D6294987}">
      <dgm:prSet/>
      <dgm:spPr/>
      <dgm:t>
        <a:bodyPr/>
        <a:lstStyle/>
        <a:p>
          <a:pPr rtl="1"/>
          <a:endParaRPr lang="ar-SA"/>
        </a:p>
      </dgm:t>
    </dgm:pt>
    <dgm:pt modelId="{0F6AA68C-2D79-4183-94D4-B5CA965E9E63}" type="pres">
      <dgm:prSet presAssocID="{684FD0A1-9C99-4B3C-ACA6-E50DFCAE812F}" presName="Name0" presStyleCnt="0">
        <dgm:presLayoutVars>
          <dgm:dir/>
          <dgm:animLvl val="lvl"/>
          <dgm:resizeHandles val="exact"/>
        </dgm:presLayoutVars>
      </dgm:prSet>
      <dgm:spPr/>
      <dgm:t>
        <a:bodyPr/>
        <a:lstStyle/>
        <a:p>
          <a:pPr rtl="1"/>
          <a:endParaRPr lang="ar-SA"/>
        </a:p>
      </dgm:t>
    </dgm:pt>
    <dgm:pt modelId="{E6EA14D9-24E9-4149-8E3E-FE98EEBFAA3E}" type="pres">
      <dgm:prSet presAssocID="{44F6EBCB-465F-4D7E-A283-4F0B72D12795}" presName="composite" presStyleCnt="0"/>
      <dgm:spPr/>
    </dgm:pt>
    <dgm:pt modelId="{56D96925-6482-41A9-B102-8654E6056A4B}" type="pres">
      <dgm:prSet presAssocID="{44F6EBCB-465F-4D7E-A283-4F0B72D12795}" presName="parTx" presStyleLbl="alignNode1" presStyleIdx="0" presStyleCnt="1" custScaleY="199219" custLinFactNeighborX="520" custLinFactNeighborY="-29467">
        <dgm:presLayoutVars>
          <dgm:chMax val="0"/>
          <dgm:chPref val="0"/>
          <dgm:bulletEnabled val="1"/>
        </dgm:presLayoutVars>
      </dgm:prSet>
      <dgm:spPr/>
      <dgm:t>
        <a:bodyPr/>
        <a:lstStyle/>
        <a:p>
          <a:pPr rtl="1"/>
          <a:endParaRPr lang="ar-SA"/>
        </a:p>
      </dgm:t>
    </dgm:pt>
    <dgm:pt modelId="{7E8471AC-D3EB-42F8-93E6-FC1714EF57AA}" type="pres">
      <dgm:prSet presAssocID="{44F6EBCB-465F-4D7E-A283-4F0B72D12795}" presName="desTx" presStyleLbl="alignAccFollowNode1" presStyleIdx="0" presStyleCnt="1" custLinFactNeighborX="-348" custLinFactNeighborY="-1056">
        <dgm:presLayoutVars>
          <dgm:bulletEnabled val="1"/>
        </dgm:presLayoutVars>
      </dgm:prSet>
      <dgm:spPr/>
      <dgm:t>
        <a:bodyPr/>
        <a:lstStyle/>
        <a:p>
          <a:pPr rtl="1"/>
          <a:endParaRPr lang="ar-SA"/>
        </a:p>
      </dgm:t>
    </dgm:pt>
  </dgm:ptLst>
  <dgm:cxnLst>
    <dgm:cxn modelId="{08C4FD6B-9003-42C9-A2BC-21C06D2D827B}" type="presOf" srcId="{44F6EBCB-465F-4D7E-A283-4F0B72D12795}" destId="{56D96925-6482-41A9-B102-8654E6056A4B}" srcOrd="0" destOrd="0" presId="urn:microsoft.com/office/officeart/2005/8/layout/hList1"/>
    <dgm:cxn modelId="{E86071F5-CEED-4C37-9F87-75A8BC76460F}" type="presOf" srcId="{E6310D29-33A8-413A-9D74-A5963EB44EAC}" destId="{7E8471AC-D3EB-42F8-93E6-FC1714EF57AA}" srcOrd="0" destOrd="1" presId="urn:microsoft.com/office/officeart/2005/8/layout/hList1"/>
    <dgm:cxn modelId="{2DB9B7C0-3A12-41D0-81B5-9957D6294987}" srcId="{44F6EBCB-465F-4D7E-A283-4F0B72D12795}" destId="{E6310D29-33A8-413A-9D74-A5963EB44EAC}" srcOrd="1" destOrd="0" parTransId="{D8E6027A-EA89-4929-8668-C4262679A680}" sibTransId="{0D67B804-39A8-4F3A-8809-54241333B828}"/>
    <dgm:cxn modelId="{C036A70F-257D-4223-A41B-0F9CDE720986}" type="presOf" srcId="{684FD0A1-9C99-4B3C-ACA6-E50DFCAE812F}" destId="{0F6AA68C-2D79-4183-94D4-B5CA965E9E63}" srcOrd="0" destOrd="0" presId="urn:microsoft.com/office/officeart/2005/8/layout/hList1"/>
    <dgm:cxn modelId="{2EE1BCF0-4619-405D-AF53-0F55F90B4D11}" srcId="{684FD0A1-9C99-4B3C-ACA6-E50DFCAE812F}" destId="{44F6EBCB-465F-4D7E-A283-4F0B72D12795}" srcOrd="0" destOrd="0" parTransId="{EC7952B1-E117-4995-B7BE-A5D6A914F4C4}" sibTransId="{0359E2C7-1D70-4D63-AAF5-643FD4B4E963}"/>
    <dgm:cxn modelId="{A6798388-1837-4C50-B6D6-B3612691ED84}" type="presOf" srcId="{83CA2743-35B4-4DB7-B63D-750DD1D76669}" destId="{7E8471AC-D3EB-42F8-93E6-FC1714EF57AA}" srcOrd="0" destOrd="0" presId="urn:microsoft.com/office/officeart/2005/8/layout/hList1"/>
    <dgm:cxn modelId="{2E1E968B-60BA-4EDF-8939-E1808225B09B}" srcId="{44F6EBCB-465F-4D7E-A283-4F0B72D12795}" destId="{83CA2743-35B4-4DB7-B63D-750DD1D76669}" srcOrd="0" destOrd="0" parTransId="{C29E8756-8462-40D2-A2B7-35F879FA01B2}" sibTransId="{CF287491-BD3C-4390-9FCC-E6956673FF9D}"/>
    <dgm:cxn modelId="{3D718724-CBDE-4662-8B9E-5816CC32D27A}" type="presParOf" srcId="{0F6AA68C-2D79-4183-94D4-B5CA965E9E63}" destId="{E6EA14D9-24E9-4149-8E3E-FE98EEBFAA3E}" srcOrd="0" destOrd="0" presId="urn:microsoft.com/office/officeart/2005/8/layout/hList1"/>
    <dgm:cxn modelId="{C7A23B6E-0659-47C3-95EB-782E7661696F}" type="presParOf" srcId="{E6EA14D9-24E9-4149-8E3E-FE98EEBFAA3E}" destId="{56D96925-6482-41A9-B102-8654E6056A4B}" srcOrd="0" destOrd="0" presId="urn:microsoft.com/office/officeart/2005/8/layout/hList1"/>
    <dgm:cxn modelId="{73485CEB-C1FA-45B6-A0A7-B867C41017DF}" type="presParOf" srcId="{E6EA14D9-24E9-4149-8E3E-FE98EEBFAA3E}" destId="{7E8471AC-D3EB-42F8-93E6-FC1714EF57AA}"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9E8141-5110-43B0-BC42-6D7E73D465CB}">
      <dsp:nvSpPr>
        <dsp:cNvPr id="0" name=""/>
        <dsp:cNvSpPr/>
      </dsp:nvSpPr>
      <dsp:spPr>
        <a:xfrm rot="16200000">
          <a:off x="-1015840" y="1274242"/>
          <a:ext cx="5286388" cy="2737903"/>
        </a:xfrm>
        <a:prstGeom prst="flowChartManualOperation">
          <a:avLst/>
        </a:prstGeom>
        <a:solidFill>
          <a:srgbClr val="92D050"/>
        </a:solidFill>
        <a:ln w="57150" cap="flat" cmpd="sng" algn="ctr">
          <a:solidFill>
            <a:srgbClr val="99FF66"/>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0" tIns="0" rIns="228600" bIns="0" numCol="1" spcCol="1270" anchor="ctr" anchorCtr="0">
          <a:noAutofit/>
        </a:bodyPr>
        <a:lstStyle/>
        <a:p>
          <a:pPr lvl="0" algn="ctr" defTabSz="1600200" rtl="1">
            <a:lnSpc>
              <a:spcPct val="90000"/>
            </a:lnSpc>
            <a:spcBef>
              <a:spcPct val="0"/>
            </a:spcBef>
            <a:spcAft>
              <a:spcPct val="35000"/>
            </a:spcAft>
          </a:pPr>
          <a:r>
            <a:rPr lang="ar-SA" sz="3600" kern="1200" dirty="0" smtClean="0">
              <a:solidFill>
                <a:srgbClr val="002060"/>
              </a:solidFill>
              <a:cs typeface="Bold Italic Art" pitchFamily="2" charset="-78"/>
            </a:rPr>
            <a:t>المراهقات</a:t>
          </a:r>
          <a:r>
            <a:rPr lang="ar-SA" sz="4400" kern="1200" dirty="0" smtClean="0">
              <a:solidFill>
                <a:srgbClr val="002060"/>
              </a:solidFill>
            </a:rPr>
            <a:t> </a:t>
          </a:r>
          <a:endParaRPr lang="ar-SA" sz="4400" kern="1200" dirty="0">
            <a:solidFill>
              <a:srgbClr val="002060"/>
            </a:solidFill>
          </a:endParaRPr>
        </a:p>
      </dsp:txBody>
      <dsp:txXfrm rot="5400000">
        <a:off x="258402" y="1057278"/>
        <a:ext cx="2737903" cy="3171832"/>
      </dsp:txXfrm>
    </dsp:sp>
    <dsp:sp modelId="{B0D99ECD-524C-42A9-A646-8AA281961CBB}">
      <dsp:nvSpPr>
        <dsp:cNvPr id="0" name=""/>
        <dsp:cNvSpPr/>
      </dsp:nvSpPr>
      <dsp:spPr>
        <a:xfrm rot="16200000">
          <a:off x="2043186" y="1242943"/>
          <a:ext cx="5286388" cy="2800500"/>
        </a:xfrm>
        <a:prstGeom prst="flowChartManualOperation">
          <a:avLst/>
        </a:prstGeom>
        <a:solidFill>
          <a:srgbClr val="CCFF66"/>
        </a:solidFill>
        <a:ln w="25400" cap="flat" cmpd="sng" algn="ctr">
          <a:solidFill>
            <a:srgbClr val="99FF66"/>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0" tIns="0" rIns="419100" bIns="0" numCol="1" spcCol="1270" anchor="t" anchorCtr="0">
          <a:noAutofit/>
        </a:bodyPr>
        <a:lstStyle/>
        <a:p>
          <a:pPr lvl="0" algn="r" defTabSz="2933700" rtl="1">
            <a:lnSpc>
              <a:spcPct val="90000"/>
            </a:lnSpc>
            <a:spcBef>
              <a:spcPct val="0"/>
            </a:spcBef>
            <a:spcAft>
              <a:spcPct val="35000"/>
            </a:spcAft>
          </a:pPr>
          <a:endParaRPr lang="ar-SA" sz="6600" kern="1200" dirty="0"/>
        </a:p>
        <a:p>
          <a:pPr marL="285750" lvl="1" indent="-285750" algn="r" defTabSz="1778000" rtl="1">
            <a:lnSpc>
              <a:spcPct val="90000"/>
            </a:lnSpc>
            <a:spcBef>
              <a:spcPct val="0"/>
            </a:spcBef>
            <a:spcAft>
              <a:spcPct val="15000"/>
            </a:spcAft>
            <a:buChar char="••"/>
          </a:pPr>
          <a:r>
            <a:rPr lang="ar-SA" sz="4000" kern="1200" dirty="0" smtClean="0">
              <a:solidFill>
                <a:srgbClr val="7030A0"/>
              </a:solidFill>
              <a:latin typeface="Century Schoolbook" pitchFamily="18" charset="0"/>
              <a:ea typeface="Arial Unicode MS" pitchFamily="34" charset="-128"/>
              <a:cs typeface="Bold Italic Art" pitchFamily="2" charset="-78"/>
            </a:rPr>
            <a:t>الإفطار</a:t>
          </a:r>
          <a:endParaRPr lang="ar-SA" sz="4000" kern="1200" dirty="0">
            <a:solidFill>
              <a:srgbClr val="7030A0"/>
            </a:solidFill>
            <a:latin typeface="Century Schoolbook" pitchFamily="18" charset="0"/>
            <a:ea typeface="Arial Unicode MS" pitchFamily="34" charset="-128"/>
            <a:cs typeface="Bold Italic Art" pitchFamily="2" charset="-78"/>
          </a:endParaRPr>
        </a:p>
      </dsp:txBody>
      <dsp:txXfrm rot="5400000">
        <a:off x="3286130" y="1057277"/>
        <a:ext cx="2800500" cy="3171832"/>
      </dsp:txXfrm>
    </dsp:sp>
    <dsp:sp modelId="{EE367654-4F03-4149-8862-58B829E6DBD6}">
      <dsp:nvSpPr>
        <dsp:cNvPr id="0" name=""/>
        <dsp:cNvSpPr/>
      </dsp:nvSpPr>
      <dsp:spPr>
        <a:xfrm rot="16200000">
          <a:off x="4935878" y="1078266"/>
          <a:ext cx="5286388" cy="3129855"/>
        </a:xfrm>
        <a:prstGeom prst="flowChartManualOperation">
          <a:avLst/>
        </a:prstGeom>
        <a:solidFill>
          <a:srgbClr val="FFFF6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0" tIns="0" rIns="228600" bIns="0" numCol="1" spcCol="1270" anchor="ctr" anchorCtr="0">
          <a:noAutofit/>
        </a:bodyPr>
        <a:lstStyle/>
        <a:p>
          <a:pPr lvl="0" algn="ctr" defTabSz="1600200" rtl="1">
            <a:lnSpc>
              <a:spcPct val="90000"/>
            </a:lnSpc>
            <a:spcBef>
              <a:spcPct val="0"/>
            </a:spcBef>
            <a:spcAft>
              <a:spcPct val="35000"/>
            </a:spcAft>
          </a:pPr>
          <a:r>
            <a:rPr lang="ar-SA" sz="3600" kern="1200" dirty="0" smtClean="0">
              <a:solidFill>
                <a:srgbClr val="002060"/>
              </a:solidFill>
              <a:latin typeface="Arial Unicode MS" pitchFamily="34" charset="-128"/>
              <a:ea typeface="Arial Unicode MS" pitchFamily="34" charset="-128"/>
              <a:cs typeface="Bold Italic Art" pitchFamily="2" charset="-78"/>
            </a:rPr>
            <a:t>الميكروويف</a:t>
          </a:r>
          <a:endParaRPr lang="ar-SA" sz="3600" kern="1200" dirty="0">
            <a:solidFill>
              <a:srgbClr val="002060"/>
            </a:solidFill>
            <a:latin typeface="Arial Unicode MS" pitchFamily="34" charset="-128"/>
            <a:ea typeface="Arial Unicode MS" pitchFamily="34" charset="-128"/>
            <a:cs typeface="Bold Italic Art" pitchFamily="2" charset="-78"/>
          </a:endParaRPr>
        </a:p>
      </dsp:txBody>
      <dsp:txXfrm rot="5400000">
        <a:off x="6014144" y="1057278"/>
        <a:ext cx="3129855" cy="317183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3">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FEED60B1-E360-453F-A8AB-B9BA43B99213}" type="datetimeFigureOut">
              <a:rPr lang="ar-SA" smtClean="0"/>
              <a:pPr/>
              <a:t>07/05/36</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80684FD1-FFCA-446F-BB44-49571670FB8C}" type="slidenum">
              <a:rPr lang="ar-SA" smtClean="0"/>
              <a:pPr/>
              <a:t>‹#›</a:t>
            </a:fld>
            <a:endParaRPr lang="ar-SA"/>
          </a:p>
        </p:txBody>
      </p:sp>
    </p:spTree>
    <p:extLst>
      <p:ext uri="{BB962C8B-B14F-4D97-AF65-F5344CB8AC3E}">
        <p14:creationId xmlns:p14="http://schemas.microsoft.com/office/powerpoint/2010/main" val="1366815135"/>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dirty="0"/>
          </a:p>
        </p:txBody>
      </p:sp>
      <p:sp>
        <p:nvSpPr>
          <p:cNvPr id="4" name="عنصر نائب لرقم الشريحة 3"/>
          <p:cNvSpPr>
            <a:spLocks noGrp="1"/>
          </p:cNvSpPr>
          <p:nvPr>
            <p:ph type="sldNum" sz="quarter" idx="10"/>
          </p:nvPr>
        </p:nvSpPr>
        <p:spPr/>
        <p:txBody>
          <a:bodyPr/>
          <a:lstStyle/>
          <a:p>
            <a:fld id="{80684FD1-FFCA-446F-BB44-49571670FB8C}" type="slidenum">
              <a:rPr lang="ar-SA" smtClean="0"/>
              <a:pPr/>
              <a:t>1</a:t>
            </a:fld>
            <a:endParaRPr lang="ar-S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dirty="0"/>
          </a:p>
        </p:txBody>
      </p:sp>
      <p:sp>
        <p:nvSpPr>
          <p:cNvPr id="4" name="عنصر نائب لرقم الشريحة 3"/>
          <p:cNvSpPr>
            <a:spLocks noGrp="1"/>
          </p:cNvSpPr>
          <p:nvPr>
            <p:ph type="sldNum" sz="quarter" idx="10"/>
          </p:nvPr>
        </p:nvSpPr>
        <p:spPr/>
        <p:txBody>
          <a:bodyPr/>
          <a:lstStyle/>
          <a:p>
            <a:fld id="{80684FD1-FFCA-446F-BB44-49571670FB8C}" type="slidenum">
              <a:rPr lang="ar-SA" smtClean="0"/>
              <a:pPr/>
              <a:t>10</a:t>
            </a:fld>
            <a:endParaRPr lang="ar-SA"/>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7" name="مثلث متساوي الساقين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عنوان 7"/>
          <p:cNvSpPr>
            <a:spLocks noGrp="1"/>
          </p:cNvSpPr>
          <p:nvPr>
            <p:ph type="ctrTitle"/>
          </p:nvPr>
        </p:nvSpPr>
        <p:spPr>
          <a:xfrm>
            <a:off x="540544" y="776288"/>
            <a:ext cx="8062912" cy="1470025"/>
          </a:xfrm>
        </p:spPr>
        <p:txBody>
          <a:bodyPr anchor="b">
            <a:normAutofit/>
          </a:bodyPr>
          <a:lstStyle>
            <a:lvl1pPr algn="r">
              <a:defRPr sz="4400"/>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a:xfrm>
            <a:off x="1371600" y="6012656"/>
            <a:ext cx="5791200" cy="365125"/>
          </a:xfrm>
        </p:spPr>
        <p:txBody>
          <a:bodyPr tIns="0" bIns="0" anchor="t"/>
          <a:lstStyle>
            <a:lvl1pPr algn="r">
              <a:defRPr sz="1000"/>
            </a:lvl1pPr>
          </a:lstStyle>
          <a:p>
            <a:fld id="{1B8ABB09-4A1D-463E-8065-109CC2B7EFAA}" type="datetimeFigureOut">
              <a:rPr lang="ar-SA" smtClean="0"/>
              <a:pPr/>
              <a:t>07/05/36</a:t>
            </a:fld>
            <a:endParaRPr lang="ar-SA"/>
          </a:p>
        </p:txBody>
      </p:sp>
      <p:sp>
        <p:nvSpPr>
          <p:cNvPr id="17" name="عنصر نائب للتذييل 16"/>
          <p:cNvSpPr>
            <a:spLocks noGrp="1"/>
          </p:cNvSpPr>
          <p:nvPr>
            <p:ph type="ftr" sz="quarter" idx="11"/>
          </p:nvPr>
        </p:nvSpPr>
        <p:spPr>
          <a:xfrm>
            <a:off x="1371600" y="5650704"/>
            <a:ext cx="5791200" cy="365125"/>
          </a:xfrm>
        </p:spPr>
        <p:txBody>
          <a:bodyPr tIns="0" bIns="0" anchor="b"/>
          <a:lstStyle>
            <a:lvl1pPr algn="r">
              <a:defRPr sz="1100"/>
            </a:lvl1pPr>
          </a:lstStyle>
          <a:p>
            <a:endParaRPr lang="ar-SA"/>
          </a:p>
        </p:txBody>
      </p:sp>
      <p:sp>
        <p:nvSpPr>
          <p:cNvPr id="29" name="عنصر نائب لرقم الشريحة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0B34F065-1154-456A-91E3-76DE8E75E17B}" type="slidenum">
              <a:rPr lang="ar-SA" smtClean="0"/>
              <a:pPr/>
              <a:t>‹#›</a:t>
            </a:fld>
            <a:endParaRPr lang="ar-SA"/>
          </a:p>
        </p:txBody>
      </p:sp>
    </p:spTree>
  </p:cSld>
  <p:clrMapOvr>
    <a:masterClrMapping/>
  </p:clrMapOvr>
  <p:transition>
    <p:split/>
    <p:sndAc>
      <p:stSnd>
        <p:snd r:embed="rId1" name="wind.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07/05/36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split/>
    <p:sndAc>
      <p:stSnd>
        <p:snd r:embed="rId1" name="wind.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781800" y="381000"/>
            <a:ext cx="1905000" cy="5486400"/>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381000"/>
            <a:ext cx="6248400" cy="5486400"/>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07/05/36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split/>
    <p:sndAc>
      <p:stSnd>
        <p:snd r:embed="rId1" name="wind.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67494"/>
            <a:ext cx="8229600" cy="1399032"/>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a:xfrm>
            <a:off x="457200" y="1882808"/>
            <a:ext cx="8229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a:xfrm>
            <a:off x="4791456" y="6480048"/>
            <a:ext cx="2133600" cy="301752"/>
          </a:xfrm>
        </p:spPr>
        <p:txBody>
          <a:bodyPr/>
          <a:lstStyle/>
          <a:p>
            <a:fld id="{1B8ABB09-4A1D-463E-8065-109CC2B7EFAA}" type="datetimeFigureOut">
              <a:rPr lang="ar-SA" smtClean="0"/>
              <a:pPr/>
              <a:t>07/05/36</a:t>
            </a:fld>
            <a:endParaRPr lang="ar-SA"/>
          </a:p>
        </p:txBody>
      </p:sp>
      <p:sp>
        <p:nvSpPr>
          <p:cNvPr id="5" name="عنصر نائب للتذييل 4"/>
          <p:cNvSpPr>
            <a:spLocks noGrp="1"/>
          </p:cNvSpPr>
          <p:nvPr>
            <p:ph type="ftr" sz="quarter" idx="11"/>
          </p:nvPr>
        </p:nvSpPr>
        <p:spPr>
          <a:xfrm>
            <a:off x="457200" y="6480969"/>
            <a:ext cx="4260056" cy="300831"/>
          </a:xfrm>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split/>
    <p:sndAc>
      <p:stSnd>
        <p:snd r:embed="rId1" name="wind.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9" name="مثلث قائم الزاوية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مثلث متساوي الساقين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عنصر نائب للتاريخ 3"/>
          <p:cNvSpPr>
            <a:spLocks noGrp="1"/>
          </p:cNvSpPr>
          <p:nvPr>
            <p:ph type="dt" sz="half" idx="10"/>
          </p:nvPr>
        </p:nvSpPr>
        <p:spPr>
          <a:xfrm>
            <a:off x="6955632" y="6477000"/>
            <a:ext cx="2133600" cy="304800"/>
          </a:xfrm>
        </p:spPr>
        <p:txBody>
          <a:bodyPr/>
          <a:lstStyle/>
          <a:p>
            <a:fld id="{1B8ABB09-4A1D-463E-8065-109CC2B7EFAA}" type="datetimeFigureOut">
              <a:rPr lang="ar-SA" smtClean="0"/>
              <a:pPr/>
              <a:t>07/05/36</a:t>
            </a:fld>
            <a:endParaRPr lang="ar-SA"/>
          </a:p>
        </p:txBody>
      </p:sp>
      <p:sp>
        <p:nvSpPr>
          <p:cNvPr id="5" name="عنصر نائب للتذييل 4"/>
          <p:cNvSpPr>
            <a:spLocks noGrp="1"/>
          </p:cNvSpPr>
          <p:nvPr>
            <p:ph type="ftr" sz="quarter" idx="11"/>
          </p:nvPr>
        </p:nvSpPr>
        <p:spPr>
          <a:xfrm>
            <a:off x="2619376" y="6480969"/>
            <a:ext cx="4260056" cy="300831"/>
          </a:xfrm>
        </p:spPr>
        <p:txBody>
          <a:bodyPr/>
          <a:lstStyle/>
          <a:p>
            <a:endParaRPr lang="ar-SA"/>
          </a:p>
        </p:txBody>
      </p:sp>
      <p:sp>
        <p:nvSpPr>
          <p:cNvPr id="6" name="عنصر نائب لرقم الشريحة 5"/>
          <p:cNvSpPr>
            <a:spLocks noGrp="1"/>
          </p:cNvSpPr>
          <p:nvPr>
            <p:ph type="sldNum" sz="quarter" idx="12"/>
          </p:nvPr>
        </p:nvSpPr>
        <p:spPr>
          <a:xfrm>
            <a:off x="8451056" y="809624"/>
            <a:ext cx="502920" cy="300831"/>
          </a:xfrm>
        </p:spPr>
        <p:txBody>
          <a:bodyPr/>
          <a:lstStyle/>
          <a:p>
            <a:fld id="{0B34F065-1154-456A-91E3-76DE8E75E17B}" type="slidenum">
              <a:rPr lang="ar-SA" smtClean="0"/>
              <a:pPr/>
              <a:t>‹#›</a:t>
            </a:fld>
            <a:endParaRPr lang="ar-SA"/>
          </a:p>
        </p:txBody>
      </p:sp>
      <p:cxnSp>
        <p:nvCxnSpPr>
          <p:cNvPr id="11" name="رابط مستقيم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رابط مستقيم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عنوان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Tree>
  </p:cSld>
  <p:clrMapOvr>
    <a:overrideClrMapping bg1="dk1" tx1="lt1" bg2="dk2" tx2="lt2" accent1="accent1" accent2="accent2" accent3="accent3" accent4="accent4" accent5="accent5" accent6="accent6" hlink="hlink" folHlink="folHlink"/>
  </p:clrMapOvr>
  <p:transition>
    <p:split/>
    <p:sndAc>
      <p:stSnd>
        <p:snd r:embed="rId1" name="wind.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marL="0"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4791456" y="6480969"/>
            <a:ext cx="2133600" cy="301752"/>
          </a:xfrm>
        </p:spPr>
        <p:txBody>
          <a:bodyPr/>
          <a:lstStyle/>
          <a:p>
            <a:fld id="{1B8ABB09-4A1D-463E-8065-109CC2B7EFAA}" type="datetimeFigureOut">
              <a:rPr lang="ar-SA" smtClean="0"/>
              <a:pPr/>
              <a:t>07/05/36</a:t>
            </a:fld>
            <a:endParaRPr lang="ar-SA"/>
          </a:p>
        </p:txBody>
      </p:sp>
      <p:sp>
        <p:nvSpPr>
          <p:cNvPr id="6" name="عنصر نائب للتذييل 5"/>
          <p:cNvSpPr>
            <a:spLocks noGrp="1"/>
          </p:cNvSpPr>
          <p:nvPr>
            <p:ph type="ftr" sz="quarter" idx="11"/>
          </p:nvPr>
        </p:nvSpPr>
        <p:spPr>
          <a:xfrm>
            <a:off x="457200" y="6480969"/>
            <a:ext cx="4260056" cy="301752"/>
          </a:xfrm>
        </p:spPr>
        <p:txBody>
          <a:bodyPr/>
          <a:lstStyle/>
          <a:p>
            <a:endParaRPr lang="ar-SA"/>
          </a:p>
        </p:txBody>
      </p:sp>
      <p:sp>
        <p:nvSpPr>
          <p:cNvPr id="7" name="عنصر نائب لرقم الشريحة 6"/>
          <p:cNvSpPr>
            <a:spLocks noGrp="1"/>
          </p:cNvSpPr>
          <p:nvPr>
            <p:ph type="sldNum" sz="quarter" idx="12"/>
          </p:nvPr>
        </p:nvSpPr>
        <p:spPr>
          <a:xfrm>
            <a:off x="7589520" y="6480969"/>
            <a:ext cx="502920" cy="301752"/>
          </a:xfrm>
        </p:spPr>
        <p:txBody>
          <a:bodyPr/>
          <a:lstStyle/>
          <a:p>
            <a:fld id="{0B34F065-1154-456A-91E3-76DE8E75E17B}" type="slidenum">
              <a:rPr lang="ar-SA" smtClean="0"/>
              <a:pPr/>
              <a:t>‹#›</a:t>
            </a:fld>
            <a:endParaRPr lang="ar-SA"/>
          </a:p>
        </p:txBody>
      </p:sp>
    </p:spTree>
  </p:cSld>
  <p:clrMapOvr>
    <a:masterClrMapping/>
  </p:clrMapOvr>
  <p:transition>
    <p:split/>
    <p:sndAc>
      <p:stSnd>
        <p:snd r:embed="rId1" name="wind.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a:xfrm>
            <a:off x="4791456" y="6480969"/>
            <a:ext cx="2130552" cy="301752"/>
          </a:xfrm>
        </p:spPr>
        <p:txBody>
          <a:bodyPr/>
          <a:lstStyle/>
          <a:p>
            <a:fld id="{1B8ABB09-4A1D-463E-8065-109CC2B7EFAA}" type="datetimeFigureOut">
              <a:rPr lang="ar-SA" smtClean="0"/>
              <a:pPr/>
              <a:t>07/05/36</a:t>
            </a:fld>
            <a:endParaRPr lang="ar-SA"/>
          </a:p>
        </p:txBody>
      </p:sp>
      <p:sp>
        <p:nvSpPr>
          <p:cNvPr id="8" name="عنصر نائب للتذييل 7"/>
          <p:cNvSpPr>
            <a:spLocks noGrp="1"/>
          </p:cNvSpPr>
          <p:nvPr>
            <p:ph type="ftr" sz="quarter" idx="11"/>
          </p:nvPr>
        </p:nvSpPr>
        <p:spPr>
          <a:xfrm>
            <a:off x="457200" y="6480969"/>
            <a:ext cx="4261104" cy="301752"/>
          </a:xfrm>
        </p:spPr>
        <p:txBody>
          <a:bodyPr/>
          <a:lstStyle/>
          <a:p>
            <a:endParaRPr lang="ar-SA"/>
          </a:p>
        </p:txBody>
      </p:sp>
      <p:sp>
        <p:nvSpPr>
          <p:cNvPr id="9" name="عنصر نائب لرقم الشريحة 8"/>
          <p:cNvSpPr>
            <a:spLocks noGrp="1"/>
          </p:cNvSpPr>
          <p:nvPr>
            <p:ph type="sldNum" sz="quarter" idx="12"/>
          </p:nvPr>
        </p:nvSpPr>
        <p:spPr>
          <a:xfrm>
            <a:off x="7589520" y="6483096"/>
            <a:ext cx="502920" cy="301752"/>
          </a:xfrm>
        </p:spPr>
        <p:txBody>
          <a:bodyPr/>
          <a:lstStyle>
            <a:lvl1pPr algn="ctr">
              <a:defRPr/>
            </a:lvl1pPr>
          </a:lstStyle>
          <a:p>
            <a:fld id="{0B34F065-1154-456A-91E3-76DE8E75E17B}"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transition>
    <p:split/>
    <p:sndAc>
      <p:stSnd>
        <p:snd r:embed="rId1" name="wind.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b="0"/>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1B8ABB09-4A1D-463E-8065-109CC2B7EFAA}" type="datetimeFigureOut">
              <a:rPr lang="ar-SA" smtClean="0"/>
              <a:pPr/>
              <a:t>07/05/36</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split/>
    <p:sndAc>
      <p:stSnd>
        <p:snd r:embed="rId1" name="wind.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a:xfrm>
            <a:off x="4791456" y="6480969"/>
            <a:ext cx="2133600" cy="301752"/>
          </a:xfrm>
        </p:spPr>
        <p:txBody>
          <a:bodyPr/>
          <a:lstStyle/>
          <a:p>
            <a:fld id="{1B8ABB09-4A1D-463E-8065-109CC2B7EFAA}" type="datetimeFigureOut">
              <a:rPr lang="ar-SA" smtClean="0"/>
              <a:pPr/>
              <a:t>07/05/36</a:t>
            </a:fld>
            <a:endParaRPr lang="ar-SA"/>
          </a:p>
        </p:txBody>
      </p:sp>
      <p:sp>
        <p:nvSpPr>
          <p:cNvPr id="3" name="عنصر نائب للتذييل 2"/>
          <p:cNvSpPr>
            <a:spLocks noGrp="1"/>
          </p:cNvSpPr>
          <p:nvPr>
            <p:ph type="ftr" sz="quarter" idx="11"/>
          </p:nvPr>
        </p:nvSpPr>
        <p:spPr>
          <a:xfrm>
            <a:off x="457200" y="6481890"/>
            <a:ext cx="4260056" cy="300831"/>
          </a:xfrm>
        </p:spPr>
        <p:txBody>
          <a:bodyPr/>
          <a:lstStyle/>
          <a:p>
            <a:endParaRPr lang="ar-SA"/>
          </a:p>
        </p:txBody>
      </p:sp>
      <p:sp>
        <p:nvSpPr>
          <p:cNvPr id="4" name="عنصر نائب لرقم الشريحة 3"/>
          <p:cNvSpPr>
            <a:spLocks noGrp="1"/>
          </p:cNvSpPr>
          <p:nvPr>
            <p:ph type="sldNum" sz="quarter" idx="12"/>
          </p:nvPr>
        </p:nvSpPr>
        <p:spPr>
          <a:xfrm>
            <a:off x="7589520" y="6480969"/>
            <a:ext cx="502920" cy="301752"/>
          </a:xfrm>
        </p:spPr>
        <p:txBody>
          <a:bodyPr/>
          <a:lstStyle/>
          <a:p>
            <a:fld id="{0B34F065-1154-456A-91E3-76DE8E75E17B}" type="slidenum">
              <a:rPr lang="ar-SA" smtClean="0"/>
              <a:pPr/>
              <a:t>‹#›</a:t>
            </a:fld>
            <a:endParaRPr lang="ar-SA"/>
          </a:p>
        </p:txBody>
      </p:sp>
    </p:spTree>
  </p:cSld>
  <p:clrMapOvr>
    <a:masterClrMapping/>
  </p:clrMapOvr>
  <p:transition>
    <p:split/>
    <p:sndAc>
      <p:stSnd>
        <p:snd r:embed="rId1" name="wind.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6278976" y="6556248"/>
            <a:ext cx="2133600" cy="301752"/>
          </a:xfrm>
        </p:spPr>
        <p:txBody>
          <a:bodyPr/>
          <a:lstStyle>
            <a:lvl1pPr>
              <a:defRPr sz="900"/>
            </a:lvl1pPr>
          </a:lstStyle>
          <a:p>
            <a:fld id="{1B8ABB09-4A1D-463E-8065-109CC2B7EFAA}" type="datetimeFigureOut">
              <a:rPr lang="ar-SA" smtClean="0"/>
              <a:pPr/>
              <a:t>07/05/36</a:t>
            </a:fld>
            <a:endParaRPr lang="ar-SA"/>
          </a:p>
        </p:txBody>
      </p:sp>
      <p:sp>
        <p:nvSpPr>
          <p:cNvPr id="6" name="عنصر نائب للتذييل 5"/>
          <p:cNvSpPr>
            <a:spLocks noGrp="1"/>
          </p:cNvSpPr>
          <p:nvPr>
            <p:ph type="ftr" sz="quarter" idx="11"/>
          </p:nvPr>
        </p:nvSpPr>
        <p:spPr>
          <a:xfrm>
            <a:off x="1135856" y="6556248"/>
            <a:ext cx="5143120" cy="301752"/>
          </a:xfrm>
        </p:spPr>
        <p:txBody>
          <a:bodyPr/>
          <a:lstStyle>
            <a:lvl1pPr>
              <a:defRPr sz="900"/>
            </a:lvl1pPr>
          </a:lstStyle>
          <a:p>
            <a:endParaRPr lang="ar-SA"/>
          </a:p>
        </p:txBody>
      </p:sp>
      <p:sp>
        <p:nvSpPr>
          <p:cNvPr id="7" name="عنصر نائب لرقم الشريحة 6"/>
          <p:cNvSpPr>
            <a:spLocks noGrp="1"/>
          </p:cNvSpPr>
          <p:nvPr>
            <p:ph type="sldNum" sz="quarter" idx="12"/>
          </p:nvPr>
        </p:nvSpPr>
        <p:spPr>
          <a:xfrm>
            <a:off x="8410576" y="6556248"/>
            <a:ext cx="502920" cy="301752"/>
          </a:xfrm>
        </p:spPr>
        <p:txBody>
          <a:bodyPr/>
          <a:lstStyle>
            <a:lvl1pPr>
              <a:defRPr sz="900"/>
            </a:lvl1pPr>
          </a:lstStyle>
          <a:p>
            <a:fld id="{0B34F065-1154-456A-91E3-76DE8E75E17B}"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transition>
    <p:split/>
    <p:sndAc>
      <p:stSnd>
        <p:snd r:embed="rId1" name="wind.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ar-SA" smtClean="0"/>
              <a:t>انقر فوق الرمز لإضافة صورة</a:t>
            </a:r>
            <a:endParaRPr kumimoji="0" lang="en-US" dirty="0"/>
          </a:p>
        </p:txBody>
      </p:sp>
      <p:sp>
        <p:nvSpPr>
          <p:cNvPr id="4" name="عنصر نائب للنص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6108192" y="6556248"/>
            <a:ext cx="2103120" cy="301752"/>
          </a:xfrm>
        </p:spPr>
        <p:txBody>
          <a:bodyPr/>
          <a:lstStyle>
            <a:lvl1pPr>
              <a:defRPr sz="900"/>
            </a:lvl1pPr>
          </a:lstStyle>
          <a:p>
            <a:fld id="{1B8ABB09-4A1D-463E-8065-109CC2B7EFAA}" type="datetimeFigureOut">
              <a:rPr lang="ar-SA" smtClean="0"/>
              <a:pPr/>
              <a:t>07/05/36</a:t>
            </a:fld>
            <a:endParaRPr lang="ar-SA"/>
          </a:p>
        </p:txBody>
      </p:sp>
      <p:sp>
        <p:nvSpPr>
          <p:cNvPr id="6" name="عنصر نائب للتذييل 5"/>
          <p:cNvSpPr>
            <a:spLocks noGrp="1"/>
          </p:cNvSpPr>
          <p:nvPr>
            <p:ph type="ftr" sz="quarter" idx="11"/>
          </p:nvPr>
        </p:nvSpPr>
        <p:spPr>
          <a:xfrm>
            <a:off x="1170432" y="6557169"/>
            <a:ext cx="4948072" cy="301752"/>
          </a:xfrm>
        </p:spPr>
        <p:txBody>
          <a:bodyPr/>
          <a:lstStyle>
            <a:lvl1pPr>
              <a:defRPr sz="900"/>
            </a:lvl1pPr>
          </a:lstStyle>
          <a:p>
            <a:endParaRPr lang="ar-SA"/>
          </a:p>
        </p:txBody>
      </p:sp>
      <p:sp>
        <p:nvSpPr>
          <p:cNvPr id="7" name="عنصر نائب لرقم الشريحة 6"/>
          <p:cNvSpPr>
            <a:spLocks noGrp="1"/>
          </p:cNvSpPr>
          <p:nvPr>
            <p:ph type="sldNum" sz="quarter" idx="12"/>
          </p:nvPr>
        </p:nvSpPr>
        <p:spPr>
          <a:xfrm>
            <a:off x="8217192" y="6556248"/>
            <a:ext cx="365760" cy="301752"/>
          </a:xfrm>
        </p:spPr>
        <p:txBody>
          <a:bodyPr/>
          <a:lstStyle>
            <a:lvl1pPr algn="ctr">
              <a:defRPr sz="900"/>
            </a:lvl1pPr>
          </a:lstStyle>
          <a:p>
            <a:fld id="{0B34F065-1154-456A-91E3-76DE8E75E17B}"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transition>
    <p:split/>
    <p:sndAc>
      <p:stSnd>
        <p:snd r:embed="rId1" name="wind.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FFCC"/>
            </a:gs>
            <a:gs pos="45000">
              <a:srgbClr val="FF7A00"/>
            </a:gs>
            <a:gs pos="70000">
              <a:srgbClr val="FF0300"/>
            </a:gs>
            <a:gs pos="100000">
              <a:srgbClr val="4D0808"/>
            </a:gs>
          </a:gsLst>
          <a:lin ang="8100000" scaled="1"/>
          <a:tileRect/>
        </a:gradFill>
        <a:effectLst/>
      </p:bgPr>
    </p:bg>
    <p:spTree>
      <p:nvGrpSpPr>
        <p:cNvPr id="1" name=""/>
        <p:cNvGrpSpPr/>
        <p:nvPr/>
      </p:nvGrpSpPr>
      <p:grpSpPr>
        <a:xfrm>
          <a:off x="0" y="0"/>
          <a:ext cx="0" cy="0"/>
          <a:chOff x="0" y="0"/>
          <a:chExt cx="0" cy="0"/>
        </a:xfrm>
      </p:grpSpPr>
      <p:sp>
        <p:nvSpPr>
          <p:cNvPr id="11" name="مثلث قائم الزاوية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رابط مستقيم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رابط مستقيم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عنصر نائب للعنوان 21"/>
          <p:cNvSpPr>
            <a:spLocks noGrp="1"/>
          </p:cNvSpPr>
          <p:nvPr>
            <p:ph type="title"/>
          </p:nvPr>
        </p:nvSpPr>
        <p:spPr>
          <a:xfrm>
            <a:off x="457200" y="267494"/>
            <a:ext cx="8229600" cy="1399032"/>
          </a:xfrm>
          <a:prstGeom prst="rect">
            <a:avLst/>
          </a:prstGeom>
        </p:spPr>
        <p:txBody>
          <a:bodyPr vert="horz" anchor="ctr">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1B8ABB09-4A1D-463E-8065-109CC2B7EFAA}" type="datetimeFigureOut">
              <a:rPr lang="ar-SA" smtClean="0"/>
              <a:pPr/>
              <a:t>07/05/36</a:t>
            </a:fld>
            <a:endParaRPr lang="ar-SA"/>
          </a:p>
        </p:txBody>
      </p:sp>
      <p:sp>
        <p:nvSpPr>
          <p:cNvPr id="3" name="عنصر نائب للتذييل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ar-SA"/>
          </a:p>
        </p:txBody>
      </p:sp>
      <p:sp>
        <p:nvSpPr>
          <p:cNvPr id="23" name="عنصر نائب لرقم الشريحة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0B34F065-1154-456A-91E3-76DE8E75E17B}" type="slidenum">
              <a:rPr lang="ar-SA" smtClean="0"/>
              <a:pPr/>
              <a:t>‹#›</a:t>
            </a:fld>
            <a:endParaRPr lang="ar-SA"/>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ransition>
    <p:split/>
    <p:sndAc>
      <p:stSnd>
        <p:snd r:embed="rId13" name="wind.wav"/>
      </p:stSnd>
    </p:sndAc>
  </p:transition>
  <p:txStyles>
    <p:titleStyle>
      <a:lvl1pPr marL="484632" algn="l" rtl="1"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r" rtl="1"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r" rtl="1"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r" rtl="1"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r" rtl="1"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r" rtl="1"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7.jpeg"/></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audio" Target="../media/audio2.wav"/><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2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audio" Target="../media/audio1.wav"/><Relationship Id="rId1" Type="http://schemas.openxmlformats.org/officeDocument/2006/relationships/slideLayout" Target="../slideLayouts/slideLayout4.xml"/><Relationship Id="rId4" Type="http://schemas.openxmlformats.org/officeDocument/2006/relationships/image" Target="../media/image11.jpeg"/></Relationships>
</file>

<file path=ppt/slides/_rels/slide23.xml.rels><?xml version="1.0" encoding="UTF-8" standalone="yes"?>
<Relationships xmlns="http://schemas.openxmlformats.org/package/2006/relationships"><Relationship Id="rId3" Type="http://schemas.openxmlformats.org/officeDocument/2006/relationships/hyperlink" Target="http://www.hawaa.alnaddy.com./article/270618+" TargetMode="External"/><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audio" Target="../media/audio4.wav"/><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26.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audio" Target="../media/audio5.wav"/><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27.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audio" Target="../media/audio6.wav"/><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28.xml.rels><?xml version="1.0" encoding="UTF-8" standalone="yes"?>
<Relationships xmlns="http://schemas.openxmlformats.org/package/2006/relationships"><Relationship Id="rId2" Type="http://schemas.openxmlformats.org/officeDocument/2006/relationships/audio" Target="../media/audio7.wav"/><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audio" Target="../media/audio8.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audio" Target="../media/audio3.wav"/><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audio" Target="../media/audio9.wav"/><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audio" Target="../media/audio9.wav"/><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audio" Target="../media/audio8.wav"/><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audio" Target="../media/audio10.wav"/><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audio" Target="../media/audio11.wav"/><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audio" Target="../media/audio12.wav"/><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www.al-madina.com/node/268051" TargetMode="External"/><Relationship Id="rId2" Type="http://schemas.openxmlformats.org/officeDocument/2006/relationships/audio" Target="../media/audio3.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audio" Target="../media/audio1.wav"/><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0.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brooonzyah.net/vb/" TargetMode="External"/><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audio" Target="../media/audio1.wav"/><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ctrTitle"/>
          </p:nvPr>
        </p:nvSpPr>
        <p:spPr>
          <a:xfrm>
            <a:off x="0" y="0"/>
            <a:ext cx="2928926" cy="2143116"/>
          </a:xfrm>
          <a:blipFill>
            <a:blip r:embed="rId4"/>
            <a:stretch>
              <a:fillRect/>
            </a:stretch>
          </a:blipFill>
        </p:spPr>
        <p:txBody>
          <a:bodyPr>
            <a:normAutofit/>
          </a:bodyPr>
          <a:lstStyle/>
          <a:p>
            <a:r>
              <a:rPr lang="ar-SA" sz="8000" b="1" dirty="0" smtClean="0">
                <a:solidFill>
                  <a:schemeClr val="accent5">
                    <a:lumMod val="50000"/>
                  </a:schemeClr>
                </a:solidFill>
              </a:rPr>
              <a:t>	</a:t>
            </a:r>
            <a:endParaRPr lang="ar-SA" sz="8000" b="1" dirty="0">
              <a:solidFill>
                <a:schemeClr val="accent5">
                  <a:lumMod val="50000"/>
                </a:schemeClr>
              </a:solidFill>
            </a:endParaRPr>
          </a:p>
        </p:txBody>
      </p:sp>
      <p:sp>
        <p:nvSpPr>
          <p:cNvPr id="5" name="عنوان فرعي 4"/>
          <p:cNvSpPr>
            <a:spLocks noGrp="1"/>
          </p:cNvSpPr>
          <p:nvPr>
            <p:ph type="subTitle" idx="1"/>
          </p:nvPr>
        </p:nvSpPr>
        <p:spPr>
          <a:xfrm>
            <a:off x="0" y="2143116"/>
            <a:ext cx="9144000" cy="4714884"/>
          </a:xfrm>
          <a:solidFill>
            <a:srgbClr val="66FFFF"/>
          </a:solidFill>
        </p:spPr>
        <p:style>
          <a:lnRef idx="1">
            <a:schemeClr val="accent3"/>
          </a:lnRef>
          <a:fillRef idx="3">
            <a:schemeClr val="accent3"/>
          </a:fillRef>
          <a:effectRef idx="2">
            <a:schemeClr val="accent3"/>
          </a:effectRef>
          <a:fontRef idx="minor">
            <a:schemeClr val="lt1"/>
          </a:fontRef>
        </p:style>
        <p:txBody>
          <a:bodyPr>
            <a:normAutofit/>
          </a:bodyPr>
          <a:lstStyle/>
          <a:p>
            <a:pPr algn="ctr"/>
            <a:r>
              <a:rPr lang="ar-SA" sz="8000" b="1" dirty="0" smtClean="0">
                <a:solidFill>
                  <a:schemeClr val="tx1">
                    <a:lumMod val="95000"/>
                    <a:lumOff val="5000"/>
                  </a:schemeClr>
                </a:solidFill>
              </a:rPr>
              <a:t>إعداد </a:t>
            </a:r>
          </a:p>
          <a:p>
            <a:pPr algn="ctr"/>
            <a:r>
              <a:rPr lang="ar-SA" sz="8000" b="1" dirty="0" smtClean="0">
                <a:solidFill>
                  <a:schemeClr val="tx1">
                    <a:lumMod val="95000"/>
                    <a:lumOff val="5000"/>
                  </a:schemeClr>
                </a:solidFill>
              </a:rPr>
              <a:t>د/ منال جويدة</a:t>
            </a:r>
            <a:endParaRPr lang="ar-SA" sz="8000" b="1" dirty="0">
              <a:solidFill>
                <a:schemeClr val="tx1">
                  <a:lumMod val="95000"/>
                  <a:lumOff val="5000"/>
                </a:schemeClr>
              </a:solidFill>
            </a:endParaRPr>
          </a:p>
        </p:txBody>
      </p:sp>
      <p:sp>
        <p:nvSpPr>
          <p:cNvPr id="6" name="مستطيل 5"/>
          <p:cNvSpPr/>
          <p:nvPr/>
        </p:nvSpPr>
        <p:spPr>
          <a:xfrm>
            <a:off x="2123728" y="675367"/>
            <a:ext cx="6520238" cy="1323439"/>
          </a:xfrm>
          <a:prstGeom prst="rect">
            <a:avLst/>
          </a:prstGeom>
        </p:spPr>
        <p:txBody>
          <a:bodyPr wrap="square">
            <a:spAutoFit/>
          </a:bodyPr>
          <a:lstStyle/>
          <a:p>
            <a:r>
              <a:rPr lang="ar-SA" sz="8000" b="1" dirty="0" err="1" smtClean="0">
                <a:solidFill>
                  <a:srgbClr val="00B050"/>
                </a:solidFill>
              </a:rPr>
              <a:t>الغذاءالصحي</a:t>
            </a:r>
            <a:endParaRPr lang="ar-SA" sz="8000" dirty="0">
              <a:solidFill>
                <a:srgbClr val="00B050"/>
              </a:solidFill>
            </a:endParaRPr>
          </a:p>
        </p:txBody>
      </p:sp>
    </p:spTree>
  </p:cSld>
  <p:clrMapOvr>
    <a:masterClrMapping/>
  </p:clrMapOvr>
  <p:transition>
    <p:split/>
    <p:sndAc>
      <p:stSnd>
        <p:snd r:embed="rId3" name="wind.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iterate type="lt">
                                    <p:tmPct val="0"/>
                                  </p:iterate>
                                  <p:childTnLst>
                                    <p:set>
                                      <p:cBhvr>
                                        <p:cTn id="6" dur="1" fill="hold">
                                          <p:stCondLst>
                                            <p:cond delay="0"/>
                                          </p:stCondLst>
                                        </p:cTn>
                                        <p:tgtEl>
                                          <p:spTgt spid="4"/>
                                        </p:tgtEl>
                                        <p:attrNameLst>
                                          <p:attrName>style.visibility</p:attrName>
                                        </p:attrNameLst>
                                      </p:cBhvr>
                                      <p:to>
                                        <p:strVal val="visible"/>
                                      </p:to>
                                    </p:set>
                                    <p:animEffect transition="in" filter="wheel(4)">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mph" presetSubtype="0" fill="hold" grpId="0" nodeType="clickEffect">
                                  <p:stCondLst>
                                    <p:cond delay="0"/>
                                  </p:stCondLst>
                                  <p:childTnLst>
                                    <p:animClr clrSpc="hsl" dir="cw">
                                      <p:cBhvr override="childStyle">
                                        <p:cTn id="11" dur="500" fill="hold"/>
                                        <p:tgtEl>
                                          <p:spTgt spid="5">
                                            <p:bg/>
                                          </p:spTgt>
                                        </p:tgtEl>
                                        <p:attrNameLst>
                                          <p:attrName>style.color</p:attrName>
                                        </p:attrNameLst>
                                      </p:cBhvr>
                                      <p:by>
                                        <p:hsl h="-7200000" s="0" l="0"/>
                                      </p:by>
                                    </p:animClr>
                                    <p:animClr clrSpc="hsl" dir="cw">
                                      <p:cBhvr>
                                        <p:cTn id="12" dur="500" fill="hold"/>
                                        <p:tgtEl>
                                          <p:spTgt spid="5">
                                            <p:bg/>
                                          </p:spTgt>
                                        </p:tgtEl>
                                        <p:attrNameLst>
                                          <p:attrName>fillcolor</p:attrName>
                                        </p:attrNameLst>
                                      </p:cBhvr>
                                      <p:by>
                                        <p:hsl h="-7200000" s="0" l="0"/>
                                      </p:by>
                                    </p:animClr>
                                    <p:animClr clrSpc="hsl" dir="cw">
                                      <p:cBhvr>
                                        <p:cTn id="13" dur="500" fill="hold"/>
                                        <p:tgtEl>
                                          <p:spTgt spid="5">
                                            <p:bg/>
                                          </p:spTgt>
                                        </p:tgtEl>
                                        <p:attrNameLst>
                                          <p:attrName>stroke.color</p:attrName>
                                        </p:attrNameLst>
                                      </p:cBhvr>
                                      <p:by>
                                        <p:hsl h="-7200000" s="0" l="0"/>
                                      </p:by>
                                    </p:animClr>
                                    <p:set>
                                      <p:cBhvr>
                                        <p:cTn id="14" dur="500" fill="hold"/>
                                        <p:tgtEl>
                                          <p:spTgt spid="5">
                                            <p:bg/>
                                          </p:spTgt>
                                        </p:tgtEl>
                                        <p:attrNameLst>
                                          <p:attrName>fill.type</p:attrName>
                                        </p:attrNameLst>
                                      </p:cBhvr>
                                      <p:to>
                                        <p:strVal val="solid"/>
                                      </p:to>
                                    </p:set>
                                  </p:childTnLst>
                                </p:cTn>
                              </p:par>
                            </p:childTnLst>
                          </p:cTn>
                        </p:par>
                      </p:childTnLst>
                    </p:cTn>
                  </p:par>
                  <p:par>
                    <p:cTn id="15" fill="hold">
                      <p:stCondLst>
                        <p:cond delay="indefinite"/>
                      </p:stCondLst>
                      <p:childTnLst>
                        <p:par>
                          <p:cTn id="16" fill="hold">
                            <p:stCondLst>
                              <p:cond delay="0"/>
                            </p:stCondLst>
                            <p:childTnLst>
                              <p:par>
                                <p:cTn id="17" presetID="22" presetClass="emph" presetSubtype="0" fill="hold" grpId="0" nodeType="clickEffect">
                                  <p:stCondLst>
                                    <p:cond delay="0"/>
                                  </p:stCondLst>
                                  <p:childTnLst>
                                    <p:animClr clrSpc="hsl" dir="cw">
                                      <p:cBhvr override="childStyle">
                                        <p:cTn id="18" dur="500" fill="hold"/>
                                        <p:tgtEl>
                                          <p:spTgt spid="5">
                                            <p:txEl>
                                              <p:pRg st="0" end="0"/>
                                            </p:txEl>
                                          </p:spTgt>
                                        </p:tgtEl>
                                        <p:attrNameLst>
                                          <p:attrName>style.color</p:attrName>
                                        </p:attrNameLst>
                                      </p:cBhvr>
                                      <p:by>
                                        <p:hsl h="-7200000" s="0" l="0"/>
                                      </p:by>
                                    </p:animClr>
                                    <p:animClr clrSpc="hsl" dir="cw">
                                      <p:cBhvr>
                                        <p:cTn id="19" dur="500" fill="hold"/>
                                        <p:tgtEl>
                                          <p:spTgt spid="5">
                                            <p:txEl>
                                              <p:pRg st="0" end="0"/>
                                            </p:txEl>
                                          </p:spTgt>
                                        </p:tgtEl>
                                        <p:attrNameLst>
                                          <p:attrName>fillcolor</p:attrName>
                                        </p:attrNameLst>
                                      </p:cBhvr>
                                      <p:by>
                                        <p:hsl h="-7200000" s="0" l="0"/>
                                      </p:by>
                                    </p:animClr>
                                    <p:animClr clrSpc="hsl" dir="cw">
                                      <p:cBhvr>
                                        <p:cTn id="20" dur="500" fill="hold"/>
                                        <p:tgtEl>
                                          <p:spTgt spid="5">
                                            <p:txEl>
                                              <p:pRg st="0" end="0"/>
                                            </p:txEl>
                                          </p:spTgt>
                                        </p:tgtEl>
                                        <p:attrNameLst>
                                          <p:attrName>stroke.color</p:attrName>
                                        </p:attrNameLst>
                                      </p:cBhvr>
                                      <p:by>
                                        <p:hsl h="-7200000" s="0" l="0"/>
                                      </p:by>
                                    </p:animClr>
                                    <p:set>
                                      <p:cBhvr>
                                        <p:cTn id="21" dur="500" fill="hold"/>
                                        <p:tgtEl>
                                          <p:spTgt spid="5">
                                            <p:txEl>
                                              <p:pRg st="0" end="0"/>
                                            </p:txEl>
                                          </p:spTgt>
                                        </p:tgtEl>
                                        <p:attrNameLst>
                                          <p:attrName>fill.type</p:attrName>
                                        </p:attrNameLst>
                                      </p:cBhvr>
                                      <p:to>
                                        <p:strVal val="solid"/>
                                      </p:to>
                                    </p:set>
                                  </p:childTnLst>
                                </p:cTn>
                              </p:par>
                            </p:childTnLst>
                          </p:cTn>
                        </p:par>
                      </p:childTnLst>
                    </p:cTn>
                  </p:par>
                  <p:par>
                    <p:cTn id="22" fill="hold">
                      <p:stCondLst>
                        <p:cond delay="indefinite"/>
                      </p:stCondLst>
                      <p:childTnLst>
                        <p:par>
                          <p:cTn id="23" fill="hold">
                            <p:stCondLst>
                              <p:cond delay="0"/>
                            </p:stCondLst>
                            <p:childTnLst>
                              <p:par>
                                <p:cTn id="24" presetID="22" presetClass="emph" presetSubtype="0" fill="hold" grpId="0" nodeType="clickEffect">
                                  <p:stCondLst>
                                    <p:cond delay="0"/>
                                  </p:stCondLst>
                                  <p:childTnLst>
                                    <p:animClr clrSpc="hsl" dir="cw">
                                      <p:cBhvr override="childStyle">
                                        <p:cTn id="25" dur="500" fill="hold"/>
                                        <p:tgtEl>
                                          <p:spTgt spid="5">
                                            <p:txEl>
                                              <p:pRg st="1" end="1"/>
                                            </p:txEl>
                                          </p:spTgt>
                                        </p:tgtEl>
                                        <p:attrNameLst>
                                          <p:attrName>style.color</p:attrName>
                                        </p:attrNameLst>
                                      </p:cBhvr>
                                      <p:by>
                                        <p:hsl h="-7200000" s="0" l="0"/>
                                      </p:by>
                                    </p:animClr>
                                    <p:animClr clrSpc="hsl" dir="cw">
                                      <p:cBhvr>
                                        <p:cTn id="26" dur="500" fill="hold"/>
                                        <p:tgtEl>
                                          <p:spTgt spid="5">
                                            <p:txEl>
                                              <p:pRg st="1" end="1"/>
                                            </p:txEl>
                                          </p:spTgt>
                                        </p:tgtEl>
                                        <p:attrNameLst>
                                          <p:attrName>fillcolor</p:attrName>
                                        </p:attrNameLst>
                                      </p:cBhvr>
                                      <p:by>
                                        <p:hsl h="-7200000" s="0" l="0"/>
                                      </p:by>
                                    </p:animClr>
                                    <p:animClr clrSpc="hsl" dir="cw">
                                      <p:cBhvr>
                                        <p:cTn id="27" dur="500" fill="hold"/>
                                        <p:tgtEl>
                                          <p:spTgt spid="5">
                                            <p:txEl>
                                              <p:pRg st="1" end="1"/>
                                            </p:txEl>
                                          </p:spTgt>
                                        </p:tgtEl>
                                        <p:attrNameLst>
                                          <p:attrName>stroke.color</p:attrName>
                                        </p:attrNameLst>
                                      </p:cBhvr>
                                      <p:by>
                                        <p:hsl h="-7200000" s="0" l="0"/>
                                      </p:by>
                                    </p:animClr>
                                    <p:set>
                                      <p:cBhvr>
                                        <p:cTn id="28" dur="500" fill="hold"/>
                                        <p:tgtEl>
                                          <p:spTgt spid="5">
                                            <p:txEl>
                                              <p:pRg st="1" end="1"/>
                                            </p:txEl>
                                          </p:spTgt>
                                        </p:tgtEl>
                                        <p:attrNameLst>
                                          <p:attrName>fill.type</p:attrName>
                                        </p:attrNameLst>
                                      </p:cBhvr>
                                      <p:to>
                                        <p:strVal val="solid"/>
                                      </p:to>
                                    </p:set>
                                  </p:childTnLst>
                                </p:cTn>
                              </p:par>
                            </p:childTnLst>
                          </p:cTn>
                        </p:par>
                      </p:childTnLst>
                    </p:cTn>
                  </p:par>
                  <p:par>
                    <p:cTn id="29" fill="hold">
                      <p:stCondLst>
                        <p:cond delay="indefinite"/>
                      </p:stCondLst>
                      <p:childTnLst>
                        <p:par>
                          <p:cTn id="30" fill="hold">
                            <p:stCondLst>
                              <p:cond delay="0"/>
                            </p:stCondLst>
                            <p:childTnLst>
                              <p:par>
                                <p:cTn id="31" presetID="8" presetClass="emph" presetSubtype="0" fill="hold" grpId="1" nodeType="clickEffect">
                                  <p:stCondLst>
                                    <p:cond delay="0"/>
                                  </p:stCondLst>
                                  <p:childTnLst>
                                    <p:animRot by="21600000">
                                      <p:cBhvr>
                                        <p:cTn id="32" dur="2000" fill="hold"/>
                                        <p:tgtEl>
                                          <p:spTgt spid="5">
                                            <p:bg/>
                                          </p:spTgt>
                                        </p:tgtEl>
                                        <p:attrNameLst>
                                          <p:attrName>r</p:attrName>
                                        </p:attrNameLst>
                                      </p:cBhvr>
                                    </p:animRot>
                                  </p:childTnLst>
                                </p:cTn>
                              </p:par>
                            </p:childTnLst>
                          </p:cTn>
                        </p:par>
                      </p:childTnLst>
                    </p:cTn>
                  </p:par>
                  <p:par>
                    <p:cTn id="33" fill="hold">
                      <p:stCondLst>
                        <p:cond delay="indefinite"/>
                      </p:stCondLst>
                      <p:childTnLst>
                        <p:par>
                          <p:cTn id="34" fill="hold">
                            <p:stCondLst>
                              <p:cond delay="0"/>
                            </p:stCondLst>
                            <p:childTnLst>
                              <p:par>
                                <p:cTn id="35" presetID="8" presetClass="emph" presetSubtype="0" fill="hold" grpId="1" nodeType="clickEffect">
                                  <p:stCondLst>
                                    <p:cond delay="0"/>
                                  </p:stCondLst>
                                  <p:childTnLst>
                                    <p:animRot by="21600000">
                                      <p:cBhvr>
                                        <p:cTn id="36" dur="2000" fill="hold"/>
                                        <p:tgtEl>
                                          <p:spTgt spid="5">
                                            <p:txEl>
                                              <p:pRg st="0" end="0"/>
                                            </p:txEl>
                                          </p:spTgt>
                                        </p:tgtEl>
                                        <p:attrNameLst>
                                          <p:attrName>r</p:attrName>
                                        </p:attrNameLst>
                                      </p:cBhvr>
                                    </p:animRot>
                                  </p:childTnLst>
                                </p:cTn>
                              </p:par>
                            </p:childTnLst>
                          </p:cTn>
                        </p:par>
                      </p:childTnLst>
                    </p:cTn>
                  </p:par>
                  <p:par>
                    <p:cTn id="37" fill="hold">
                      <p:stCondLst>
                        <p:cond delay="indefinite"/>
                      </p:stCondLst>
                      <p:childTnLst>
                        <p:par>
                          <p:cTn id="38" fill="hold">
                            <p:stCondLst>
                              <p:cond delay="0"/>
                            </p:stCondLst>
                            <p:childTnLst>
                              <p:par>
                                <p:cTn id="39" presetID="8" presetClass="emph" presetSubtype="0" fill="hold" grpId="1" nodeType="clickEffect">
                                  <p:stCondLst>
                                    <p:cond delay="0"/>
                                  </p:stCondLst>
                                  <p:childTnLst>
                                    <p:animRot by="21600000">
                                      <p:cBhvr>
                                        <p:cTn id="40" dur="2000" fill="hold"/>
                                        <p:tgtEl>
                                          <p:spTgt spid="5">
                                            <p:txEl>
                                              <p:pRg st="1" end="1"/>
                                            </p:txEl>
                                          </p:spTgt>
                                        </p:tgtEl>
                                        <p:attrNameLst>
                                          <p:attrName>r</p:attrName>
                                        </p:attrNameLst>
                                      </p:cBhvr>
                                    </p:animRot>
                                  </p:childTnLst>
                                </p:cTn>
                              </p:par>
                            </p:childTnLst>
                          </p:cTn>
                        </p:par>
                      </p:childTnLst>
                    </p:cTn>
                  </p:par>
                  <p:par>
                    <p:cTn id="41" fill="hold">
                      <p:stCondLst>
                        <p:cond delay="indefinite"/>
                      </p:stCondLst>
                      <p:childTnLst>
                        <p:par>
                          <p:cTn id="42" fill="hold">
                            <p:stCondLst>
                              <p:cond delay="0"/>
                            </p:stCondLst>
                            <p:childTnLst>
                              <p:par>
                                <p:cTn id="43" presetID="36" presetClass="emph" presetSubtype="0" fill="hold" grpId="1" nodeType="clickEffect">
                                  <p:stCondLst>
                                    <p:cond delay="0"/>
                                  </p:stCondLst>
                                  <p:iterate type="lt">
                                    <p:tmPct val="10000"/>
                                  </p:iterate>
                                  <p:childTnLst>
                                    <p:animScale>
                                      <p:cBhvr>
                                        <p:cTn id="44" dur="250" autoRev="1" fill="hold">
                                          <p:stCondLst>
                                            <p:cond delay="0"/>
                                          </p:stCondLst>
                                        </p:cTn>
                                        <p:tgtEl>
                                          <p:spTgt spid="4"/>
                                        </p:tgtEl>
                                      </p:cBhvr>
                                      <p:to x="80000" y="100000"/>
                                    </p:animScale>
                                    <p:anim by="(#ppt_w*0.10)" calcmode="lin" valueType="num">
                                      <p:cBhvr>
                                        <p:cTn id="45" dur="250" autoRev="1" fill="hold">
                                          <p:stCondLst>
                                            <p:cond delay="0"/>
                                          </p:stCondLst>
                                        </p:cTn>
                                        <p:tgtEl>
                                          <p:spTgt spid="4"/>
                                        </p:tgtEl>
                                        <p:attrNameLst>
                                          <p:attrName>ppt_x</p:attrName>
                                        </p:attrNameLst>
                                      </p:cBhvr>
                                    </p:anim>
                                    <p:anim by="(-#ppt_w*0.10)" calcmode="lin" valueType="num">
                                      <p:cBhvr>
                                        <p:cTn id="46" dur="250" autoRev="1" fill="hold">
                                          <p:stCondLst>
                                            <p:cond delay="0"/>
                                          </p:stCondLst>
                                        </p:cTn>
                                        <p:tgtEl>
                                          <p:spTgt spid="4"/>
                                        </p:tgtEl>
                                        <p:attrNameLst>
                                          <p:attrName>ppt_y</p:attrName>
                                        </p:attrNameLst>
                                      </p:cBhvr>
                                    </p:anim>
                                    <p:animRot by="-480000">
                                      <p:cBhvr>
                                        <p:cTn id="47" dur="250" autoRev="1" fill="hold">
                                          <p:stCondLst>
                                            <p:cond delay="0"/>
                                          </p:stCondLst>
                                        </p:cTn>
                                        <p:tgtEl>
                                          <p:spTgt spid="4"/>
                                        </p:tgtEl>
                                        <p:attrNameLst>
                                          <p:attrName>r</p:attrName>
                                        </p:attrNameLst>
                                      </p:cBhvr>
                                    </p:animRot>
                                  </p:childTnLst>
                                </p:cTn>
                              </p:par>
                            </p:childTnLst>
                          </p:cTn>
                        </p:par>
                      </p:childTnLst>
                    </p:cTn>
                  </p:par>
                  <p:par>
                    <p:cTn id="48" fill="hold">
                      <p:stCondLst>
                        <p:cond delay="indefinite"/>
                      </p:stCondLst>
                      <p:childTnLst>
                        <p:par>
                          <p:cTn id="49" fill="hold">
                            <p:stCondLst>
                              <p:cond delay="0"/>
                            </p:stCondLst>
                            <p:childTnLst>
                              <p:par>
                                <p:cTn id="50" presetID="4" presetClass="exit" presetSubtype="16" fill="hold" grpId="2" nodeType="clickEffect">
                                  <p:stCondLst>
                                    <p:cond delay="0"/>
                                  </p:stCondLst>
                                  <p:iterate type="lt">
                                    <p:tmPct val="0"/>
                                  </p:iterate>
                                  <p:childTnLst>
                                    <p:animEffect transition="out" filter="box(in)">
                                      <p:cBhvr>
                                        <p:cTn id="51" dur="500"/>
                                        <p:tgtEl>
                                          <p:spTgt spid="4"/>
                                        </p:tgtEl>
                                      </p:cBhvr>
                                    </p:animEffect>
                                    <p:set>
                                      <p:cBhvr>
                                        <p:cTn id="52" dur="1" fill="hold">
                                          <p:stCondLst>
                                            <p:cond delay="499"/>
                                          </p:stCondLst>
                                        </p:cTn>
                                        <p:tgtEl>
                                          <p:spTgt spid="4"/>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64" presetClass="path" presetSubtype="0" accel="50000" decel="50000" fill="hold" grpId="0" nodeType="clickEffect">
                                  <p:stCondLst>
                                    <p:cond delay="0"/>
                                  </p:stCondLst>
                                  <p:childTnLst>
                                    <p:animMotion origin="layout" path="M 0 0  L 0 -0.33287  E" pathEditMode="relative" ptsTypes="">
                                      <p:cBhvr>
                                        <p:cTn id="56" dur="2000" fill="hold"/>
                                        <p:tgtEl>
                                          <p:spTgt spid="6"/>
                                        </p:tgtEl>
                                        <p:attrNameLst>
                                          <p:attrName>ppt_x</p:attrName>
                                          <p:attrName>ppt_y</p:attrName>
                                        </p:attrNameLst>
                                      </p:cBhvr>
                                    </p:animMotion>
                                  </p:childTnLst>
                                </p:cTn>
                              </p:par>
                            </p:childTnLst>
                          </p:cTn>
                        </p:par>
                      </p:childTnLst>
                    </p:cTn>
                  </p:par>
                  <p:par>
                    <p:cTn id="57" fill="hold">
                      <p:stCondLst>
                        <p:cond delay="indefinite"/>
                      </p:stCondLst>
                      <p:childTnLst>
                        <p:par>
                          <p:cTn id="58" fill="hold">
                            <p:stCondLst>
                              <p:cond delay="0"/>
                            </p:stCondLst>
                            <p:childTnLst>
                              <p:par>
                                <p:cTn id="59" presetID="8" presetClass="emph" presetSubtype="0" fill="hold" grpId="1" nodeType="clickEffect">
                                  <p:stCondLst>
                                    <p:cond delay="0"/>
                                  </p:stCondLst>
                                  <p:childTnLst>
                                    <p:animRot by="21600000">
                                      <p:cBhvr>
                                        <p:cTn id="60" dur="2000" fill="hold"/>
                                        <p:tgtEl>
                                          <p:spTgt spid="6"/>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P spid="4" grpId="2" animBg="1"/>
      <p:bldP spid="5" grpId="0" build="p" animBg="1"/>
      <p:bldP spid="5" grpId="1" build="p" animBg="1"/>
      <p:bldP spid="6" grpId="0"/>
      <p:bldP spid="6" grpId="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xfrm>
            <a:off x="0" y="0"/>
            <a:ext cx="9144000" cy="1495404"/>
          </a:xfrm>
          <a:solidFill>
            <a:schemeClr val="bg2">
              <a:lumMod val="25000"/>
            </a:schemeClr>
          </a:solidFill>
        </p:spPr>
        <p:txBody>
          <a:bodyPr>
            <a:normAutofit/>
          </a:bodyPr>
          <a:lstStyle/>
          <a:p>
            <a:r>
              <a:rPr lang="ar-SA" b="1" dirty="0" smtClean="0">
                <a:solidFill>
                  <a:srgbClr val="FFCC99"/>
                </a:solidFill>
              </a:rPr>
              <a:t>هل الخضر والفواكه </a:t>
            </a:r>
            <a:r>
              <a:rPr lang="ar-SA" b="1" dirty="0" err="1" smtClean="0">
                <a:solidFill>
                  <a:srgbClr val="FFCC99"/>
                </a:solidFill>
              </a:rPr>
              <a:t>التى</a:t>
            </a:r>
            <a:r>
              <a:rPr lang="ar-SA" b="1" dirty="0" smtClean="0">
                <a:solidFill>
                  <a:srgbClr val="FFCC99"/>
                </a:solidFill>
              </a:rPr>
              <a:t> تطهى بالميكروويف تتأثر؟</a:t>
            </a:r>
            <a:endParaRPr lang="ar-SA" b="1" dirty="0">
              <a:solidFill>
                <a:srgbClr val="FFCC99"/>
              </a:solidFill>
            </a:endParaRPr>
          </a:p>
        </p:txBody>
      </p:sp>
      <p:sp>
        <p:nvSpPr>
          <p:cNvPr id="5" name="عنصر نائب للمحتوى 4"/>
          <p:cNvSpPr>
            <a:spLocks noGrp="1"/>
          </p:cNvSpPr>
          <p:nvPr>
            <p:ph sz="half" idx="1"/>
          </p:nvPr>
        </p:nvSpPr>
        <p:spPr>
          <a:xfrm>
            <a:off x="0" y="1447800"/>
            <a:ext cx="4663440" cy="5410200"/>
          </a:xfrm>
          <a:blipFill>
            <a:blip r:embed="rId4"/>
            <a:tile tx="0" ty="0" sx="100000" sy="100000" flip="none" algn="tl"/>
          </a:blipFill>
          <a:effectLst>
            <a:reflection blurRad="6350" stA="50000" endA="300" endPos="55000" dir="5400000" sy="-100000" algn="bl" rotWithShape="0"/>
          </a:effectLst>
        </p:spPr>
        <p:txBody>
          <a:bodyPr>
            <a:noAutofit/>
          </a:bodyPr>
          <a:lstStyle/>
          <a:p>
            <a:pPr lvl="3"/>
            <a:r>
              <a:rPr lang="ar-SA" sz="2400" b="1" dirty="0" smtClean="0">
                <a:solidFill>
                  <a:srgbClr val="FFFF00"/>
                </a:solidFill>
              </a:rPr>
              <a:t>كما اتضح من دراسة إسبانية أن طهي الخضروات بفرن الميكروويف يدمر أكثر من ثلثي محتواها من مضادات الأكسدة، وأضافت دراسة يابانية أن تسخين الطعام لمدة 6 دقائق بالميكروويف كافية لتدمير نصف محتوى اللحوم والحليب ومنتجاته من فيتامين ب12</a:t>
            </a:r>
            <a:r>
              <a:rPr lang="en-US" sz="2400" b="1" dirty="0" smtClean="0">
                <a:solidFill>
                  <a:srgbClr val="FFFF00"/>
                </a:solidFill>
              </a:rPr>
              <a:t>. </a:t>
            </a:r>
            <a:endParaRPr lang="ar-SA" sz="2400" b="1" dirty="0">
              <a:solidFill>
                <a:srgbClr val="FFFF00"/>
              </a:solidFill>
            </a:endParaRPr>
          </a:p>
        </p:txBody>
      </p:sp>
      <p:sp>
        <p:nvSpPr>
          <p:cNvPr id="6" name="عنصر نائب للمحتوى 5"/>
          <p:cNvSpPr>
            <a:spLocks noGrp="1"/>
          </p:cNvSpPr>
          <p:nvPr>
            <p:ph sz="half" idx="2"/>
          </p:nvPr>
        </p:nvSpPr>
        <p:spPr>
          <a:xfrm>
            <a:off x="4500562" y="1714488"/>
            <a:ext cx="4643438" cy="4525963"/>
          </a:xfrm>
        </p:spPr>
        <p:txBody>
          <a:bodyPr/>
          <a:lstStyle/>
          <a:p>
            <a:endParaRPr lang="ar-SA" sz="2800" b="1" i="1" strike="sngStrike" dirty="0" smtClean="0">
              <a:solidFill>
                <a:srgbClr val="FFC000"/>
              </a:solidFill>
              <a:effectLst>
                <a:outerShdw blurRad="38100" dist="38100" dir="2700000" algn="tl">
                  <a:srgbClr val="000000">
                    <a:alpha val="43137"/>
                  </a:srgbClr>
                </a:outerShdw>
              </a:effectLst>
            </a:endParaRPr>
          </a:p>
          <a:p>
            <a:r>
              <a:rPr lang="ar-SA" sz="2400" b="1" i="1" dirty="0" smtClean="0">
                <a:solidFill>
                  <a:schemeClr val="bg1">
                    <a:lumMod val="95000"/>
                    <a:lumOff val="5000"/>
                  </a:schemeClr>
                </a:solidFill>
                <a:effectLst>
                  <a:outerShdw blurRad="38100" dist="38100" dir="2700000" algn="tl">
                    <a:srgbClr val="000000">
                      <a:alpha val="43137"/>
                    </a:srgbClr>
                  </a:outerShdw>
                </a:effectLst>
              </a:rPr>
              <a:t>نعـــــــــــــــــــــــــــــــــــم</a:t>
            </a:r>
            <a:endParaRPr lang="ar-SA" sz="2400" dirty="0" smtClean="0">
              <a:solidFill>
                <a:schemeClr val="bg1">
                  <a:lumMod val="95000"/>
                  <a:lumOff val="5000"/>
                </a:schemeClr>
              </a:solidFill>
            </a:endParaRPr>
          </a:p>
          <a:p>
            <a:endParaRPr lang="ar-SA" dirty="0" smtClean="0"/>
          </a:p>
          <a:p>
            <a:endParaRPr lang="ar-SA" sz="3200" b="1" dirty="0" smtClean="0">
              <a:solidFill>
                <a:schemeClr val="accent2">
                  <a:lumMod val="75000"/>
                </a:schemeClr>
              </a:solidFill>
            </a:endParaRPr>
          </a:p>
          <a:p>
            <a:r>
              <a:rPr lang="ar-SA" sz="2800" b="1" dirty="0" smtClean="0">
                <a:solidFill>
                  <a:schemeClr val="accent3">
                    <a:lumMod val="75000"/>
                  </a:schemeClr>
                </a:solidFill>
              </a:rPr>
              <a:t>وأكيـــــــــــــــــــــــــــد</a:t>
            </a:r>
            <a:endParaRPr lang="ar-SA" sz="2800" b="1" dirty="0">
              <a:solidFill>
                <a:schemeClr val="accent3">
                  <a:lumMod val="75000"/>
                </a:schemeClr>
              </a:solidFill>
            </a:endParaRPr>
          </a:p>
        </p:txBody>
      </p:sp>
    </p:spTree>
  </p:cSld>
  <p:clrMapOvr>
    <a:masterClrMapping/>
  </p:clrMapOvr>
  <p:transition>
    <p:split/>
    <p:sndAc>
      <p:stSnd>
        <p:snd r:embed="rId3" name="wind.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6">
                                            <p:txEl>
                                              <p:pRg st="1" end="1"/>
                                            </p:txEl>
                                          </p:spTgt>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64" presetClass="path" presetSubtype="0" accel="50000" decel="50000" fill="hold" nodeType="clickEffect">
                                  <p:stCondLst>
                                    <p:cond delay="0"/>
                                  </p:stCondLst>
                                  <p:childTnLst>
                                    <p:animMotion origin="layout" path="M 0 0  L 0 -0.33287  E" pathEditMode="relative" ptsTypes="">
                                      <p:cBhvr>
                                        <p:cTn id="10" dur="2000" fill="hold"/>
                                        <p:tgtEl>
                                          <p:spTgt spid="6">
                                            <p:txEl>
                                              <p:pRg st="1" end="1"/>
                                            </p:txEl>
                                          </p:spTgt>
                                        </p:tgtEl>
                                        <p:attrNameLst>
                                          <p:attrName>ppt_x</p:attrName>
                                          <p:attrName>ppt_y</p:attrName>
                                        </p:attrNameLst>
                                      </p:cBhvr>
                                    </p:animMotion>
                                  </p:childTnLst>
                                </p:cTn>
                              </p:par>
                            </p:childTnLst>
                          </p:cTn>
                        </p:par>
                      </p:childTnLst>
                    </p:cTn>
                  </p:par>
                  <p:par>
                    <p:cTn id="11" fill="hold">
                      <p:stCondLst>
                        <p:cond delay="indefinite"/>
                      </p:stCondLst>
                      <p:childTnLst>
                        <p:par>
                          <p:cTn id="12" fill="hold">
                            <p:stCondLst>
                              <p:cond delay="0"/>
                            </p:stCondLst>
                            <p:childTnLst>
                              <p:par>
                                <p:cTn id="13" presetID="4" presetClass="path" presetSubtype="0" accel="50000" decel="50000" fill="hold" grpId="0" nodeType="clickEffect">
                                  <p:stCondLst>
                                    <p:cond delay="0"/>
                                  </p:stCondLst>
                                  <p:childTnLst>
                                    <p:animMotion origin="layout" path="M 0 0  L 0.125 0  L 0.188 0.14513  L 0.125 0.28893  L 0 0.28893  L -0.063 0.14513  L 0 0  Z" pathEditMode="relative" ptsTypes="">
                                      <p:cBhvr>
                                        <p:cTn id="14" dur="2000" fill="hold"/>
                                        <p:tgtEl>
                                          <p:spTgt spid="6">
                                            <p:txEl>
                                              <p:pRg st="1" end="1"/>
                                            </p:txEl>
                                          </p:spTgt>
                                        </p:tgtEl>
                                        <p:attrNameLst>
                                          <p:attrName>ppt_x</p:attrName>
                                          <p:attrName>ppt_y</p:attrName>
                                        </p:attrNameLst>
                                      </p:cBhvr>
                                    </p:animMotion>
                                  </p:childTnLst>
                                </p:cTn>
                              </p:par>
                            </p:childTnLst>
                          </p:cTn>
                        </p:par>
                      </p:childTnLst>
                    </p:cTn>
                  </p:par>
                  <p:par>
                    <p:cTn id="15" fill="hold">
                      <p:stCondLst>
                        <p:cond delay="indefinite"/>
                      </p:stCondLst>
                      <p:childTnLst>
                        <p:par>
                          <p:cTn id="16" fill="hold">
                            <p:stCondLst>
                              <p:cond delay="0"/>
                            </p:stCondLst>
                            <p:childTnLst>
                              <p:par>
                                <p:cTn id="17" presetID="4" presetClass="path" presetSubtype="0" accel="50000" decel="50000" fill="hold" grpId="0" nodeType="clickEffect">
                                  <p:stCondLst>
                                    <p:cond delay="0"/>
                                  </p:stCondLst>
                                  <p:childTnLst>
                                    <p:animMotion origin="layout" path="M 0 0  L 0.125 0  L 0.188 0.14513  L 0.125 0.28893  L 0 0.28893  L -0.063 0.14513  L 0 0  Z" pathEditMode="relative" ptsTypes="">
                                      <p:cBhvr>
                                        <p:cTn id="18" dur="2000" fill="hold"/>
                                        <p:tgtEl>
                                          <p:spTgt spid="6">
                                            <p:txEl>
                                              <p:pRg st="4" end="4"/>
                                            </p:txEl>
                                          </p:spTgt>
                                        </p:tgtEl>
                                        <p:attrNameLst>
                                          <p:attrName>ppt_x</p:attrName>
                                          <p:attrName>ppt_y</p:attrName>
                                        </p:attrNameLst>
                                      </p:cBhvr>
                                    </p:animMotion>
                                  </p:childTnLst>
                                </p:cTn>
                              </p:par>
                            </p:childTnLst>
                          </p:cTn>
                        </p:par>
                      </p:childTnLst>
                    </p:cTn>
                  </p:par>
                  <p:par>
                    <p:cTn id="19" fill="hold">
                      <p:stCondLst>
                        <p:cond delay="indefinite"/>
                      </p:stCondLst>
                      <p:childTnLst>
                        <p:par>
                          <p:cTn id="20" fill="hold">
                            <p:stCondLst>
                              <p:cond delay="0"/>
                            </p:stCondLst>
                            <p:childTnLst>
                              <p:par>
                                <p:cTn id="21" presetID="4" presetClass="entr" presetSubtype="16" fill="hold" grpId="0" nodeType="clickEffect">
                                  <p:stCondLst>
                                    <p:cond delay="0"/>
                                  </p:stCondLst>
                                  <p:childTnLst>
                                    <p:set>
                                      <p:cBhvr>
                                        <p:cTn id="22" dur="1" fill="hold">
                                          <p:stCondLst>
                                            <p:cond delay="0"/>
                                          </p:stCondLst>
                                        </p:cTn>
                                        <p:tgtEl>
                                          <p:spTgt spid="5">
                                            <p:bg/>
                                          </p:spTgt>
                                        </p:tgtEl>
                                        <p:attrNameLst>
                                          <p:attrName>style.visibility</p:attrName>
                                        </p:attrNameLst>
                                      </p:cBhvr>
                                      <p:to>
                                        <p:strVal val="visible"/>
                                      </p:to>
                                    </p:set>
                                    <p:animEffect transition="in" filter="box(in)">
                                      <p:cBhvr>
                                        <p:cTn id="23" dur="500"/>
                                        <p:tgtEl>
                                          <p:spTgt spid="5">
                                            <p:bg/>
                                          </p:spTgt>
                                        </p:tgtEl>
                                      </p:cBhvr>
                                    </p:animEffect>
                                  </p:childTnLst>
                                </p:cTn>
                              </p:par>
                              <p:par>
                                <p:cTn id="24" presetID="4" presetClass="entr" presetSubtype="16" fill="hold" grpId="0" nodeType="withEffect">
                                  <p:stCondLst>
                                    <p:cond delay="0"/>
                                  </p:stCondLst>
                                  <p:childTnLst>
                                    <p:set>
                                      <p:cBhvr>
                                        <p:cTn id="25" dur="1" fill="hold">
                                          <p:stCondLst>
                                            <p:cond delay="0"/>
                                          </p:stCondLst>
                                        </p:cTn>
                                        <p:tgtEl>
                                          <p:spTgt spid="5">
                                            <p:txEl>
                                              <p:pRg st="0" end="0"/>
                                            </p:txEl>
                                          </p:spTgt>
                                        </p:tgtEl>
                                        <p:attrNameLst>
                                          <p:attrName>style.visibility</p:attrName>
                                        </p:attrNameLst>
                                      </p:cBhvr>
                                      <p:to>
                                        <p:strVal val="visible"/>
                                      </p:to>
                                    </p:set>
                                    <p:animEffect transition="in" filter="box(in)">
                                      <p:cBhvr>
                                        <p:cTn id="26" dur="500"/>
                                        <p:tgtEl>
                                          <p:spTgt spid="5">
                                            <p:txEl>
                                              <p:pRg st="0" end="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8" presetClass="emph" presetSubtype="0" fill="hold" grpId="1" nodeType="clickEffect">
                                  <p:stCondLst>
                                    <p:cond delay="0"/>
                                  </p:stCondLst>
                                  <p:childTnLst>
                                    <p:animRot by="21600000">
                                      <p:cBhvr>
                                        <p:cTn id="30" dur="2000" fill="hold"/>
                                        <p:tgtEl>
                                          <p:spTgt spid="6">
                                            <p:txEl>
                                              <p:pRg st="1" end="1"/>
                                            </p:txEl>
                                          </p:spTgt>
                                        </p:tgtEl>
                                        <p:attrNameLst>
                                          <p:attrName>r</p:attrName>
                                        </p:attrNameLst>
                                      </p:cBhvr>
                                    </p:animRot>
                                  </p:childTnLst>
                                </p:cTn>
                              </p:par>
                            </p:childTnLst>
                          </p:cTn>
                        </p:par>
                      </p:childTnLst>
                    </p:cTn>
                  </p:par>
                  <p:par>
                    <p:cTn id="31" fill="hold">
                      <p:stCondLst>
                        <p:cond delay="indefinite"/>
                      </p:stCondLst>
                      <p:childTnLst>
                        <p:par>
                          <p:cTn id="32" fill="hold">
                            <p:stCondLst>
                              <p:cond delay="0"/>
                            </p:stCondLst>
                            <p:childTnLst>
                              <p:par>
                                <p:cTn id="33" presetID="8" presetClass="emph" presetSubtype="0" fill="hold" grpId="1" nodeType="clickEffect">
                                  <p:stCondLst>
                                    <p:cond delay="0"/>
                                  </p:stCondLst>
                                  <p:childTnLst>
                                    <p:animRot by="21600000">
                                      <p:cBhvr>
                                        <p:cTn id="34" dur="2000" fill="hold"/>
                                        <p:tgtEl>
                                          <p:spTgt spid="6">
                                            <p:txEl>
                                              <p:pRg st="4" end="4"/>
                                            </p:txEl>
                                          </p:spTgt>
                                        </p:tgtEl>
                                        <p:attrNameLst>
                                          <p:attrName>r</p:attrName>
                                        </p:attrNameLst>
                                      </p:cBhvr>
                                    </p:animRo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4"/>
                                        </p:tgtEl>
                                        <p:attrNameLst>
                                          <p:attrName>style.visibility</p:attrName>
                                        </p:attrNameLst>
                                      </p:cBhvr>
                                      <p:to>
                                        <p:strVal val="visible"/>
                                      </p:to>
                                    </p:set>
                                    <p:animEffect transition="in" filter="fade">
                                      <p:cBhvr>
                                        <p:cTn id="39"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build="p" animBg="1"/>
      <p:bldP spid="6" grpId="0" build="p"/>
      <p:bldP spid="6" grpI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وان 4"/>
          <p:cNvSpPr>
            <a:spLocks noGrp="1"/>
          </p:cNvSpPr>
          <p:nvPr>
            <p:ph type="title"/>
          </p:nvPr>
        </p:nvSpPr>
        <p:spPr>
          <a:xfrm>
            <a:off x="357158" y="500042"/>
            <a:ext cx="8229600" cy="1069848"/>
          </a:xfrm>
        </p:spPr>
        <p:txBody>
          <a:bodyPr>
            <a:normAutofit fontScale="90000"/>
          </a:bodyPr>
          <a:lstStyle/>
          <a:p>
            <a:r>
              <a:rPr lang="ar-SA" sz="4400" b="1" dirty="0" smtClean="0"/>
              <a:t>ماذا   عن </a:t>
            </a:r>
            <a:r>
              <a:rPr lang="ar-SA" sz="4400" b="1" dirty="0" err="1" smtClean="0"/>
              <a:t>الاوعية</a:t>
            </a:r>
            <a:r>
              <a:rPr lang="ar-SA" sz="4400" b="1" dirty="0" smtClean="0"/>
              <a:t> البلاستيكية؟</a:t>
            </a:r>
            <a:endParaRPr lang="ar-SA" sz="4400" b="1" dirty="0"/>
          </a:p>
        </p:txBody>
      </p:sp>
      <p:sp>
        <p:nvSpPr>
          <p:cNvPr id="6" name="مستطيل 5"/>
          <p:cNvSpPr/>
          <p:nvPr/>
        </p:nvSpPr>
        <p:spPr>
          <a:xfrm>
            <a:off x="0" y="1964352"/>
            <a:ext cx="9144000" cy="9264075"/>
          </a:xfrm>
          <a:prstGeom prst="rect">
            <a:avLst/>
          </a:prstGeom>
          <a:solidFill>
            <a:srgbClr val="FF6699"/>
          </a:solidFill>
        </p:spPr>
        <p:txBody>
          <a:bodyPr wrap="square">
            <a:spAutoFit/>
          </a:bodyPr>
          <a:lstStyle/>
          <a:p>
            <a:r>
              <a:rPr lang="ar-SA" sz="4000" b="1" dirty="0" smtClean="0">
                <a:solidFill>
                  <a:schemeClr val="accent5">
                    <a:lumMod val="50000"/>
                  </a:schemeClr>
                </a:solidFill>
              </a:rPr>
              <a:t>إن تسخين الأطعمة بأوعية بلاستيكية بواسطة أفران الميكروويف له مخاطر صحية إضافية، فقد توصل بعض الباحثين في معهد السموم في المركز الوطني الأمريكي أن تسخين </a:t>
            </a:r>
            <a:r>
              <a:rPr lang="ar-SA" sz="4000" b="1" dirty="0" smtClean="0">
                <a:solidFill>
                  <a:srgbClr val="00B050"/>
                </a:solidFill>
              </a:rPr>
              <a:t>زيت الزيتون </a:t>
            </a:r>
            <a:r>
              <a:rPr lang="ar-SA" sz="4000" b="1" dirty="0" smtClean="0">
                <a:solidFill>
                  <a:schemeClr val="accent5">
                    <a:lumMod val="50000"/>
                  </a:schemeClr>
                </a:solidFill>
              </a:rPr>
              <a:t>في الأوعية البلاستيكية في أفران الميكروويف أدى إلى تسرب مواد </a:t>
            </a:r>
            <a:r>
              <a:rPr lang="ar-SA" sz="4000" b="1" dirty="0" err="1" smtClean="0">
                <a:solidFill>
                  <a:schemeClr val="accent5">
                    <a:lumMod val="50000"/>
                  </a:schemeClr>
                </a:solidFill>
              </a:rPr>
              <a:t>مسرطنة</a:t>
            </a:r>
            <a:r>
              <a:rPr lang="ar-SA" sz="4000" b="1" dirty="0" smtClean="0">
                <a:solidFill>
                  <a:schemeClr val="accent5">
                    <a:lumMod val="50000"/>
                  </a:schemeClr>
                </a:solidFill>
              </a:rPr>
              <a:t> ومادة </a:t>
            </a:r>
            <a:r>
              <a:rPr lang="ar-SA" sz="4000" b="1" dirty="0" err="1" smtClean="0">
                <a:solidFill>
                  <a:srgbClr val="FFFF00"/>
                </a:solidFill>
              </a:rPr>
              <a:t>الاستروجين</a:t>
            </a:r>
            <a:r>
              <a:rPr lang="ar-SA" sz="4000" b="1" dirty="0" smtClean="0">
                <a:solidFill>
                  <a:schemeClr val="accent5">
                    <a:lumMod val="50000"/>
                  </a:schemeClr>
                </a:solidFill>
              </a:rPr>
              <a:t> الغريب التي تعمل وتسبب سرطان الثدي عند الإناث، كما تحتوي على مادة 2</a:t>
            </a:r>
            <a:r>
              <a:rPr lang="en-US" sz="4000" b="1" dirty="0" smtClean="0">
                <a:solidFill>
                  <a:schemeClr val="accent5">
                    <a:lumMod val="50000"/>
                  </a:schemeClr>
                </a:solidFill>
              </a:rPr>
              <a:t> - </a:t>
            </a:r>
            <a:r>
              <a:rPr lang="en-US" sz="4000" b="1" dirty="0" err="1" smtClean="0">
                <a:solidFill>
                  <a:schemeClr val="accent5">
                    <a:lumMod val="50000"/>
                  </a:schemeClr>
                </a:solidFill>
              </a:rPr>
              <a:t>dcb</a:t>
            </a:r>
            <a:r>
              <a:rPr lang="en-US" sz="4000" b="1" dirty="0" smtClean="0">
                <a:solidFill>
                  <a:schemeClr val="accent5">
                    <a:lumMod val="50000"/>
                  </a:schemeClr>
                </a:solidFill>
              </a:rPr>
              <a:t> </a:t>
            </a:r>
            <a:r>
              <a:rPr lang="ar-SA" sz="4000" b="1" dirty="0" smtClean="0">
                <a:solidFill>
                  <a:schemeClr val="accent5">
                    <a:lumMod val="50000"/>
                  </a:schemeClr>
                </a:solidFill>
              </a:rPr>
              <a:t>وهي مادة مدمرة للحمض النووي</a:t>
            </a:r>
            <a:r>
              <a:rPr lang="en-US" sz="4000" b="1" dirty="0" smtClean="0">
                <a:solidFill>
                  <a:schemeClr val="accent5">
                    <a:lumMod val="50000"/>
                  </a:schemeClr>
                </a:solidFill>
              </a:rPr>
              <a:t>.DNA</a:t>
            </a:r>
            <a:endParaRPr lang="ar-SA" sz="4000" b="1" dirty="0" smtClean="0">
              <a:solidFill>
                <a:schemeClr val="accent5">
                  <a:lumMod val="50000"/>
                </a:schemeClr>
              </a:solidFill>
            </a:endParaRPr>
          </a:p>
          <a:p>
            <a:endParaRPr lang="ar-SA" sz="2000" b="1" dirty="0" smtClean="0">
              <a:solidFill>
                <a:schemeClr val="accent5">
                  <a:lumMod val="50000"/>
                </a:schemeClr>
              </a:solidFill>
            </a:endParaRPr>
          </a:p>
          <a:p>
            <a:endParaRPr lang="ar-SA" sz="2000" b="1" dirty="0" smtClean="0">
              <a:solidFill>
                <a:schemeClr val="accent5">
                  <a:lumMod val="50000"/>
                </a:schemeClr>
              </a:solidFill>
            </a:endParaRPr>
          </a:p>
          <a:p>
            <a:endParaRPr lang="ar-SA" sz="2000" b="1" dirty="0" smtClean="0">
              <a:solidFill>
                <a:schemeClr val="accent5">
                  <a:lumMod val="50000"/>
                </a:schemeClr>
              </a:solidFill>
            </a:endParaRPr>
          </a:p>
          <a:p>
            <a:endParaRPr lang="ar-SA" b="1" dirty="0" smtClean="0"/>
          </a:p>
          <a:p>
            <a:endParaRPr lang="ar-SA" b="1" dirty="0" smtClean="0"/>
          </a:p>
          <a:p>
            <a:endParaRPr lang="ar-SA" b="1" dirty="0" smtClean="0"/>
          </a:p>
          <a:p>
            <a:endParaRPr lang="ar-SA" b="1" dirty="0" smtClean="0"/>
          </a:p>
          <a:p>
            <a:endParaRPr lang="ar-SA" b="1" dirty="0" smtClean="0"/>
          </a:p>
          <a:p>
            <a:endParaRPr lang="ar-SA" b="1" dirty="0" smtClean="0"/>
          </a:p>
          <a:p>
            <a:endParaRPr lang="ar-SA" b="1" dirty="0" smtClean="0"/>
          </a:p>
          <a:p>
            <a:endParaRPr lang="ar-SA" b="1" dirty="0" smtClean="0"/>
          </a:p>
          <a:p>
            <a:endParaRPr lang="ar-SA" b="1" dirty="0" smtClean="0"/>
          </a:p>
          <a:p>
            <a:endParaRPr lang="ar-SA" b="1" dirty="0" smtClean="0"/>
          </a:p>
          <a:p>
            <a:endParaRPr lang="ar-SA" b="1" dirty="0" smtClean="0"/>
          </a:p>
          <a:p>
            <a:endParaRPr lang="ar-SA" dirty="0"/>
          </a:p>
        </p:txBody>
      </p:sp>
    </p:spTree>
  </p:cSld>
  <p:clrMapOvr>
    <a:masterClrMapping/>
  </p:clrMapOvr>
  <p:transition>
    <p:split/>
    <p:sndAc>
      <p:stSnd>
        <p:snd r:embed="rId2" name="wind.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strVal val="#ppt_w*0.70"/>
                                          </p:val>
                                        </p:tav>
                                        <p:tav tm="100000">
                                          <p:val>
                                            <p:strVal val="#ppt_w"/>
                                          </p:val>
                                        </p:tav>
                                      </p:tavLst>
                                    </p:anim>
                                    <p:anim calcmode="lin" valueType="num">
                                      <p:cBhvr>
                                        <p:cTn id="8" dur="1000" fill="hold"/>
                                        <p:tgtEl>
                                          <p:spTgt spid="5"/>
                                        </p:tgtEl>
                                        <p:attrNameLst>
                                          <p:attrName>ppt_h</p:attrName>
                                        </p:attrNameLst>
                                      </p:cBhvr>
                                      <p:tavLst>
                                        <p:tav tm="0">
                                          <p:val>
                                            <p:strVal val="#ppt_h"/>
                                          </p:val>
                                        </p:tav>
                                        <p:tav tm="100000">
                                          <p:val>
                                            <p:strVal val="#ppt_h"/>
                                          </p:val>
                                        </p:tav>
                                      </p:tavLst>
                                    </p:anim>
                                    <p:animEffect transition="in" filter="fade">
                                      <p:cBhvr>
                                        <p:cTn id="9" dur="10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6">
                                            <p:txEl>
                                              <p:pRg st="0" end="0"/>
                                            </p:txEl>
                                          </p:spTgt>
                                        </p:tgtEl>
                                        <p:attrNameLst>
                                          <p:attrName>style.visibility</p:attrName>
                                        </p:attrNameLst>
                                      </p:cBhvr>
                                      <p:to>
                                        <p:strVal val="visible"/>
                                      </p:to>
                                    </p:set>
                                    <p:animEffect transition="in" filter="fade">
                                      <p:cBhvr>
                                        <p:cTn id="14" dur="20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642918"/>
            <a:ext cx="8729634" cy="1566866"/>
          </a:xfrm>
          <a:blipFill>
            <a:blip r:embed="rId3"/>
            <a:stretch>
              <a:fillRect/>
            </a:stretch>
          </a:blipFill>
        </p:spPr>
        <p:txBody>
          <a:bodyPr>
            <a:normAutofit/>
          </a:bodyPr>
          <a:lstStyle/>
          <a:p>
            <a:pPr algn="r"/>
            <a:r>
              <a:rPr lang="ar-SA" sz="8000" b="1" dirty="0" err="1" smtClean="0">
                <a:solidFill>
                  <a:srgbClr val="FFC000"/>
                </a:solidFill>
              </a:rPr>
              <a:t>اما</a:t>
            </a:r>
            <a:r>
              <a:rPr lang="ar-SA" sz="8000" b="1" dirty="0" smtClean="0">
                <a:solidFill>
                  <a:srgbClr val="FFC000"/>
                </a:solidFill>
              </a:rPr>
              <a:t> اللحوم</a:t>
            </a:r>
            <a:endParaRPr lang="ar-SA" sz="8000" b="1" dirty="0">
              <a:solidFill>
                <a:srgbClr val="FFC000"/>
              </a:solidFill>
            </a:endParaRPr>
          </a:p>
        </p:txBody>
      </p:sp>
      <p:sp>
        <p:nvSpPr>
          <p:cNvPr id="3" name="عنصر نائب للمحتوى 2"/>
          <p:cNvSpPr>
            <a:spLocks noGrp="1"/>
          </p:cNvSpPr>
          <p:nvPr>
            <p:ph idx="1"/>
          </p:nvPr>
        </p:nvSpPr>
        <p:spPr>
          <a:xfrm>
            <a:off x="0" y="2249424"/>
            <a:ext cx="9144000" cy="4608576"/>
          </a:xfrm>
          <a:solidFill>
            <a:srgbClr val="FFCC99"/>
          </a:solidFill>
        </p:spPr>
        <p:txBody>
          <a:bodyPr>
            <a:normAutofit/>
          </a:bodyPr>
          <a:lstStyle/>
          <a:p>
            <a:r>
              <a:rPr lang="ar-SA" sz="4000" b="1" dirty="0" smtClean="0">
                <a:solidFill>
                  <a:srgbClr val="0070C0"/>
                </a:solidFill>
              </a:rPr>
              <a:t>كما أن طهي اللحوم بواسطة الميكروويف ينزع الاستقرار من تركيب البروتين المكون لها وينتج </a:t>
            </a:r>
            <a:r>
              <a:rPr lang="ar-SA" sz="4000" b="1" dirty="0" smtClean="0">
                <a:solidFill>
                  <a:srgbClr val="FF0000"/>
                </a:solidFill>
              </a:rPr>
              <a:t>مادة أمين </a:t>
            </a:r>
            <a:r>
              <a:rPr lang="ar-SA" sz="4000" b="1" dirty="0" err="1" smtClean="0">
                <a:solidFill>
                  <a:srgbClr val="FF0000"/>
                </a:solidFill>
              </a:rPr>
              <a:t>النيتروز</a:t>
            </a:r>
            <a:r>
              <a:rPr lang="ar-SA" sz="4000" b="1" dirty="0" smtClean="0">
                <a:solidFill>
                  <a:srgbClr val="FF0000"/>
                </a:solidFill>
              </a:rPr>
              <a:t> </a:t>
            </a:r>
            <a:r>
              <a:rPr lang="ar-SA" sz="4000" b="1" dirty="0" err="1" smtClean="0">
                <a:solidFill>
                  <a:srgbClr val="0070C0"/>
                </a:solidFill>
              </a:rPr>
              <a:t>المسرطنة</a:t>
            </a:r>
            <a:r>
              <a:rPr lang="ar-SA" sz="4000" b="1" dirty="0" smtClean="0">
                <a:solidFill>
                  <a:srgbClr val="0070C0"/>
                </a:solidFill>
              </a:rPr>
              <a:t> ويحطم جزءاً كبيراً من محتواها من الفيتامينات والمعادن، لا سيما إذا كانت هذه اللحوم مجمدة قبل طهيها</a:t>
            </a:r>
            <a:r>
              <a:rPr lang="en-US" sz="4000" b="1" dirty="0" smtClean="0">
                <a:solidFill>
                  <a:srgbClr val="0070C0"/>
                </a:solidFill>
              </a:rPr>
              <a:t>. </a:t>
            </a:r>
            <a:endParaRPr lang="ar-SA" sz="4000" dirty="0">
              <a:solidFill>
                <a:srgbClr val="0070C0"/>
              </a:solidFill>
            </a:endParaRPr>
          </a:p>
        </p:txBody>
      </p:sp>
    </p:spTree>
  </p:cSld>
  <p:clrMapOvr>
    <a:masterClrMapping/>
  </p:clrMapOvr>
  <p:transition>
    <p:split/>
    <p:sndAc>
      <p:stSnd>
        <p:snd r:embed="rId2" name="wind.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3" presetClass="entr" presetSubtype="16"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plus(in)">
                                      <p:cBhvr>
                                        <p:cTn id="12" dur="20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13" presetClass="entr" presetSubtype="16"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plus(in)">
                                      <p:cBhvr>
                                        <p:cTn id="1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714356"/>
            <a:ext cx="9144000" cy="1066800"/>
          </a:xfrm>
          <a:solidFill>
            <a:srgbClr val="99FF66"/>
          </a:solidFill>
        </p:spPr>
        <p:txBody>
          <a:bodyPr/>
          <a:lstStyle/>
          <a:p>
            <a:r>
              <a:rPr lang="ar-SA" b="1" dirty="0" smtClean="0"/>
              <a:t>انتبهي!!!!!!!!!!</a:t>
            </a:r>
            <a:endParaRPr lang="ar-SA" dirty="0"/>
          </a:p>
        </p:txBody>
      </p:sp>
      <p:sp>
        <p:nvSpPr>
          <p:cNvPr id="3" name="عنصر نائب للمحتوى 2"/>
          <p:cNvSpPr>
            <a:spLocks noGrp="1"/>
          </p:cNvSpPr>
          <p:nvPr>
            <p:ph idx="1"/>
          </p:nvPr>
        </p:nvSpPr>
        <p:spPr>
          <a:xfrm>
            <a:off x="0" y="1857364"/>
            <a:ext cx="9144000" cy="5000636"/>
          </a:xfrm>
          <a:solidFill>
            <a:srgbClr val="FFFF66"/>
          </a:solidFill>
        </p:spPr>
        <p:txBody>
          <a:bodyPr>
            <a:normAutofit fontScale="92500" lnSpcReduction="20000"/>
          </a:bodyPr>
          <a:lstStyle/>
          <a:p>
            <a:r>
              <a:rPr lang="ar-SA" sz="3600" b="1" dirty="0" smtClean="0">
                <a:solidFill>
                  <a:schemeClr val="accent6">
                    <a:lumMod val="50000"/>
                  </a:schemeClr>
                </a:solidFill>
              </a:rPr>
              <a:t>ويجب الأخذ بالاعتبار كل أسباب الحيطة عند طهي وتحضير الأطعمة بواسطة أفران الميكروويف لا سيما المحتوية على البيض واللحوم ولحوم الطيور والأسماك، كما يجب التنبه إلى نوعية الأوعية المستخدمة في طهي وتسخين الأطعمة بأفران الميكروويف، وبكل الأحوال فإنه يجب تجنب طهي وتسخين الطعام بأفران الميكروويف باستخدام الأكياس والأوعية البلاستيكية وأطباق الفلين</a:t>
            </a:r>
            <a:r>
              <a:rPr lang="en-US" sz="3600" b="1" dirty="0" smtClean="0">
                <a:solidFill>
                  <a:schemeClr val="accent6">
                    <a:lumMod val="50000"/>
                  </a:schemeClr>
                </a:solidFill>
              </a:rPr>
              <a:t> foam </a:t>
            </a:r>
            <a:r>
              <a:rPr lang="ar-SA" sz="3600" b="1" dirty="0" smtClean="0">
                <a:solidFill>
                  <a:schemeClr val="accent6">
                    <a:lumMod val="50000"/>
                  </a:schemeClr>
                </a:solidFill>
              </a:rPr>
              <a:t>وأوراق الصحف وصفائح الأ</a:t>
            </a:r>
            <a:r>
              <a:rPr lang="ar-SA" sz="3200" b="1" dirty="0" smtClean="0">
                <a:solidFill>
                  <a:schemeClr val="accent6">
                    <a:lumMod val="50000"/>
                  </a:schemeClr>
                </a:solidFill>
              </a:rPr>
              <a:t>لمنيوم </a:t>
            </a:r>
            <a:r>
              <a:rPr lang="en-US" b="1" dirty="0" smtClean="0"/>
              <a:t/>
            </a:r>
            <a:br>
              <a:rPr lang="en-US" b="1" dirty="0" smtClean="0"/>
            </a:br>
            <a:endParaRPr lang="ar-SA" dirty="0"/>
          </a:p>
        </p:txBody>
      </p:sp>
    </p:spTree>
  </p:cSld>
  <p:clrMapOvr>
    <a:masterClrMapping/>
  </p:clrMapOvr>
  <p:transition>
    <p:split/>
    <p:sndAc>
      <p:stSnd>
        <p:snd r:embed="rId2" name="wind.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mph" presetSubtype="0" fill="hold" grpId="0" nodeType="clickEffect">
                                  <p:stCondLst>
                                    <p:cond delay="0"/>
                                  </p:stCondLst>
                                  <p:childTnLst>
                                    <p:animClr clrSpc="rgb" dir="cw">
                                      <p:cBhvr override="childStyle">
                                        <p:cTn id="6" dur="500" fill="hold"/>
                                        <p:tgtEl>
                                          <p:spTgt spid="2"/>
                                        </p:tgtEl>
                                        <p:attrNameLst>
                                          <p:attrName>style.color</p:attrName>
                                        </p:attrNameLst>
                                      </p:cBhvr>
                                      <p:to>
                                        <a:schemeClr val="hlink"/>
                                      </p:to>
                                    </p:animClr>
                                    <p:animClr clrSpc="rgb" dir="cw">
                                      <p:cBhvr>
                                        <p:cTn id="7" dur="500" fill="hold"/>
                                        <p:tgtEl>
                                          <p:spTgt spid="2"/>
                                        </p:tgtEl>
                                        <p:attrNameLst>
                                          <p:attrName>fillcolor</p:attrName>
                                        </p:attrNameLst>
                                      </p:cBhvr>
                                      <p:to>
                                        <a:schemeClr val="hlink"/>
                                      </p:to>
                                    </p:animClr>
                                    <p:set>
                                      <p:cBhvr>
                                        <p:cTn id="8" dur="500" fill="hold"/>
                                        <p:tgtEl>
                                          <p:spTgt spid="2"/>
                                        </p:tgtEl>
                                        <p:attrNameLst>
                                          <p:attrName>fill.type</p:attrName>
                                        </p:attrNameLst>
                                      </p:cBhvr>
                                      <p:to>
                                        <p:strVal val="solid"/>
                                      </p:to>
                                    </p:set>
                                    <p:set>
                                      <p:cBhvr>
                                        <p:cTn id="9" dur="500" fill="hold"/>
                                        <p:tgtEl>
                                          <p:spTgt spid="2"/>
                                        </p:tgtEl>
                                        <p:attrNameLst>
                                          <p:attrName>fill.on</p:attrName>
                                        </p:attrNameLst>
                                      </p:cBhvr>
                                      <p:to>
                                        <p:strVal val="true"/>
                                      </p:to>
                                    </p:set>
                                  </p:childTnLst>
                                </p:cTn>
                              </p:par>
                            </p:childTnLst>
                          </p:cTn>
                        </p:par>
                      </p:childTnLst>
                    </p:cTn>
                  </p:par>
                  <p:par>
                    <p:cTn id="10" fill="hold">
                      <p:stCondLst>
                        <p:cond delay="indefinite"/>
                      </p:stCondLst>
                      <p:childTnLst>
                        <p:par>
                          <p:cTn id="11" fill="hold">
                            <p:stCondLst>
                              <p:cond delay="0"/>
                            </p:stCondLst>
                            <p:childTnLst>
                              <p:par>
                                <p:cTn id="12" presetID="19" presetClass="emph" presetSubtype="0" fill="hold" grpId="0" nodeType="clickEffect">
                                  <p:stCondLst>
                                    <p:cond delay="0"/>
                                  </p:stCondLst>
                                  <p:childTnLst>
                                    <p:animClr clrSpc="rgb" dir="cw">
                                      <p:cBhvr override="childStyle">
                                        <p:cTn id="13" dur="500" fill="hold"/>
                                        <p:tgtEl>
                                          <p:spTgt spid="3">
                                            <p:bg/>
                                          </p:spTgt>
                                        </p:tgtEl>
                                        <p:attrNameLst>
                                          <p:attrName>style.color</p:attrName>
                                        </p:attrNameLst>
                                      </p:cBhvr>
                                      <p:to>
                                        <a:srgbClr val="66FFFF"/>
                                      </p:to>
                                    </p:animClr>
                                    <p:animClr clrSpc="rgb" dir="cw">
                                      <p:cBhvr>
                                        <p:cTn id="14" dur="500" fill="hold"/>
                                        <p:tgtEl>
                                          <p:spTgt spid="3">
                                            <p:bg/>
                                          </p:spTgt>
                                        </p:tgtEl>
                                        <p:attrNameLst>
                                          <p:attrName>fillcolor</p:attrName>
                                        </p:attrNameLst>
                                      </p:cBhvr>
                                      <p:to>
                                        <a:srgbClr val="66FFFF"/>
                                      </p:to>
                                    </p:animClr>
                                    <p:set>
                                      <p:cBhvr>
                                        <p:cTn id="15" dur="500" fill="hold"/>
                                        <p:tgtEl>
                                          <p:spTgt spid="3">
                                            <p:bg/>
                                          </p:spTgt>
                                        </p:tgtEl>
                                        <p:attrNameLst>
                                          <p:attrName>fill.type</p:attrName>
                                        </p:attrNameLst>
                                      </p:cBhvr>
                                      <p:to>
                                        <p:strVal val="solid"/>
                                      </p:to>
                                    </p:set>
                                    <p:set>
                                      <p:cBhvr>
                                        <p:cTn id="16" dur="500" fill="hold"/>
                                        <p:tgtEl>
                                          <p:spTgt spid="3">
                                            <p:bg/>
                                          </p:spTgt>
                                        </p:tgtEl>
                                        <p:attrNameLst>
                                          <p:attrName>fill.on</p:attrName>
                                        </p:attrNameLst>
                                      </p:cBhvr>
                                      <p:to>
                                        <p:strVal val="true"/>
                                      </p:to>
                                    </p:set>
                                  </p:childTnLst>
                                </p:cTn>
                              </p:par>
                            </p:childTnLst>
                          </p:cTn>
                        </p:par>
                      </p:childTnLst>
                    </p:cTn>
                  </p:par>
                  <p:par>
                    <p:cTn id="17" fill="hold">
                      <p:stCondLst>
                        <p:cond delay="indefinite"/>
                      </p:stCondLst>
                      <p:childTnLst>
                        <p:par>
                          <p:cTn id="18" fill="hold">
                            <p:stCondLst>
                              <p:cond delay="0"/>
                            </p:stCondLst>
                            <p:childTnLst>
                              <p:par>
                                <p:cTn id="19" presetID="19" presetClass="emph" presetSubtype="0" fill="hold" grpId="0" nodeType="clickEffect">
                                  <p:stCondLst>
                                    <p:cond delay="0"/>
                                  </p:stCondLst>
                                  <p:childTnLst>
                                    <p:animClr clrSpc="rgb" dir="cw">
                                      <p:cBhvr override="childStyle">
                                        <p:cTn id="20" dur="500" fill="hold"/>
                                        <p:tgtEl>
                                          <p:spTgt spid="3">
                                            <p:txEl>
                                              <p:pRg st="0" end="0"/>
                                            </p:txEl>
                                          </p:spTgt>
                                        </p:tgtEl>
                                        <p:attrNameLst>
                                          <p:attrName>style.color</p:attrName>
                                        </p:attrNameLst>
                                      </p:cBhvr>
                                      <p:to>
                                        <a:srgbClr val="66FFFF"/>
                                      </p:to>
                                    </p:animClr>
                                    <p:animClr clrSpc="rgb" dir="cw">
                                      <p:cBhvr>
                                        <p:cTn id="21" dur="500" fill="hold"/>
                                        <p:tgtEl>
                                          <p:spTgt spid="3">
                                            <p:txEl>
                                              <p:pRg st="0" end="0"/>
                                            </p:txEl>
                                          </p:spTgt>
                                        </p:tgtEl>
                                        <p:attrNameLst>
                                          <p:attrName>fillcolor</p:attrName>
                                        </p:attrNameLst>
                                      </p:cBhvr>
                                      <p:to>
                                        <a:srgbClr val="66FFFF"/>
                                      </p:to>
                                    </p:animClr>
                                    <p:set>
                                      <p:cBhvr>
                                        <p:cTn id="22" dur="500" fill="hold"/>
                                        <p:tgtEl>
                                          <p:spTgt spid="3">
                                            <p:txEl>
                                              <p:pRg st="0" end="0"/>
                                            </p:txEl>
                                          </p:spTgt>
                                        </p:tgtEl>
                                        <p:attrNameLst>
                                          <p:attrName>fill.type</p:attrName>
                                        </p:attrNameLst>
                                      </p:cBhvr>
                                      <p:to>
                                        <p:strVal val="solid"/>
                                      </p:to>
                                    </p:set>
                                    <p:set>
                                      <p:cBhvr>
                                        <p:cTn id="23" dur="500" fill="hold"/>
                                        <p:tgtEl>
                                          <p:spTgt spid="3">
                                            <p:txEl>
                                              <p:pRg st="0" end="0"/>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571480"/>
            <a:ext cx="9144000" cy="1066800"/>
          </a:xfrm>
          <a:solidFill>
            <a:schemeClr val="tx1">
              <a:lumMod val="95000"/>
              <a:lumOff val="5000"/>
            </a:schemeClr>
          </a:solidFill>
        </p:spPr>
        <p:txBody>
          <a:bodyPr>
            <a:normAutofit/>
          </a:bodyPr>
          <a:lstStyle/>
          <a:p>
            <a:r>
              <a:rPr lang="ar-SA" sz="5400" b="1" dirty="0" smtClean="0">
                <a:solidFill>
                  <a:srgbClr val="FFFFCC"/>
                </a:solidFill>
              </a:rPr>
              <a:t>انتباه!!!!!!</a:t>
            </a:r>
            <a:endParaRPr lang="ar-SA" sz="5400" b="1" dirty="0">
              <a:solidFill>
                <a:srgbClr val="FFFFCC"/>
              </a:solidFill>
            </a:endParaRPr>
          </a:p>
        </p:txBody>
      </p:sp>
      <p:sp>
        <p:nvSpPr>
          <p:cNvPr id="3" name="عنصر نائب للمحتوى 2"/>
          <p:cNvSpPr>
            <a:spLocks noGrp="1"/>
          </p:cNvSpPr>
          <p:nvPr>
            <p:ph idx="1"/>
          </p:nvPr>
        </p:nvSpPr>
        <p:spPr>
          <a:xfrm>
            <a:off x="0" y="1643050"/>
            <a:ext cx="9144000" cy="5214950"/>
          </a:xfrm>
          <a:solidFill>
            <a:srgbClr val="002060"/>
          </a:solidFill>
        </p:spPr>
        <p:txBody>
          <a:bodyPr>
            <a:normAutofit fontScale="85000" lnSpcReduction="20000"/>
          </a:bodyPr>
          <a:lstStyle/>
          <a:p>
            <a:r>
              <a:rPr lang="ar-SA" sz="3200" b="1" dirty="0" smtClean="0">
                <a:solidFill>
                  <a:srgbClr val="FFC000"/>
                </a:solidFill>
              </a:rPr>
              <a:t>وعدم تسخين الحليب بالرضاعة البلاستيكية والاقتصار على الأوعية الزجاجية أو الفخارية، حيث تعبر أمواج الميكروويف جزئياتها دون تغيير حرارتها، وبالتأكيد ستكون المخاطر أكبر إذا كان هنالك تسريب لأمواج الميكروويف التي لا لون ولا طعم لها ولا يمكن شمها</a:t>
            </a:r>
            <a:r>
              <a:rPr lang="en-US" sz="3200" b="1" dirty="0" smtClean="0">
                <a:solidFill>
                  <a:srgbClr val="FFC000"/>
                </a:solidFill>
              </a:rPr>
              <a:t>.</a:t>
            </a:r>
            <a:r>
              <a:rPr lang="ar-SA" sz="3200" b="1" dirty="0" smtClean="0">
                <a:solidFill>
                  <a:srgbClr val="FFC000"/>
                </a:solidFill>
              </a:rPr>
              <a:t>إن لطهي الطعام وإعداده باستخدام أفران الميكروويف مخاطر صحية كبيرة يجب التنبه لها، هذه المخاطر التي على ما يبدو لا تود شركات تصنيع أفران الميكروويف لنا أن نعرفها، وإن تجاهل وسائل الإعلام لها ليس دائماً وراءه الغفلة وحسن النية، إن مخاطر الطهي بأفران الميكروويف دفعت البعض إلى الاستنتاج بأنه إذا كان الطهي بالميكروويف أسرع بعشرين مرة من الطرق التقليدية فإنه أخطر منه بألف مرة</a:t>
            </a:r>
            <a:r>
              <a:rPr lang="en-US" sz="3200" b="1" dirty="0" smtClean="0">
                <a:solidFill>
                  <a:srgbClr val="FFC000"/>
                </a:solidFill>
              </a:rPr>
              <a:t>.</a:t>
            </a:r>
            <a:r>
              <a:rPr lang="en-US" b="1" dirty="0" smtClean="0">
                <a:solidFill>
                  <a:srgbClr val="FFC000"/>
                </a:solidFill>
              </a:rPr>
              <a:t/>
            </a:r>
            <a:br>
              <a:rPr lang="en-US" b="1" dirty="0" smtClean="0">
                <a:solidFill>
                  <a:srgbClr val="FFC000"/>
                </a:solidFill>
              </a:rPr>
            </a:br>
            <a:endParaRPr lang="ar-SA" dirty="0">
              <a:solidFill>
                <a:srgbClr val="FFC000"/>
              </a:solidFill>
            </a:endParaRPr>
          </a:p>
        </p:txBody>
      </p:sp>
    </p:spTree>
  </p:cSld>
  <p:clrMapOvr>
    <a:masterClrMapping/>
  </p:clrMapOvr>
  <p:transition>
    <p:split/>
    <p:sndAc>
      <p:stSnd>
        <p:snd r:embed="rId2" name="wind.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xit" presetSubtype="10" fill="hold" grpId="0" nodeType="clickEffect">
                                  <p:stCondLst>
                                    <p:cond delay="0"/>
                                  </p:stCondLst>
                                  <p:childTnLst>
                                    <p:animEffect transition="out" filter="blinds(horizontal)">
                                      <p:cBhvr>
                                        <p:cTn id="11" dur="500"/>
                                        <p:tgtEl>
                                          <p:spTgt spid="3">
                                            <p:txEl>
                                              <p:pRg st="0" end="0"/>
                                            </p:txEl>
                                          </p:spTgt>
                                        </p:tgtEl>
                                      </p:cBhvr>
                                    </p:animEffect>
                                    <p:set>
                                      <p:cBhvr>
                                        <p:cTn id="12" dur="1" fill="hold">
                                          <p:stCondLst>
                                            <p:cond delay="499"/>
                                          </p:stCondLst>
                                        </p:cTn>
                                        <p:tgtEl>
                                          <p:spTgt spid="3">
                                            <p:txEl>
                                              <p:pRg st="0" end="0"/>
                                            </p:txEl>
                                          </p:spTgt>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3" presetClass="exit" presetSubtype="10" fill="hold" grpId="0" nodeType="clickEffect">
                                  <p:stCondLst>
                                    <p:cond delay="0"/>
                                  </p:stCondLst>
                                  <p:childTnLst>
                                    <p:animEffect transition="out" filter="blinds(horizontal)">
                                      <p:cBhvr>
                                        <p:cTn id="16" dur="500"/>
                                        <p:tgtEl>
                                          <p:spTgt spid="3">
                                            <p:bg/>
                                          </p:spTgt>
                                        </p:tgtEl>
                                      </p:cBhvr>
                                    </p:animEffect>
                                    <p:set>
                                      <p:cBhvr>
                                        <p:cTn id="17" dur="1" fill="hold">
                                          <p:stCondLst>
                                            <p:cond delay="499"/>
                                          </p:stCondLst>
                                        </p:cTn>
                                        <p:tgtEl>
                                          <p:spTgt spid="3">
                                            <p:bg/>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71472" y="571480"/>
            <a:ext cx="8229600" cy="1066800"/>
          </a:xfrm>
        </p:spPr>
        <p:txBody>
          <a:bodyPr>
            <a:normAutofit/>
          </a:bodyPr>
          <a:lstStyle/>
          <a:p>
            <a:pPr algn="ctr"/>
            <a:r>
              <a:rPr lang="ar-SA" sz="5400" b="1" dirty="0" smtClean="0">
                <a:solidFill>
                  <a:srgbClr val="FF6699"/>
                </a:solidFill>
              </a:rPr>
              <a:t>الغذاء </a:t>
            </a:r>
            <a:r>
              <a:rPr lang="ar-SA" sz="5400" b="1" dirty="0" err="1" smtClean="0">
                <a:solidFill>
                  <a:srgbClr val="FF6699"/>
                </a:solidFill>
              </a:rPr>
              <a:t>الصحى</a:t>
            </a:r>
            <a:endParaRPr lang="ar-SA" sz="5400" b="1" dirty="0">
              <a:solidFill>
                <a:srgbClr val="FF6699"/>
              </a:solidFill>
            </a:endParaRPr>
          </a:p>
        </p:txBody>
      </p:sp>
      <p:pic>
        <p:nvPicPr>
          <p:cNvPr id="6" name="عنصر نائب للمحتوى 5" descr="تتبيلة سلطة 2.jpg"/>
          <p:cNvPicPr>
            <a:picLocks noGrp="1" noChangeAspect="1"/>
          </p:cNvPicPr>
          <p:nvPr>
            <p:ph idx="1"/>
          </p:nvPr>
        </p:nvPicPr>
        <p:blipFill>
          <a:blip r:embed="rId3"/>
          <a:stretch>
            <a:fillRect/>
          </a:stretch>
        </p:blipFill>
        <p:spPr>
          <a:xfrm>
            <a:off x="0" y="1571612"/>
            <a:ext cx="9144000" cy="5286388"/>
          </a:xfrm>
        </p:spPr>
      </p:pic>
    </p:spTree>
  </p:cSld>
  <p:clrMapOvr>
    <a:masterClrMapping/>
  </p:clrMapOvr>
  <p:transition>
    <p:split/>
    <p:sndAc>
      <p:stSnd>
        <p:snd r:embed="rId2" name="wind.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xit" presetSubtype="16" fill="hold" nodeType="clickEffect">
                                  <p:stCondLst>
                                    <p:cond delay="0"/>
                                  </p:stCondLst>
                                  <p:childTnLst>
                                    <p:animEffect transition="out" filter="diamond(in)">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642918"/>
            <a:ext cx="9144000" cy="1214446"/>
          </a:xfrm>
          <a:solidFill>
            <a:schemeClr val="bg2">
              <a:lumMod val="60000"/>
              <a:lumOff val="40000"/>
            </a:schemeClr>
          </a:solidFill>
        </p:spPr>
        <p:txBody>
          <a:bodyPr>
            <a:normAutofit fontScale="90000"/>
          </a:bodyPr>
          <a:lstStyle/>
          <a:p>
            <a:pPr algn="ctr"/>
            <a:r>
              <a:rPr lang="ar-SA" b="1" dirty="0" smtClean="0">
                <a:solidFill>
                  <a:srgbClr val="C00000"/>
                </a:solidFill>
                <a:latin typeface="Tahoma" pitchFamily="34" charset="0"/>
                <a:ea typeface="Times New Roman" pitchFamily="18" charset="0"/>
                <a:cs typeface="Tahoma" pitchFamily="34" charset="0"/>
              </a:rPr>
              <a:t>أهمية وجبة الإفطار لطلاب المدارس وأثرها على النشاط والتقدم الدراسي</a:t>
            </a:r>
            <a:endParaRPr lang="ar-SA" b="1" dirty="0">
              <a:solidFill>
                <a:srgbClr val="C00000"/>
              </a:solidFill>
            </a:endParaRPr>
          </a:p>
        </p:txBody>
      </p:sp>
      <p:sp>
        <p:nvSpPr>
          <p:cNvPr id="3" name="عنصر نائب للمحتوى 2"/>
          <p:cNvSpPr>
            <a:spLocks noGrp="1"/>
          </p:cNvSpPr>
          <p:nvPr>
            <p:ph idx="1"/>
          </p:nvPr>
        </p:nvSpPr>
        <p:spPr>
          <a:xfrm>
            <a:off x="0" y="1928802"/>
            <a:ext cx="9144000" cy="4929198"/>
          </a:xfrm>
          <a:solidFill>
            <a:srgbClr val="FFFFCC"/>
          </a:solidFill>
        </p:spPr>
        <p:txBody>
          <a:bodyPr>
            <a:normAutofit fontScale="85000" lnSpcReduction="20000"/>
          </a:bodyPr>
          <a:lstStyle/>
          <a:p>
            <a:r>
              <a:rPr lang="ar-SA" sz="3600" b="1" dirty="0" smtClean="0">
                <a:solidFill>
                  <a:srgbClr val="00B050"/>
                </a:solidFill>
              </a:rPr>
              <a:t>1- تشير الدراسات الحديثة إلى الأهمية الاستثنائية لتناول طلبة المدارس لوجبة</a:t>
            </a:r>
            <a:r>
              <a:rPr lang="en-US" sz="3600" b="1" dirty="0" smtClean="0">
                <a:solidFill>
                  <a:srgbClr val="00B050"/>
                </a:solidFill>
              </a:rPr>
              <a:t>.</a:t>
            </a:r>
            <a:r>
              <a:rPr lang="en-US" dirty="0" smtClean="0"/>
              <a:t/>
            </a:r>
            <a:br>
              <a:rPr lang="en-US" dirty="0" smtClean="0"/>
            </a:br>
            <a:r>
              <a:rPr lang="ar-SA" sz="3200" dirty="0" smtClean="0">
                <a:solidFill>
                  <a:srgbClr val="800080"/>
                </a:solidFill>
              </a:rPr>
              <a:t>2- </a:t>
            </a:r>
            <a:r>
              <a:rPr lang="ar-SA" sz="3600" b="1" dirty="0" smtClean="0">
                <a:solidFill>
                  <a:srgbClr val="800080"/>
                </a:solidFill>
              </a:rPr>
              <a:t>العلاقة التفاعلية بين الغذاء الكافي والصحي ووظيفة الدماغ تمتد أيضا إلى الصحة النفسية والسلوكية . و</a:t>
            </a:r>
            <a:endParaRPr lang="ar-SA" b="1" dirty="0" smtClean="0">
              <a:solidFill>
                <a:srgbClr val="800080"/>
              </a:solidFill>
            </a:endParaRPr>
          </a:p>
          <a:p>
            <a:r>
              <a:rPr lang="ar-SA" sz="3200" b="1" dirty="0" smtClean="0">
                <a:solidFill>
                  <a:srgbClr val="FF6699"/>
                </a:solidFill>
              </a:rPr>
              <a:t>3- قد أظهرت الدراسات </a:t>
            </a:r>
            <a:r>
              <a:rPr lang="ar-SA" sz="3200" b="1" dirty="0" err="1" smtClean="0">
                <a:solidFill>
                  <a:srgbClr val="FF6699"/>
                </a:solidFill>
              </a:rPr>
              <a:t>ان</a:t>
            </a:r>
            <a:r>
              <a:rPr lang="ar-SA" sz="3200" b="1" dirty="0" smtClean="0">
                <a:solidFill>
                  <a:srgbClr val="FF6699"/>
                </a:solidFill>
              </a:rPr>
              <a:t> الطلبة الذين لا يحصلون على الغذاء </a:t>
            </a:r>
          </a:p>
          <a:p>
            <a:r>
              <a:rPr lang="ar-SA" sz="3600" b="1" dirty="0" smtClean="0">
                <a:solidFill>
                  <a:schemeClr val="accent2">
                    <a:lumMod val="50000"/>
                  </a:schemeClr>
                </a:solidFill>
              </a:rPr>
              <a:t>4-عدم تناول وجبة الإفطار أو تناول كميات غير كافية من الغذاء يؤدي إلى استهلاك هذه الكمية في بناء الجسم فلا تعد الطاقة تكفي للعمليات الأخرى وهذا هو سبب من أسباب تدني القدرات المعرفية </a:t>
            </a:r>
            <a:endParaRPr lang="ar-SA" sz="3600" b="1" dirty="0">
              <a:solidFill>
                <a:schemeClr val="accent2">
                  <a:lumMod val="50000"/>
                </a:schemeClr>
              </a:solidFill>
            </a:endParaRPr>
          </a:p>
        </p:txBody>
      </p:sp>
    </p:spTree>
  </p:cSld>
  <p:clrMapOvr>
    <a:masterClrMapping/>
  </p:clrMapOvr>
  <p:transition>
    <p:split/>
    <p:sndAc>
      <p:stSnd>
        <p:snd r:embed="rId2" name="wind.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3" presetClass="emph" presetSubtype="0" fill="remove" grpId="0" nodeType="clickEffect">
                                  <p:stCondLst>
                                    <p:cond delay="0"/>
                                  </p:stCondLst>
                                  <p:childTnLst>
                                    <p:animClr clrSpc="rgb" dir="cw">
                                      <p:cBhvr override="childStyle">
                                        <p:cTn id="6" dur="1500" accel="50000" autoRev="1" fill="hold" tmFilter="0, 0; .33333, 1; 1, 1">
                                          <p:stCondLst>
                                            <p:cond delay="0"/>
                                          </p:stCondLst>
                                        </p:cTn>
                                        <p:tgtEl>
                                          <p:spTgt spid="2"/>
                                        </p:tgtEl>
                                        <p:attrNameLst>
                                          <p:attrName>style.color</p:attrName>
                                        </p:attrNameLst>
                                      </p:cBhvr>
                                      <p:to>
                                        <a:schemeClr val="accent2"/>
                                      </p:to>
                                    </p:animClr>
                                    <p:animClr clrSpc="rgb" dir="cw">
                                      <p:cBhvr>
                                        <p:cTn id="7" dur="1500" accel="50000" autoRev="1" fill="hold" tmFilter="0, 0; .33333, 1; 1, 1">
                                          <p:stCondLst>
                                            <p:cond delay="0"/>
                                          </p:stCondLst>
                                        </p:cTn>
                                        <p:tgtEl>
                                          <p:spTgt spid="2"/>
                                        </p:tgtEl>
                                        <p:attrNameLst>
                                          <p:attrName>fillcolor</p:attrName>
                                        </p:attrNameLst>
                                      </p:cBhvr>
                                      <p:to>
                                        <a:schemeClr val="accent2"/>
                                      </p:to>
                                    </p:animClr>
                                    <p:set>
                                      <p:cBhvr>
                                        <p:cTn id="8" dur="3000" fill="hold"/>
                                        <p:tgtEl>
                                          <p:spTgt spid="2"/>
                                        </p:tgtEl>
                                        <p:attrNameLst>
                                          <p:attrName>fill.type</p:attrName>
                                        </p:attrNameLst>
                                      </p:cBhvr>
                                      <p:to>
                                        <p:strVal val="solid"/>
                                      </p:to>
                                    </p:set>
                                    <p:set>
                                      <p:cBhvr>
                                        <p:cTn id="9" dur="3000" fill="hold"/>
                                        <p:tgtEl>
                                          <p:spTgt spid="2"/>
                                        </p:tgtEl>
                                        <p:attrNameLst>
                                          <p:attrName>fill.on</p:attrName>
                                        </p:attrNameLst>
                                      </p:cBhvr>
                                      <p:to>
                                        <p:strVal val="true"/>
                                      </p:to>
                                    </p:set>
                                    <p:animScale>
                                      <p:cBhvr>
                                        <p:cTn id="10" dur="1500" accel="50000" autoRev="1" fill="hold" tmFilter="0, 0; .33333, 1; 1, 1">
                                          <p:stCondLst>
                                            <p:cond delay="0"/>
                                          </p:stCondLst>
                                        </p:cTn>
                                        <p:tgtEl>
                                          <p:spTgt spid="2"/>
                                        </p:tgtEl>
                                      </p:cBhvr>
                                      <p:from x="100000" y="100000"/>
                                      <p:to x="100000" y="140000"/>
                                    </p:animScale>
                                  </p:childTnLst>
                                </p:cTn>
                              </p:par>
                            </p:childTnLst>
                          </p:cTn>
                        </p:par>
                      </p:childTnLst>
                    </p:cTn>
                  </p:par>
                  <p:par>
                    <p:cTn id="11" fill="hold">
                      <p:stCondLst>
                        <p:cond delay="indefinite"/>
                      </p:stCondLst>
                      <p:childTnLst>
                        <p:par>
                          <p:cTn id="12" fill="hold">
                            <p:stCondLst>
                              <p:cond delay="0"/>
                            </p:stCondLst>
                            <p:childTnLst>
                              <p:par>
                                <p:cTn id="13" presetID="8" presetClass="emph" presetSubtype="0" fill="hold" grpId="0" nodeType="clickEffect">
                                  <p:stCondLst>
                                    <p:cond delay="0"/>
                                  </p:stCondLst>
                                  <p:childTnLst>
                                    <p:animRot by="21600000">
                                      <p:cBhvr>
                                        <p:cTn id="14" dur="2000" fill="hold"/>
                                        <p:tgtEl>
                                          <p:spTgt spid="3">
                                            <p:bg/>
                                          </p:spTgt>
                                        </p:tgtEl>
                                        <p:attrNameLst>
                                          <p:attrName>r</p:attrName>
                                        </p:attrNameLst>
                                      </p:cBhvr>
                                    </p:animRot>
                                  </p:childTnLst>
                                </p:cTn>
                              </p:par>
                            </p:childTnLst>
                          </p:cTn>
                        </p:par>
                      </p:childTnLst>
                    </p:cTn>
                  </p:par>
                  <p:par>
                    <p:cTn id="15" fill="hold">
                      <p:stCondLst>
                        <p:cond delay="indefinite"/>
                      </p:stCondLst>
                      <p:childTnLst>
                        <p:par>
                          <p:cTn id="16" fill="hold">
                            <p:stCondLst>
                              <p:cond delay="0"/>
                            </p:stCondLst>
                            <p:childTnLst>
                              <p:par>
                                <p:cTn id="17" presetID="8" presetClass="emph" presetSubtype="0" fill="hold" grpId="0" nodeType="clickEffect">
                                  <p:stCondLst>
                                    <p:cond delay="0"/>
                                  </p:stCondLst>
                                  <p:childTnLst>
                                    <p:animRot by="21600000">
                                      <p:cBhvr>
                                        <p:cTn id="18" dur="2000" fill="hold"/>
                                        <p:tgtEl>
                                          <p:spTgt spid="3">
                                            <p:txEl>
                                              <p:pRg st="0" end="0"/>
                                            </p:txEl>
                                          </p:spTgt>
                                        </p:tgtEl>
                                        <p:attrNameLst>
                                          <p:attrName>r</p:attrName>
                                        </p:attrNameLst>
                                      </p:cBhvr>
                                    </p:animRot>
                                  </p:childTnLst>
                                </p:cTn>
                              </p:par>
                            </p:childTnLst>
                          </p:cTn>
                        </p:par>
                      </p:childTnLst>
                    </p:cTn>
                  </p:par>
                  <p:par>
                    <p:cTn id="19" fill="hold">
                      <p:stCondLst>
                        <p:cond delay="indefinite"/>
                      </p:stCondLst>
                      <p:childTnLst>
                        <p:par>
                          <p:cTn id="20" fill="hold">
                            <p:stCondLst>
                              <p:cond delay="0"/>
                            </p:stCondLst>
                            <p:childTnLst>
                              <p:par>
                                <p:cTn id="21" presetID="8" presetClass="emph" presetSubtype="0" fill="hold" grpId="0" nodeType="clickEffect">
                                  <p:stCondLst>
                                    <p:cond delay="0"/>
                                  </p:stCondLst>
                                  <p:childTnLst>
                                    <p:animRot by="21600000">
                                      <p:cBhvr>
                                        <p:cTn id="22" dur="2000" fill="hold"/>
                                        <p:tgtEl>
                                          <p:spTgt spid="3">
                                            <p:txEl>
                                              <p:pRg st="1" end="1"/>
                                            </p:txEl>
                                          </p:spTgt>
                                        </p:tgtEl>
                                        <p:attrNameLst>
                                          <p:attrName>r</p:attrName>
                                        </p:attrNameLst>
                                      </p:cBhvr>
                                    </p:animRot>
                                  </p:childTnLst>
                                </p:cTn>
                              </p:par>
                            </p:childTnLst>
                          </p:cTn>
                        </p:par>
                      </p:childTnLst>
                    </p:cTn>
                  </p:par>
                  <p:par>
                    <p:cTn id="23" fill="hold">
                      <p:stCondLst>
                        <p:cond delay="indefinite"/>
                      </p:stCondLst>
                      <p:childTnLst>
                        <p:par>
                          <p:cTn id="24" fill="hold">
                            <p:stCondLst>
                              <p:cond delay="0"/>
                            </p:stCondLst>
                            <p:childTnLst>
                              <p:par>
                                <p:cTn id="25" presetID="8" presetClass="emph" presetSubtype="0" fill="hold" grpId="0" nodeType="clickEffect">
                                  <p:stCondLst>
                                    <p:cond delay="0"/>
                                  </p:stCondLst>
                                  <p:childTnLst>
                                    <p:animRot by="21600000">
                                      <p:cBhvr>
                                        <p:cTn id="26" dur="2000" fill="hold"/>
                                        <p:tgtEl>
                                          <p:spTgt spid="3">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267494"/>
            <a:ext cx="9144000" cy="2161374"/>
          </a:xfrm>
          <a:solidFill>
            <a:srgbClr val="009900"/>
          </a:solidFill>
        </p:spPr>
        <p:txBody>
          <a:bodyPr>
            <a:normAutofit fontScale="90000"/>
          </a:bodyPr>
          <a:lstStyle/>
          <a:p>
            <a:r>
              <a:rPr lang="ar-SA" b="1" dirty="0" smtClean="0"/>
              <a:t>ماهو دور المعلم وإدارة المدرسة ودور الخدمة الاجتماعية </a:t>
            </a:r>
            <a:r>
              <a:rPr lang="ar-SA" b="1" dirty="0" err="1" smtClean="0"/>
              <a:t>فى</a:t>
            </a:r>
            <a:r>
              <a:rPr lang="ar-SA" b="1" dirty="0" smtClean="0"/>
              <a:t> هذه القضية ؟</a:t>
            </a:r>
            <a:br>
              <a:rPr lang="ar-SA" b="1" dirty="0" smtClean="0"/>
            </a:br>
            <a:endParaRPr lang="ar-SA" dirty="0"/>
          </a:p>
        </p:txBody>
      </p:sp>
      <p:graphicFrame>
        <p:nvGraphicFramePr>
          <p:cNvPr id="4" name="عنصر نائب للمحتوى 3"/>
          <p:cNvGraphicFramePr>
            <a:graphicFrameLocks noGrp="1"/>
          </p:cNvGraphicFramePr>
          <p:nvPr>
            <p:ph idx="1"/>
          </p:nvPr>
        </p:nvGraphicFramePr>
        <p:xfrm>
          <a:off x="457200" y="1882775"/>
          <a:ext cx="8229600" cy="4572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split/>
    <p:sndAc>
      <p:stSnd>
        <p:snd r:embed="rId2" name="wind.wav"/>
      </p:stSnd>
    </p:sndAc>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00034" y="267494"/>
            <a:ext cx="8186766" cy="1399032"/>
          </a:xfrm>
        </p:spPr>
        <p:txBody>
          <a:bodyPr>
            <a:normAutofit/>
          </a:bodyPr>
          <a:lstStyle/>
          <a:p>
            <a:r>
              <a:rPr lang="ar-SA" dirty="0" smtClean="0"/>
              <a:t>إذن ماهو السبب وراء انخفاض التحصيل والتركيز؟</a:t>
            </a:r>
            <a:endParaRPr lang="ar-SA" dirty="0"/>
          </a:p>
        </p:txBody>
      </p:sp>
      <p:sp>
        <p:nvSpPr>
          <p:cNvPr id="3" name="عنصر نائب للمحتوى 2"/>
          <p:cNvSpPr>
            <a:spLocks noGrp="1"/>
          </p:cNvSpPr>
          <p:nvPr>
            <p:ph idx="1"/>
          </p:nvPr>
        </p:nvSpPr>
        <p:spPr>
          <a:xfrm>
            <a:off x="0" y="1882808"/>
            <a:ext cx="9144000" cy="4975192"/>
          </a:xfrm>
          <a:solidFill>
            <a:schemeClr val="accent1">
              <a:lumMod val="40000"/>
              <a:lumOff val="60000"/>
            </a:schemeClr>
          </a:solidFill>
        </p:spPr>
        <p:txBody>
          <a:bodyPr>
            <a:normAutofit lnSpcReduction="10000"/>
          </a:bodyPr>
          <a:lstStyle/>
          <a:p>
            <a:r>
              <a:rPr lang="ar-SA" b="1" dirty="0" smtClean="0">
                <a:solidFill>
                  <a:schemeClr val="accent3">
                    <a:lumMod val="50000"/>
                  </a:schemeClr>
                </a:solidFill>
              </a:rPr>
              <a:t>ويعزى السبب إلى انه في المعدة الخالية أو الفارغة يؤدي إلى قلة أو خفض نسبة السكر في الدم ويعتبر الدماغ هو المستهلك الأول لسكر الكلكوز في جسم الإنسان 3 مرات أكثر من استهلاكه في حالة الراحة، ووجد أيضا أن كمية السكر هذه تكفي فقط لمدة 4 ساعات لذا يجب تزويد الجسم بالغذاء للمحافظة على مستواه في الدم لكي يتمكن الدماغ بالنشاط وزيادة الذاكرة.</a:t>
            </a:r>
            <a:endParaRPr lang="en-US" dirty="0" smtClean="0">
              <a:solidFill>
                <a:schemeClr val="accent3">
                  <a:lumMod val="50000"/>
                </a:schemeClr>
              </a:solidFill>
            </a:endParaRPr>
          </a:p>
          <a:p>
            <a:r>
              <a:rPr lang="ar-SA" b="1" dirty="0" smtClean="0">
                <a:solidFill>
                  <a:schemeClr val="accent3">
                    <a:lumMod val="50000"/>
                  </a:schemeClr>
                </a:solidFill>
              </a:rPr>
              <a:t>     ووجد أيضا أن كبر دماغ الطفل هو نفس كبر دماغ الشاب الكبير، لذا وجب أهمية تزويده بالسكر لإعطاء الطاقة والتركيز والنشاط والانتباه .</a:t>
            </a:r>
            <a:endParaRPr lang="en-US" dirty="0" smtClean="0">
              <a:solidFill>
                <a:schemeClr val="accent3">
                  <a:lumMod val="50000"/>
                </a:schemeClr>
              </a:solidFill>
            </a:endParaRPr>
          </a:p>
          <a:p>
            <a:endParaRPr lang="ar-SA" dirty="0"/>
          </a:p>
        </p:txBody>
      </p:sp>
    </p:spTree>
  </p:cSld>
  <p:clrMapOvr>
    <a:masterClrMapping/>
  </p:clrMapOvr>
  <p:transition>
    <p:split/>
    <p:sndAc>
      <p:stSnd>
        <p:snd r:embed="rId2" name="wind.wav"/>
      </p:stSnd>
    </p:sndAc>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267494"/>
            <a:ext cx="9144000" cy="1399032"/>
          </a:xfrm>
        </p:spPr>
        <p:txBody>
          <a:bodyPr>
            <a:normAutofit/>
          </a:bodyPr>
          <a:lstStyle/>
          <a:p>
            <a:pPr algn="ctr"/>
            <a:r>
              <a:rPr lang="ar-SA" sz="4000" b="1" dirty="0" smtClean="0"/>
              <a:t>ماهو </a:t>
            </a:r>
            <a:r>
              <a:rPr lang="ar-SA" sz="4000" b="1" dirty="0" err="1" smtClean="0"/>
              <a:t>التاثير</a:t>
            </a:r>
            <a:r>
              <a:rPr lang="ar-SA" sz="4000" b="1" dirty="0" smtClean="0"/>
              <a:t> على  على الأطفال</a:t>
            </a:r>
            <a:br>
              <a:rPr lang="ar-SA" sz="4000" b="1" dirty="0" smtClean="0"/>
            </a:br>
            <a:r>
              <a:rPr lang="ar-SA" sz="4000" b="1" dirty="0" smtClean="0"/>
              <a:t>1- </a:t>
            </a:r>
            <a:r>
              <a:rPr lang="ar-SA" sz="4000" b="1" dirty="0" smtClean="0">
                <a:solidFill>
                  <a:srgbClr val="FFFF00"/>
                </a:solidFill>
              </a:rPr>
              <a:t>الجلوكوز</a:t>
            </a:r>
            <a:r>
              <a:rPr lang="ar-SA" sz="4000" b="1" dirty="0" smtClean="0"/>
              <a:t> </a:t>
            </a:r>
            <a:endParaRPr lang="ar-SA" sz="4000" b="1" dirty="0"/>
          </a:p>
        </p:txBody>
      </p:sp>
      <p:sp>
        <p:nvSpPr>
          <p:cNvPr id="3" name="عنصر نائب للمحتوى 2"/>
          <p:cNvSpPr>
            <a:spLocks noGrp="1"/>
          </p:cNvSpPr>
          <p:nvPr>
            <p:ph idx="1"/>
          </p:nvPr>
        </p:nvSpPr>
        <p:spPr>
          <a:xfrm>
            <a:off x="0" y="1882808"/>
            <a:ext cx="9144000" cy="4975192"/>
          </a:xfrm>
          <a:solidFill>
            <a:schemeClr val="accent1">
              <a:lumMod val="40000"/>
              <a:lumOff val="60000"/>
            </a:schemeClr>
          </a:solidFill>
        </p:spPr>
        <p:txBody>
          <a:bodyPr>
            <a:normAutofit/>
          </a:bodyPr>
          <a:lstStyle/>
          <a:p>
            <a:r>
              <a:rPr lang="ar-SA" b="1" dirty="0" smtClean="0"/>
              <a:t>      </a:t>
            </a:r>
            <a:r>
              <a:rPr lang="ar-SA" b="1" dirty="0" smtClean="0">
                <a:solidFill>
                  <a:schemeClr val="accent6">
                    <a:lumMod val="50000"/>
                  </a:schemeClr>
                </a:solidFill>
              </a:rPr>
              <a:t>إضافة إلى ذلك فان كبد الأطفال اصغر من كبد الكبار وبما أن الكبد هو </a:t>
            </a:r>
            <a:r>
              <a:rPr lang="ar-SA" b="1" dirty="0" err="1" smtClean="0">
                <a:solidFill>
                  <a:schemeClr val="accent6">
                    <a:lumMod val="50000"/>
                  </a:schemeClr>
                </a:solidFill>
              </a:rPr>
              <a:t>المسؤول</a:t>
            </a:r>
            <a:r>
              <a:rPr lang="ar-SA" b="1" dirty="0" smtClean="0">
                <a:solidFill>
                  <a:schemeClr val="accent6">
                    <a:lumMod val="50000"/>
                  </a:schemeClr>
                </a:solidFill>
              </a:rPr>
              <a:t> عن تخزين السكر الزائد عن حاجة الجسم في الدم  وتحويله إلى كلايكوجين وعند الحاجة يرجع يحوله إلى سكر مرة ثانية. وكما ذكرنا سابقا فان فترة خزن </a:t>
            </a:r>
            <a:r>
              <a:rPr lang="ar-SA" b="1" dirty="0" err="1" smtClean="0">
                <a:solidFill>
                  <a:schemeClr val="accent6">
                    <a:lumMod val="50000"/>
                  </a:schemeClr>
                </a:solidFill>
              </a:rPr>
              <a:t>الجلكوز</a:t>
            </a:r>
            <a:r>
              <a:rPr lang="ar-SA" b="1" dirty="0" smtClean="0">
                <a:solidFill>
                  <a:schemeClr val="accent6">
                    <a:lumMod val="50000"/>
                  </a:schemeClr>
                </a:solidFill>
              </a:rPr>
              <a:t> هي 4 ساعات فقط لذا يتوجب على الإنسان وخاصة الأطفال والطلبة بأخذ وجبات خفيفة (بسكويت، فاكهة، حلوى خالية من الدهن...الخ) وذلك لتحسين وضعهم الفكري والفهم وقابلية التعلم والنشاط في المدرسة.</a:t>
            </a:r>
            <a:endParaRPr lang="ar-SA" dirty="0">
              <a:solidFill>
                <a:schemeClr val="accent6">
                  <a:lumMod val="50000"/>
                </a:schemeClr>
              </a:solidFill>
            </a:endParaRPr>
          </a:p>
        </p:txBody>
      </p:sp>
    </p:spTree>
  </p:cSld>
  <p:clrMapOvr>
    <a:masterClrMapping/>
  </p:clrMapOvr>
  <p:transition>
    <p:split dir="in"/>
    <p:sndAc>
      <p:stSnd>
        <p:snd r:embed="rId2" name="wind.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mph" presetSubtype="0" fill="hold" grpId="0" nodeType="clickEffect">
                                  <p:stCondLst>
                                    <p:cond delay="0"/>
                                  </p:stCondLst>
                                  <p:childTnLst>
                                    <p:animClr clrSpc="rgb" dir="cw">
                                      <p:cBhvr override="childStyle">
                                        <p:cTn id="6" dur="500" fill="hold"/>
                                        <p:tgtEl>
                                          <p:spTgt spid="2"/>
                                        </p:tgtEl>
                                        <p:attrNameLst>
                                          <p:attrName>style.color</p:attrName>
                                        </p:attrNameLst>
                                      </p:cBhvr>
                                      <p:to>
                                        <a:schemeClr val="accent2"/>
                                      </p:to>
                                    </p:animClr>
                                    <p:animClr clrSpc="rgb" dir="cw">
                                      <p:cBhvr>
                                        <p:cTn id="7" dur="500" fill="hold"/>
                                        <p:tgtEl>
                                          <p:spTgt spid="2"/>
                                        </p:tgtEl>
                                        <p:attrNameLst>
                                          <p:attrName>fillcolor</p:attrName>
                                        </p:attrNameLst>
                                      </p:cBhvr>
                                      <p:to>
                                        <a:schemeClr val="accent2"/>
                                      </p:to>
                                    </p:animClr>
                                    <p:set>
                                      <p:cBhvr>
                                        <p:cTn id="8" dur="500" fill="hold"/>
                                        <p:tgtEl>
                                          <p:spTgt spid="2"/>
                                        </p:tgtEl>
                                        <p:attrNameLst>
                                          <p:attrName>fill.type</p:attrName>
                                        </p:attrNameLst>
                                      </p:cBhvr>
                                      <p:to>
                                        <p:strVal val="solid"/>
                                      </p:to>
                                    </p:set>
                                    <p:set>
                                      <p:cBhvr>
                                        <p:cTn id="9" dur="500" fill="hold"/>
                                        <p:tgtEl>
                                          <p:spTgt spid="2"/>
                                        </p:tgtEl>
                                        <p:attrNameLst>
                                          <p:attrName>fill.on</p:attrName>
                                        </p:attrNameLst>
                                      </p:cBhvr>
                                      <p:to>
                                        <p:strVal val="true"/>
                                      </p:to>
                                    </p:set>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grpId="0" nodeType="clickEffect">
                                  <p:stCondLst>
                                    <p:cond delay="0"/>
                                  </p:stCondLst>
                                  <p:iterate type="lt">
                                    <p:tmPct val="10000"/>
                                  </p:iterate>
                                  <p:childTnLst>
                                    <p:set>
                                      <p:cBhvr>
                                        <p:cTn id="13" dur="1" fill="hold">
                                          <p:stCondLst>
                                            <p:cond delay="0"/>
                                          </p:stCondLst>
                                        </p:cTn>
                                        <p:tgtEl>
                                          <p:spTgt spid="3">
                                            <p:bg/>
                                          </p:spTgt>
                                        </p:tgtEl>
                                        <p:attrNameLst>
                                          <p:attrName>style.visibility</p:attrName>
                                        </p:attrNameLst>
                                      </p:cBhvr>
                                      <p:to>
                                        <p:strVal val="visible"/>
                                      </p:to>
                                    </p:set>
                                    <p:animEffect transition="in" filter="fade">
                                      <p:cBhvr>
                                        <p:cTn id="14" dur="2000"/>
                                        <p:tgtEl>
                                          <p:spTgt spid="3">
                                            <p:bg/>
                                          </p:spTgt>
                                        </p:tgtEl>
                                      </p:cBhvr>
                                    </p:animEffect>
                                    <p:anim calcmode="lin" valueType="num">
                                      <p:cBhvr>
                                        <p:cTn id="15" dur="2000" fill="hold"/>
                                        <p:tgtEl>
                                          <p:spTgt spid="3">
                                            <p:bg/>
                                          </p:spTgt>
                                        </p:tgtEl>
                                        <p:attrNameLst>
                                          <p:attrName>ppt_w</p:attrName>
                                        </p:attrNameLst>
                                      </p:cBhvr>
                                      <p:tavLst>
                                        <p:tav tm="0" fmla="#ppt_w*sin(2.5*pi*$)">
                                          <p:val>
                                            <p:fltVal val="0"/>
                                          </p:val>
                                        </p:tav>
                                        <p:tav tm="100000">
                                          <p:val>
                                            <p:fltVal val="1"/>
                                          </p:val>
                                        </p:tav>
                                      </p:tavLst>
                                    </p:anim>
                                    <p:anim calcmode="lin" valueType="num">
                                      <p:cBhvr>
                                        <p:cTn id="16" dur="2000" fill="hold"/>
                                        <p:tgtEl>
                                          <p:spTgt spid="3">
                                            <p:bg/>
                                          </p:spTgt>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45" presetClass="entr" presetSubtype="0" fill="hold" grpId="0" nodeType="clickEffect">
                                  <p:stCondLst>
                                    <p:cond delay="0"/>
                                  </p:stCondLst>
                                  <p:iterate type="lt">
                                    <p:tmPct val="10000"/>
                                  </p:iterate>
                                  <p:childTnLst>
                                    <p:set>
                                      <p:cBhvr>
                                        <p:cTn id="20" dur="1" fill="hold">
                                          <p:stCondLst>
                                            <p:cond delay="0"/>
                                          </p:stCondLst>
                                        </p:cTn>
                                        <p:tgtEl>
                                          <p:spTgt spid="3">
                                            <p:txEl>
                                              <p:pRg st="0" end="0"/>
                                            </p:txEl>
                                          </p:spTgt>
                                        </p:tgtEl>
                                        <p:attrNameLst>
                                          <p:attrName>style.visibility</p:attrName>
                                        </p:attrNameLst>
                                      </p:cBhvr>
                                      <p:to>
                                        <p:strVal val="visible"/>
                                      </p:to>
                                    </p:set>
                                    <p:animEffect transition="in" filter="fade">
                                      <p:cBhvr>
                                        <p:cTn id="21" dur="2000"/>
                                        <p:tgtEl>
                                          <p:spTgt spid="3">
                                            <p:txEl>
                                              <p:pRg st="0" end="0"/>
                                            </p:txEl>
                                          </p:spTgt>
                                        </p:tgtEl>
                                      </p:cBhvr>
                                    </p:animEffect>
                                    <p:anim calcmode="lin" valueType="num">
                                      <p:cBhvr>
                                        <p:cTn id="22"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23"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1" nodeType="clickEffect">
                                  <p:stCondLst>
                                    <p:cond delay="0"/>
                                  </p:stCondLst>
                                  <p:childTnLst>
                                    <p:set>
                                      <p:cBhvr>
                                        <p:cTn id="27" dur="1" fill="hold">
                                          <p:stCondLst>
                                            <p:cond delay="0"/>
                                          </p:stCondLst>
                                        </p:cTn>
                                        <p:tgtEl>
                                          <p:spTgt spid="2"/>
                                        </p:tgtEl>
                                        <p:attrNameLst>
                                          <p:attrName>style.visibility</p:attrName>
                                        </p:attrNameLst>
                                      </p:cBhvr>
                                      <p:to>
                                        <p:strVal val="visible"/>
                                      </p:to>
                                    </p:set>
                                    <p:animEffect transition="in" filter="fade">
                                      <p:cBhvr>
                                        <p:cTn id="28"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267494"/>
            <a:ext cx="9144000" cy="1399032"/>
          </a:xfrm>
        </p:spPr>
        <p:txBody>
          <a:bodyPr>
            <a:noAutofit/>
          </a:bodyPr>
          <a:lstStyle/>
          <a:p>
            <a:r>
              <a:rPr lang="ar-SA" sz="4000" b="1" dirty="0" smtClean="0"/>
              <a:t>العقل السليم </a:t>
            </a:r>
            <a:r>
              <a:rPr lang="ar-SA" sz="4000" b="1" dirty="0" err="1" smtClean="0"/>
              <a:t>فى</a:t>
            </a:r>
            <a:r>
              <a:rPr lang="ar-SA" sz="4000" b="1" dirty="0" smtClean="0"/>
              <a:t> الجسم السليم</a:t>
            </a:r>
            <a:endParaRPr lang="ar-SA" sz="4000" b="1" dirty="0"/>
          </a:p>
        </p:txBody>
      </p:sp>
      <p:pic>
        <p:nvPicPr>
          <p:cNvPr id="4" name="عنصر نائب للمحتوى 3" descr="العقل السليم.jpg"/>
          <p:cNvPicPr>
            <a:picLocks noGrp="1" noChangeAspect="1"/>
          </p:cNvPicPr>
          <p:nvPr>
            <p:ph idx="1"/>
          </p:nvPr>
        </p:nvPicPr>
        <p:blipFill>
          <a:blip r:embed="rId3"/>
          <a:stretch>
            <a:fillRect/>
          </a:stretch>
        </p:blipFill>
        <p:spPr>
          <a:xfrm>
            <a:off x="0" y="1428736"/>
            <a:ext cx="6786578" cy="5072098"/>
          </a:xfrm>
          <a:prstGeom prst="roundRect">
            <a:avLst>
              <a:gd name="adj" fmla="val 8594"/>
            </a:avLst>
          </a:prstGeom>
          <a:blipFill>
            <a:blip r:embed="rId4"/>
            <a:stretch>
              <a:fillRect/>
            </a:stretch>
          </a:blipFill>
          <a:ln>
            <a:noFill/>
          </a:ln>
          <a:effectLst>
            <a:reflection blurRad="12700" stA="38000" endPos="28000" dist="5000" dir="5400000" sy="-100000" algn="bl" rotWithShape="0"/>
          </a:effectLst>
        </p:spPr>
      </p:pic>
    </p:spTree>
  </p:cSld>
  <p:clrMapOvr>
    <a:masterClrMapping/>
  </p:clrMapOvr>
  <p:transition>
    <p:split/>
    <p:sndAc>
      <p:stSnd>
        <p:snd r:embed="rId2" name="drumroll.wav"/>
      </p:stSnd>
    </p:sndAc>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SA" sz="8000" b="1" dirty="0" smtClean="0"/>
              <a:t>الحديد</a:t>
            </a:r>
            <a:endParaRPr lang="ar-SA" sz="8000" b="1" dirty="0"/>
          </a:p>
        </p:txBody>
      </p:sp>
      <p:sp>
        <p:nvSpPr>
          <p:cNvPr id="3" name="عنصر نائب للمحتوى 2"/>
          <p:cNvSpPr>
            <a:spLocks noGrp="1"/>
          </p:cNvSpPr>
          <p:nvPr>
            <p:ph idx="1"/>
          </p:nvPr>
        </p:nvSpPr>
        <p:spPr>
          <a:xfrm>
            <a:off x="0" y="1882808"/>
            <a:ext cx="9144000" cy="4975192"/>
          </a:xfrm>
          <a:solidFill>
            <a:schemeClr val="accent2">
              <a:lumMod val="75000"/>
            </a:schemeClr>
          </a:solidFill>
        </p:spPr>
        <p:txBody>
          <a:bodyPr>
            <a:normAutofit fontScale="92500"/>
          </a:bodyPr>
          <a:lstStyle/>
          <a:p>
            <a:r>
              <a:rPr lang="ar-SA" sz="3600" dirty="0" smtClean="0">
                <a:solidFill>
                  <a:srgbClr val="FFFF00"/>
                </a:solidFill>
              </a:rPr>
              <a:t>والسبب الآخر والذي يؤثر أيضا على النشاط المدرسي هو نقص الحديد في الدم حيث أن وجود الحديد يساعد على نقل الأوكسجين إلى جميع خلايا الجسم لإنتاج الطاقة الضرورية وكذلك تحسين عمل </a:t>
            </a:r>
            <a:r>
              <a:rPr lang="en-US" sz="3600" b="1" dirty="0" smtClean="0">
                <a:solidFill>
                  <a:srgbClr val="66FFFF"/>
                </a:solidFill>
              </a:rPr>
              <a:t>neurotransmitters</a:t>
            </a:r>
            <a:r>
              <a:rPr lang="en-US" sz="3600" dirty="0" smtClean="0">
                <a:solidFill>
                  <a:srgbClr val="FFFF00"/>
                </a:solidFill>
              </a:rPr>
              <a:t> </a:t>
            </a:r>
            <a:r>
              <a:rPr lang="ar-SA" sz="3600" dirty="0" smtClean="0">
                <a:solidFill>
                  <a:srgbClr val="FFFF00"/>
                </a:solidFill>
              </a:rPr>
              <a:t>وهذا له اثر كبير وواضح على الانتباه والتركيز وقابلية التعلم المدرسي وبناءا على ذلك فنقص الحديد ليس فقط يسبب أزمة في الطاقة وفقر الدم ولكن يؤثر على المزاج </a:t>
            </a:r>
            <a:r>
              <a:rPr lang="en-US" sz="3600" dirty="0" smtClean="0">
                <a:solidFill>
                  <a:srgbClr val="FFFF00"/>
                </a:solidFill>
              </a:rPr>
              <a:t>mood </a:t>
            </a:r>
            <a:r>
              <a:rPr lang="ar-SA" sz="3600" dirty="0" smtClean="0">
                <a:solidFill>
                  <a:srgbClr val="FFFF00"/>
                </a:solidFill>
              </a:rPr>
              <a:t>وقابلية اتساع الانتباه وقابلية التعل</a:t>
            </a:r>
            <a:r>
              <a:rPr lang="ar-SA" sz="3600" dirty="0" smtClean="0"/>
              <a:t>ِ</a:t>
            </a:r>
            <a:r>
              <a:rPr lang="ar-SA" sz="3600" dirty="0" smtClean="0">
                <a:solidFill>
                  <a:srgbClr val="FFFF00"/>
                </a:solidFill>
              </a:rPr>
              <a:t>م</a:t>
            </a:r>
          </a:p>
          <a:p>
            <a:endParaRPr lang="ar-SA" dirty="0"/>
          </a:p>
        </p:txBody>
      </p:sp>
    </p:spTree>
  </p:cSld>
  <p:clrMapOvr>
    <a:masterClrMapping/>
  </p:clrMapOvr>
  <p:transition>
    <p:split/>
    <p:sndAc>
      <p:stSnd>
        <p:snd r:embed="rId2" name="wind.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4" presetClass="path" presetSubtype="0" accel="50000" decel="50000" fill="hold" grpId="0" nodeType="clickEffect">
                                  <p:stCondLst>
                                    <p:cond delay="0"/>
                                  </p:stCondLst>
                                  <p:childTnLst>
                                    <p:animMotion origin="layout" path="M 0 0  L 0 -0.33279  E" pathEditMode="relative" ptsTypes="">
                                      <p:cBhvr>
                                        <p:cTn id="11" dur="2000" fill="hold"/>
                                        <p:tgtEl>
                                          <p:spTgt spid="3">
                                            <p:bg/>
                                          </p:spTgt>
                                        </p:tgtEl>
                                        <p:attrNameLst>
                                          <p:attrName>ppt_x</p:attrName>
                                          <p:attrName>ppt_y</p:attrName>
                                        </p:attrNameLst>
                                      </p:cBhvr>
                                    </p:animMotion>
                                  </p:childTnLst>
                                </p:cTn>
                              </p:par>
                            </p:childTnLst>
                          </p:cTn>
                        </p:par>
                      </p:childTnLst>
                    </p:cTn>
                  </p:par>
                  <p:par>
                    <p:cTn id="12" fill="hold">
                      <p:stCondLst>
                        <p:cond delay="indefinite"/>
                      </p:stCondLst>
                      <p:childTnLst>
                        <p:par>
                          <p:cTn id="13" fill="hold">
                            <p:stCondLst>
                              <p:cond delay="0"/>
                            </p:stCondLst>
                            <p:childTnLst>
                              <p:par>
                                <p:cTn id="14" presetID="64" presetClass="path" presetSubtype="0" accel="50000" decel="50000" fill="hold" grpId="0" nodeType="clickEffect">
                                  <p:stCondLst>
                                    <p:cond delay="0"/>
                                  </p:stCondLst>
                                  <p:childTnLst>
                                    <p:animMotion origin="layout" path="M 0 0  L 0 -0.33279  E" pathEditMode="relative" ptsTypes="">
                                      <p:cBhvr>
                                        <p:cTn id="15" dur="2000" fill="hold"/>
                                        <p:tgtEl>
                                          <p:spTgt spid="3">
                                            <p:txEl>
                                              <p:pRg st="0" end="0"/>
                                            </p:txEl>
                                          </p:spTgt>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وان 4"/>
          <p:cNvSpPr>
            <a:spLocks noGrp="1"/>
          </p:cNvSpPr>
          <p:nvPr>
            <p:ph type="title"/>
          </p:nvPr>
        </p:nvSpPr>
        <p:spPr/>
        <p:txBody>
          <a:bodyPr>
            <a:normAutofit/>
          </a:bodyPr>
          <a:lstStyle/>
          <a:p>
            <a:pPr algn="ctr"/>
            <a:r>
              <a:rPr lang="ar-SA" sz="6000" b="1" dirty="0" smtClean="0">
                <a:solidFill>
                  <a:srgbClr val="009900"/>
                </a:solidFill>
              </a:rPr>
              <a:t>توصية هامة</a:t>
            </a:r>
            <a:endParaRPr lang="ar-SA" sz="6000" b="1" dirty="0">
              <a:solidFill>
                <a:srgbClr val="009900"/>
              </a:solidFill>
            </a:endParaRPr>
          </a:p>
        </p:txBody>
      </p:sp>
      <p:sp>
        <p:nvSpPr>
          <p:cNvPr id="6" name="عنصر نائب للمحتوى 5"/>
          <p:cNvSpPr>
            <a:spLocks noGrp="1"/>
          </p:cNvSpPr>
          <p:nvPr>
            <p:ph idx="1"/>
          </p:nvPr>
        </p:nvSpPr>
        <p:spPr/>
        <p:txBody>
          <a:bodyPr/>
          <a:lstStyle/>
          <a:p>
            <a:r>
              <a:rPr lang="ar-SA" b="1" dirty="0" smtClean="0"/>
              <a:t>        لذلك يراعى التشديد لذوي الطلاب بأهمية الإفطار ومراعاة التخطيط لاختيار الوجبات الغذائية المثالية والتي تحتوي على المجاميع الغذائية الأربعة وخاصة في فترة الامتحانات، لذا يجب التركيز على توفير الطاقة الحرارية اللازمة والبروتين الحيواني والنباتي والفيتامينات والمعادن في الغذاء وضرورة اخذ الآتي في وجبة الإفطار::</a:t>
            </a:r>
            <a:endParaRPr lang="ar-SA" dirty="0"/>
          </a:p>
        </p:txBody>
      </p:sp>
    </p:spTree>
  </p:cSld>
  <p:clrMapOvr>
    <a:masterClrMapping/>
  </p:clrMapOvr>
  <p:transition>
    <p:split/>
    <p:sndAc>
      <p:stSnd>
        <p:snd r:embed="rId2" name="wind.wav"/>
      </p:stSnd>
    </p:sndAc>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xfrm>
            <a:off x="0" y="285728"/>
            <a:ext cx="9144000" cy="1131910"/>
          </a:xfrm>
        </p:spPr>
        <p:txBody>
          <a:bodyPr/>
          <a:lstStyle/>
          <a:p>
            <a:r>
              <a:rPr lang="ar-SA" b="1" dirty="0" smtClean="0"/>
              <a:t>أنظمة غذائية للفطور</a:t>
            </a:r>
            <a:endParaRPr lang="ar-SA" b="1" dirty="0"/>
          </a:p>
        </p:txBody>
      </p:sp>
      <p:pic>
        <p:nvPicPr>
          <p:cNvPr id="7" name="عنصر نائب للمحتوى 6" descr="حليب.bmp"/>
          <p:cNvPicPr>
            <a:picLocks noGrp="1" noChangeAspect="1"/>
          </p:cNvPicPr>
          <p:nvPr>
            <p:ph sz="half" idx="1"/>
          </p:nvPr>
        </p:nvPicPr>
        <p:blipFill>
          <a:blip r:embed="rId3"/>
          <a:stretch>
            <a:fillRect/>
          </a:stretch>
        </p:blipFill>
        <p:spPr>
          <a:xfrm>
            <a:off x="785786" y="1500174"/>
            <a:ext cx="3409769" cy="4929222"/>
          </a:xfrm>
          <a:blipFill>
            <a:blip r:embed="rId4"/>
            <a:stretch>
              <a:fillRect/>
            </a:stretch>
          </a:blipFill>
        </p:spPr>
      </p:pic>
      <p:sp>
        <p:nvSpPr>
          <p:cNvPr id="6" name="عنصر نائب للمحتوى 5"/>
          <p:cNvSpPr>
            <a:spLocks noGrp="1"/>
          </p:cNvSpPr>
          <p:nvPr>
            <p:ph sz="half" idx="2"/>
          </p:nvPr>
        </p:nvSpPr>
        <p:spPr>
          <a:xfrm>
            <a:off x="4357686" y="1071546"/>
            <a:ext cx="4786314" cy="6143644"/>
          </a:xfrm>
          <a:solidFill>
            <a:srgbClr val="FFFF66"/>
          </a:solidFill>
          <a:ln>
            <a:solidFill>
              <a:schemeClr val="accent1">
                <a:lumMod val="60000"/>
                <a:lumOff val="40000"/>
              </a:schemeClr>
            </a:solidFill>
          </a:ln>
        </p:spPr>
        <p:txBody>
          <a:bodyPr>
            <a:noAutofit/>
          </a:bodyPr>
          <a:lstStyle/>
          <a:p>
            <a:r>
              <a:rPr lang="ar-SA" sz="1200" b="1" dirty="0" smtClean="0">
                <a:solidFill>
                  <a:schemeClr val="accent1">
                    <a:lumMod val="75000"/>
                  </a:schemeClr>
                </a:solidFill>
              </a:rPr>
              <a:t>. </a:t>
            </a:r>
            <a:r>
              <a:rPr lang="ar-SA" sz="2000" b="1" dirty="0" smtClean="0">
                <a:solidFill>
                  <a:srgbClr val="009900"/>
                </a:solidFill>
              </a:rPr>
              <a:t>كوب من الحليب مع حبوب مدعمة غذائيا بالفيتامينات والمعادن (</a:t>
            </a:r>
            <a:r>
              <a:rPr lang="en-US" sz="2000" b="1" dirty="0" smtClean="0">
                <a:solidFill>
                  <a:srgbClr val="009900"/>
                </a:solidFill>
              </a:rPr>
              <a:t>cereal) </a:t>
            </a:r>
            <a:r>
              <a:rPr lang="ar-SA" sz="2000" b="1" dirty="0" smtClean="0">
                <a:solidFill>
                  <a:srgbClr val="009900"/>
                </a:solidFill>
              </a:rPr>
              <a:t>). </a:t>
            </a:r>
            <a:endParaRPr lang="en-US" sz="2000" b="1" dirty="0" smtClean="0">
              <a:solidFill>
                <a:srgbClr val="009900"/>
              </a:solidFill>
            </a:endParaRPr>
          </a:p>
          <a:p>
            <a:r>
              <a:rPr lang="ar-SA" sz="2000" b="1" dirty="0" smtClean="0">
                <a:solidFill>
                  <a:srgbClr val="002060"/>
                </a:solidFill>
              </a:rPr>
              <a:t>2. 1/2_ 1 كوب عصير برتقال أو أي فاكهة أخرى طبيعية . </a:t>
            </a:r>
            <a:endParaRPr lang="en-US" sz="2000" b="1" dirty="0" smtClean="0">
              <a:solidFill>
                <a:srgbClr val="002060"/>
              </a:solidFill>
            </a:endParaRPr>
          </a:p>
          <a:p>
            <a:r>
              <a:rPr lang="ar-SA" sz="2000" b="1" dirty="0" smtClean="0">
                <a:solidFill>
                  <a:schemeClr val="accent2">
                    <a:lumMod val="50000"/>
                  </a:schemeClr>
                </a:solidFill>
              </a:rPr>
              <a:t>3</a:t>
            </a:r>
            <a:r>
              <a:rPr lang="ar-SA" sz="2000" b="1" dirty="0" smtClean="0">
                <a:solidFill>
                  <a:srgbClr val="333300"/>
                </a:solidFill>
              </a:rPr>
              <a:t>. قليل من الخضراوات كالجزر والفلفل والخيار وتوعيتهم أكثر عليها .</a:t>
            </a:r>
            <a:endParaRPr lang="en-US" sz="2000" b="1" dirty="0" smtClean="0">
              <a:solidFill>
                <a:srgbClr val="333300"/>
              </a:solidFill>
            </a:endParaRPr>
          </a:p>
          <a:p>
            <a:r>
              <a:rPr lang="ar-SA" sz="2000" b="1" dirty="0" smtClean="0">
                <a:solidFill>
                  <a:schemeClr val="accent1">
                    <a:lumMod val="75000"/>
                  </a:schemeClr>
                </a:solidFill>
              </a:rPr>
              <a:t>      </a:t>
            </a:r>
            <a:r>
              <a:rPr lang="ar-SA" sz="2000" b="1" dirty="0" smtClean="0">
                <a:solidFill>
                  <a:srgbClr val="666633"/>
                </a:solidFill>
              </a:rPr>
              <a:t>  </a:t>
            </a:r>
            <a:r>
              <a:rPr lang="ar-SA" sz="2000" b="1" dirty="0" smtClean="0">
                <a:solidFill>
                  <a:srgbClr val="993300"/>
                </a:solidFill>
              </a:rPr>
              <a:t>ويجب اختيار الوجبة المثالية وذلك بإتباع هرم الدليل الغذائي (</a:t>
            </a:r>
            <a:r>
              <a:rPr lang="en-US" sz="2000" b="1" dirty="0" smtClean="0">
                <a:solidFill>
                  <a:srgbClr val="993300"/>
                </a:solidFill>
              </a:rPr>
              <a:t>Food Guide Pyramid </a:t>
            </a:r>
            <a:r>
              <a:rPr lang="ar-SA" sz="2000" b="1" dirty="0" smtClean="0">
                <a:solidFill>
                  <a:srgbClr val="993300"/>
                </a:solidFill>
              </a:rPr>
              <a:t>) ويجب الانتباه والبحث وقراءة الدليل الغذائي والتوعية الغذائية على التخطيط واختيار الوجبة على أساس المجاميع الغذائية الأربعة وبعدها الانتباه أثناء التسوق على شراء المفيد غذائيا وضروري فهم التعريفة الغذائية للمستهلك (</a:t>
            </a:r>
            <a:r>
              <a:rPr lang="en-US" sz="2000" b="1" dirty="0" smtClean="0">
                <a:solidFill>
                  <a:srgbClr val="993300"/>
                </a:solidFill>
              </a:rPr>
              <a:t>Food Labels </a:t>
            </a:r>
            <a:r>
              <a:rPr lang="ar-SA" sz="2000" b="1" dirty="0" smtClean="0">
                <a:solidFill>
                  <a:srgbClr val="993300"/>
                </a:solidFill>
              </a:rPr>
              <a:t>).</a:t>
            </a:r>
            <a:endParaRPr lang="en-US" sz="2000" b="1" dirty="0" smtClean="0">
              <a:solidFill>
                <a:srgbClr val="993300"/>
              </a:solidFill>
            </a:endParaRPr>
          </a:p>
          <a:p>
            <a:endParaRPr lang="ar-SA" sz="1600" dirty="0">
              <a:solidFill>
                <a:schemeClr val="accent1">
                  <a:lumMod val="75000"/>
                </a:schemeClr>
              </a:solidFill>
            </a:endParaRPr>
          </a:p>
        </p:txBody>
      </p:sp>
    </p:spTree>
  </p:cSld>
  <p:clrMapOvr>
    <a:masterClrMapping/>
  </p:clrMapOvr>
  <p:transition>
    <p:split/>
    <p:sndAc>
      <p:stSnd>
        <p:snd r:embed="rId2" name="wind.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ox(in)">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bg/>
                                          </p:spTgt>
                                        </p:tgtEl>
                                        <p:attrNameLst>
                                          <p:attrName>style.visibility</p:attrName>
                                        </p:attrNameLst>
                                      </p:cBhvr>
                                      <p:to>
                                        <p:strVal val="visible"/>
                                      </p:to>
                                    </p:set>
                                    <p:animEffect transition="in" filter="fade">
                                      <p:cBhvr>
                                        <p:cTn id="12" dur="2000"/>
                                        <p:tgtEl>
                                          <p:spTgt spid="6">
                                            <p:bg/>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Effect transition="in" filter="fade">
                                      <p:cBhvr>
                                        <p:cTn id="17" dur="2000"/>
                                        <p:tgtEl>
                                          <p:spTgt spid="6">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xEl>
                                              <p:pRg st="1" end="1"/>
                                            </p:txEl>
                                          </p:spTgt>
                                        </p:tgtEl>
                                        <p:attrNameLst>
                                          <p:attrName>style.visibility</p:attrName>
                                        </p:attrNameLst>
                                      </p:cBhvr>
                                      <p:to>
                                        <p:strVal val="visible"/>
                                      </p:to>
                                    </p:set>
                                    <p:animEffect transition="in" filter="fade">
                                      <p:cBhvr>
                                        <p:cTn id="22" dur="2000"/>
                                        <p:tgtEl>
                                          <p:spTgt spid="6">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animEffect transition="in" filter="fade">
                                      <p:cBhvr>
                                        <p:cTn id="27" dur="2000"/>
                                        <p:tgtEl>
                                          <p:spTgt spid="6">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
                                            <p:txEl>
                                              <p:pRg st="3" end="3"/>
                                            </p:txEl>
                                          </p:spTgt>
                                        </p:tgtEl>
                                        <p:attrNameLst>
                                          <p:attrName>style.visibility</p:attrName>
                                        </p:attrNameLst>
                                      </p:cBhvr>
                                      <p:to>
                                        <p:strVal val="visible"/>
                                      </p:to>
                                    </p:set>
                                    <p:animEffect transition="in" filter="fade">
                                      <p:cBhvr>
                                        <p:cTn id="32" dur="2000"/>
                                        <p:tgtEl>
                                          <p:spTgt spid="6">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
                                        </p:tgtEl>
                                        <p:attrNameLst>
                                          <p:attrName>style.visibility</p:attrName>
                                        </p:attrNameLst>
                                      </p:cBhvr>
                                      <p:to>
                                        <p:strVal val="visible"/>
                                      </p:to>
                                    </p:set>
                                    <p:animEffect transition="in" filter="fade">
                                      <p:cBhvr>
                                        <p:cTn id="3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build="p"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267494"/>
            <a:ext cx="9144000" cy="1399032"/>
          </a:xfrm>
        </p:spPr>
        <p:txBody>
          <a:bodyPr>
            <a:normAutofit/>
          </a:bodyPr>
          <a:lstStyle/>
          <a:p>
            <a:r>
              <a:rPr lang="ar-SA" sz="6600" b="1" dirty="0" smtClean="0">
                <a:solidFill>
                  <a:srgbClr val="FFC000"/>
                </a:solidFill>
              </a:rPr>
              <a:t>المراهقات إلى أين؟</a:t>
            </a:r>
            <a:endParaRPr lang="ar-SA" sz="6600" b="1" dirty="0">
              <a:solidFill>
                <a:srgbClr val="FFC000"/>
              </a:solidFill>
            </a:endParaRPr>
          </a:p>
        </p:txBody>
      </p:sp>
      <p:sp>
        <p:nvSpPr>
          <p:cNvPr id="3" name="عنصر نائب للمحتوى 2"/>
          <p:cNvSpPr>
            <a:spLocks noGrp="1"/>
          </p:cNvSpPr>
          <p:nvPr>
            <p:ph idx="1"/>
          </p:nvPr>
        </p:nvSpPr>
        <p:spPr>
          <a:xfrm>
            <a:off x="0" y="1882808"/>
            <a:ext cx="9144000" cy="4975192"/>
          </a:xfrm>
          <a:solidFill>
            <a:srgbClr val="FFFFCC"/>
          </a:solidFill>
        </p:spPr>
        <p:txBody>
          <a:bodyPr>
            <a:normAutofit/>
          </a:bodyPr>
          <a:lstStyle/>
          <a:p>
            <a:r>
              <a:rPr lang="ar-SA" sz="3600" b="1" dirty="0" smtClean="0">
                <a:solidFill>
                  <a:schemeClr val="accent5">
                    <a:lumMod val="60000"/>
                    <a:lumOff val="40000"/>
                  </a:schemeClr>
                </a:solidFill>
              </a:rPr>
              <a:t>في مرحلة</a:t>
            </a:r>
            <a:r>
              <a:rPr lang="ar-SA" sz="3600" b="1" dirty="0" smtClean="0">
                <a:solidFill>
                  <a:schemeClr val="accent5">
                    <a:lumMod val="60000"/>
                    <a:lumOff val="40000"/>
                  </a:schemeClr>
                </a:solidFill>
                <a:hlinkClick r:id="rId3"/>
              </a:rPr>
              <a:t> المراهقة </a:t>
            </a:r>
            <a:r>
              <a:rPr lang="ar-SA" sz="3600" b="1" dirty="0" smtClean="0">
                <a:solidFill>
                  <a:schemeClr val="accent5">
                    <a:lumMod val="60000"/>
                    <a:lumOff val="40000"/>
                  </a:schemeClr>
                </a:solidFill>
              </a:rPr>
              <a:t>تحتاج الفتاة </a:t>
            </a:r>
            <a:r>
              <a:rPr lang="ar-SA" sz="3600" b="1" dirty="0" err="1" smtClean="0">
                <a:solidFill>
                  <a:schemeClr val="accent5">
                    <a:lumMod val="60000"/>
                    <a:lumOff val="40000"/>
                  </a:schemeClr>
                </a:solidFill>
              </a:rPr>
              <a:t>الى</a:t>
            </a:r>
            <a:r>
              <a:rPr lang="ar-SA" sz="3600" b="1" dirty="0" smtClean="0">
                <a:solidFill>
                  <a:schemeClr val="accent5">
                    <a:lumMod val="60000"/>
                    <a:lumOff val="40000"/>
                  </a:schemeClr>
                </a:solidFill>
              </a:rPr>
              <a:t> العناية بنوعية غذائها لتنمو,قد لا تشغل بالك هذه القضية في الوقت الراهن إلا أنك يجب أن تفكري كيف تعتني بنوعية غذائك لتتجنبي الكثير من الأمراض لاحقاُ.</a:t>
            </a:r>
            <a:br>
              <a:rPr lang="ar-SA" sz="3600" b="1" dirty="0" smtClean="0">
                <a:solidFill>
                  <a:schemeClr val="accent5">
                    <a:lumMod val="60000"/>
                    <a:lumOff val="40000"/>
                  </a:schemeClr>
                </a:solidFill>
              </a:rPr>
            </a:br>
            <a:r>
              <a:rPr lang="ar-SA" sz="3600" b="1" dirty="0" smtClean="0">
                <a:solidFill>
                  <a:schemeClr val="accent5">
                    <a:lumMod val="60000"/>
                    <a:lumOff val="40000"/>
                  </a:schemeClr>
                </a:solidFill>
              </a:rPr>
              <a:t>فيما يلي مجموعة من	أخطاء التغذية التي تقوم بها عدد من الفتيات:</a:t>
            </a:r>
            <a:endParaRPr lang="ar-SA" sz="3600" b="1" dirty="0">
              <a:solidFill>
                <a:schemeClr val="accent5">
                  <a:lumMod val="60000"/>
                  <a:lumOff val="40000"/>
                </a:schemeClr>
              </a:solidFill>
            </a:endParaRPr>
          </a:p>
        </p:txBody>
      </p:sp>
    </p:spTree>
  </p:cSld>
  <p:clrMapOvr>
    <a:masterClrMapping/>
  </p:clrMapOvr>
  <p:transition>
    <p:newsflash/>
    <p:sndAc>
      <p:stSnd>
        <p:snd r:embed="rId2" name="wind.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 calcmode="lin" valueType="num">
                                      <p:cBhvr>
                                        <p:cTn id="14" dur="1000" fill="hold"/>
                                        <p:tgtEl>
                                          <p:spTgt spid="3">
                                            <p:bg/>
                                          </p:spTgt>
                                        </p:tgtEl>
                                        <p:attrNameLst>
                                          <p:attrName>ppt_w</p:attrName>
                                        </p:attrNameLst>
                                      </p:cBhvr>
                                      <p:tavLst>
                                        <p:tav tm="0">
                                          <p:val>
                                            <p:strVal val="#ppt_w*0.70"/>
                                          </p:val>
                                        </p:tav>
                                        <p:tav tm="100000">
                                          <p:val>
                                            <p:strVal val="#ppt_w"/>
                                          </p:val>
                                        </p:tav>
                                      </p:tavLst>
                                    </p:anim>
                                    <p:anim calcmode="lin" valueType="num">
                                      <p:cBhvr>
                                        <p:cTn id="15" dur="1000" fill="hold"/>
                                        <p:tgtEl>
                                          <p:spTgt spid="3">
                                            <p:bg/>
                                          </p:spTgt>
                                        </p:tgtEl>
                                        <p:attrNameLst>
                                          <p:attrName>ppt_h</p:attrName>
                                        </p:attrNameLst>
                                      </p:cBhvr>
                                      <p:tavLst>
                                        <p:tav tm="0">
                                          <p:val>
                                            <p:strVal val="#ppt_h"/>
                                          </p:val>
                                        </p:tav>
                                        <p:tav tm="100000">
                                          <p:val>
                                            <p:strVal val="#ppt_h"/>
                                          </p:val>
                                        </p:tav>
                                      </p:tavLst>
                                    </p:anim>
                                    <p:animEffect transition="in" filter="fade">
                                      <p:cBhvr>
                                        <p:cTn id="16" dur="1000"/>
                                        <p:tgtEl>
                                          <p:spTgt spid="3">
                                            <p:bg/>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 calcmode="lin" valueType="num">
                                      <p:cBhvr>
                                        <p:cTn id="21"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22"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23"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5400" b="1" dirty="0" smtClean="0"/>
              <a:t>أخطائك أيتها المراهقة</a:t>
            </a:r>
            <a:endParaRPr lang="ar-SA" sz="4800" b="1" dirty="0"/>
          </a:p>
        </p:txBody>
      </p:sp>
      <p:graphicFrame>
        <p:nvGraphicFramePr>
          <p:cNvPr id="4" name="عنصر نائب للمحتوى 3"/>
          <p:cNvGraphicFramePr>
            <a:graphicFrameLocks noGrp="1"/>
          </p:cNvGraphicFramePr>
          <p:nvPr>
            <p:ph idx="1"/>
          </p:nvPr>
        </p:nvGraphicFramePr>
        <p:xfrm>
          <a:off x="457200" y="1643050"/>
          <a:ext cx="8229600" cy="48117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split orient="vert" dir="in"/>
    <p:sndAc>
      <p:stSnd>
        <p:snd r:embed="rId2" name="wind.wav"/>
      </p:stSnd>
    </p:sndAc>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5400" b="1" dirty="0" smtClean="0"/>
              <a:t>أخطائك أيتها المراهقة</a:t>
            </a:r>
            <a:endParaRPr lang="ar-SA" sz="4800" b="1" dirty="0"/>
          </a:p>
        </p:txBody>
      </p:sp>
      <p:graphicFrame>
        <p:nvGraphicFramePr>
          <p:cNvPr id="4" name="عنصر نائب للمحتوى 3"/>
          <p:cNvGraphicFramePr>
            <a:graphicFrameLocks noGrp="1"/>
          </p:cNvGraphicFramePr>
          <p:nvPr>
            <p:ph idx="1"/>
          </p:nvPr>
        </p:nvGraphicFramePr>
        <p:xfrm>
          <a:off x="457200" y="1643050"/>
          <a:ext cx="8229600" cy="48117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wheel spokes="8"/>
    <p:sndAc>
      <p:stSnd>
        <p:snd r:embed="rId2" name="hammer.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to="" calcmode="lin" valueType="num">
                                      <p:cBhvr>
                                        <p:cTn id="7" dur="1" fill="hold"/>
                                        <p:tgtEl>
                                          <p:spTgt spid="4"/>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5400" b="1" dirty="0" smtClean="0"/>
              <a:t>أخطائك أيتها المراهقة</a:t>
            </a:r>
            <a:endParaRPr lang="ar-SA" sz="4800" b="1" dirty="0"/>
          </a:p>
        </p:txBody>
      </p:sp>
      <p:graphicFrame>
        <p:nvGraphicFramePr>
          <p:cNvPr id="4" name="عنصر نائب للمحتوى 3"/>
          <p:cNvGraphicFramePr>
            <a:graphicFrameLocks noGrp="1"/>
          </p:cNvGraphicFramePr>
          <p:nvPr>
            <p:ph idx="1"/>
          </p:nvPr>
        </p:nvGraphicFramePr>
        <p:xfrm>
          <a:off x="457200" y="1643050"/>
          <a:ext cx="8229600" cy="48117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dissolve/>
    <p:sndAc>
      <p:stSnd>
        <p:snd r:embed="rId2" name="suction.wav"/>
      </p:stSnd>
    </p:sndAc>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5400" b="1" dirty="0" smtClean="0"/>
              <a:t>أخطائك أيتها المراهقة</a:t>
            </a:r>
            <a:endParaRPr lang="ar-SA" sz="4800" b="1" dirty="0"/>
          </a:p>
        </p:txBody>
      </p:sp>
      <p:graphicFrame>
        <p:nvGraphicFramePr>
          <p:cNvPr id="4" name="عنصر نائب للمحتوى 3"/>
          <p:cNvGraphicFramePr>
            <a:graphicFrameLocks noGrp="1"/>
          </p:cNvGraphicFramePr>
          <p:nvPr>
            <p:ph idx="1"/>
          </p:nvPr>
        </p:nvGraphicFramePr>
        <p:xfrm>
          <a:off x="457200" y="1643050"/>
          <a:ext cx="8229600" cy="48117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split orient="vert" dir="in"/>
    <p:sndAc>
      <p:stSnd>
        <p:snd r:embed="rId2" name="arrow.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mph" presetSubtype="0" fill="hold" grpId="0" nodeType="clickEffect">
                                  <p:stCondLst>
                                    <p:cond delay="0"/>
                                  </p:stCondLst>
                                  <p:childTnLst>
                                    <p:animRot by="21600000">
                                      <p:cBhvr>
                                        <p:cTn id="11" dur="2000" fill="hold"/>
                                        <p:tgtEl>
                                          <p:spTgt spid="4"/>
                                        </p:tgtEl>
                                        <p:attrNameLst>
                                          <p:attrName>r</p:attrName>
                                        </p:attrNameLst>
                                      </p:cBhvr>
                                    </p:animRo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1" nodeType="click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blinds(horizontal)">
                                      <p:cBhvr>
                                        <p:cTn id="1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AsOne/>
      </p:bldGraphic>
      <p:bldGraphic spid="4" grpId="1">
        <p:bldAsOne/>
      </p:bldGraphic>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596" y="357166"/>
            <a:ext cx="8229600" cy="1399032"/>
          </a:xfrm>
        </p:spPr>
        <p:txBody>
          <a:bodyPr>
            <a:noAutofit/>
          </a:bodyPr>
          <a:lstStyle/>
          <a:p>
            <a:r>
              <a:rPr lang="ar-SA" sz="4800" b="1" dirty="0" smtClean="0">
                <a:solidFill>
                  <a:srgbClr val="FFFF00"/>
                </a:solidFill>
              </a:rPr>
              <a:t>كما انه يجب أن تصححي معلوماتك عن 6 معتقدات غذائية خاطئة ::::::</a:t>
            </a:r>
            <a:endParaRPr lang="ar-SA" sz="4800" b="1" dirty="0">
              <a:solidFill>
                <a:srgbClr val="FFFF00"/>
              </a:solidFill>
            </a:endParaRPr>
          </a:p>
        </p:txBody>
      </p:sp>
      <p:sp>
        <p:nvSpPr>
          <p:cNvPr id="3" name="عنصر نائب للمحتوى 2"/>
          <p:cNvSpPr>
            <a:spLocks noGrp="1"/>
          </p:cNvSpPr>
          <p:nvPr>
            <p:ph idx="1"/>
          </p:nvPr>
        </p:nvSpPr>
        <p:spPr>
          <a:xfrm>
            <a:off x="0" y="2071710"/>
            <a:ext cx="9144000" cy="4786290"/>
          </a:xfrm>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lin ang="13500000" scaled="1"/>
            <a:tileRect/>
          </a:gradFill>
        </p:spPr>
        <p:txBody>
          <a:bodyPr>
            <a:normAutofit fontScale="92500" lnSpcReduction="20000"/>
          </a:bodyPr>
          <a:lstStyle/>
          <a:p>
            <a:pPr algn="ctr"/>
            <a:endParaRPr lang="ar-SA" b="1" dirty="0" smtClean="0"/>
          </a:p>
          <a:p>
            <a:pPr algn="ctr"/>
            <a:endParaRPr lang="ar-SA" b="1" dirty="0" smtClean="0"/>
          </a:p>
          <a:p>
            <a:pPr algn="ctr"/>
            <a:r>
              <a:rPr lang="ar-SA" sz="4000" b="1" dirty="0" smtClean="0">
                <a:solidFill>
                  <a:schemeClr val="accent4">
                    <a:lumMod val="50000"/>
                  </a:schemeClr>
                </a:solidFill>
              </a:rPr>
              <a:t>أكّدت دراسة كندية صادرة حديثاً أشرف عليها العضو في «الشبكة الكندية للبدانة» الدكتور </a:t>
            </a:r>
            <a:r>
              <a:rPr lang="ar-SA" sz="4000" b="1" dirty="0" err="1" smtClean="0">
                <a:solidFill>
                  <a:schemeClr val="accent4">
                    <a:lumMod val="50000"/>
                  </a:schemeClr>
                </a:solidFill>
              </a:rPr>
              <a:t>أنجيلو</a:t>
            </a:r>
            <a:r>
              <a:rPr lang="ar-SA" sz="4000" b="1" dirty="0" smtClean="0">
                <a:solidFill>
                  <a:schemeClr val="accent4">
                    <a:lumMod val="50000"/>
                  </a:schemeClr>
                </a:solidFill>
              </a:rPr>
              <a:t> </a:t>
            </a:r>
            <a:r>
              <a:rPr lang="ar-SA" sz="4000" b="1" dirty="0" err="1" smtClean="0">
                <a:solidFill>
                  <a:schemeClr val="accent4">
                    <a:lumMod val="50000"/>
                  </a:schemeClr>
                </a:solidFill>
              </a:rPr>
              <a:t>تريمبلي</a:t>
            </a:r>
            <a:r>
              <a:rPr lang="ar-SA" sz="4000" b="1" dirty="0" smtClean="0">
                <a:solidFill>
                  <a:schemeClr val="accent4">
                    <a:lumMod val="50000"/>
                  </a:schemeClr>
                </a:solidFill>
              </a:rPr>
              <a:t> وفريقه وجود عدد من المفاهيم الغذائية الخاطئة التي تعوق إنقاص الوزن، على غرار إضافة الدهون إلى حمية عالية </a:t>
            </a:r>
            <a:r>
              <a:rPr lang="ar-SA" sz="4000" b="1" dirty="0" err="1" smtClean="0">
                <a:solidFill>
                  <a:schemeClr val="accent4">
                    <a:lumMod val="50000"/>
                  </a:schemeClr>
                </a:solidFill>
              </a:rPr>
              <a:t>الكربوهيدرات</a:t>
            </a:r>
            <a:r>
              <a:rPr lang="ar-SA" sz="4000" b="1" dirty="0" smtClean="0">
                <a:solidFill>
                  <a:schemeClr val="accent4">
                    <a:lumMod val="50000"/>
                  </a:schemeClr>
                </a:solidFill>
              </a:rPr>
              <a:t>.</a:t>
            </a:r>
            <a:br>
              <a:rPr lang="ar-SA" sz="4000" b="1" dirty="0" smtClean="0">
                <a:solidFill>
                  <a:schemeClr val="accent4">
                    <a:lumMod val="50000"/>
                  </a:schemeClr>
                </a:solidFill>
              </a:rPr>
            </a:br>
            <a:endParaRPr lang="ar-SA" sz="4000" b="1" dirty="0" smtClean="0">
              <a:solidFill>
                <a:schemeClr val="accent4">
                  <a:lumMod val="50000"/>
                </a:schemeClr>
              </a:solidFill>
            </a:endParaRPr>
          </a:p>
          <a:p>
            <a:pPr algn="ctr"/>
            <a:endParaRPr lang="ar-SA" b="1" dirty="0" smtClean="0"/>
          </a:p>
        </p:txBody>
      </p:sp>
    </p:spTree>
  </p:cSld>
  <p:clrMapOvr>
    <a:masterClrMapping/>
  </p:clrMapOvr>
  <p:transition>
    <p:wedge/>
    <p:sndAc>
      <p:stSnd>
        <p:snd r:embed="rId2" name="coin.wav"/>
      </p:stSnd>
    </p:sndAc>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blipFill>
            <a:blip r:embed="rId3"/>
            <a:stretch>
              <a:fillRect/>
            </a:stretch>
          </a:blipFill>
        </p:spPr>
        <p:txBody>
          <a:bodyPr>
            <a:normAutofit/>
          </a:bodyPr>
          <a:lstStyle/>
          <a:p>
            <a:pPr algn="r"/>
            <a:r>
              <a:rPr lang="ar-SA" sz="6000" b="1" dirty="0" smtClean="0">
                <a:solidFill>
                  <a:srgbClr val="FFFFCC"/>
                </a:solidFill>
              </a:rPr>
              <a:t>تتبيلة السلطة </a:t>
            </a:r>
            <a:endParaRPr lang="ar-SA" sz="6000" b="1" dirty="0">
              <a:solidFill>
                <a:srgbClr val="FFFFCC"/>
              </a:solidFill>
            </a:endParaRPr>
          </a:p>
        </p:txBody>
      </p:sp>
      <p:sp>
        <p:nvSpPr>
          <p:cNvPr id="3" name="عنصر نائب للمحتوى 2"/>
          <p:cNvSpPr>
            <a:spLocks noGrp="1"/>
          </p:cNvSpPr>
          <p:nvPr>
            <p:ph idx="1"/>
          </p:nvPr>
        </p:nvSpPr>
        <p:spPr>
          <a:solidFill>
            <a:srgbClr val="FFC000"/>
          </a:solidFill>
        </p:spPr>
        <p:txBody>
          <a:bodyPr>
            <a:noAutofit/>
          </a:bodyPr>
          <a:lstStyle/>
          <a:p>
            <a:r>
              <a:rPr lang="ar-SA" sz="1800" b="1" u="sng" dirty="0" smtClean="0"/>
              <a:t>تتبيلة السلطة</a:t>
            </a:r>
            <a:r>
              <a:rPr lang="ar-SA" sz="1800" b="1" dirty="0" smtClean="0"/>
              <a:t/>
            </a:r>
            <a:br>
              <a:rPr lang="ar-SA" sz="1800" b="1" dirty="0" smtClean="0"/>
            </a:br>
            <a:r>
              <a:rPr lang="ar-SA" sz="1600" b="1" dirty="0" smtClean="0"/>
              <a:t>تعدّ السلطة طبقاً أساسياً في برنامج الحمية الغذائية الخاصة بخفض الوزن، نظراً إلى محتواها الغني بالألياف والفيتامينات والأملاح المعدنية. ويساعد تناول حصّة من السلطة يومياً مع الوجبة الرئيسة على إزالة شدّ عضلات جدار الأمعاء وإعادة تنظيم حركتها، ممّا يحسّن عملية الإخراج، كما أنه يساهم في امتصاص «</a:t>
            </a:r>
            <a:r>
              <a:rPr lang="ar-SA" sz="1600" b="1" dirty="0" err="1" smtClean="0"/>
              <a:t>الكوليسترول</a:t>
            </a:r>
            <a:r>
              <a:rPr lang="ar-SA" sz="1600" b="1" dirty="0" smtClean="0"/>
              <a:t>» الزائد وطرده خارج الجسم…….</a:t>
            </a:r>
            <a:br>
              <a:rPr lang="ar-SA" sz="1600" b="1" dirty="0" smtClean="0"/>
            </a:br>
            <a:r>
              <a:rPr lang="ar-SA" sz="1600" b="1" dirty="0" smtClean="0"/>
              <a:t>لذا، ينصح اختصاصيو التغذية بتناول كميات كبيرة من السلطات على مدار اليوم، وذلك لقلّة وحداتها الحرارية وفقر محتواها </a:t>
            </a:r>
            <a:r>
              <a:rPr lang="ar-SA" sz="1600" b="1" dirty="0" err="1" smtClean="0"/>
              <a:t>الدهني</a:t>
            </a:r>
            <a:r>
              <a:rPr lang="ar-SA" sz="1600" b="1" dirty="0" smtClean="0"/>
              <a:t>، في حال حضّرت بدون إضافات أو تتبيلة، على غرار سلطة الخضر الطازجة أو المسلوقة أو سلطة القرنبيط مع الزبادي أو سلطة </a:t>
            </a:r>
            <a:r>
              <a:rPr lang="ar-SA" sz="1600" b="1" dirty="0" err="1" smtClean="0"/>
              <a:t>الأفوكادو</a:t>
            </a:r>
            <a:r>
              <a:rPr lang="ar-SA" sz="1600" b="1" dirty="0" smtClean="0"/>
              <a:t> مع الجرجير. ولكن، يكمن الخطأ الشائع الذي يقع فيه كثيرون في إضافة تتبيلة خاصّة إلى السلطة وتناولها بكميّات مفتوحة، ممّا يعمل على زيادة عدد الوحدات الحرارية المكتسبة وتحويلها إلى دهون مختزنة! وفي هذا الإطار، تجدر الإشارة إلى أن ملعقة كبيرة من «</a:t>
            </a:r>
            <a:r>
              <a:rPr lang="ar-SA" sz="1600" b="1" dirty="0" err="1" smtClean="0"/>
              <a:t>المايونيز</a:t>
            </a:r>
            <a:r>
              <a:rPr lang="ar-SA" sz="1600" b="1" dirty="0" smtClean="0"/>
              <a:t>» تحتوي على 100 </a:t>
            </a:r>
            <a:r>
              <a:rPr lang="ar-SA" sz="1600" b="1" dirty="0" err="1" smtClean="0"/>
              <a:t>سعرة</a:t>
            </a:r>
            <a:r>
              <a:rPr lang="ar-SA" sz="1600" b="1" dirty="0" smtClean="0"/>
              <a:t> حرارية و11 غراماً من الدهون، وملعقة طعام من زيت الزيتون تحتوي على 120 </a:t>
            </a:r>
            <a:r>
              <a:rPr lang="ar-SA" sz="1600" b="1" dirty="0" err="1" smtClean="0"/>
              <a:t>سعرة</a:t>
            </a:r>
            <a:r>
              <a:rPr lang="ar-SA" sz="1600" b="1" dirty="0" smtClean="0"/>
              <a:t> حرارية و13.6 غرامات من الدهون، و100 غرام من حبوب الذرة تحتوي على 111 </a:t>
            </a:r>
            <a:r>
              <a:rPr lang="ar-SA" sz="1600" b="1" dirty="0" err="1" smtClean="0"/>
              <a:t>سعرة</a:t>
            </a:r>
            <a:r>
              <a:rPr lang="ar-SA" sz="1600" b="1" dirty="0" smtClean="0"/>
              <a:t> حرارية و2.3 غرامات من الدهون، و100 غرام من جبن </a:t>
            </a:r>
            <a:r>
              <a:rPr lang="ar-SA" sz="1600" b="1" dirty="0" err="1" smtClean="0"/>
              <a:t>الحلّوم</a:t>
            </a:r>
            <a:r>
              <a:rPr lang="ar-SA" sz="1600" b="1" dirty="0" smtClean="0"/>
              <a:t> تحتوي على 98 </a:t>
            </a:r>
            <a:r>
              <a:rPr lang="ar-SA" sz="1600" b="1" dirty="0" err="1" smtClean="0"/>
              <a:t>سعرة</a:t>
            </a:r>
            <a:r>
              <a:rPr lang="ar-SA" sz="1600" b="1" dirty="0" smtClean="0"/>
              <a:t> حرارية و3.9 غرامات من الدهون، و100 غرام من كريما الفطر تحتوي على 53 </a:t>
            </a:r>
            <a:r>
              <a:rPr lang="ar-SA" sz="1600" b="1" dirty="0" err="1" smtClean="0"/>
              <a:t>سعرة</a:t>
            </a:r>
            <a:r>
              <a:rPr lang="ar-SA" sz="1600" b="1" dirty="0" smtClean="0"/>
              <a:t> حرارية و3.8 غرامات من الدهون!</a:t>
            </a:r>
            <a:br>
              <a:rPr lang="ar-SA" sz="1600" b="1" dirty="0" smtClean="0"/>
            </a:br>
            <a:endParaRPr lang="ar-SA" sz="1600" dirty="0"/>
          </a:p>
        </p:txBody>
      </p:sp>
    </p:spTree>
  </p:cSld>
  <p:clrMapOvr>
    <a:masterClrMapping/>
  </p:clrMapOvr>
  <p:transition>
    <p:pull dir="ru"/>
    <p:sndAc>
      <p:stSnd>
        <p:snd r:embed="rId2" name="laser.wav"/>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err="1" smtClean="0"/>
              <a:t>انت</a:t>
            </a:r>
            <a:r>
              <a:rPr lang="ar-SA" dirty="0" smtClean="0"/>
              <a:t> ماتا كل</a:t>
            </a:r>
            <a:endParaRPr lang="ar-SA" dirty="0"/>
          </a:p>
        </p:txBody>
      </p:sp>
      <p:pic>
        <p:nvPicPr>
          <p:cNvPr id="4" name="عنصر نائب للمحتوى 3" descr="غذاء صحى.jpg"/>
          <p:cNvPicPr>
            <a:picLocks noGrp="1" noChangeAspect="1"/>
          </p:cNvPicPr>
          <p:nvPr>
            <p:ph idx="1"/>
          </p:nvPr>
        </p:nvPicPr>
        <p:blipFill>
          <a:blip r:embed="rId3"/>
          <a:stretch>
            <a:fillRect/>
          </a:stretch>
        </p:blipFill>
        <p:spPr>
          <a:xfrm>
            <a:off x="0" y="1857364"/>
            <a:ext cx="5929353" cy="4500594"/>
          </a:xfrm>
        </p:spPr>
      </p:pic>
    </p:spTree>
  </p:cSld>
  <p:clrMapOvr>
    <a:masterClrMapping/>
  </p:clrMapOvr>
  <p:transition>
    <p:split/>
    <p:sndAc>
      <p:stSnd>
        <p:snd r:embed="rId2" name="applause.wav"/>
      </p:stSnd>
    </p:sndAc>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xfrm>
            <a:off x="428596" y="0"/>
            <a:ext cx="8229600" cy="1399032"/>
          </a:xfrm>
        </p:spPr>
        <p:txBody>
          <a:bodyPr>
            <a:normAutofit/>
          </a:bodyPr>
          <a:lstStyle/>
          <a:p>
            <a:r>
              <a:rPr lang="ar-SA" sz="6000" b="1" dirty="0" smtClean="0"/>
              <a:t>الايس كريم</a:t>
            </a:r>
            <a:endParaRPr lang="ar-SA" sz="6000" b="1" dirty="0"/>
          </a:p>
        </p:txBody>
      </p:sp>
      <p:pic>
        <p:nvPicPr>
          <p:cNvPr id="11" name="عنصر نائب للمحتوى 10" descr="ايس كريم 1.jpg"/>
          <p:cNvPicPr>
            <a:picLocks noGrp="1" noChangeAspect="1"/>
          </p:cNvPicPr>
          <p:nvPr>
            <p:ph sz="half" idx="1"/>
          </p:nvPr>
        </p:nvPicPr>
        <p:blipFill>
          <a:blip r:embed="rId3"/>
          <a:stretch>
            <a:fillRect/>
          </a:stretch>
        </p:blipFill>
        <p:spPr>
          <a:xfrm>
            <a:off x="0" y="1357298"/>
            <a:ext cx="4500562" cy="5500702"/>
          </a:xfrm>
        </p:spPr>
      </p:pic>
      <p:sp>
        <p:nvSpPr>
          <p:cNvPr id="14" name="عنصر نائب للمحتوى 13"/>
          <p:cNvSpPr>
            <a:spLocks noGrp="1"/>
          </p:cNvSpPr>
          <p:nvPr>
            <p:ph sz="half" idx="2"/>
          </p:nvPr>
        </p:nvSpPr>
        <p:spPr/>
        <p:txBody>
          <a:bodyPr/>
          <a:lstStyle/>
          <a:p>
            <a:endParaRPr lang="ar-SA"/>
          </a:p>
        </p:txBody>
      </p:sp>
      <p:sp>
        <p:nvSpPr>
          <p:cNvPr id="10" name="مخطط انسيابي: مستند 9"/>
          <p:cNvSpPr/>
          <p:nvPr/>
        </p:nvSpPr>
        <p:spPr>
          <a:xfrm>
            <a:off x="4572000" y="0"/>
            <a:ext cx="4572000" cy="7358090"/>
          </a:xfrm>
          <a:prstGeom prst="flowChartDocumen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sz="2000" b="1" u="sng" dirty="0" smtClean="0">
                <a:solidFill>
                  <a:srgbClr val="FFFF00"/>
                </a:solidFill>
              </a:rPr>
              <a:t>الايس كريم</a:t>
            </a:r>
            <a:br>
              <a:rPr lang="ar-SA" sz="2000" b="1" u="sng" dirty="0" smtClean="0">
                <a:solidFill>
                  <a:srgbClr val="FFFF00"/>
                </a:solidFill>
              </a:rPr>
            </a:br>
            <a:r>
              <a:rPr lang="ar-SA" sz="2000" b="1" dirty="0" smtClean="0">
                <a:solidFill>
                  <a:srgbClr val="FFFF00"/>
                </a:solidFill>
              </a:rPr>
              <a:t>يتجنّب عدد من متتبّعي البرامج الغذائية الخاصّة بخفض الوزن تناول </a:t>
            </a:r>
            <a:r>
              <a:rPr lang="ar-SA" sz="2000" b="1" dirty="0" err="1" smtClean="0">
                <a:solidFill>
                  <a:srgbClr val="FFFF00"/>
                </a:solidFill>
              </a:rPr>
              <a:t>الآيس</a:t>
            </a:r>
            <a:r>
              <a:rPr lang="ar-SA" sz="2000" b="1" dirty="0" smtClean="0">
                <a:solidFill>
                  <a:srgbClr val="FFFF00"/>
                </a:solidFill>
              </a:rPr>
              <a:t> كريم كوجبة خفيفة لاعتقادهم بأنه يحتوي على نسبة عالية من </a:t>
            </a:r>
            <a:r>
              <a:rPr lang="ar-SA" sz="2000" b="1" dirty="0" err="1" smtClean="0">
                <a:solidFill>
                  <a:srgbClr val="FFFF00"/>
                </a:solidFill>
              </a:rPr>
              <a:t>الكربوهيدرات</a:t>
            </a:r>
            <a:r>
              <a:rPr lang="ar-SA" sz="2000" b="1" dirty="0" smtClean="0">
                <a:solidFill>
                  <a:srgbClr val="FFFF00"/>
                </a:solidFill>
              </a:rPr>
              <a:t> والسكريات، وبالتالي هو غني بالسعرات الحرارية. ولكن، دراسات عدّة في مجال التغذية أشارت أخيراً إلى أهمية استخدام درجة حرارة الطعام للتحكّم في الشهية، فتناول المثلّجات والسوائل الباردة يؤدّي إلى زيادة الإحساس </a:t>
            </a:r>
            <a:r>
              <a:rPr lang="ar-SA" sz="2000" b="1" dirty="0" err="1" smtClean="0">
                <a:solidFill>
                  <a:srgbClr val="FFFF00"/>
                </a:solidFill>
              </a:rPr>
              <a:t>بالإمتلاء</a:t>
            </a:r>
            <a:r>
              <a:rPr lang="ar-SA" sz="2000" b="1" dirty="0" smtClean="0">
                <a:solidFill>
                  <a:srgbClr val="FFFF00"/>
                </a:solidFill>
              </a:rPr>
              <a:t> وتأجيل الشعور بالجوع وتعزيز الشبع لفترات طويلة، كما أن تناول المشروبات الساخنة كالقهوة أو الشاي يساعد أيضاً على الحدّ من الشهية ويقلّل من الكميّة اليومية المتناولة من الطعام، إذا سبق الوجبة الرئيسية بساعة على الأقل.</a:t>
            </a:r>
            <a:endParaRPr lang="en-US" sz="2000" b="1" dirty="0" smtClean="0">
              <a:solidFill>
                <a:srgbClr val="FFFF00"/>
              </a:solidFill>
            </a:endParaRPr>
          </a:p>
        </p:txBody>
      </p:sp>
    </p:spTree>
  </p:cSld>
  <p:clrMapOvr>
    <a:masterClrMapping/>
  </p:clrMapOvr>
  <p:transition>
    <p:split orient="vert" dir="in"/>
    <p:sndAc>
      <p:stSnd>
        <p:snd r:embed="rId2" name="whoosh.wav"/>
      </p:stSnd>
    </p:sndAc>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وان 4"/>
          <p:cNvSpPr>
            <a:spLocks noGrp="1"/>
          </p:cNvSpPr>
          <p:nvPr>
            <p:ph type="title"/>
          </p:nvPr>
        </p:nvSpPr>
        <p:spPr>
          <a:xfrm>
            <a:off x="0" y="0"/>
            <a:ext cx="9144000" cy="1399032"/>
          </a:xfrm>
        </p:spPr>
        <p:txBody>
          <a:bodyPr>
            <a:normAutofit/>
          </a:bodyPr>
          <a:lstStyle/>
          <a:p>
            <a:pPr algn="ctr"/>
            <a:r>
              <a:rPr lang="ar-SA" sz="6000" b="1" dirty="0" smtClean="0">
                <a:solidFill>
                  <a:srgbClr val="99FF66"/>
                </a:solidFill>
              </a:rPr>
              <a:t>الوجبة الواحدة!!</a:t>
            </a:r>
            <a:endParaRPr lang="ar-SA" sz="6000" b="1" dirty="0">
              <a:solidFill>
                <a:srgbClr val="99FF66"/>
              </a:solidFill>
            </a:endParaRPr>
          </a:p>
        </p:txBody>
      </p:sp>
      <p:sp>
        <p:nvSpPr>
          <p:cNvPr id="6" name="عنصر نائب للمحتوى 5"/>
          <p:cNvSpPr>
            <a:spLocks noGrp="1"/>
          </p:cNvSpPr>
          <p:nvPr>
            <p:ph idx="1"/>
          </p:nvPr>
        </p:nvSpPr>
        <p:spPr>
          <a:xfrm>
            <a:off x="0" y="1500174"/>
            <a:ext cx="9144000" cy="5357826"/>
          </a:xfrm>
          <a:solidFill>
            <a:schemeClr val="accent2">
              <a:lumMod val="20000"/>
              <a:lumOff val="80000"/>
            </a:schemeClr>
          </a:solidFill>
        </p:spPr>
        <p:txBody>
          <a:bodyPr>
            <a:normAutofit fontScale="85000" lnSpcReduction="20000"/>
          </a:bodyPr>
          <a:lstStyle/>
          <a:p>
            <a:pPr lvl="2">
              <a:buNone/>
            </a:pPr>
            <a:r>
              <a:rPr lang="ar-SA" sz="2600" b="1" u="sng" dirty="0" smtClean="0">
                <a:solidFill>
                  <a:srgbClr val="FFFF66"/>
                </a:solidFill>
              </a:rPr>
              <a:t/>
            </a:r>
            <a:br>
              <a:rPr lang="ar-SA" sz="2600" b="1" u="sng" dirty="0" smtClean="0">
                <a:solidFill>
                  <a:srgbClr val="FFFF66"/>
                </a:solidFill>
              </a:rPr>
            </a:br>
            <a:r>
              <a:rPr lang="ar-SA" sz="2600" b="1" dirty="0" smtClean="0">
                <a:solidFill>
                  <a:schemeClr val="tx2">
                    <a:lumMod val="25000"/>
                  </a:schemeClr>
                </a:solidFill>
              </a:rPr>
              <a:t>يتجنّب عدد من الراغبين في خفض أوزانهم تناول الطعام لفترات طويلة، ويكتفون بوجبة واحدة كبيرة على مدار اليوم، ممّا يؤدّي إلى النتائج التالية:</a:t>
            </a:r>
            <a:br>
              <a:rPr lang="ar-SA" sz="2600" b="1" dirty="0" smtClean="0">
                <a:solidFill>
                  <a:schemeClr val="tx2">
                    <a:lumMod val="25000"/>
                  </a:schemeClr>
                </a:solidFill>
              </a:rPr>
            </a:br>
            <a:r>
              <a:rPr lang="ar-SA" sz="2600" b="1" dirty="0" smtClean="0">
                <a:solidFill>
                  <a:schemeClr val="tx2">
                    <a:lumMod val="25000"/>
                  </a:schemeClr>
                </a:solidFill>
              </a:rPr>
              <a:t>- تجاهل وجبة الإفطار التي تعدّ المحرّك الرئيس لتحسين عمليّة </a:t>
            </a:r>
            <a:r>
              <a:rPr lang="ar-SA" sz="2600" b="1" dirty="0" err="1" smtClean="0">
                <a:solidFill>
                  <a:schemeClr val="tx2">
                    <a:lumMod val="25000"/>
                  </a:schemeClr>
                </a:solidFill>
              </a:rPr>
              <a:t>الأيض</a:t>
            </a:r>
            <a:r>
              <a:rPr lang="ar-SA" sz="2600" b="1" dirty="0" smtClean="0">
                <a:solidFill>
                  <a:schemeClr val="tx2">
                    <a:lumMod val="25000"/>
                  </a:schemeClr>
                </a:solidFill>
              </a:rPr>
              <a:t>، إذ إنها تساعد على إمداد الجسم بالسعرات الحرارية اللازمة لأداء نشاطه البدني كل صباح، ممّا يزيد من إحراق الدهون المختزنة، وبالتالي تحرير الطاقة.</a:t>
            </a:r>
            <a:br>
              <a:rPr lang="ar-SA" sz="2600" b="1" dirty="0" smtClean="0">
                <a:solidFill>
                  <a:schemeClr val="tx2">
                    <a:lumMod val="25000"/>
                  </a:schemeClr>
                </a:solidFill>
              </a:rPr>
            </a:br>
            <a:r>
              <a:rPr lang="ar-SA" sz="2600" b="1" dirty="0" smtClean="0">
                <a:solidFill>
                  <a:schemeClr val="tx2">
                    <a:lumMod val="25000"/>
                  </a:schemeClr>
                </a:solidFill>
              </a:rPr>
              <a:t>- إن الحرمان من الطعام </a:t>
            </a:r>
            <a:r>
              <a:rPr lang="ar-SA" sz="2600" b="1" dirty="0" err="1" smtClean="0">
                <a:solidFill>
                  <a:schemeClr val="tx2">
                    <a:lumMod val="25000"/>
                  </a:schemeClr>
                </a:solidFill>
              </a:rPr>
              <a:t>والإستعاضة</a:t>
            </a:r>
            <a:r>
              <a:rPr lang="ar-SA" sz="2600" b="1" dirty="0" smtClean="0">
                <a:solidFill>
                  <a:schemeClr val="tx2">
                    <a:lumMod val="25000"/>
                  </a:schemeClr>
                </a:solidFill>
              </a:rPr>
              <a:t> عن الوجبات الرئيسة بوجبة واحدة كبيرة يومياً يؤدّيان إلى خفض معدّل إحراق الدهون المختزنة بالجسم، وزيادة التمسّك بالسعرات الحرارية المتناولة خوفاً من نفاد الطاقة. لذا، يؤكّد اختصاصيو التغذية على أهمية تعدّد الوجبات اليوميّة، شريطة عدم زيادة كمية الغذاء الكليّة، وتوزيعها على مدار اليوم، على الشكل التالي: %25 في وجبة الفطور، %10 في «</a:t>
            </a:r>
            <a:r>
              <a:rPr lang="ar-SA" sz="2600" b="1" dirty="0" err="1" smtClean="0">
                <a:solidFill>
                  <a:schemeClr val="tx2">
                    <a:lumMod val="25000"/>
                  </a:schemeClr>
                </a:solidFill>
              </a:rPr>
              <a:t>سناك</a:t>
            </a:r>
            <a:r>
              <a:rPr lang="ar-SA" sz="2600" b="1" dirty="0" smtClean="0">
                <a:solidFill>
                  <a:schemeClr val="tx2">
                    <a:lumMod val="25000"/>
                  </a:schemeClr>
                </a:solidFill>
              </a:rPr>
              <a:t>» الظهيرة </a:t>
            </a:r>
            <a:r>
              <a:rPr lang="ar-SA" sz="2600" b="1" dirty="0" err="1" smtClean="0">
                <a:solidFill>
                  <a:schemeClr val="tx2">
                    <a:lumMod val="25000"/>
                  </a:schemeClr>
                </a:solidFill>
              </a:rPr>
              <a:t>و</a:t>
            </a:r>
            <a:r>
              <a:rPr lang="ar-SA" sz="2600" b="1" dirty="0" smtClean="0">
                <a:solidFill>
                  <a:schemeClr val="tx2">
                    <a:lumMod val="25000"/>
                  </a:schemeClr>
                </a:solidFill>
              </a:rPr>
              <a:t>%30 في وجبة الغداء </a:t>
            </a:r>
            <a:r>
              <a:rPr lang="ar-SA" sz="2600" b="1" dirty="0" err="1" smtClean="0">
                <a:solidFill>
                  <a:schemeClr val="tx2">
                    <a:lumMod val="25000"/>
                  </a:schemeClr>
                </a:solidFill>
              </a:rPr>
              <a:t>و</a:t>
            </a:r>
            <a:r>
              <a:rPr lang="ar-SA" sz="2600" b="1" dirty="0" smtClean="0">
                <a:solidFill>
                  <a:schemeClr val="tx2">
                    <a:lumMod val="25000"/>
                  </a:schemeClr>
                </a:solidFill>
              </a:rPr>
              <a:t>%10 في «</a:t>
            </a:r>
            <a:r>
              <a:rPr lang="ar-SA" sz="2600" b="1" dirty="0" err="1" smtClean="0">
                <a:solidFill>
                  <a:schemeClr val="tx2">
                    <a:lumMod val="25000"/>
                  </a:schemeClr>
                </a:solidFill>
              </a:rPr>
              <a:t>سناك</a:t>
            </a:r>
            <a:r>
              <a:rPr lang="ar-SA" sz="2600" b="1" dirty="0" smtClean="0">
                <a:solidFill>
                  <a:schemeClr val="tx2">
                    <a:lumMod val="25000"/>
                  </a:schemeClr>
                </a:solidFill>
              </a:rPr>
              <a:t>» بعد الظهر </a:t>
            </a:r>
            <a:r>
              <a:rPr lang="ar-SA" sz="2600" b="1" dirty="0" err="1" smtClean="0">
                <a:solidFill>
                  <a:schemeClr val="tx2">
                    <a:lumMod val="25000"/>
                  </a:schemeClr>
                </a:solidFill>
              </a:rPr>
              <a:t>و</a:t>
            </a:r>
            <a:r>
              <a:rPr lang="ar-SA" sz="2600" b="1" dirty="0" smtClean="0">
                <a:solidFill>
                  <a:schemeClr val="tx2">
                    <a:lumMod val="25000"/>
                  </a:schemeClr>
                </a:solidFill>
              </a:rPr>
              <a:t>%25 في وجبة العشاء شريطة أن تكون خالية من الدهون وأن تسبق موعد النوم بثلاث ساعات على الأقل.</a:t>
            </a:r>
            <a:endParaRPr lang="en-US" sz="2600" b="1" dirty="0" smtClean="0">
              <a:solidFill>
                <a:schemeClr val="tx2">
                  <a:lumMod val="25000"/>
                </a:schemeClr>
              </a:solidFill>
            </a:endParaRPr>
          </a:p>
          <a:p>
            <a:endParaRPr lang="ar-SA" dirty="0" smtClean="0"/>
          </a:p>
          <a:p>
            <a:endParaRPr lang="ar-SA" dirty="0"/>
          </a:p>
        </p:txBody>
      </p:sp>
    </p:spTree>
  </p:cSld>
  <p:clrMapOvr>
    <a:masterClrMapping/>
  </p:clrMapOvr>
  <p:transition>
    <p:split dir="in"/>
    <p:sndAc>
      <p:stSnd>
        <p:snd r:embed="rId2" name="wind.wav"/>
      </p:stSnd>
    </p:sndAc>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1666526"/>
          </a:xfrm>
          <a:blipFill>
            <a:blip r:embed="rId3"/>
            <a:stretch>
              <a:fillRect/>
            </a:stretch>
          </a:blipFill>
        </p:spPr>
        <p:txBody>
          <a:bodyPr>
            <a:normAutofit/>
          </a:bodyPr>
          <a:lstStyle/>
          <a:p>
            <a:pPr algn="ctr"/>
            <a:r>
              <a:rPr lang="ar-SA" sz="6600" b="1" dirty="0" smtClean="0">
                <a:solidFill>
                  <a:srgbClr val="FFC000"/>
                </a:solidFill>
              </a:rPr>
              <a:t>المكسرات</a:t>
            </a:r>
            <a:endParaRPr lang="ar-SA" sz="6600" b="1" dirty="0">
              <a:solidFill>
                <a:srgbClr val="FFC000"/>
              </a:solidFill>
            </a:endParaRPr>
          </a:p>
        </p:txBody>
      </p:sp>
      <p:sp>
        <p:nvSpPr>
          <p:cNvPr id="3" name="عنصر نائب للمحتوى 2"/>
          <p:cNvSpPr>
            <a:spLocks noGrp="1"/>
          </p:cNvSpPr>
          <p:nvPr>
            <p:ph idx="1"/>
          </p:nvPr>
        </p:nvSpPr>
        <p:spPr>
          <a:xfrm>
            <a:off x="0" y="1428736"/>
            <a:ext cx="9144000" cy="5429264"/>
          </a:xfrm>
          <a:solidFill>
            <a:srgbClr val="92D050"/>
          </a:solidFill>
        </p:spPr>
        <p:txBody>
          <a:bodyPr>
            <a:normAutofit fontScale="92500" lnSpcReduction="10000"/>
          </a:bodyPr>
          <a:lstStyle/>
          <a:p>
            <a:pPr marL="448056" lvl="1" indent="-384048">
              <a:buSzPct val="80000"/>
              <a:buFont typeface="Wingdings 2"/>
              <a:buChar char=""/>
            </a:pPr>
            <a:r>
              <a:rPr lang="ar-SA" b="1" dirty="0" smtClean="0">
                <a:solidFill>
                  <a:schemeClr val="accent3">
                    <a:lumMod val="75000"/>
                  </a:schemeClr>
                </a:solidFill>
              </a:rPr>
              <a:t>رغم أن المكسّرات تحتوي على نسبة عالية من الوحدات الحرارية والدهون، إذ إن مائة غرام من </a:t>
            </a:r>
            <a:r>
              <a:rPr lang="ar-SA" b="1" dirty="0" err="1" smtClean="0">
                <a:solidFill>
                  <a:schemeClr val="accent3">
                    <a:lumMod val="75000"/>
                  </a:schemeClr>
                </a:solidFill>
              </a:rPr>
              <a:t>الكاجو</a:t>
            </a:r>
            <a:r>
              <a:rPr lang="ar-SA" b="1" dirty="0" smtClean="0">
                <a:solidFill>
                  <a:schemeClr val="accent3">
                    <a:lumMod val="75000"/>
                  </a:schemeClr>
                </a:solidFill>
              </a:rPr>
              <a:t> تحتوي على 600 </a:t>
            </a:r>
            <a:r>
              <a:rPr lang="ar-SA" b="1" dirty="0" err="1" smtClean="0">
                <a:solidFill>
                  <a:schemeClr val="accent3">
                    <a:lumMod val="75000"/>
                  </a:schemeClr>
                </a:solidFill>
              </a:rPr>
              <a:t>سعرة</a:t>
            </a:r>
            <a:r>
              <a:rPr lang="ar-SA" b="1" dirty="0" smtClean="0">
                <a:solidFill>
                  <a:schemeClr val="accent3">
                    <a:lumMod val="75000"/>
                  </a:schemeClr>
                </a:solidFill>
              </a:rPr>
              <a:t> حرارية و52.8 غراماً من الدهون، إلا أن هذا لا يعني ضرورة أنّها تسبّب زيادة في الوزن، بل على العكس تحتوي المكسّرات النيّئة على نسبة عالية من الدهون الأساسية (</a:t>
            </a:r>
            <a:r>
              <a:rPr lang="ar-SA" b="1" dirty="0" err="1" smtClean="0">
                <a:solidFill>
                  <a:schemeClr val="accent3">
                    <a:lumMod val="75000"/>
                  </a:schemeClr>
                </a:solidFill>
              </a:rPr>
              <a:t>أوميغا</a:t>
            </a:r>
            <a:r>
              <a:rPr lang="ar-SA" b="1" dirty="0" smtClean="0">
                <a:solidFill>
                  <a:schemeClr val="accent3">
                    <a:lumMod val="75000"/>
                  </a:schemeClr>
                </a:solidFill>
              </a:rPr>
              <a:t> 3 و6) والتي تحسّن قدرة الجسم على إحراق الدهون بكفاءة أكبر. كما أنها تعدّ مصدراً هاماً من مصادر البروتين التي تساعد على التقليل من سرعة إفراز السكر من </a:t>
            </a:r>
            <a:r>
              <a:rPr lang="ar-SA" b="1" dirty="0" err="1" smtClean="0">
                <a:solidFill>
                  <a:schemeClr val="accent3">
                    <a:lumMod val="75000"/>
                  </a:schemeClr>
                </a:solidFill>
              </a:rPr>
              <a:t>الكربوهيدرات</a:t>
            </a:r>
            <a:r>
              <a:rPr lang="ar-SA" b="1" dirty="0" smtClean="0">
                <a:solidFill>
                  <a:schemeClr val="accent3">
                    <a:lumMod val="75000"/>
                  </a:schemeClr>
                </a:solidFill>
              </a:rPr>
              <a:t> في الدم، نتيجة </a:t>
            </a:r>
            <a:r>
              <a:rPr lang="ar-SA" b="1" dirty="0" err="1" smtClean="0">
                <a:solidFill>
                  <a:schemeClr val="accent3">
                    <a:lumMod val="75000"/>
                  </a:schemeClr>
                </a:solidFill>
              </a:rPr>
              <a:t>احداث</a:t>
            </a:r>
            <a:r>
              <a:rPr lang="ar-SA" b="1" dirty="0" smtClean="0">
                <a:solidFill>
                  <a:schemeClr val="accent3">
                    <a:lumMod val="75000"/>
                  </a:schemeClr>
                </a:solidFill>
              </a:rPr>
              <a:t> التوازن بين المتناول من عنصري </a:t>
            </a:r>
            <a:r>
              <a:rPr lang="ar-SA" b="1" dirty="0" err="1" smtClean="0">
                <a:solidFill>
                  <a:schemeClr val="accent3">
                    <a:lumMod val="75000"/>
                  </a:schemeClr>
                </a:solidFill>
              </a:rPr>
              <a:t>الكربوهيدرات</a:t>
            </a:r>
            <a:r>
              <a:rPr lang="ar-SA" b="1" dirty="0" smtClean="0">
                <a:solidFill>
                  <a:schemeClr val="accent3">
                    <a:lumMod val="75000"/>
                  </a:schemeClr>
                </a:solidFill>
              </a:rPr>
              <a:t> والبروتين بنسبة 2 إلى1، ممّا يعدّ معزّزاً جيداً للشبع ومساعداً فعّالاً للتحكّم في الشهية والحدّ من الجوع.</a:t>
            </a:r>
            <a:br>
              <a:rPr lang="ar-SA" b="1" dirty="0" smtClean="0">
                <a:solidFill>
                  <a:schemeClr val="accent3">
                    <a:lumMod val="75000"/>
                  </a:schemeClr>
                </a:solidFill>
              </a:rPr>
            </a:br>
            <a:r>
              <a:rPr lang="ar-SA" b="1" dirty="0" smtClean="0">
                <a:solidFill>
                  <a:schemeClr val="accent3">
                    <a:lumMod val="75000"/>
                  </a:schemeClr>
                </a:solidFill>
              </a:rPr>
              <a:t>لذا، ينصح بتناول حفنة صغيرة (حوالي 100 غرام) يومياً من المكسّرات أو البذور مع بعض الفاكهة الطازجة، مع تجنّب المكسّرات المحمّصة لاحتوائها على دهون ضارّة تعوق عملية إنقاص الوزن.</a:t>
            </a:r>
            <a:endParaRPr lang="en-US" b="1" dirty="0" smtClean="0">
              <a:solidFill>
                <a:schemeClr val="accent3">
                  <a:lumMod val="75000"/>
                </a:schemeClr>
              </a:solidFill>
            </a:endParaRPr>
          </a:p>
          <a:p>
            <a:endParaRPr lang="ar-SA" b="1" dirty="0">
              <a:solidFill>
                <a:schemeClr val="accent3">
                  <a:lumMod val="75000"/>
                </a:schemeClr>
              </a:solidFill>
            </a:endParaRPr>
          </a:p>
        </p:txBody>
      </p:sp>
    </p:spTree>
  </p:cSld>
  <p:clrMapOvr>
    <a:masterClrMapping/>
  </p:clrMapOvr>
  <p:transition>
    <p:split/>
    <p:sndAc>
      <p:stSnd>
        <p:snd r:embed="rId2" name="wind.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mph" presetSubtype="0" fill="hold" grpId="0" nodeType="clickEffect">
                                  <p:stCondLst>
                                    <p:cond delay="0"/>
                                  </p:stCondLst>
                                  <p:childTnLst>
                                    <p:animRot by="21600000">
                                      <p:cBhvr>
                                        <p:cTn id="11" dur="2000" fill="hold"/>
                                        <p:tgtEl>
                                          <p:spTgt spid="3">
                                            <p:bg/>
                                          </p:spTgt>
                                        </p:tgtEl>
                                        <p:attrNameLst>
                                          <p:attrName>r</p:attrName>
                                        </p:attrNameLst>
                                      </p:cBhvr>
                                    </p:animRot>
                                  </p:childTnLst>
                                </p:cTn>
                              </p:par>
                              <p:par>
                                <p:cTn id="12" presetID="8" presetClass="emph" presetSubtype="0" fill="hold" grpId="0" nodeType="withEffect">
                                  <p:stCondLst>
                                    <p:cond delay="0"/>
                                  </p:stCondLst>
                                  <p:childTnLst>
                                    <p:animRot by="21600000">
                                      <p:cBhvr>
                                        <p:cTn id="13" dur="2000" fill="hold"/>
                                        <p:tgtEl>
                                          <p:spTgt spid="3">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1714488"/>
          </a:xfrm>
          <a:blipFill>
            <a:blip r:embed="rId3"/>
            <a:stretch>
              <a:fillRect/>
            </a:stretch>
          </a:blipFill>
        </p:spPr>
        <p:txBody>
          <a:bodyPr>
            <a:normAutofit/>
          </a:bodyPr>
          <a:lstStyle/>
          <a:p>
            <a:pPr algn="ctr"/>
            <a:r>
              <a:rPr lang="ar-SA" sz="6000" b="1" dirty="0" err="1" smtClean="0">
                <a:solidFill>
                  <a:srgbClr val="CC3300"/>
                </a:solidFill>
              </a:rPr>
              <a:t>الشوكولاته</a:t>
            </a:r>
            <a:endParaRPr lang="ar-SA" sz="6000" b="1" dirty="0">
              <a:solidFill>
                <a:srgbClr val="CC3300"/>
              </a:solidFill>
            </a:endParaRPr>
          </a:p>
        </p:txBody>
      </p:sp>
      <p:sp>
        <p:nvSpPr>
          <p:cNvPr id="3" name="عنصر نائب للمحتوى 2"/>
          <p:cNvSpPr>
            <a:spLocks noGrp="1"/>
          </p:cNvSpPr>
          <p:nvPr>
            <p:ph idx="1"/>
          </p:nvPr>
        </p:nvSpPr>
        <p:spPr>
          <a:xfrm>
            <a:off x="0" y="1882808"/>
            <a:ext cx="9144000" cy="4975192"/>
          </a:xfrm>
          <a:solidFill>
            <a:srgbClr val="FFFF66"/>
          </a:solidFill>
        </p:spPr>
        <p:txBody>
          <a:bodyPr>
            <a:normAutofit fontScale="70000" lnSpcReduction="20000"/>
          </a:bodyPr>
          <a:lstStyle/>
          <a:p>
            <a:r>
              <a:rPr lang="ar-SA" sz="2800" b="1" dirty="0" smtClean="0">
                <a:solidFill>
                  <a:schemeClr val="accent1">
                    <a:lumMod val="50000"/>
                  </a:schemeClr>
                </a:solidFill>
              </a:rPr>
              <a:t>أرتبط تناول </a:t>
            </a:r>
            <a:r>
              <a:rPr lang="ar-SA" sz="2800" b="1" dirty="0" err="1" smtClean="0">
                <a:solidFill>
                  <a:schemeClr val="accent1">
                    <a:lumMod val="50000"/>
                  </a:schemeClr>
                </a:solidFill>
              </a:rPr>
              <a:t>الشوكولاته</a:t>
            </a:r>
            <a:r>
              <a:rPr lang="ar-SA" sz="2800" b="1" dirty="0" smtClean="0">
                <a:solidFill>
                  <a:schemeClr val="accent1">
                    <a:lumMod val="50000"/>
                  </a:schemeClr>
                </a:solidFill>
              </a:rPr>
              <a:t> </a:t>
            </a:r>
            <a:r>
              <a:rPr lang="ar-SA" sz="2800" b="1" dirty="0" err="1" smtClean="0">
                <a:solidFill>
                  <a:schemeClr val="accent1">
                    <a:lumMod val="50000"/>
                  </a:schemeClr>
                </a:solidFill>
              </a:rPr>
              <a:t>بزيادةالوزن</a:t>
            </a:r>
            <a:r>
              <a:rPr lang="ar-SA" sz="2800" b="1" dirty="0" smtClean="0">
                <a:solidFill>
                  <a:schemeClr val="accent1">
                    <a:lumMod val="50000"/>
                  </a:schemeClr>
                </a:solidFill>
              </a:rPr>
              <a:t>، وذلك لارتفاع نسبة الدهون فيها والتي تصل أحياناً إلى 30 غراماً من الدهون لكلّ 100 غرام منها. ولكن، أثبتت بعض دراسات التغذية العلاجية في الولايات المتحدة الأميركية </a:t>
            </a:r>
          </a:p>
          <a:p>
            <a:endParaRPr lang="ar-SA" sz="2800" b="1" dirty="0" smtClean="0">
              <a:solidFill>
                <a:schemeClr val="accent1">
                  <a:lumMod val="50000"/>
                </a:schemeClr>
              </a:solidFill>
            </a:endParaRPr>
          </a:p>
          <a:p>
            <a:r>
              <a:rPr lang="ar-SA" sz="2800" b="1" dirty="0" smtClean="0">
                <a:solidFill>
                  <a:schemeClr val="accent1">
                    <a:lumMod val="50000"/>
                  </a:schemeClr>
                </a:solidFill>
              </a:rPr>
              <a:t>وكندا أن تناول الأغذية </a:t>
            </a:r>
            <a:r>
              <a:rPr lang="ar-SA" sz="2800" b="1" dirty="0" err="1" smtClean="0">
                <a:solidFill>
                  <a:schemeClr val="accent1">
                    <a:lumMod val="50000"/>
                  </a:schemeClr>
                </a:solidFill>
              </a:rPr>
              <a:t>الغنيةبـ</a:t>
            </a:r>
            <a:r>
              <a:rPr lang="ar-SA" sz="2800" b="1" dirty="0" smtClean="0">
                <a:solidFill>
                  <a:schemeClr val="accent1">
                    <a:lumMod val="50000"/>
                  </a:schemeClr>
                </a:solidFill>
              </a:rPr>
              <a:t> «</a:t>
            </a:r>
            <a:r>
              <a:rPr lang="ar-SA" sz="2800" b="1" dirty="0" err="1" smtClean="0">
                <a:solidFill>
                  <a:schemeClr val="accent1">
                    <a:lumMod val="50000"/>
                  </a:schemeClr>
                </a:solidFill>
              </a:rPr>
              <a:t>الفلافونويد</a:t>
            </a:r>
            <a:r>
              <a:rPr lang="ar-SA" sz="2800" b="1" dirty="0" smtClean="0">
                <a:solidFill>
                  <a:schemeClr val="accent1">
                    <a:lumMod val="50000"/>
                  </a:schemeClr>
                </a:solidFill>
              </a:rPr>
              <a:t>» </a:t>
            </a:r>
            <a:r>
              <a:rPr lang="ar-SA" sz="2800" b="1" dirty="0" err="1" smtClean="0">
                <a:solidFill>
                  <a:schemeClr val="accent1">
                    <a:lumMod val="50000"/>
                  </a:schemeClr>
                </a:solidFill>
              </a:rPr>
              <a:t>كالشوكولاته</a:t>
            </a:r>
            <a:r>
              <a:rPr lang="ar-SA" sz="2800" b="1" dirty="0" smtClean="0">
                <a:solidFill>
                  <a:schemeClr val="accent1">
                    <a:lumMod val="50000"/>
                  </a:schemeClr>
                </a:solidFill>
              </a:rPr>
              <a:t> والكاكاو يساعد على زيادة مستويات مضادات الأكسدة بالجسم، ويقلّل من أكسدة «</a:t>
            </a:r>
            <a:r>
              <a:rPr lang="ar-SA" sz="2800" b="1" dirty="0" err="1" smtClean="0">
                <a:solidFill>
                  <a:schemeClr val="accent1">
                    <a:lumMod val="50000"/>
                  </a:schemeClr>
                </a:solidFill>
              </a:rPr>
              <a:t>الكوليسترول</a:t>
            </a:r>
            <a:r>
              <a:rPr lang="ar-SA" sz="2800" b="1" dirty="0" smtClean="0">
                <a:solidFill>
                  <a:schemeClr val="accent1">
                    <a:lumMod val="50000"/>
                  </a:schemeClr>
                </a:solidFill>
              </a:rPr>
              <a:t>» الضار بالدم. فتركيبة </a:t>
            </a:r>
            <a:r>
              <a:rPr lang="ar-SA" sz="2800" b="1" dirty="0" err="1" smtClean="0">
                <a:solidFill>
                  <a:schemeClr val="accent1">
                    <a:lumMod val="50000"/>
                  </a:schemeClr>
                </a:solidFill>
              </a:rPr>
              <a:t>الشوكولاته</a:t>
            </a:r>
            <a:r>
              <a:rPr lang="ar-SA" sz="2800" b="1" dirty="0" smtClean="0">
                <a:solidFill>
                  <a:schemeClr val="accent1">
                    <a:lumMod val="50000"/>
                  </a:schemeClr>
                </a:solidFill>
              </a:rPr>
              <a:t>، تشمل: %30 من الدهون </a:t>
            </a:r>
            <a:r>
              <a:rPr lang="ar-SA" sz="2800" b="1" dirty="0" err="1" smtClean="0">
                <a:solidFill>
                  <a:schemeClr val="accent1">
                    <a:lumMod val="50000"/>
                  </a:schemeClr>
                </a:solidFill>
              </a:rPr>
              <a:t>و</a:t>
            </a:r>
            <a:r>
              <a:rPr lang="ar-SA" sz="2800" b="1" dirty="0" smtClean="0">
                <a:solidFill>
                  <a:schemeClr val="accent1">
                    <a:lumMod val="50000"/>
                  </a:schemeClr>
                </a:solidFill>
              </a:rPr>
              <a:t>%60 من </a:t>
            </a:r>
            <a:r>
              <a:rPr lang="ar-SA" sz="2800" b="1" dirty="0" err="1" smtClean="0">
                <a:solidFill>
                  <a:schemeClr val="accent1">
                    <a:lumMod val="50000"/>
                  </a:schemeClr>
                </a:solidFill>
              </a:rPr>
              <a:t>الكربوهيدرات</a:t>
            </a:r>
            <a:r>
              <a:rPr lang="ar-SA" sz="2800" b="1" dirty="0" smtClean="0">
                <a:solidFill>
                  <a:schemeClr val="accent1">
                    <a:lumMod val="50000"/>
                  </a:schemeClr>
                </a:solidFill>
              </a:rPr>
              <a:t> و%6 من البروتين </a:t>
            </a:r>
            <a:r>
              <a:rPr lang="ar-SA" sz="2800" b="1" dirty="0" err="1" smtClean="0">
                <a:solidFill>
                  <a:schemeClr val="accent1">
                    <a:lumMod val="50000"/>
                  </a:schemeClr>
                </a:solidFill>
              </a:rPr>
              <a:t>و</a:t>
            </a:r>
            <a:r>
              <a:rPr lang="ar-SA" sz="2800" b="1" dirty="0" smtClean="0">
                <a:solidFill>
                  <a:schemeClr val="accent1">
                    <a:lumMod val="50000"/>
                  </a:schemeClr>
                </a:solidFill>
              </a:rPr>
              <a:t>%3 من المعادن الغذائية، فضلاً عن بعض المعادن الضرورية </a:t>
            </a:r>
            <a:r>
              <a:rPr lang="ar-SA" sz="2800" b="1" dirty="0" err="1" smtClean="0">
                <a:solidFill>
                  <a:schemeClr val="accent1">
                    <a:lumMod val="50000"/>
                  </a:schemeClr>
                </a:solidFill>
              </a:rPr>
              <a:t>كالماغنسيوم</a:t>
            </a:r>
            <a:r>
              <a:rPr lang="ar-SA" sz="2800" b="1" dirty="0" smtClean="0">
                <a:solidFill>
                  <a:schemeClr val="accent1">
                    <a:lumMod val="50000"/>
                  </a:schemeClr>
                </a:solidFill>
              </a:rPr>
              <a:t> والنحاس </a:t>
            </a:r>
            <a:r>
              <a:rPr lang="ar-SA" sz="2800" b="1" dirty="0" err="1" smtClean="0">
                <a:solidFill>
                  <a:schemeClr val="accent1">
                    <a:lumMod val="50000"/>
                  </a:schemeClr>
                </a:solidFill>
              </a:rPr>
              <a:t>والبوتاسيوم</a:t>
            </a:r>
            <a:r>
              <a:rPr lang="ar-SA" sz="2800" b="1" dirty="0" smtClean="0">
                <a:solidFill>
                  <a:schemeClr val="accent1">
                    <a:lumMod val="50000"/>
                  </a:schemeClr>
                </a:solidFill>
              </a:rPr>
              <a:t> والكالسيوم الموجودة في الحليب، ممّا يجعلها مصدراً هاماً للطاقة وغذاءً ممتازاً للأفراد ذوي النشاط البدني العالي.</a:t>
            </a:r>
            <a:br>
              <a:rPr lang="ar-SA" sz="2800" b="1" dirty="0" smtClean="0">
                <a:solidFill>
                  <a:schemeClr val="accent1">
                    <a:lumMod val="50000"/>
                  </a:schemeClr>
                </a:solidFill>
              </a:rPr>
            </a:br>
            <a:endParaRPr lang="ar-SA" sz="2800" b="1" dirty="0" smtClean="0">
              <a:solidFill>
                <a:schemeClr val="accent1">
                  <a:lumMod val="50000"/>
                </a:schemeClr>
              </a:solidFill>
            </a:endParaRPr>
          </a:p>
          <a:p>
            <a:r>
              <a:rPr lang="ar-SA" sz="2800" b="1" dirty="0" smtClean="0">
                <a:solidFill>
                  <a:schemeClr val="accent1">
                    <a:lumMod val="50000"/>
                  </a:schemeClr>
                </a:solidFill>
              </a:rPr>
              <a:t>وتعدّ </a:t>
            </a:r>
            <a:r>
              <a:rPr lang="ar-SA" sz="2800" b="1" dirty="0" err="1" smtClean="0">
                <a:solidFill>
                  <a:schemeClr val="accent1">
                    <a:lumMod val="50000"/>
                  </a:schemeClr>
                </a:solidFill>
              </a:rPr>
              <a:t>الشوكولاته</a:t>
            </a:r>
            <a:r>
              <a:rPr lang="ar-SA" sz="2800" b="1" dirty="0" smtClean="0">
                <a:solidFill>
                  <a:schemeClr val="accent1">
                    <a:lumMod val="50000"/>
                  </a:schemeClr>
                </a:solidFill>
              </a:rPr>
              <a:t> مصدراً غنياً بمادتي الكافيين </a:t>
            </a:r>
            <a:r>
              <a:rPr lang="ar-SA" sz="2800" b="1" dirty="0" err="1" smtClean="0">
                <a:solidFill>
                  <a:schemeClr val="accent1">
                    <a:lumMod val="50000"/>
                  </a:schemeClr>
                </a:solidFill>
              </a:rPr>
              <a:t>و</a:t>
            </a:r>
            <a:r>
              <a:rPr lang="ar-SA" sz="2800" b="1" dirty="0" smtClean="0">
                <a:solidFill>
                  <a:schemeClr val="accent1">
                    <a:lumMod val="50000"/>
                  </a:schemeClr>
                </a:solidFill>
              </a:rPr>
              <a:t>«</a:t>
            </a:r>
            <a:r>
              <a:rPr lang="ar-SA" sz="2800" b="1" dirty="0" err="1" smtClean="0">
                <a:solidFill>
                  <a:schemeClr val="accent1">
                    <a:lumMod val="50000"/>
                  </a:schemeClr>
                </a:solidFill>
              </a:rPr>
              <a:t>الثيوبرومين</a:t>
            </a:r>
            <a:r>
              <a:rPr lang="ar-SA" sz="2800" b="1" dirty="0" smtClean="0">
                <a:solidFill>
                  <a:schemeClr val="accent1">
                    <a:lumMod val="50000"/>
                  </a:schemeClr>
                </a:solidFill>
              </a:rPr>
              <a:t>»، وهما من المنشّطات التي تساعد على زيادة انسياب وتدفّق الدم إلى مناطق المخ </a:t>
            </a:r>
            <a:r>
              <a:rPr lang="ar-SA" sz="2800" b="1" dirty="0" err="1" smtClean="0">
                <a:solidFill>
                  <a:schemeClr val="accent1">
                    <a:lumMod val="50000"/>
                  </a:schemeClr>
                </a:solidFill>
              </a:rPr>
              <a:t>المسؤولة</a:t>
            </a:r>
            <a:r>
              <a:rPr lang="ar-SA" sz="2800" b="1" dirty="0" smtClean="0">
                <a:solidFill>
                  <a:schemeClr val="accent1">
                    <a:lumMod val="50000"/>
                  </a:schemeClr>
                </a:solidFill>
              </a:rPr>
              <a:t> عن تنشيط الحواس وزيادة التركيز، بالإضافة إلى احتوائها على السكر الذي يرفع معدّلات هرمون «</a:t>
            </a:r>
            <a:r>
              <a:rPr lang="ar-SA" sz="2800" b="1" dirty="0" err="1" smtClean="0">
                <a:solidFill>
                  <a:schemeClr val="accent1">
                    <a:lumMod val="50000"/>
                  </a:schemeClr>
                </a:solidFill>
              </a:rPr>
              <a:t>السيروتونين</a:t>
            </a:r>
            <a:r>
              <a:rPr lang="ar-SA" sz="2800" b="1" dirty="0" smtClean="0">
                <a:solidFill>
                  <a:schemeClr val="accent1">
                    <a:lumMod val="50000"/>
                  </a:schemeClr>
                </a:solidFill>
              </a:rPr>
              <a:t>» </a:t>
            </a:r>
            <a:r>
              <a:rPr lang="ar-SA" sz="2800" b="1" dirty="0" err="1" smtClean="0">
                <a:solidFill>
                  <a:schemeClr val="accent1">
                    <a:lumMod val="50000"/>
                  </a:schemeClr>
                </a:solidFill>
              </a:rPr>
              <a:t>و</a:t>
            </a:r>
            <a:r>
              <a:rPr lang="ar-SA" sz="2800" b="1" dirty="0" smtClean="0">
                <a:solidFill>
                  <a:schemeClr val="accent1">
                    <a:lumMod val="50000"/>
                  </a:schemeClr>
                </a:solidFill>
              </a:rPr>
              <a:t>«</a:t>
            </a:r>
            <a:r>
              <a:rPr lang="ar-SA" sz="2800" b="1" dirty="0" err="1" smtClean="0">
                <a:solidFill>
                  <a:schemeClr val="accent1">
                    <a:lumMod val="50000"/>
                  </a:schemeClr>
                </a:solidFill>
              </a:rPr>
              <a:t>الدوبامين</a:t>
            </a:r>
            <a:r>
              <a:rPr lang="ar-SA" sz="2800" b="1" dirty="0" smtClean="0">
                <a:solidFill>
                  <a:schemeClr val="accent1">
                    <a:lumMod val="50000"/>
                  </a:schemeClr>
                </a:solidFill>
              </a:rPr>
              <a:t>» اللازمين لزيادة طاقة الجسم. ولكن، يجب </a:t>
            </a:r>
            <a:r>
              <a:rPr lang="ar-SA" sz="2800" b="1" dirty="0" err="1" smtClean="0">
                <a:solidFill>
                  <a:schemeClr val="accent1">
                    <a:lumMod val="50000"/>
                  </a:schemeClr>
                </a:solidFill>
              </a:rPr>
              <a:t>الإعتدال</a:t>
            </a:r>
            <a:r>
              <a:rPr lang="ar-SA" sz="2800" b="1" dirty="0" smtClean="0">
                <a:solidFill>
                  <a:schemeClr val="accent1">
                    <a:lumMod val="50000"/>
                  </a:schemeClr>
                </a:solidFill>
              </a:rPr>
              <a:t> في تناولها، وتفادي تناول الأنواع البيضاء أو الفاتحة منها لاحتوائها على نسب عالية من الدهون المهدرجة التي ترفع مستوى «</a:t>
            </a:r>
            <a:r>
              <a:rPr lang="ar-SA" sz="2800" b="1" dirty="0" err="1" smtClean="0">
                <a:solidFill>
                  <a:schemeClr val="accent1">
                    <a:lumMod val="50000"/>
                  </a:schemeClr>
                </a:solidFill>
              </a:rPr>
              <a:t>الكوليسترول</a:t>
            </a:r>
            <a:r>
              <a:rPr lang="ar-SA" sz="2800" b="1" dirty="0" smtClean="0">
                <a:solidFill>
                  <a:schemeClr val="accent1">
                    <a:lumMod val="50000"/>
                  </a:schemeClr>
                </a:solidFill>
              </a:rPr>
              <a:t>».</a:t>
            </a:r>
            <a:endParaRPr lang="en-US" sz="2800" dirty="0" smtClean="0">
              <a:solidFill>
                <a:schemeClr val="accent1">
                  <a:lumMod val="50000"/>
                </a:schemeClr>
              </a:solidFill>
            </a:endParaRPr>
          </a:p>
          <a:p>
            <a:endParaRPr lang="ar-SA" dirty="0">
              <a:solidFill>
                <a:schemeClr val="accent1">
                  <a:lumMod val="50000"/>
                </a:schemeClr>
              </a:solidFill>
            </a:endParaRPr>
          </a:p>
        </p:txBody>
      </p:sp>
    </p:spTree>
  </p:cSld>
  <p:clrMapOvr>
    <a:masterClrMapping/>
  </p:clrMapOvr>
  <p:transition>
    <p:split/>
    <p:sndAc>
      <p:stSnd>
        <p:snd r:embed="rId2" name="wind.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xit" presetSubtype="10" fill="hold" grpId="0" nodeType="clickEffect">
                                  <p:stCondLst>
                                    <p:cond delay="0"/>
                                  </p:stCondLst>
                                  <p:childTnLst>
                                    <p:animEffect transition="out" filter="checkerboard(across)">
                                      <p:cBhvr>
                                        <p:cTn id="11" dur="500"/>
                                        <p:tgtEl>
                                          <p:spTgt spid="3">
                                            <p:txEl>
                                              <p:pRg st="0" end="0"/>
                                            </p:txEl>
                                          </p:spTgt>
                                        </p:tgtEl>
                                      </p:cBhvr>
                                    </p:animEffect>
                                    <p:set>
                                      <p:cBhvr>
                                        <p:cTn id="12" dur="1" fill="hold">
                                          <p:stCondLst>
                                            <p:cond delay="499"/>
                                          </p:stCondLst>
                                        </p:cTn>
                                        <p:tgtEl>
                                          <p:spTgt spid="3">
                                            <p:txEl>
                                              <p:pRg st="0" end="0"/>
                                            </p:txEl>
                                          </p:spTgt>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5" presetClass="exit" presetSubtype="10" fill="hold" grpId="0" nodeType="clickEffect">
                                  <p:stCondLst>
                                    <p:cond delay="0"/>
                                  </p:stCondLst>
                                  <p:childTnLst>
                                    <p:animEffect transition="out" filter="checkerboard(across)">
                                      <p:cBhvr>
                                        <p:cTn id="16" dur="500"/>
                                        <p:tgtEl>
                                          <p:spTgt spid="3">
                                            <p:txEl>
                                              <p:pRg st="2" end="2"/>
                                            </p:txEl>
                                          </p:spTgt>
                                        </p:tgtEl>
                                      </p:cBhvr>
                                    </p:animEffect>
                                    <p:set>
                                      <p:cBhvr>
                                        <p:cTn id="17" dur="1" fill="hold">
                                          <p:stCondLst>
                                            <p:cond delay="499"/>
                                          </p:stCondLst>
                                        </p:cTn>
                                        <p:tgtEl>
                                          <p:spTgt spid="3">
                                            <p:txEl>
                                              <p:pRg st="2" end="2"/>
                                            </p:txEl>
                                          </p:spTgt>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5" presetClass="exit" presetSubtype="10" fill="hold" grpId="0" nodeType="clickEffect">
                                  <p:stCondLst>
                                    <p:cond delay="0"/>
                                  </p:stCondLst>
                                  <p:childTnLst>
                                    <p:animEffect transition="out" filter="checkerboard(across)">
                                      <p:cBhvr>
                                        <p:cTn id="21" dur="500"/>
                                        <p:tgtEl>
                                          <p:spTgt spid="3">
                                            <p:txEl>
                                              <p:pRg st="3" end="3"/>
                                            </p:txEl>
                                          </p:spTgt>
                                        </p:tgtEl>
                                      </p:cBhvr>
                                    </p:animEffect>
                                    <p:set>
                                      <p:cBhvr>
                                        <p:cTn id="22" dur="1" fill="hold">
                                          <p:stCondLst>
                                            <p:cond delay="499"/>
                                          </p:stCondLst>
                                        </p:cTn>
                                        <p:tgtEl>
                                          <p:spTgt spid="3">
                                            <p:txEl>
                                              <p:pRg st="3" end="3"/>
                                            </p:txEl>
                                          </p:spTgt>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5" presetClass="exit" presetSubtype="10" fill="hold" grpId="0" nodeType="clickEffect">
                                  <p:stCondLst>
                                    <p:cond delay="0"/>
                                  </p:stCondLst>
                                  <p:childTnLst>
                                    <p:animEffect transition="out" filter="checkerboard(across)">
                                      <p:cBhvr>
                                        <p:cTn id="26" dur="500"/>
                                        <p:tgtEl>
                                          <p:spTgt spid="3">
                                            <p:bg/>
                                          </p:spTgt>
                                        </p:tgtEl>
                                      </p:cBhvr>
                                    </p:animEffect>
                                    <p:set>
                                      <p:cBhvr>
                                        <p:cTn id="27" dur="1" fill="hold">
                                          <p:stCondLst>
                                            <p:cond delay="499"/>
                                          </p:stCondLst>
                                        </p:cTn>
                                        <p:tgtEl>
                                          <p:spTgt spid="3">
                                            <p:bg/>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1666526"/>
          </a:xfrm>
          <a:blipFill>
            <a:blip r:embed="rId3"/>
            <a:stretch>
              <a:fillRect/>
            </a:stretch>
          </a:blipFill>
        </p:spPr>
        <p:txBody>
          <a:bodyPr>
            <a:normAutofit/>
          </a:bodyPr>
          <a:lstStyle/>
          <a:p>
            <a:pPr algn="ctr"/>
            <a:r>
              <a:rPr lang="ar-SA" sz="6600" b="1" dirty="0" err="1" smtClean="0">
                <a:solidFill>
                  <a:srgbClr val="66FFFF"/>
                </a:solidFill>
              </a:rPr>
              <a:t>الاطعمة</a:t>
            </a:r>
            <a:r>
              <a:rPr lang="ar-SA" sz="6600" b="1" dirty="0" smtClean="0">
                <a:solidFill>
                  <a:srgbClr val="66FFFF"/>
                </a:solidFill>
              </a:rPr>
              <a:t> المشوية </a:t>
            </a:r>
            <a:endParaRPr lang="ar-SA" sz="6600" b="1" dirty="0">
              <a:solidFill>
                <a:srgbClr val="66FFFF"/>
              </a:solidFill>
            </a:endParaRPr>
          </a:p>
        </p:txBody>
      </p:sp>
      <p:sp>
        <p:nvSpPr>
          <p:cNvPr id="3" name="عنصر نائب للمحتوى 2"/>
          <p:cNvSpPr>
            <a:spLocks noGrp="1"/>
          </p:cNvSpPr>
          <p:nvPr>
            <p:ph idx="1"/>
          </p:nvPr>
        </p:nvSpPr>
        <p:spPr>
          <a:xfrm>
            <a:off x="0" y="1882808"/>
            <a:ext cx="9144000" cy="4975192"/>
          </a:xfrm>
          <a:solidFill>
            <a:schemeClr val="accent1">
              <a:lumMod val="40000"/>
              <a:lumOff val="60000"/>
            </a:schemeClr>
          </a:solidFill>
        </p:spPr>
        <p:txBody>
          <a:bodyPr>
            <a:normAutofit fontScale="85000" lnSpcReduction="20000"/>
          </a:bodyPr>
          <a:lstStyle/>
          <a:p>
            <a:r>
              <a:rPr lang="ar-SA" b="1" dirty="0" smtClean="0">
                <a:solidFill>
                  <a:schemeClr val="accent4">
                    <a:lumMod val="75000"/>
                  </a:schemeClr>
                </a:solidFill>
              </a:rPr>
              <a:t>يعدّ الإكثار من تناول الأطعمة المشوية وخصوصاً اللحوم من بين أكثر المفاهيم الغذائية الخاطئة لإنقاص الوزن، إذ إن اللحوم المشوية تمثّل أكبر تهديد للصحة، وذلك لتساقط قطرات الدهن التي تسيل من اللحم أثناء </a:t>
            </a:r>
            <a:r>
              <a:rPr lang="ar-SA" b="1" dirty="0" err="1" smtClean="0">
                <a:solidFill>
                  <a:schemeClr val="accent4">
                    <a:lumMod val="75000"/>
                  </a:schemeClr>
                </a:solidFill>
              </a:rPr>
              <a:t>الشي</a:t>
            </a:r>
            <a:r>
              <a:rPr lang="ar-SA" b="1" dirty="0" smtClean="0">
                <a:solidFill>
                  <a:schemeClr val="accent4">
                    <a:lumMod val="75000"/>
                  </a:schemeClr>
                </a:solidFill>
              </a:rPr>
              <a:t>، مكوّنةً مواد </a:t>
            </a:r>
            <a:r>
              <a:rPr lang="ar-SA" b="1" dirty="0" err="1" smtClean="0">
                <a:solidFill>
                  <a:schemeClr val="accent4">
                    <a:lumMod val="75000"/>
                  </a:schemeClr>
                </a:solidFill>
              </a:rPr>
              <a:t>هيدروكربونية</a:t>
            </a:r>
            <a:r>
              <a:rPr lang="ar-SA" b="1" dirty="0" smtClean="0">
                <a:solidFill>
                  <a:schemeClr val="accent4">
                    <a:lumMod val="75000"/>
                  </a:schemeClr>
                </a:solidFill>
              </a:rPr>
              <a:t> </a:t>
            </a:r>
            <a:r>
              <a:rPr lang="ar-SA" b="1" dirty="0" err="1" smtClean="0">
                <a:solidFill>
                  <a:schemeClr val="accent4">
                    <a:lumMod val="75000"/>
                  </a:schemeClr>
                </a:solidFill>
              </a:rPr>
              <a:t>أروماتية</a:t>
            </a:r>
            <a:r>
              <a:rPr lang="ar-SA" b="1" dirty="0" smtClean="0">
                <a:solidFill>
                  <a:schemeClr val="accent4">
                    <a:lumMod val="75000"/>
                  </a:schemeClr>
                </a:solidFill>
              </a:rPr>
              <a:t> </a:t>
            </a:r>
            <a:r>
              <a:rPr lang="ar-SA" b="1" dirty="0" err="1" smtClean="0">
                <a:solidFill>
                  <a:schemeClr val="accent4">
                    <a:lumMod val="75000"/>
                  </a:schemeClr>
                </a:solidFill>
              </a:rPr>
              <a:t>مسرطنة</a:t>
            </a:r>
            <a:r>
              <a:rPr lang="ar-SA" b="1" dirty="0" smtClean="0">
                <a:solidFill>
                  <a:schemeClr val="accent4">
                    <a:lumMod val="75000"/>
                  </a:schemeClr>
                </a:solidFill>
              </a:rPr>
              <a:t>! كما أن الأحماض </a:t>
            </a:r>
            <a:r>
              <a:rPr lang="ar-SA" b="1" dirty="0" err="1" smtClean="0">
                <a:solidFill>
                  <a:schemeClr val="accent4">
                    <a:lumMod val="75000"/>
                  </a:schemeClr>
                </a:solidFill>
              </a:rPr>
              <a:t>الأمينية</a:t>
            </a:r>
            <a:r>
              <a:rPr lang="ar-SA" b="1" dirty="0" smtClean="0">
                <a:solidFill>
                  <a:schemeClr val="accent4">
                    <a:lumMod val="75000"/>
                  </a:schemeClr>
                </a:solidFill>
              </a:rPr>
              <a:t> الموجودة في العضلات، في حال تعرّضها إلى درجات عالية من الحرارة، تسبّب تكوين مواد </a:t>
            </a:r>
            <a:r>
              <a:rPr lang="ar-SA" b="1" dirty="0" err="1" smtClean="0">
                <a:solidFill>
                  <a:schemeClr val="accent4">
                    <a:lumMod val="75000"/>
                  </a:schemeClr>
                </a:solidFill>
              </a:rPr>
              <a:t>مسرطنة</a:t>
            </a:r>
            <a:r>
              <a:rPr lang="ar-SA" b="1" dirty="0" smtClean="0">
                <a:solidFill>
                  <a:schemeClr val="accent4">
                    <a:lumMod val="75000"/>
                  </a:schemeClr>
                </a:solidFill>
              </a:rPr>
              <a:t> وسامة تسمى </a:t>
            </a:r>
            <a:r>
              <a:rPr lang="ar-SA" b="1" dirty="0" err="1" smtClean="0">
                <a:solidFill>
                  <a:schemeClr val="accent4">
                    <a:lumMod val="75000"/>
                  </a:schemeClr>
                </a:solidFill>
              </a:rPr>
              <a:t>بـ</a:t>
            </a:r>
            <a:r>
              <a:rPr lang="ar-SA" b="1" dirty="0" smtClean="0">
                <a:solidFill>
                  <a:schemeClr val="accent4">
                    <a:lumMod val="75000"/>
                  </a:schemeClr>
                </a:solidFill>
              </a:rPr>
              <a:t> «الأمينات متغايرة الحلقات». </a:t>
            </a:r>
            <a:r>
              <a:rPr lang="ar-SA" sz="6400" b="1" dirty="0" smtClean="0">
                <a:solidFill>
                  <a:schemeClr val="accent4">
                    <a:lumMod val="75000"/>
                  </a:schemeClr>
                </a:solidFill>
              </a:rPr>
              <a:t>لذا، </a:t>
            </a:r>
            <a:r>
              <a:rPr lang="ar-SA" b="1" dirty="0" smtClean="0">
                <a:solidFill>
                  <a:schemeClr val="accent4">
                    <a:lumMod val="75000"/>
                  </a:schemeClr>
                </a:solidFill>
              </a:rPr>
              <a:t>ينصح أن يتمّ </a:t>
            </a:r>
            <a:r>
              <a:rPr lang="ar-SA" b="1" dirty="0" err="1" smtClean="0">
                <a:solidFill>
                  <a:schemeClr val="accent4">
                    <a:lumMod val="75000"/>
                  </a:schemeClr>
                </a:solidFill>
              </a:rPr>
              <a:t>طهو</a:t>
            </a:r>
            <a:r>
              <a:rPr lang="ar-SA" b="1" dirty="0" smtClean="0">
                <a:solidFill>
                  <a:schemeClr val="accent4">
                    <a:lumMod val="75000"/>
                  </a:schemeClr>
                </a:solidFill>
              </a:rPr>
              <a:t> الطعام بالبخار أو بالسلق، مع تجنّب تناول الدهون الحيوانية المشبّعة أو المهدرجة أو الأطعمة المقليّة، والتخفيف من كميّة اللحوم المستهلكة إلى 3 حصص أسبوعياً، مع استبدال لحم الضأن بالدهن واللحم المملّح أو المصنّع (</a:t>
            </a:r>
            <a:r>
              <a:rPr lang="ar-SA" b="1" dirty="0" err="1" smtClean="0">
                <a:solidFill>
                  <a:schemeClr val="accent4">
                    <a:lumMod val="75000"/>
                  </a:schemeClr>
                </a:solidFill>
              </a:rPr>
              <a:t>المورتديلا</a:t>
            </a:r>
            <a:r>
              <a:rPr lang="ar-SA" b="1" dirty="0" smtClean="0">
                <a:solidFill>
                  <a:schemeClr val="accent4">
                    <a:lumMod val="75000"/>
                  </a:schemeClr>
                </a:solidFill>
              </a:rPr>
              <a:t> </a:t>
            </a:r>
            <a:r>
              <a:rPr lang="ar-SA" b="1" dirty="0" err="1" smtClean="0">
                <a:solidFill>
                  <a:schemeClr val="accent4">
                    <a:lumMod val="75000"/>
                  </a:schemeClr>
                </a:solidFill>
              </a:rPr>
              <a:t>والهمبرغر</a:t>
            </a:r>
            <a:r>
              <a:rPr lang="ar-SA" b="1" dirty="0" smtClean="0">
                <a:solidFill>
                  <a:schemeClr val="accent4">
                    <a:lumMod val="75000"/>
                  </a:schemeClr>
                </a:solidFill>
              </a:rPr>
              <a:t> والسجق) بالأسماك والدجاج والرومي منزوع الجلد.</a:t>
            </a:r>
            <a:endParaRPr lang="en-US" dirty="0" smtClean="0">
              <a:solidFill>
                <a:schemeClr val="accent4">
                  <a:lumMod val="75000"/>
                </a:schemeClr>
              </a:solidFill>
            </a:endParaRPr>
          </a:p>
          <a:p>
            <a:endParaRPr lang="ar-SA" dirty="0" smtClean="0"/>
          </a:p>
          <a:p>
            <a:endParaRPr lang="ar-SA" dirty="0"/>
          </a:p>
        </p:txBody>
      </p:sp>
    </p:spTree>
  </p:cSld>
  <p:clrMapOvr>
    <a:masterClrMapping/>
  </p:clrMapOvr>
  <p:transition>
    <p:split orient="vert"/>
    <p:sndAc>
      <p:stSnd>
        <p:snd r:embed="rId2" name="whoosh.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box(in)">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xit" presetSubtype="4" fill="hold" grpId="1" nodeType="clickEffect">
                                  <p:stCondLst>
                                    <p:cond delay="0"/>
                                  </p:stCondLst>
                                  <p:childTnLst>
                                    <p:anim calcmode="lin" valueType="num">
                                      <p:cBhvr additive="base">
                                        <p:cTn id="16" dur="500"/>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7" dur="500"/>
                                        <p:tgtEl>
                                          <p:spTgt spid="3">
                                            <p:txEl>
                                              <p:pRg st="0" end="0"/>
                                            </p:txEl>
                                          </p:spTgt>
                                        </p:tgtEl>
                                        <p:attrNameLst>
                                          <p:attrName>ppt_y</p:attrName>
                                        </p:attrNameLst>
                                      </p:cBhvr>
                                      <p:tavLst>
                                        <p:tav tm="0">
                                          <p:val>
                                            <p:strVal val="ppt_y"/>
                                          </p:val>
                                        </p:tav>
                                        <p:tav tm="100000">
                                          <p:val>
                                            <p:strVal val="1+ppt_h/2"/>
                                          </p:val>
                                        </p:tav>
                                      </p:tavLst>
                                    </p:anim>
                                    <p:set>
                                      <p:cBhvr>
                                        <p:cTn id="18" dur="1" fill="hold">
                                          <p:stCondLst>
                                            <p:cond delay="499"/>
                                          </p:stCondLst>
                                        </p:cTn>
                                        <p:tgtEl>
                                          <p:spTgt spid="3">
                                            <p:txEl>
                                              <p:pRg st="0" end="0"/>
                                            </p:txEl>
                                          </p:spTgt>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2" presetClass="exit" presetSubtype="4" fill="hold" grpId="1" nodeType="clickEffect">
                                  <p:stCondLst>
                                    <p:cond delay="0"/>
                                  </p:stCondLst>
                                  <p:childTnLst>
                                    <p:anim calcmode="lin" valueType="num">
                                      <p:cBhvr additive="base">
                                        <p:cTn id="22" dur="500"/>
                                        <p:tgtEl>
                                          <p:spTgt spid="3">
                                            <p:bg/>
                                          </p:spTgt>
                                        </p:tgtEl>
                                        <p:attrNameLst>
                                          <p:attrName>ppt_x</p:attrName>
                                        </p:attrNameLst>
                                      </p:cBhvr>
                                      <p:tavLst>
                                        <p:tav tm="0">
                                          <p:val>
                                            <p:strVal val="ppt_x"/>
                                          </p:val>
                                        </p:tav>
                                        <p:tav tm="100000">
                                          <p:val>
                                            <p:strVal val="ppt_x"/>
                                          </p:val>
                                        </p:tav>
                                      </p:tavLst>
                                    </p:anim>
                                    <p:anim calcmode="lin" valueType="num">
                                      <p:cBhvr additive="base">
                                        <p:cTn id="23" dur="500"/>
                                        <p:tgtEl>
                                          <p:spTgt spid="3">
                                            <p:bg/>
                                          </p:spTgt>
                                        </p:tgtEl>
                                        <p:attrNameLst>
                                          <p:attrName>ppt_y</p:attrName>
                                        </p:attrNameLst>
                                      </p:cBhvr>
                                      <p:tavLst>
                                        <p:tav tm="0">
                                          <p:val>
                                            <p:strVal val="ppt_y"/>
                                          </p:val>
                                        </p:tav>
                                        <p:tav tm="100000">
                                          <p:val>
                                            <p:strVal val="1+ppt_h/2"/>
                                          </p:val>
                                        </p:tav>
                                      </p:tavLst>
                                    </p:anim>
                                    <p:set>
                                      <p:cBhvr>
                                        <p:cTn id="24" dur="1" fill="hold">
                                          <p:stCondLst>
                                            <p:cond delay="499"/>
                                          </p:stCondLst>
                                        </p:cTn>
                                        <p:tgtEl>
                                          <p:spTgt spid="3">
                                            <p:bg/>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3" grpId="1" build="p"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وان 4"/>
          <p:cNvSpPr>
            <a:spLocks noGrp="1"/>
          </p:cNvSpPr>
          <p:nvPr>
            <p:ph type="title"/>
          </p:nvPr>
        </p:nvSpPr>
        <p:spPr/>
        <p:txBody>
          <a:bodyPr>
            <a:normAutofit/>
          </a:bodyPr>
          <a:lstStyle/>
          <a:p>
            <a:r>
              <a:rPr lang="ar-SA" sz="8000" b="1" dirty="0" smtClean="0">
                <a:solidFill>
                  <a:srgbClr val="FFC000"/>
                </a:solidFill>
              </a:rPr>
              <a:t>تابع</a:t>
            </a:r>
            <a:endParaRPr lang="ar-SA" sz="8000" b="1" dirty="0">
              <a:solidFill>
                <a:srgbClr val="FFC000"/>
              </a:solidFill>
            </a:endParaRPr>
          </a:p>
        </p:txBody>
      </p:sp>
      <p:sp>
        <p:nvSpPr>
          <p:cNvPr id="6" name="عنصر نائب للمحتوى 5"/>
          <p:cNvSpPr>
            <a:spLocks noGrp="1"/>
          </p:cNvSpPr>
          <p:nvPr>
            <p:ph idx="1"/>
          </p:nvPr>
        </p:nvSpPr>
        <p:spPr>
          <a:xfrm>
            <a:off x="0" y="1882808"/>
            <a:ext cx="9144000" cy="4975192"/>
          </a:xfrm>
          <a:solidFill>
            <a:schemeClr val="accent1">
              <a:lumMod val="60000"/>
              <a:lumOff val="40000"/>
            </a:schemeClr>
          </a:solidFill>
        </p:spPr>
        <p:txBody>
          <a:bodyPr/>
          <a:lstStyle/>
          <a:p>
            <a:r>
              <a:rPr lang="ar-SA" b="1" dirty="0" smtClean="0"/>
              <a:t>- تفادي بدع الحميات الخاطئة التي لا توفّر الطاقة والمغذيات الضرورية لنشاط “أنزيمات” الجسم لمقاومة التلوث! فعلى سبيل المثال، </a:t>
            </a:r>
            <a:r>
              <a:rPr lang="ar-SA" b="1" dirty="0" err="1" smtClean="0"/>
              <a:t>ان</a:t>
            </a:r>
            <a:r>
              <a:rPr lang="ar-SA" b="1" dirty="0" smtClean="0"/>
              <a:t> التوقف عن تناول البطاطس يحرم الجسم من مادة “</a:t>
            </a:r>
            <a:r>
              <a:rPr lang="ar-SA" b="1" dirty="0" err="1" smtClean="0"/>
              <a:t>الجلوتاثيون</a:t>
            </a:r>
            <a:r>
              <a:rPr lang="ar-SA" b="1" dirty="0" smtClean="0"/>
              <a:t>” التي تعد أساس نظام الأكسدة والاختزال الطارد للسموم والمواد الضارة بالجسم.</a:t>
            </a:r>
            <a:endParaRPr lang="ar-SA" dirty="0"/>
          </a:p>
        </p:txBody>
      </p:sp>
    </p:spTree>
  </p:cSld>
  <p:clrMapOvr>
    <a:masterClrMapping/>
  </p:clrMapOvr>
  <p:transition>
    <p:split/>
    <p:sndAc>
      <p:stSnd>
        <p:snd r:embed="rId2" name="laser.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mph" presetSubtype="2" fill="hold" grpId="0" nodeType="clickEffect">
                                  <p:stCondLst>
                                    <p:cond delay="0"/>
                                  </p:stCondLst>
                                  <p:childTnLst>
                                    <p:anim to="1.5" calcmode="lin" valueType="num">
                                      <p:cBhvr override="childStyle">
                                        <p:cTn id="6" dur="2000" fill="hold"/>
                                        <p:tgtEl>
                                          <p:spTgt spid="5"/>
                                        </p:tgtEl>
                                        <p:attrNameLst>
                                          <p:attrName>style.fontSize</p:attrName>
                                        </p:attrNameLst>
                                      </p:cBhvr>
                                    </p:anim>
                                  </p:childTnLst>
                                </p:cTn>
                              </p:par>
                            </p:childTnLst>
                          </p:cTn>
                        </p:par>
                      </p:childTnLst>
                    </p:cTn>
                  </p:par>
                  <p:par>
                    <p:cTn id="7" fill="hold">
                      <p:stCondLst>
                        <p:cond delay="indefinite"/>
                      </p:stCondLst>
                      <p:childTnLst>
                        <p:par>
                          <p:cTn id="8" fill="hold">
                            <p:stCondLst>
                              <p:cond delay="0"/>
                            </p:stCondLst>
                            <p:childTnLst>
                              <p:par>
                                <p:cTn id="9" presetID="8" presetClass="emph" presetSubtype="0" fill="hold" nodeType="clickEffect">
                                  <p:stCondLst>
                                    <p:cond delay="0"/>
                                  </p:stCondLst>
                                  <p:childTnLst>
                                    <p:animRot by="21600000">
                                      <p:cBhvr>
                                        <p:cTn id="10" dur="2000" fill="hold"/>
                                        <p:tgtEl>
                                          <p:spTgt spid="6">
                                            <p:txEl>
                                              <p:pRg st="0" end="0"/>
                                            </p:txEl>
                                          </p:spTgt>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10" presetClass="exit" presetSubtype="0" fill="hold" nodeType="clickEffect">
                                  <p:stCondLst>
                                    <p:cond delay="0"/>
                                  </p:stCondLst>
                                  <p:childTnLst>
                                    <p:animEffect transition="out" filter="fade">
                                      <p:cBhvr>
                                        <p:cTn id="14" dur="2000"/>
                                        <p:tgtEl>
                                          <p:spTgt spid="6">
                                            <p:txEl>
                                              <p:pRg st="0" end="0"/>
                                            </p:txEl>
                                          </p:spTgt>
                                        </p:tgtEl>
                                      </p:cBhvr>
                                    </p:animEffect>
                                    <p:set>
                                      <p:cBhvr>
                                        <p:cTn id="15" dur="1" fill="hold">
                                          <p:stCondLst>
                                            <p:cond delay="1999"/>
                                          </p:stCondLst>
                                        </p:cTn>
                                        <p:tgtEl>
                                          <p:spTgt spid="6">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8000" dirty="0" smtClean="0">
                <a:solidFill>
                  <a:srgbClr val="FFFF00"/>
                </a:solidFill>
              </a:rPr>
              <a:t>مهم جدا</a:t>
            </a:r>
            <a:endParaRPr lang="ar-SA" sz="8000" dirty="0">
              <a:solidFill>
                <a:srgbClr val="FFFF00"/>
              </a:solidFill>
            </a:endParaRPr>
          </a:p>
        </p:txBody>
      </p:sp>
      <p:sp>
        <p:nvSpPr>
          <p:cNvPr id="3" name="عنصر نائب للمحتوى 2"/>
          <p:cNvSpPr>
            <a:spLocks noGrp="1"/>
          </p:cNvSpPr>
          <p:nvPr>
            <p:ph idx="1"/>
          </p:nvPr>
        </p:nvSpPr>
        <p:spPr/>
        <p:txBody>
          <a:bodyPr>
            <a:normAutofit/>
          </a:bodyPr>
          <a:lstStyle/>
          <a:p>
            <a:r>
              <a:rPr lang="ar-SA" b="1" dirty="0" smtClean="0"/>
              <a:t>- </a:t>
            </a:r>
            <a:br>
              <a:rPr lang="ar-SA" b="1" dirty="0" smtClean="0"/>
            </a:br>
            <a:endParaRPr lang="ar-SA" dirty="0"/>
          </a:p>
        </p:txBody>
      </p:sp>
      <p:sp>
        <p:nvSpPr>
          <p:cNvPr id="4" name="عنصر نائب للمحتوى 3"/>
          <p:cNvSpPr>
            <a:spLocks noGrp="1"/>
          </p:cNvSpPr>
          <p:nvPr>
            <p:ph sz="half" idx="4294967295"/>
          </p:nvPr>
        </p:nvSpPr>
        <p:spPr>
          <a:xfrm>
            <a:off x="0" y="1722438"/>
            <a:ext cx="9144000" cy="4525962"/>
          </a:xfrm>
        </p:spPr>
        <p:txBody>
          <a:bodyPr>
            <a:normAutofit/>
          </a:bodyPr>
          <a:lstStyle/>
          <a:p>
            <a:pPr>
              <a:buNone/>
            </a:pPr>
            <a:r>
              <a:rPr lang="ar-SA" b="1" dirty="0" smtClean="0"/>
              <a:t/>
            </a:r>
            <a:br>
              <a:rPr lang="ar-SA" b="1" dirty="0" smtClean="0"/>
            </a:br>
            <a:endParaRPr lang="ar-SA" dirty="0"/>
          </a:p>
        </p:txBody>
      </p:sp>
      <p:sp>
        <p:nvSpPr>
          <p:cNvPr id="5" name="مستطيل 4"/>
          <p:cNvSpPr/>
          <p:nvPr/>
        </p:nvSpPr>
        <p:spPr>
          <a:xfrm>
            <a:off x="0" y="2551836"/>
            <a:ext cx="9144000" cy="2554545"/>
          </a:xfrm>
          <a:prstGeom prst="rect">
            <a:avLst/>
          </a:prstGeom>
          <a:solidFill>
            <a:srgbClr val="FFFFCC"/>
          </a:solidFill>
        </p:spPr>
        <p:txBody>
          <a:bodyPr wrap="square">
            <a:spAutoFit/>
          </a:bodyPr>
          <a:lstStyle/>
          <a:p>
            <a:r>
              <a:rPr lang="ar-SA" sz="3200" b="1" dirty="0" smtClean="0">
                <a:solidFill>
                  <a:schemeClr val="accent1">
                    <a:lumMod val="50000"/>
                  </a:schemeClr>
                </a:solidFill>
              </a:rPr>
              <a:t>لا يتطلب الحفاظ على الوزن الصحيح الحرمان من الطعام أو المداومة على تناول الأطعمة منخفضة السعرات الحرارية، بل يتحقق بتناول الطعام الصحي، ومضغه جيداً، فقط عند الشعور بالجوع.</a:t>
            </a:r>
            <a:endParaRPr lang="ar-SA" sz="3200" dirty="0">
              <a:solidFill>
                <a:schemeClr val="accent1">
                  <a:lumMod val="50000"/>
                </a:schemeClr>
              </a:solidFill>
            </a:endParaRPr>
          </a:p>
        </p:txBody>
      </p:sp>
    </p:spTree>
  </p:cSld>
  <p:clrMapOvr>
    <a:masterClrMapping/>
  </p:clrMapOvr>
  <p:transition>
    <p:split/>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2"/>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4" presetClass="path" presetSubtype="0" accel="50000" decel="50000" fill="hold" grpId="1" nodeType="clickEffect">
                                  <p:stCondLst>
                                    <p:cond delay="0"/>
                                  </p:stCondLst>
                                  <p:childTnLst>
                                    <p:animMotion origin="layout" path="M 0 0  L 0.125 0  L 0.188 0.1451  L 0.125 0.28887  L 0 0.28887  L -0.063 0.1451  L 0 0  Z" pathEditMode="relative" ptsTypes="">
                                      <p:cBhvr>
                                        <p:cTn id="10" dur="2000" fill="hold"/>
                                        <p:tgtEl>
                                          <p:spTgt spid="2"/>
                                        </p:tgtEl>
                                        <p:attrNameLst>
                                          <p:attrName>ppt_x</p:attrName>
                                          <p:attrName>ppt_y</p:attrName>
                                        </p:attrNameLst>
                                      </p:cBhvr>
                                    </p:animMotion>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linds(horizontal)">
                                      <p:cBhvr>
                                        <p:cTn id="15" dur="5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24" presetClass="entr" presetSubtype="0" fill="hold" grpId="2" nodeType="clickEffect">
                                  <p:stCondLst>
                                    <p:cond delay="0"/>
                                  </p:stCondLst>
                                  <p:childTnLst>
                                    <p:set>
                                      <p:cBhvr>
                                        <p:cTn id="19" dur="1" fill="hold">
                                          <p:stCondLst>
                                            <p:cond delay="0"/>
                                          </p:stCondLst>
                                        </p:cTn>
                                        <p:tgtEl>
                                          <p:spTgt spid="2"/>
                                        </p:tgtEl>
                                        <p:attrNameLst>
                                          <p:attrName>style.visibility</p:attrName>
                                        </p:attrNameLst>
                                      </p:cBhvr>
                                      <p:to>
                                        <p:strVal val="visible"/>
                                      </p:to>
                                    </p:set>
                                    <p:anim to="" calcmode="lin" valueType="num">
                                      <p:cBhvr>
                                        <p:cTn id="20" dur="1" fill="hold"/>
                                        <p:tgtEl>
                                          <p:spTgt spid="2"/>
                                        </p:tgtEl>
                                        <p:attrNameLst>
                                          <p:attrName/>
                                        </p:attrNameLst>
                                      </p:cBhvr>
                                    </p:anim>
                                  </p:childTnLst>
                                </p:cTn>
                              </p:par>
                            </p:childTnLst>
                          </p:cTn>
                        </p:par>
                      </p:childTnLst>
                    </p:cTn>
                  </p:par>
                  <p:par>
                    <p:cTn id="21" fill="hold">
                      <p:stCondLst>
                        <p:cond delay="indefinite"/>
                      </p:stCondLst>
                      <p:childTnLst>
                        <p:par>
                          <p:cTn id="22" fill="hold">
                            <p:stCondLst>
                              <p:cond delay="0"/>
                            </p:stCondLst>
                            <p:childTnLst>
                              <p:par>
                                <p:cTn id="23" presetID="2" presetClass="emph" presetSubtype="0" grpId="1" nodeType="clickEffect">
                                  <p:stCondLst>
                                    <p:cond delay="0"/>
                                  </p:stCondLst>
                                  <p:childTnLst>
                                    <p:set>
                                      <p:cBhvr override="childStyle">
                                        <p:cTn id="24" dur="indefinite"/>
                                        <p:tgtEl>
                                          <p:spTgt spid="5"/>
                                        </p:tgtEl>
                                        <p:attrNameLst>
                                          <p:attrName>style.fontFamily</p:attrName>
                                        </p:attrNameLst>
                                      </p:cBhvr>
                                      <p:to>
                                        <p:strVal val="Times New Roman"/>
                                      </p:to>
                                    </p:set>
                                  </p:childTnLst>
                                </p:cTn>
                              </p:par>
                            </p:childTnLst>
                          </p:cTn>
                        </p:par>
                      </p:childTnLst>
                    </p:cTn>
                  </p:par>
                  <p:par>
                    <p:cTn id="25" fill="hold">
                      <p:stCondLst>
                        <p:cond delay="indefinite"/>
                      </p:stCondLst>
                      <p:childTnLst>
                        <p:par>
                          <p:cTn id="26" fill="hold">
                            <p:stCondLst>
                              <p:cond delay="0"/>
                            </p:stCondLst>
                            <p:childTnLst>
                              <p:par>
                                <p:cTn id="27" presetID="5" presetClass="emph" presetSubtype="1" grpId="2" nodeType="clickEffect">
                                  <p:stCondLst>
                                    <p:cond delay="0"/>
                                  </p:stCondLst>
                                  <p:childTnLst>
                                    <p:set>
                                      <p:cBhvr override="childStyle">
                                        <p:cTn id="28" dur="indefinite"/>
                                        <p:tgtEl>
                                          <p:spTgt spid="5"/>
                                        </p:tgtEl>
                                        <p:attrNameLst>
                                          <p:attrName>style.fontStyle</p:attrName>
                                        </p:attrNameLst>
                                      </p:cBhvr>
                                      <p:to>
                                        <p:strVal val="normal"/>
                                      </p:to>
                                    </p:set>
                                    <p:set>
                                      <p:cBhvr override="childStyle">
                                        <p:cTn id="29" dur="indefinite"/>
                                        <p:tgtEl>
                                          <p:spTgt spid="5"/>
                                        </p:tgtEl>
                                        <p:attrNameLst>
                                          <p:attrName>style.fontWeight</p:attrName>
                                        </p:attrNameLst>
                                      </p:cBhvr>
                                      <p:to>
                                        <p:strVal val="bold"/>
                                      </p:to>
                                    </p:set>
                                    <p:set>
                                      <p:cBhvr override="childStyle">
                                        <p:cTn id="30" dur="indefinite"/>
                                        <p:tgtEl>
                                          <p:spTgt spid="5"/>
                                        </p:tgtEl>
                                        <p:attrNameLst>
                                          <p:attrName>style.textDecorationUnderline</p:attrName>
                                        </p:attrNameLst>
                                      </p:cBhvr>
                                      <p:to>
                                        <p:strVal val="false"/>
                                      </p:to>
                                    </p:se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3" nodeType="clickEffect">
                                  <p:stCondLst>
                                    <p:cond delay="0"/>
                                  </p:stCondLst>
                                  <p:childTnLst>
                                    <p:set>
                                      <p:cBhvr>
                                        <p:cTn id="34" dur="1" fill="hold">
                                          <p:stCondLst>
                                            <p:cond delay="0"/>
                                          </p:stCondLst>
                                        </p:cTn>
                                        <p:tgtEl>
                                          <p:spTgt spid="5"/>
                                        </p:tgtEl>
                                        <p:attrNameLst>
                                          <p:attrName>style.visibility</p:attrName>
                                        </p:attrNameLst>
                                      </p:cBhvr>
                                      <p:to>
                                        <p:strVal val="visible"/>
                                      </p:to>
                                    </p:set>
                                    <p:animEffect transition="in" filter="blinds(horizontal)">
                                      <p:cBhvr>
                                        <p:cTn id="3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2" grpId="2"/>
      <p:bldP spid="5" grpId="0" animBg="1"/>
      <p:bldP spid="5" grpId="1" animBg="1"/>
      <p:bldP spid="5" grpId="2" animBg="1"/>
      <p:bldP spid="5" grpId="3"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6000" b="1" dirty="0" smtClean="0"/>
              <a:t>تابع النصائح </a:t>
            </a:r>
            <a:r>
              <a:rPr lang="ar-SA" sz="6000" b="1" dirty="0" err="1" smtClean="0"/>
              <a:t>انتبهى</a:t>
            </a:r>
            <a:endParaRPr lang="ar-SA" sz="6000" b="1" dirty="0"/>
          </a:p>
        </p:txBody>
      </p:sp>
      <p:sp>
        <p:nvSpPr>
          <p:cNvPr id="3" name="عنصر نائب للمحتوى 2"/>
          <p:cNvSpPr>
            <a:spLocks noGrp="1"/>
          </p:cNvSpPr>
          <p:nvPr>
            <p:ph sz="half" idx="1"/>
          </p:nvPr>
        </p:nvSpPr>
        <p:spPr/>
        <p:txBody>
          <a:bodyPr>
            <a:normAutofit fontScale="92500" lnSpcReduction="20000"/>
          </a:bodyPr>
          <a:lstStyle/>
          <a:p>
            <a:endParaRPr lang="ar-SA"/>
          </a:p>
        </p:txBody>
      </p:sp>
      <p:sp>
        <p:nvSpPr>
          <p:cNvPr id="4" name="عنصر نائب للمحتوى 3"/>
          <p:cNvSpPr>
            <a:spLocks noGrp="1"/>
          </p:cNvSpPr>
          <p:nvPr>
            <p:ph sz="half" idx="2"/>
          </p:nvPr>
        </p:nvSpPr>
        <p:spPr>
          <a:xfrm>
            <a:off x="1071538" y="1447800"/>
            <a:ext cx="7611452" cy="4572000"/>
          </a:xfrm>
          <a:solidFill>
            <a:srgbClr val="FFFFCC"/>
          </a:solidFill>
        </p:spPr>
        <p:txBody>
          <a:bodyPr>
            <a:normAutofit fontScale="92500" lnSpcReduction="20000"/>
          </a:bodyPr>
          <a:lstStyle/>
          <a:p>
            <a:r>
              <a:rPr lang="ar-SA" b="1" dirty="0" smtClean="0">
                <a:solidFill>
                  <a:schemeClr val="accent1">
                    <a:lumMod val="50000"/>
                  </a:schemeClr>
                </a:solidFill>
              </a:rPr>
              <a:t>- البدء بإقصاء السكر والمحليات الصناعية من البرنامج الغذائي والتي تؤدي إلى زيادة الرغبة بتناول المشروبات والمأكولات السكرية، واستبدالها بسكر الفاكهة في </a:t>
            </a:r>
            <a:r>
              <a:rPr lang="ar-SA" b="1" dirty="0" err="1" smtClean="0">
                <a:solidFill>
                  <a:schemeClr val="accent1">
                    <a:lumMod val="50000"/>
                  </a:schemeClr>
                </a:solidFill>
              </a:rPr>
              <a:t>تحلية</a:t>
            </a:r>
            <a:r>
              <a:rPr lang="ar-SA" b="1" dirty="0" smtClean="0">
                <a:solidFill>
                  <a:schemeClr val="accent1">
                    <a:lumMod val="50000"/>
                  </a:schemeClr>
                </a:solidFill>
              </a:rPr>
              <a:t> حبوب الإفطار والحلويات، كما يمكن إضافة سكر “</a:t>
            </a:r>
            <a:r>
              <a:rPr lang="ar-SA" b="1" dirty="0" err="1" smtClean="0">
                <a:solidFill>
                  <a:schemeClr val="accent1">
                    <a:lumMod val="50000"/>
                  </a:schemeClr>
                </a:solidFill>
              </a:rPr>
              <a:t>الفركتوز</a:t>
            </a:r>
            <a:r>
              <a:rPr lang="ar-SA" b="1" dirty="0" smtClean="0">
                <a:solidFill>
                  <a:schemeClr val="accent1">
                    <a:lumMod val="50000"/>
                  </a:schemeClr>
                </a:solidFill>
              </a:rPr>
              <a:t>” إلى المشروبات، حتى تزول الرغبة بذلك.</a:t>
            </a:r>
            <a:br>
              <a:rPr lang="ar-SA" b="1" dirty="0" smtClean="0">
                <a:solidFill>
                  <a:schemeClr val="accent1">
                    <a:lumMod val="50000"/>
                  </a:schemeClr>
                </a:solidFill>
              </a:rPr>
            </a:br>
            <a:r>
              <a:rPr lang="ar-SA" b="1" dirty="0" smtClean="0">
                <a:solidFill>
                  <a:schemeClr val="accent1">
                    <a:lumMod val="50000"/>
                  </a:schemeClr>
                </a:solidFill>
              </a:rPr>
              <a:t>- لا تنصتي لمقولة أن ممارسة الرياضة تزيد الشهية، وتعيق إنقاص الوزن، فممارسة التمرينات الرياضية بانتظام، تزيد من سرعة عملية التمثيل الغذائي بالجسم، وتزيد من الطاقة لمدة 48 ساعة.لذا، ينصح بممارسة الرياضة ثلاث مرات أسبوعياً، والحرص على أداء تمرينات “</a:t>
            </a:r>
            <a:r>
              <a:rPr lang="ar-SA" b="1" dirty="0" err="1" smtClean="0">
                <a:solidFill>
                  <a:schemeClr val="accent1">
                    <a:lumMod val="50000"/>
                  </a:schemeClr>
                </a:solidFill>
              </a:rPr>
              <a:t>الأيروبكس</a:t>
            </a:r>
            <a:r>
              <a:rPr lang="ar-SA" b="1" dirty="0" smtClean="0">
                <a:solidFill>
                  <a:schemeClr val="accent1">
                    <a:lumMod val="50000"/>
                  </a:schemeClr>
                </a:solidFill>
              </a:rPr>
              <a:t>” التي تمنح الجسم ما يحتاجه من الأكسجين اللازم لتنفس العضلات وبالتالي زيادة </a:t>
            </a:r>
            <a:r>
              <a:rPr lang="ar-SA" b="1" dirty="0" err="1" smtClean="0">
                <a:solidFill>
                  <a:schemeClr val="accent1">
                    <a:lumMod val="50000"/>
                  </a:schemeClr>
                </a:solidFill>
              </a:rPr>
              <a:t>الاحراق</a:t>
            </a:r>
            <a:r>
              <a:rPr lang="ar-SA" b="1" dirty="0" smtClean="0">
                <a:solidFill>
                  <a:schemeClr val="accent1">
                    <a:lumMod val="50000"/>
                  </a:schemeClr>
                </a:solidFill>
              </a:rPr>
              <a:t>.</a:t>
            </a:r>
            <a:br>
              <a:rPr lang="ar-SA" b="1" dirty="0" smtClean="0">
                <a:solidFill>
                  <a:schemeClr val="accent1">
                    <a:lumMod val="50000"/>
                  </a:schemeClr>
                </a:solidFill>
              </a:rPr>
            </a:br>
            <a:endParaRPr lang="ar-SA" dirty="0">
              <a:solidFill>
                <a:schemeClr val="accent1">
                  <a:lumMod val="50000"/>
                </a:schemeClr>
              </a:solidFill>
            </a:endParaRPr>
          </a:p>
        </p:txBody>
      </p:sp>
    </p:spTree>
  </p:cSld>
  <p:clrMapOvr>
    <a:masterClrMapping/>
  </p:clrMapOvr>
  <p:transition advClick="0">
    <p:split/>
    <p:sndAc>
      <p:stSnd>
        <p:snd r:embed="rId2" name="push.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4">
                                            <p:bg/>
                                          </p:spTgt>
                                        </p:tgtEl>
                                        <p:attrNameLst>
                                          <p:attrName>style.visibility</p:attrName>
                                        </p:attrNameLst>
                                      </p:cBhvr>
                                      <p:to>
                                        <p:strVal val="visible"/>
                                      </p:to>
                                    </p:set>
                                    <p:animEffect transition="in" filter="wheel(4)">
                                      <p:cBhvr>
                                        <p:cTn id="7" dur="1000"/>
                                        <p:tgtEl>
                                          <p:spTgt spid="4">
                                            <p:bg/>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heel(4)">
                                      <p:cBhvr>
                                        <p:cTn id="12" dur="1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وان 4"/>
          <p:cNvSpPr>
            <a:spLocks noGrp="1"/>
          </p:cNvSpPr>
          <p:nvPr>
            <p:ph type="title"/>
          </p:nvPr>
        </p:nvSpPr>
        <p:spPr>
          <a:solidFill>
            <a:srgbClr val="FFFFCC"/>
          </a:solidFill>
        </p:spPr>
        <p:txBody>
          <a:bodyPr/>
          <a:lstStyle/>
          <a:p>
            <a:r>
              <a:rPr lang="ar-SA" b="1" dirty="0" smtClean="0"/>
              <a:t>مازلنا مع النصائح</a:t>
            </a:r>
            <a:endParaRPr lang="ar-SA" b="1" dirty="0"/>
          </a:p>
        </p:txBody>
      </p:sp>
      <p:sp>
        <p:nvSpPr>
          <p:cNvPr id="6" name="عنصر نائب للمحتوى 5"/>
          <p:cNvSpPr>
            <a:spLocks noGrp="1"/>
          </p:cNvSpPr>
          <p:nvPr>
            <p:ph idx="1"/>
          </p:nvPr>
        </p:nvSpPr>
        <p:spPr/>
        <p:txBody>
          <a:bodyPr>
            <a:normAutofit lnSpcReduction="10000"/>
          </a:bodyPr>
          <a:lstStyle/>
          <a:p>
            <a:pPr algn="ctr"/>
            <a:endParaRPr lang="ar-SA" b="1" dirty="0" smtClean="0"/>
          </a:p>
          <a:p>
            <a:pPr algn="ctr"/>
            <a:endParaRPr lang="ar-SA" b="1" dirty="0" smtClean="0"/>
          </a:p>
          <a:p>
            <a:pPr algn="ctr"/>
            <a:r>
              <a:rPr lang="ar-SA" b="1" dirty="0" smtClean="0"/>
              <a:t>داومي على تناول المكملات الغذائية والفيتامينات الضرورية للجسم كفيتامين “</a:t>
            </a:r>
            <a:r>
              <a:rPr lang="ar-SA" b="1" dirty="0" err="1" smtClean="0"/>
              <a:t>سي</a:t>
            </a:r>
            <a:r>
              <a:rPr lang="ar-SA" b="1" dirty="0" smtClean="0"/>
              <a:t>”</a:t>
            </a:r>
            <a:r>
              <a:rPr lang="ar-SA" b="1" dirty="0" err="1" smtClean="0"/>
              <a:t>وبي</a:t>
            </a:r>
            <a:r>
              <a:rPr lang="ar-SA" b="1" dirty="0" smtClean="0"/>
              <a:t> 6″ </a:t>
            </a:r>
            <a:r>
              <a:rPr lang="ar-SA" b="1" dirty="0" err="1" smtClean="0"/>
              <a:t>و</a:t>
            </a:r>
            <a:r>
              <a:rPr lang="ar-SA" b="1" dirty="0" smtClean="0"/>
              <a:t>”</a:t>
            </a:r>
            <a:r>
              <a:rPr lang="ar-SA" b="1" dirty="0" err="1" smtClean="0"/>
              <a:t>اي</a:t>
            </a:r>
            <a:r>
              <a:rPr lang="ar-SA" b="1" dirty="0" smtClean="0"/>
              <a:t>”، فقد أثبتت أبحاث صادرة عن معهد التغذية السليمة ببريطانيا الآثار الايجابية لتلك الفيتامينات، وتكذيب المفاهيم الخاطئة التي ارتبطت بإضرارها للصحة، كتسبب فيتامين “</a:t>
            </a:r>
            <a:r>
              <a:rPr lang="ar-SA" b="1" dirty="0" err="1" smtClean="0"/>
              <a:t>سي</a:t>
            </a:r>
            <a:r>
              <a:rPr lang="ar-SA" b="1" dirty="0" smtClean="0"/>
              <a:t>” في تكوين حصى الكلى على المدى الطويل.</a:t>
            </a:r>
            <a:endParaRPr lang="en-US" dirty="0" smtClean="0"/>
          </a:p>
          <a:p>
            <a:endParaRPr lang="ar-SA" dirty="0"/>
          </a:p>
        </p:txBody>
      </p:sp>
    </p:spTree>
  </p:cSld>
  <p:clrMapOvr>
    <a:masterClrMapping/>
  </p:clrMapOvr>
  <p:transition>
    <p:wheel/>
    <p:sndAc>
      <p:stSnd>
        <p:snd r:embed="rId2" name="voltage.wav"/>
      </p:stSnd>
    </p:sndAc>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smtClean="0">
                <a:hlinkClick r:id="rId3"/>
              </a:rPr>
              <a:t>وزارة التربية والتعليم تلزم المدارس بتطبيق “فسحة الحليب” للطلاب</a:t>
            </a:r>
            <a:endParaRPr lang="ar-SA" dirty="0"/>
          </a:p>
        </p:txBody>
      </p:sp>
      <p:sp>
        <p:nvSpPr>
          <p:cNvPr id="3" name="عنصر نائب للمحتوى 2"/>
          <p:cNvSpPr>
            <a:spLocks noGrp="1"/>
          </p:cNvSpPr>
          <p:nvPr>
            <p:ph idx="1"/>
          </p:nvPr>
        </p:nvSpPr>
        <p:spPr/>
        <p:txBody>
          <a:bodyPr/>
          <a:lstStyle/>
          <a:p>
            <a:endParaRPr lang="ar-SA" b="1" dirty="0" smtClean="0"/>
          </a:p>
          <a:p>
            <a:endParaRPr lang="ar-SA" b="1" dirty="0" smtClean="0"/>
          </a:p>
          <a:p>
            <a:endParaRPr lang="ar-SA" b="1" dirty="0" smtClean="0"/>
          </a:p>
          <a:p>
            <a:r>
              <a:rPr lang="ar-SA" sz="5400" b="1" dirty="0" smtClean="0"/>
              <a:t>                       الطائف</a:t>
            </a:r>
            <a:endParaRPr lang="ar-SA" sz="5400" dirty="0"/>
          </a:p>
        </p:txBody>
      </p:sp>
    </p:spTree>
  </p:cSld>
  <p:clrMapOvr>
    <a:masterClrMapping/>
  </p:clrMapOvr>
  <p:transition>
    <p:split orient="vert" dir="in"/>
    <p:sndAc>
      <p:stSnd>
        <p:snd r:embed="rId2" name="applause.wav"/>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1643050"/>
          </a:xfrm>
        </p:spPr>
        <p:style>
          <a:lnRef idx="0">
            <a:schemeClr val="accent1"/>
          </a:lnRef>
          <a:fillRef idx="3">
            <a:schemeClr val="accent1"/>
          </a:fillRef>
          <a:effectRef idx="3">
            <a:schemeClr val="accent1"/>
          </a:effectRef>
          <a:fontRef idx="minor">
            <a:schemeClr val="lt1"/>
          </a:fontRef>
        </p:style>
        <p:txBody>
          <a:bodyPr>
            <a:normAutofit/>
          </a:bodyPr>
          <a:lstStyle/>
          <a:p>
            <a:pPr algn="ctr"/>
            <a:r>
              <a:rPr lang="ar-SA" sz="8000" dirty="0" smtClean="0"/>
              <a:t>محاور البرنامج</a:t>
            </a:r>
            <a:endParaRPr lang="ar-SA" sz="8000" dirty="0"/>
          </a:p>
        </p:txBody>
      </p:sp>
      <p:graphicFrame>
        <p:nvGraphicFramePr>
          <p:cNvPr id="5" name="عنصر نائب للمحتوى 4"/>
          <p:cNvGraphicFramePr>
            <a:graphicFrameLocks noGrp="1"/>
          </p:cNvGraphicFramePr>
          <p:nvPr>
            <p:ph sz="half" idx="1"/>
          </p:nvPr>
        </p:nvGraphicFramePr>
        <p:xfrm>
          <a:off x="0" y="1571612"/>
          <a:ext cx="9144000" cy="52863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split/>
    <p:sndAc>
      <p:stSnd>
        <p:snd r:embed="rId2" name="wind.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6" presetClass="exit" presetSubtype="16" fill="hold" grpId="0" nodeType="clickEffect">
                                  <p:stCondLst>
                                    <p:cond delay="0"/>
                                  </p:stCondLst>
                                  <p:childTnLst>
                                    <p:animEffect transition="out" filter="circle(in)">
                                      <p:cBhvr>
                                        <p:cTn id="13" dur="2000"/>
                                        <p:tgtEl>
                                          <p:spTgt spid="5"/>
                                        </p:tgtEl>
                                      </p:cBhvr>
                                    </p:animEffect>
                                    <p:set>
                                      <p:cBhvr>
                                        <p:cTn id="14" dur="1" fill="hold">
                                          <p:stCondLst>
                                            <p:cond delay="19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Graphic spid="5" grpId="0">
        <p:bldAsOne/>
      </p:bldGraphic>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1666526"/>
          </a:xfrm>
          <a:blipFill>
            <a:blip r:embed="rId3"/>
            <a:stretch>
              <a:fillRect/>
            </a:stretch>
          </a:blipFill>
        </p:spPr>
        <p:txBody>
          <a:bodyPr>
            <a:normAutofit/>
          </a:bodyPr>
          <a:lstStyle/>
          <a:p>
            <a:r>
              <a:rPr lang="ar-SA" sz="6000" b="1" dirty="0" smtClean="0">
                <a:solidFill>
                  <a:srgbClr val="FFC000"/>
                </a:solidFill>
              </a:rPr>
              <a:t>فرصة الحليب </a:t>
            </a:r>
            <a:endParaRPr lang="ar-SA" sz="6000" b="1" dirty="0">
              <a:solidFill>
                <a:srgbClr val="FFC000"/>
              </a:solidFill>
            </a:endParaRPr>
          </a:p>
        </p:txBody>
      </p:sp>
      <p:sp>
        <p:nvSpPr>
          <p:cNvPr id="3" name="عنصر نائب للمحتوى 2"/>
          <p:cNvSpPr>
            <a:spLocks noGrp="1"/>
          </p:cNvSpPr>
          <p:nvPr>
            <p:ph idx="1"/>
          </p:nvPr>
        </p:nvSpPr>
        <p:spPr>
          <a:xfrm>
            <a:off x="0" y="1571612"/>
            <a:ext cx="9144000" cy="5286388"/>
          </a:xfrm>
          <a:solidFill>
            <a:srgbClr val="99FF66"/>
          </a:solidFill>
        </p:spPr>
        <p:txBody>
          <a:bodyPr>
            <a:noAutofit/>
          </a:bodyPr>
          <a:lstStyle/>
          <a:p>
            <a:pPr lvl="1"/>
            <a:r>
              <a:rPr lang="ar-SA" sz="2400" b="1" dirty="0" smtClean="0">
                <a:solidFill>
                  <a:srgbClr val="002060"/>
                </a:solidFill>
              </a:rPr>
              <a:t>اقتطعت وزارة التربية والتعليم 10 دقائق من وقت وجود الطلاب داخل دورها التعليمية لإقناعهم بأهمية شرب الحليب وتناول التمر، وألزمت الوزارة أخيراً المدارس بتطبيق برنامج “الحليب المدرسي“ مرجعة ذلك التوجه إلى أهمية تناول الحليب للحفاظ على صحة الطلاب وطالبت “التربية“ بضرورة الاستفادة من كل الأفكار والفرص المتاحة وبذل الجهود لإنجاح البرنامج وتحقيق الأهداف العامة له، مشددة على ضرورة توفير الحليب في المقاصف المدرسية بناء على الاشتراطات الصحية للمقاصف المدرسية.وأقرت الوزارة تطبيق البرنامج على جميع طلاب الصفوف الثلاثة الأولى، داعية في الوقت ذاته إلى تشجيع الطلاب على تناول التمر مع الحليب، نظراً إلى أنهما يشكلان وجبة غذائية متكاملة.</a:t>
            </a:r>
            <a:br>
              <a:rPr lang="ar-SA" sz="2400" b="1" dirty="0" smtClean="0">
                <a:solidFill>
                  <a:srgbClr val="002060"/>
                </a:solidFill>
              </a:rPr>
            </a:br>
            <a:endParaRPr lang="ar-SA" sz="2400" dirty="0">
              <a:solidFill>
                <a:srgbClr val="002060"/>
              </a:solidFill>
            </a:endParaRPr>
          </a:p>
        </p:txBody>
      </p:sp>
    </p:spTree>
  </p:cSld>
  <p:clrMapOvr>
    <a:masterClrMapping/>
  </p:clrMapOvr>
  <p:transition>
    <p:split/>
    <p:sndAc>
      <p:stSnd>
        <p:snd r:embed="rId2" name="wind.wav"/>
      </p:stSnd>
    </p:sndAc>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7200" b="1" dirty="0" smtClean="0">
                <a:solidFill>
                  <a:srgbClr val="FF9966"/>
                </a:solidFill>
              </a:rPr>
              <a:t>فرصة الحليب</a:t>
            </a:r>
            <a:endParaRPr lang="ar-SA" sz="7200" b="1" dirty="0">
              <a:solidFill>
                <a:srgbClr val="FF9966"/>
              </a:solidFill>
            </a:endParaRPr>
          </a:p>
        </p:txBody>
      </p:sp>
      <p:sp>
        <p:nvSpPr>
          <p:cNvPr id="3" name="عنصر نائب للمحتوى 2"/>
          <p:cNvSpPr>
            <a:spLocks noGrp="1"/>
          </p:cNvSpPr>
          <p:nvPr>
            <p:ph idx="1"/>
          </p:nvPr>
        </p:nvSpPr>
        <p:spPr>
          <a:solidFill>
            <a:srgbClr val="99FF66"/>
          </a:solidFill>
        </p:spPr>
        <p:txBody>
          <a:bodyPr>
            <a:normAutofit fontScale="77500" lnSpcReduction="20000"/>
          </a:bodyPr>
          <a:lstStyle/>
          <a:p>
            <a:r>
              <a:rPr lang="ar-SA" b="1" dirty="0" smtClean="0">
                <a:solidFill>
                  <a:srgbClr val="002060"/>
                </a:solidFill>
              </a:rPr>
              <a:t>وترتكز فكرة البرنامج على تخصيص فترة زمنية من وقت المدرسة لشرب الحليب وإكساب الطلاب معلومات عن فوائده في بداية اليوم الدراسي في جو اجتماعي مدعم بالوسائل التربوية المناسبة، على أن يتم هذا العمل بالتعاون والتنسيق مع المدرسة وأسرة الطالب ومنسوبي الصحة المدرسية.ويهدف البرنامج إلى تشجيع الطلاب على تناول الحليب بانتظام وتعليمهم بعض الآداب الإسلامية عند تناول الطعام، وتعزيز التعاون بين المدرسة والبيت في ما يتعلق بصحة الطالب، وتفعيل دور الصحة المدرسية في مجالات التغذية والتوعية الغذائية، على أن تبدأ فسحة الحليب فبل نهاية الحصة الأولى بخمس دقائق وتدمج في الفسحة التي تفصل الحصة الأولى عن الثانية بحيث يبلغ الوقت المقدر لفسحة الحليب 10 دقائق.</a:t>
            </a:r>
            <a:br>
              <a:rPr lang="ar-SA" b="1" dirty="0" smtClean="0">
                <a:solidFill>
                  <a:srgbClr val="002060"/>
                </a:solidFill>
              </a:rPr>
            </a:br>
            <a:endParaRPr lang="ar-SA" dirty="0">
              <a:solidFill>
                <a:srgbClr val="002060"/>
              </a:solidFill>
            </a:endParaRPr>
          </a:p>
        </p:txBody>
      </p:sp>
    </p:spTree>
  </p:cSld>
  <p:clrMapOvr>
    <a:masterClrMapping/>
  </p:clrMapOvr>
  <p:transition>
    <p:split/>
    <p:sndAc>
      <p:stSnd>
        <p:snd r:embed="rId2" name="wind.wav"/>
      </p:stSnd>
    </p:sndAc>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1857364"/>
          </a:xfrm>
          <a:blipFill>
            <a:blip r:embed="rId3"/>
            <a:stretch>
              <a:fillRect/>
            </a:stretch>
          </a:blipFill>
        </p:spPr>
        <p:txBody>
          <a:bodyPr>
            <a:normAutofit/>
          </a:bodyPr>
          <a:lstStyle/>
          <a:p>
            <a:r>
              <a:rPr lang="ar-SA" sz="8000" b="1" dirty="0" smtClean="0">
                <a:solidFill>
                  <a:schemeClr val="bg2">
                    <a:lumMod val="75000"/>
                  </a:schemeClr>
                </a:solidFill>
              </a:rPr>
              <a:t>حليب ــــ  حليب</a:t>
            </a:r>
            <a:endParaRPr lang="ar-SA" sz="8000" b="1" dirty="0">
              <a:solidFill>
                <a:schemeClr val="bg2">
                  <a:lumMod val="75000"/>
                </a:schemeClr>
              </a:solidFill>
            </a:endParaRPr>
          </a:p>
        </p:txBody>
      </p:sp>
      <p:sp>
        <p:nvSpPr>
          <p:cNvPr id="3" name="عنصر نائب للمحتوى 2"/>
          <p:cNvSpPr>
            <a:spLocks noGrp="1"/>
          </p:cNvSpPr>
          <p:nvPr>
            <p:ph idx="1"/>
          </p:nvPr>
        </p:nvSpPr>
        <p:spPr>
          <a:xfrm>
            <a:off x="0" y="1882808"/>
            <a:ext cx="9144000" cy="4975192"/>
          </a:xfrm>
          <a:solidFill>
            <a:schemeClr val="accent1">
              <a:lumMod val="60000"/>
              <a:lumOff val="40000"/>
            </a:schemeClr>
          </a:solidFill>
        </p:spPr>
        <p:txBody>
          <a:bodyPr>
            <a:normAutofit fontScale="85000" lnSpcReduction="20000"/>
          </a:bodyPr>
          <a:lstStyle/>
          <a:p>
            <a:pPr lvl="3">
              <a:buNone/>
            </a:pPr>
            <a:r>
              <a:rPr lang="ar-SA" sz="2600" b="1" dirty="0" smtClean="0">
                <a:solidFill>
                  <a:schemeClr val="accent5">
                    <a:lumMod val="50000"/>
                  </a:schemeClr>
                </a:solidFill>
              </a:rPr>
              <a:t>وأكدت الوزارة أن البرنامج يعمل على تشجيع الأطفال على شرب الحليب من خلال الاستمتاع </a:t>
            </a:r>
            <a:r>
              <a:rPr lang="ar-SA" sz="2600" b="1" dirty="0" err="1" smtClean="0">
                <a:solidFill>
                  <a:schemeClr val="accent5">
                    <a:lumMod val="50000"/>
                  </a:schemeClr>
                </a:solidFill>
              </a:rPr>
              <a:t>بـ</a:t>
            </a:r>
            <a:r>
              <a:rPr lang="ar-SA" sz="2600" b="1" dirty="0" smtClean="0">
                <a:solidFill>
                  <a:schemeClr val="accent5">
                    <a:lumMod val="50000"/>
                  </a:schemeClr>
                </a:solidFill>
              </a:rPr>
              <a:t>”فسحة الحليب” وما شابهها ولا يجبرون على تناوله، ورفع الوعي بأهمية الحليب لدى أولياء الأمور والطلاب يمهد الطريق لنجاح البرنامج، والاقتصار على الحليب طويل الأجل فقط لصعوبة استمرار تبريد الحليب الطازج واحتمال تسببه في التسمم الغذائي، كما يسمح بالحليب كامل الدسم وقليل الدسم السادة وبنكهات </a:t>
            </a:r>
            <a:r>
              <a:rPr lang="ar-SA" sz="2600" b="1" dirty="0" err="1" smtClean="0">
                <a:solidFill>
                  <a:schemeClr val="accent5">
                    <a:lumMod val="50000"/>
                  </a:schemeClr>
                </a:solidFill>
              </a:rPr>
              <a:t>الشوكولاته</a:t>
            </a:r>
            <a:r>
              <a:rPr lang="ar-SA" sz="2600" b="1" dirty="0" smtClean="0">
                <a:solidFill>
                  <a:schemeClr val="accent5">
                    <a:lumMod val="50000"/>
                  </a:schemeClr>
                </a:solidFill>
              </a:rPr>
              <a:t> والفراولة والموز شريطة أن يكون في عبوة محكمة من النوع طويل الأجل ويمكن لإدارة المدرسة تنظيم برنامج الحليب المدرسي من خلال المقصف المدرسي، وفق آلية مناسبة يراعى فيها تقديم معلومات </a:t>
            </a:r>
            <a:r>
              <a:rPr lang="ar-SA" sz="2600" b="1" dirty="0" err="1" smtClean="0">
                <a:solidFill>
                  <a:schemeClr val="accent5">
                    <a:lumMod val="50000"/>
                  </a:schemeClr>
                </a:solidFill>
              </a:rPr>
              <a:t>توعوية</a:t>
            </a:r>
            <a:r>
              <a:rPr lang="ar-SA" sz="2600" b="1" dirty="0" smtClean="0">
                <a:solidFill>
                  <a:schemeClr val="accent5">
                    <a:lumMod val="50000"/>
                  </a:schemeClr>
                </a:solidFill>
              </a:rPr>
              <a:t> عن فوائد الحليب وتقديم الحوافز وعناصر التشجيع والمكافأة للطلاب والفصول التي ينتظم جميع طلابها في البرنامج ويشاركون فيه، مع مراعاة التنسيق لضمان مشاركة الطلاب الذين لا تسمح ظروفهم المادية بإحضار الحليب من المنزل، بحيث يتم تزويدهم </a:t>
            </a:r>
            <a:r>
              <a:rPr lang="ar-SA" sz="2600" b="1" dirty="0" err="1" smtClean="0">
                <a:solidFill>
                  <a:schemeClr val="accent5">
                    <a:lumMod val="50000"/>
                  </a:schemeClr>
                </a:solidFill>
              </a:rPr>
              <a:t>به</a:t>
            </a:r>
            <a:r>
              <a:rPr lang="ar-SA" sz="2600" b="1" dirty="0" smtClean="0">
                <a:solidFill>
                  <a:schemeClr val="accent5">
                    <a:lumMod val="50000"/>
                  </a:schemeClr>
                </a:solidFill>
              </a:rPr>
              <a:t> من المقصف وبالجهود الذاتية كالصندوق المدرسي والمساهمات الخيرية.</a:t>
            </a:r>
            <a:endParaRPr lang="en-US" sz="2600" dirty="0" smtClean="0">
              <a:solidFill>
                <a:schemeClr val="accent5">
                  <a:lumMod val="50000"/>
                </a:schemeClr>
              </a:solidFill>
            </a:endParaRPr>
          </a:p>
          <a:p>
            <a:endParaRPr lang="ar-SA" dirty="0" smtClean="0">
              <a:solidFill>
                <a:schemeClr val="accent5">
                  <a:lumMod val="50000"/>
                </a:schemeClr>
              </a:solidFill>
            </a:endParaRPr>
          </a:p>
          <a:p>
            <a:endParaRPr lang="ar-SA" dirty="0" smtClean="0">
              <a:solidFill>
                <a:schemeClr val="accent5">
                  <a:lumMod val="50000"/>
                </a:schemeClr>
              </a:solidFill>
            </a:endParaRPr>
          </a:p>
          <a:p>
            <a:endParaRPr lang="ar-SA" dirty="0">
              <a:solidFill>
                <a:schemeClr val="accent5">
                  <a:lumMod val="50000"/>
                </a:schemeClr>
              </a:solidFill>
            </a:endParaRPr>
          </a:p>
        </p:txBody>
      </p:sp>
    </p:spTree>
  </p:cSld>
  <p:clrMapOvr>
    <a:masterClrMapping/>
  </p:clrMapOvr>
  <p:transition>
    <p:split/>
    <p:sndAc>
      <p:stSnd>
        <p:snd r:embed="rId2" name="wind.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mph" presetSubtype="0" fill="hold" grpId="0" nodeType="clickEffect">
                                  <p:stCondLst>
                                    <p:cond delay="0"/>
                                  </p:stCondLst>
                                  <p:childTnLst>
                                    <p:animClr clrSpc="hsl" dir="cw">
                                      <p:cBhvr override="childStyle">
                                        <p:cTn id="6" dur="500" fill="hold"/>
                                        <p:tgtEl>
                                          <p:spTgt spid="3">
                                            <p:bg/>
                                          </p:spTgt>
                                        </p:tgtEl>
                                        <p:attrNameLst>
                                          <p:attrName>style.color</p:attrName>
                                        </p:attrNameLst>
                                      </p:cBhvr>
                                      <p:by>
                                        <p:hsl h="-7200000" s="0" l="0"/>
                                      </p:by>
                                    </p:animClr>
                                    <p:animClr clrSpc="hsl" dir="cw">
                                      <p:cBhvr>
                                        <p:cTn id="7" dur="500" fill="hold"/>
                                        <p:tgtEl>
                                          <p:spTgt spid="3">
                                            <p:bg/>
                                          </p:spTgt>
                                        </p:tgtEl>
                                        <p:attrNameLst>
                                          <p:attrName>fillcolor</p:attrName>
                                        </p:attrNameLst>
                                      </p:cBhvr>
                                      <p:by>
                                        <p:hsl h="-7200000" s="0" l="0"/>
                                      </p:by>
                                    </p:animClr>
                                    <p:animClr clrSpc="hsl" dir="cw">
                                      <p:cBhvr>
                                        <p:cTn id="8" dur="500" fill="hold"/>
                                        <p:tgtEl>
                                          <p:spTgt spid="3">
                                            <p:bg/>
                                          </p:spTgt>
                                        </p:tgtEl>
                                        <p:attrNameLst>
                                          <p:attrName>stroke.color</p:attrName>
                                        </p:attrNameLst>
                                      </p:cBhvr>
                                      <p:by>
                                        <p:hsl h="-7200000" s="0" l="0"/>
                                      </p:by>
                                    </p:animClr>
                                    <p:set>
                                      <p:cBhvr>
                                        <p:cTn id="9" dur="500" fill="hold"/>
                                        <p:tgtEl>
                                          <p:spTgt spid="3">
                                            <p:bg/>
                                          </p:spTgt>
                                        </p:tgtEl>
                                        <p:attrNameLst>
                                          <p:attrName>fill.type</p:attrName>
                                        </p:attrNameLst>
                                      </p:cBhvr>
                                      <p:to>
                                        <p:strVal val="solid"/>
                                      </p:to>
                                    </p:set>
                                  </p:childTnLst>
                                </p:cTn>
                              </p:par>
                              <p:par>
                                <p:cTn id="10" presetID="22" presetClass="emph" presetSubtype="0" fill="hold" grpId="0" nodeType="withEffect">
                                  <p:stCondLst>
                                    <p:cond delay="0"/>
                                  </p:stCondLst>
                                  <p:childTnLst>
                                    <p:animClr clrSpc="hsl" dir="cw">
                                      <p:cBhvr override="childStyle">
                                        <p:cTn id="11" dur="500" fill="hold"/>
                                        <p:tgtEl>
                                          <p:spTgt spid="3">
                                            <p:txEl>
                                              <p:pRg st="0" end="0"/>
                                            </p:txEl>
                                          </p:spTgt>
                                        </p:tgtEl>
                                        <p:attrNameLst>
                                          <p:attrName>style.color</p:attrName>
                                        </p:attrNameLst>
                                      </p:cBhvr>
                                      <p:by>
                                        <p:hsl h="-7200000" s="0" l="0"/>
                                      </p:by>
                                    </p:animClr>
                                    <p:animClr clrSpc="hsl" dir="cw">
                                      <p:cBhvr>
                                        <p:cTn id="12" dur="500" fill="hold"/>
                                        <p:tgtEl>
                                          <p:spTgt spid="3">
                                            <p:txEl>
                                              <p:pRg st="0" end="0"/>
                                            </p:txEl>
                                          </p:spTgt>
                                        </p:tgtEl>
                                        <p:attrNameLst>
                                          <p:attrName>fillcolor</p:attrName>
                                        </p:attrNameLst>
                                      </p:cBhvr>
                                      <p:by>
                                        <p:hsl h="-7200000" s="0" l="0"/>
                                      </p:by>
                                    </p:animClr>
                                    <p:animClr clrSpc="hsl" dir="cw">
                                      <p:cBhvr>
                                        <p:cTn id="13" dur="500" fill="hold"/>
                                        <p:tgtEl>
                                          <p:spTgt spid="3">
                                            <p:txEl>
                                              <p:pRg st="0" end="0"/>
                                            </p:txEl>
                                          </p:spTgt>
                                        </p:tgtEl>
                                        <p:attrNameLst>
                                          <p:attrName>stroke.color</p:attrName>
                                        </p:attrNameLst>
                                      </p:cBhvr>
                                      <p:by>
                                        <p:hsl h="-7200000" s="0" l="0"/>
                                      </p:by>
                                    </p:animClr>
                                    <p:set>
                                      <p:cBhvr>
                                        <p:cTn id="14" dur="500" fill="hold"/>
                                        <p:tgtEl>
                                          <p:spTgt spid="3">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وان 4"/>
          <p:cNvSpPr>
            <a:spLocks noGrp="1"/>
          </p:cNvSpPr>
          <p:nvPr>
            <p:ph type="title"/>
          </p:nvPr>
        </p:nvSpPr>
        <p:spPr/>
        <p:txBody>
          <a:bodyPr>
            <a:normAutofit/>
          </a:bodyPr>
          <a:lstStyle/>
          <a:p>
            <a:r>
              <a:rPr lang="ar-SA" sz="6000" dirty="0" smtClean="0"/>
              <a:t>ماهو </a:t>
            </a:r>
            <a:r>
              <a:rPr lang="ar-SA" sz="6000" dirty="0" err="1" smtClean="0"/>
              <a:t>الميكرووف</a:t>
            </a:r>
            <a:r>
              <a:rPr lang="ar-SA" sz="6000" dirty="0" smtClean="0"/>
              <a:t>؟</a:t>
            </a:r>
            <a:endParaRPr lang="ar-SA" sz="6000" dirty="0"/>
          </a:p>
        </p:txBody>
      </p:sp>
      <p:sp>
        <p:nvSpPr>
          <p:cNvPr id="6" name="عنصر نائب للمحتوى 5"/>
          <p:cNvSpPr>
            <a:spLocks noGrp="1"/>
          </p:cNvSpPr>
          <p:nvPr>
            <p:ph idx="1"/>
          </p:nvPr>
        </p:nvSpPr>
        <p:spPr>
          <a:xfrm>
            <a:off x="0" y="1882808"/>
            <a:ext cx="9144000" cy="4975192"/>
          </a:xfrm>
          <a:solidFill>
            <a:srgbClr val="CC3300"/>
          </a:solidFill>
        </p:spPr>
        <p:txBody>
          <a:bodyPr>
            <a:normAutofit/>
          </a:bodyPr>
          <a:lstStyle/>
          <a:p>
            <a:pPr lvl="3"/>
            <a:r>
              <a:rPr lang="ar-SA" sz="2200" b="1" dirty="0" smtClean="0"/>
              <a:t/>
            </a:r>
            <a:br>
              <a:rPr lang="ar-SA" sz="2200" b="1" dirty="0" smtClean="0"/>
            </a:br>
            <a:r>
              <a:rPr lang="ar-SA" sz="2200" b="1" dirty="0" err="1" smtClean="0"/>
              <a:t>اشعة</a:t>
            </a:r>
            <a:r>
              <a:rPr lang="ar-SA" sz="2200" b="1" dirty="0" smtClean="0"/>
              <a:t> المايكروويف هي جزء من </a:t>
            </a:r>
            <a:r>
              <a:rPr lang="ar-SA" sz="2200" b="1" dirty="0" err="1" smtClean="0"/>
              <a:t>الاشعة</a:t>
            </a:r>
            <a:r>
              <a:rPr lang="ar-SA" sz="2200" b="1" dirty="0" smtClean="0"/>
              <a:t> الكهرومغناطيسية ذات طول موجي طويل يقاس بالسنتمتر في المدى من 0.3 إلى 30 سنتمتر تنتج هذه الأشعة في الطبيعة عندما يمر تيار كهربي من خلال موصل وهي تشبه موجات التلفزيون والراديو والجوال. ولهذه </a:t>
            </a:r>
            <a:r>
              <a:rPr lang="ar-SA" sz="2200" b="1" dirty="0" err="1" smtClean="0"/>
              <a:t>الاشعة</a:t>
            </a:r>
            <a:r>
              <a:rPr lang="ar-SA" sz="2200" b="1" dirty="0" smtClean="0"/>
              <a:t> استخدامات عديدة منها في طهي الطعام وهو </a:t>
            </a:r>
            <a:r>
              <a:rPr lang="ar-SA" sz="2200" b="1" dirty="0" err="1" smtClean="0"/>
              <a:t>مايعرف</a:t>
            </a:r>
            <a:r>
              <a:rPr lang="ar-SA" sz="2200" b="1" dirty="0" smtClean="0"/>
              <a:t> بفرن المايكروويف </a:t>
            </a:r>
            <a:r>
              <a:rPr lang="en-US" sz="2200" b="1" dirty="0" smtClean="0"/>
              <a:t>Microwave oven</a:t>
            </a:r>
            <a:r>
              <a:rPr lang="ar-SA" sz="2200" b="1" dirty="0" smtClean="0"/>
              <a:t> كما تستخدم في الاتصالات ونقل المعلومات </a:t>
            </a:r>
            <a:r>
              <a:rPr lang="ar-SA" sz="2200" b="1" dirty="0" err="1" smtClean="0"/>
              <a:t>واجهزة</a:t>
            </a:r>
            <a:r>
              <a:rPr lang="ar-SA" sz="2200" b="1" dirty="0" smtClean="0"/>
              <a:t> الاستشعار عن بعد </a:t>
            </a:r>
            <a:r>
              <a:rPr lang="ar-SA" sz="2200" b="1" dirty="0" err="1" smtClean="0"/>
              <a:t>واجهزة</a:t>
            </a:r>
            <a:r>
              <a:rPr lang="ar-SA" sz="2200" b="1" dirty="0" smtClean="0"/>
              <a:t> الرادار ومن هنا فإن استخدامها في الطهي هو جزء بسيط من تطبيقاتها العملية العديدة، </a:t>
            </a:r>
            <a:br>
              <a:rPr lang="ar-SA" sz="2200" b="1" dirty="0" smtClean="0"/>
            </a:br>
            <a:r>
              <a:rPr lang="ar-SA" sz="2200" b="1" dirty="0" smtClean="0"/>
              <a:t/>
            </a:r>
            <a:br>
              <a:rPr lang="ar-SA" sz="2200" b="1" dirty="0" smtClean="0"/>
            </a:br>
            <a:endParaRPr lang="ar-SA" sz="2200" dirty="0"/>
          </a:p>
        </p:txBody>
      </p:sp>
    </p:spTree>
  </p:cSld>
  <p:clrMapOvr>
    <a:masterClrMapping/>
  </p:clrMapOvr>
  <p:transition>
    <p:split/>
    <p:sndAc>
      <p:stSnd>
        <p:snd r:embed="rId2" name="wind.wav"/>
      </p:stSnd>
    </p:sndAc>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smtClean="0"/>
              <a:t>فكرة عمل فرن المايكروويف </a:t>
            </a:r>
            <a:endParaRPr lang="ar-SA" dirty="0"/>
          </a:p>
        </p:txBody>
      </p:sp>
      <p:sp>
        <p:nvSpPr>
          <p:cNvPr id="3" name="عنصر نائب للمحتوى 2"/>
          <p:cNvSpPr>
            <a:spLocks noGrp="1"/>
          </p:cNvSpPr>
          <p:nvPr>
            <p:ph idx="1"/>
          </p:nvPr>
        </p:nvSpPr>
        <p:spPr>
          <a:xfrm>
            <a:off x="0" y="1882808"/>
            <a:ext cx="9144000" cy="4975192"/>
          </a:xfrm>
          <a:solidFill>
            <a:srgbClr val="FFFF66"/>
          </a:solidFill>
        </p:spPr>
        <p:txBody>
          <a:bodyPr>
            <a:normAutofit fontScale="70000" lnSpcReduction="20000"/>
          </a:bodyPr>
          <a:lstStyle/>
          <a:p>
            <a:r>
              <a:rPr lang="ar-SA" b="1" dirty="0" smtClean="0"/>
              <a:t/>
            </a:r>
            <a:br>
              <a:rPr lang="ar-SA" b="1" dirty="0" smtClean="0"/>
            </a:br>
            <a:r>
              <a:rPr lang="ar-SA" b="1" dirty="0" smtClean="0"/>
              <a:t/>
            </a:r>
            <a:br>
              <a:rPr lang="ar-SA" b="1" dirty="0" smtClean="0"/>
            </a:br>
            <a:r>
              <a:rPr lang="ar-SA" sz="3400" b="1" dirty="0" smtClean="0">
                <a:solidFill>
                  <a:schemeClr val="accent2">
                    <a:lumMod val="50000"/>
                  </a:schemeClr>
                </a:solidFill>
              </a:rPr>
              <a:t>يستخدم فرن المايكروويف </a:t>
            </a:r>
            <a:r>
              <a:rPr lang="ar-SA" sz="3400" b="1" dirty="0" err="1" smtClean="0">
                <a:solidFill>
                  <a:schemeClr val="accent2">
                    <a:lumMod val="50000"/>
                  </a:schemeClr>
                </a:solidFill>
              </a:rPr>
              <a:t>اشعة</a:t>
            </a:r>
            <a:r>
              <a:rPr lang="ar-SA" sz="3400" b="1" dirty="0" smtClean="0">
                <a:solidFill>
                  <a:schemeClr val="accent2">
                    <a:lumMod val="50000"/>
                  </a:schemeClr>
                </a:solidFill>
              </a:rPr>
              <a:t> المايكروويف لتسخين الطعام الموضوع في داخل الفرن، وللعلم فإن </a:t>
            </a:r>
            <a:r>
              <a:rPr lang="ar-SA" sz="3400" b="1" dirty="0" err="1" smtClean="0">
                <a:solidFill>
                  <a:schemeClr val="accent2">
                    <a:lumMod val="50000"/>
                  </a:schemeClr>
                </a:solidFill>
              </a:rPr>
              <a:t>اشعة</a:t>
            </a:r>
            <a:r>
              <a:rPr lang="ar-SA" sz="3400" b="1" dirty="0" smtClean="0">
                <a:solidFill>
                  <a:schemeClr val="accent2">
                    <a:lumMod val="50000"/>
                  </a:schemeClr>
                </a:solidFill>
              </a:rPr>
              <a:t> المايكروويف هي أمواج راديو ذات ترددات 2500 </a:t>
            </a:r>
            <a:r>
              <a:rPr lang="ar-SA" sz="3400" b="1" dirty="0" err="1" smtClean="0">
                <a:solidFill>
                  <a:schemeClr val="accent2">
                    <a:lumMod val="50000"/>
                  </a:schemeClr>
                </a:solidFill>
              </a:rPr>
              <a:t>ميجاهيرتز</a:t>
            </a:r>
            <a:r>
              <a:rPr lang="ar-SA" sz="3400" b="1" dirty="0" smtClean="0">
                <a:solidFill>
                  <a:schemeClr val="accent2">
                    <a:lumMod val="50000"/>
                  </a:schemeClr>
                </a:solidFill>
              </a:rPr>
              <a:t> وهذه </a:t>
            </a:r>
            <a:r>
              <a:rPr lang="ar-SA" sz="3400" b="1" dirty="0" err="1" smtClean="0">
                <a:solidFill>
                  <a:schemeClr val="accent2">
                    <a:lumMod val="50000"/>
                  </a:schemeClr>
                </a:solidFill>
              </a:rPr>
              <a:t>امواج</a:t>
            </a:r>
            <a:r>
              <a:rPr lang="ar-SA" sz="3400" b="1" dirty="0" smtClean="0">
                <a:solidFill>
                  <a:schemeClr val="accent2">
                    <a:lumMod val="50000"/>
                  </a:schemeClr>
                </a:solidFill>
              </a:rPr>
              <a:t> الراديو عند هذا التردد تمتلك خاصية هامة هي:</a:t>
            </a:r>
            <a:r>
              <a:rPr lang="ar-SA" sz="3400" b="1" dirty="0" smtClean="0">
                <a:solidFill>
                  <a:schemeClr val="accent2">
                    <a:lumMod val="50000"/>
                  </a:schemeClr>
                </a:solidFill>
                <a:hlinkClick r:id="rId3"/>
              </a:rPr>
              <a:t>.</a:t>
            </a:r>
            <a:r>
              <a:rPr lang="ar-SA" sz="3400" b="1" dirty="0" smtClean="0">
                <a:solidFill>
                  <a:schemeClr val="accent2">
                    <a:lumMod val="50000"/>
                  </a:schemeClr>
                </a:solidFill>
              </a:rPr>
              <a:t/>
            </a:r>
            <a:br>
              <a:rPr lang="ar-SA" sz="3400" b="1" dirty="0" smtClean="0">
                <a:solidFill>
                  <a:schemeClr val="accent2">
                    <a:lumMod val="50000"/>
                  </a:schemeClr>
                </a:solidFill>
              </a:rPr>
            </a:br>
            <a:r>
              <a:rPr lang="ar-SA" sz="3400" b="1" dirty="0" smtClean="0">
                <a:solidFill>
                  <a:schemeClr val="accent2">
                    <a:lumMod val="50000"/>
                  </a:schemeClr>
                </a:solidFill>
              </a:rPr>
              <a:t/>
            </a:r>
            <a:br>
              <a:rPr lang="ar-SA" sz="3400" b="1" dirty="0" smtClean="0">
                <a:solidFill>
                  <a:schemeClr val="accent2">
                    <a:lumMod val="50000"/>
                  </a:schemeClr>
                </a:solidFill>
              </a:rPr>
            </a:br>
            <a:r>
              <a:rPr lang="ar-SA" sz="3400" b="1" dirty="0" smtClean="0">
                <a:solidFill>
                  <a:schemeClr val="accent2">
                    <a:lumMod val="50000"/>
                  </a:schemeClr>
                </a:solidFill>
              </a:rPr>
              <a:t/>
            </a:r>
            <a:br>
              <a:rPr lang="ar-SA" sz="3400" b="1" dirty="0" smtClean="0">
                <a:solidFill>
                  <a:schemeClr val="accent2">
                    <a:lumMod val="50000"/>
                  </a:schemeClr>
                </a:solidFill>
              </a:rPr>
            </a:br>
            <a:r>
              <a:rPr lang="ar-SA" sz="6300" b="1" dirty="0" smtClean="0">
                <a:solidFill>
                  <a:schemeClr val="accent2">
                    <a:lumMod val="50000"/>
                  </a:schemeClr>
                </a:solidFill>
              </a:rPr>
              <a:t>الخاصية الأولى </a:t>
            </a:r>
            <a:r>
              <a:rPr lang="ar-SA" sz="3400" b="1" dirty="0" smtClean="0">
                <a:solidFill>
                  <a:schemeClr val="accent2">
                    <a:lumMod val="50000"/>
                  </a:schemeClr>
                </a:solidFill>
              </a:rPr>
              <a:t/>
            </a:r>
            <a:br>
              <a:rPr lang="ar-SA" sz="3400" b="1" dirty="0" smtClean="0">
                <a:solidFill>
                  <a:schemeClr val="accent2">
                    <a:lumMod val="50000"/>
                  </a:schemeClr>
                </a:solidFill>
              </a:rPr>
            </a:br>
            <a:r>
              <a:rPr lang="ar-SA" sz="3400" b="1" dirty="0" smtClean="0">
                <a:solidFill>
                  <a:schemeClr val="accent2">
                    <a:lumMod val="50000"/>
                  </a:schemeClr>
                </a:solidFill>
              </a:rPr>
              <a:t/>
            </a:r>
            <a:br>
              <a:rPr lang="ar-SA" sz="3400" b="1" dirty="0" smtClean="0">
                <a:solidFill>
                  <a:schemeClr val="accent2">
                    <a:lumMod val="50000"/>
                  </a:schemeClr>
                </a:solidFill>
              </a:rPr>
            </a:br>
            <a:r>
              <a:rPr lang="ar-SA" sz="3400" b="1" dirty="0" smtClean="0">
                <a:solidFill>
                  <a:schemeClr val="accent2">
                    <a:lumMod val="50000"/>
                  </a:schemeClr>
                </a:solidFill>
              </a:rPr>
              <a:t>أن أشعة المايكروويف تمتص بواسطة الماء والمواد </a:t>
            </a:r>
            <a:r>
              <a:rPr lang="ar-SA" sz="3400" b="1" dirty="0" err="1" smtClean="0">
                <a:solidFill>
                  <a:schemeClr val="accent2">
                    <a:lumMod val="50000"/>
                  </a:schemeClr>
                </a:solidFill>
              </a:rPr>
              <a:t>الدهنية</a:t>
            </a:r>
            <a:r>
              <a:rPr lang="ar-SA" sz="3400" b="1" dirty="0" smtClean="0">
                <a:solidFill>
                  <a:schemeClr val="accent2">
                    <a:lumMod val="50000"/>
                  </a:schemeClr>
                </a:solidFill>
              </a:rPr>
              <a:t> والمواد السكرية، وهذا يعني أن جزيئات تلك المواد التي تحتوي على الماد والدهون والسكريات تمتص هذه </a:t>
            </a:r>
            <a:r>
              <a:rPr lang="ar-SA" sz="3400" b="1" dirty="0" err="1" smtClean="0">
                <a:solidFill>
                  <a:schemeClr val="accent2">
                    <a:lumMod val="50000"/>
                  </a:schemeClr>
                </a:solidFill>
              </a:rPr>
              <a:t>الاشعة</a:t>
            </a:r>
            <a:r>
              <a:rPr lang="ar-SA" sz="3400" b="1" dirty="0" smtClean="0">
                <a:solidFill>
                  <a:schemeClr val="accent2">
                    <a:lumMod val="50000"/>
                  </a:schemeClr>
                </a:solidFill>
              </a:rPr>
              <a:t> من خلال </a:t>
            </a:r>
            <a:r>
              <a:rPr lang="ar-SA" sz="3400" b="1" dirty="0" err="1" smtClean="0">
                <a:solidFill>
                  <a:schemeClr val="accent2">
                    <a:lumMod val="50000"/>
                  </a:schemeClr>
                </a:solidFill>
              </a:rPr>
              <a:t>ذرات</a:t>
            </a:r>
            <a:r>
              <a:rPr lang="ar-SA" sz="3400" b="1" dirty="0" smtClean="0">
                <a:solidFill>
                  <a:schemeClr val="accent2">
                    <a:lumMod val="50000"/>
                  </a:schemeClr>
                </a:solidFill>
              </a:rPr>
              <a:t> وجزيئات تلك المواد وامتصاص هذه </a:t>
            </a:r>
            <a:r>
              <a:rPr lang="ar-SA" sz="3400" b="1" dirty="0" err="1" smtClean="0">
                <a:solidFill>
                  <a:schemeClr val="accent2">
                    <a:lumMod val="50000"/>
                  </a:schemeClr>
                </a:solidFill>
              </a:rPr>
              <a:t>الاشعة</a:t>
            </a:r>
            <a:r>
              <a:rPr lang="ar-SA" sz="3400" b="1" dirty="0" smtClean="0">
                <a:solidFill>
                  <a:schemeClr val="accent2">
                    <a:lumMod val="50000"/>
                  </a:schemeClr>
                </a:solidFill>
              </a:rPr>
              <a:t> (المايكروويف) تكسبها طاقة </a:t>
            </a:r>
            <a:r>
              <a:rPr lang="ar-SA" sz="3400" b="1" dirty="0" err="1" smtClean="0">
                <a:solidFill>
                  <a:schemeClr val="accent2">
                    <a:lumMod val="50000"/>
                  </a:schemeClr>
                </a:solidFill>
              </a:rPr>
              <a:t>تجعلتا</a:t>
            </a:r>
            <a:r>
              <a:rPr lang="ar-SA" sz="3400" b="1" dirty="0" smtClean="0">
                <a:solidFill>
                  <a:schemeClr val="accent2">
                    <a:lumMod val="50000"/>
                  </a:schemeClr>
                </a:solidFill>
              </a:rPr>
              <a:t> تتذبذب بدرجة </a:t>
            </a:r>
            <a:endParaRPr lang="ar-SA" sz="3400" dirty="0">
              <a:solidFill>
                <a:schemeClr val="accent2">
                  <a:lumMod val="50000"/>
                </a:schemeClr>
              </a:solidFill>
            </a:endParaRPr>
          </a:p>
        </p:txBody>
      </p:sp>
    </p:spTree>
  </p:cSld>
  <p:clrMapOvr>
    <a:masterClrMapping/>
  </p:clrMapOvr>
  <p:transition>
    <p:split/>
    <p:sndAc>
      <p:stSnd>
        <p:snd r:embed="rId2" name="wind.wav"/>
      </p:stSnd>
    </p:sndAc>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وان 4"/>
          <p:cNvSpPr>
            <a:spLocks noGrp="1"/>
          </p:cNvSpPr>
          <p:nvPr>
            <p:ph type="title"/>
          </p:nvPr>
        </p:nvSpPr>
        <p:spPr>
          <a:xfrm>
            <a:off x="0" y="0"/>
            <a:ext cx="9144000" cy="1417638"/>
          </a:xfrm>
          <a:solidFill>
            <a:srgbClr val="CCFF66"/>
          </a:solidFill>
          <a:effectLst>
            <a:outerShdw blurRad="50800" dist="38100" dir="8100000" algn="tr" rotWithShape="0">
              <a:prstClr val="black">
                <a:alpha val="40000"/>
              </a:prstClr>
            </a:outerShdw>
          </a:effectLst>
          <a:scene3d>
            <a:camera prst="orthographicFront"/>
            <a:lightRig rig="threePt" dir="t"/>
          </a:scene3d>
          <a:sp3d>
            <a:bevelT prst="angle"/>
          </a:sp3d>
        </p:spPr>
        <p:txBody>
          <a:bodyPr>
            <a:normAutofit fontScale="90000"/>
          </a:bodyPr>
          <a:lstStyle/>
          <a:p>
            <a:r>
              <a:rPr lang="ar-SA" sz="5400" dirty="0" smtClean="0">
                <a:solidFill>
                  <a:schemeClr val="accent1">
                    <a:lumMod val="50000"/>
                  </a:schemeClr>
                </a:solidFill>
              </a:rPr>
              <a:t>الميكروويف صديق </a:t>
            </a:r>
            <a:r>
              <a:rPr lang="ar-SA" sz="5400" dirty="0" err="1" smtClean="0">
                <a:solidFill>
                  <a:schemeClr val="accent1">
                    <a:lumMod val="50000"/>
                  </a:schemeClr>
                </a:solidFill>
              </a:rPr>
              <a:t>ام</a:t>
            </a:r>
            <a:r>
              <a:rPr lang="ar-SA" sz="5400" dirty="0" smtClean="0">
                <a:solidFill>
                  <a:schemeClr val="accent1">
                    <a:lumMod val="50000"/>
                  </a:schemeClr>
                </a:solidFill>
              </a:rPr>
              <a:t> عدو ؟؟؟؟؟</a:t>
            </a:r>
            <a:endParaRPr lang="ar-SA" sz="5400" dirty="0">
              <a:solidFill>
                <a:schemeClr val="accent1">
                  <a:lumMod val="50000"/>
                </a:schemeClr>
              </a:solidFill>
            </a:endParaRPr>
          </a:p>
        </p:txBody>
      </p:sp>
      <p:sp>
        <p:nvSpPr>
          <p:cNvPr id="6" name="عنصر نائب للمحتوى 5"/>
          <p:cNvSpPr>
            <a:spLocks noGrp="1"/>
          </p:cNvSpPr>
          <p:nvPr>
            <p:ph idx="1"/>
          </p:nvPr>
        </p:nvSpPr>
        <p:spPr>
          <a:xfrm>
            <a:off x="0" y="1447800"/>
            <a:ext cx="9144000" cy="5410200"/>
          </a:xfrm>
          <a:blipFill>
            <a:blip r:embed="rId3"/>
            <a:tile tx="0" ty="0" sx="100000" sy="100000" flip="none" algn="tl"/>
          </a:blipFill>
          <a:ln w="57150">
            <a:solidFill>
              <a:srgbClr val="00B050"/>
            </a:solidFill>
          </a:ln>
        </p:spPr>
        <p:txBody>
          <a:bodyPr>
            <a:normAutofit fontScale="85000" lnSpcReduction="10000"/>
          </a:bodyPr>
          <a:lstStyle/>
          <a:p>
            <a:r>
              <a:rPr lang="ar-SA" sz="4000" b="1" dirty="0" smtClean="0">
                <a:solidFill>
                  <a:schemeClr val="accent1">
                    <a:lumMod val="75000"/>
                  </a:schemeClr>
                </a:solidFill>
              </a:rPr>
              <a:t>أثر أشعة أفران الميكروويف على المواد الغذائية</a:t>
            </a:r>
          </a:p>
          <a:p>
            <a:r>
              <a:rPr lang="ar-SA" sz="3600" b="1" dirty="0" smtClean="0">
                <a:solidFill>
                  <a:schemeClr val="accent1">
                    <a:lumMod val="75000"/>
                  </a:schemeClr>
                </a:solidFill>
              </a:rPr>
              <a:t>طهي الطعام أو تسخينه</a:t>
            </a:r>
            <a:r>
              <a:rPr lang="en-US" sz="3600" b="1" dirty="0" smtClean="0">
                <a:solidFill>
                  <a:schemeClr val="accent1">
                    <a:lumMod val="75000"/>
                  </a:schemeClr>
                </a:solidFill>
              </a:rPr>
              <a:t>. </a:t>
            </a:r>
            <a:r>
              <a:rPr lang="ar-SA" sz="3600" b="1" dirty="0" smtClean="0">
                <a:solidFill>
                  <a:schemeClr val="accent1">
                    <a:lumMod val="75000"/>
                  </a:schemeClr>
                </a:solidFill>
              </a:rPr>
              <a:t>دلت العديد من الدراسات على أن تسخين حليب الأطفال بفرن الميكروويف يفقده بعضاً من قيمته الغذائية- أصبح استخدام أفران الميكروويف شائعاً في معظم بلدان العالم، ويقدر أن من 60% </a:t>
            </a:r>
            <a:r>
              <a:rPr lang="ar-SA" sz="3600" b="1" dirty="0" err="1" smtClean="0">
                <a:solidFill>
                  <a:schemeClr val="accent1">
                    <a:lumMod val="75000"/>
                  </a:schemeClr>
                </a:solidFill>
              </a:rPr>
              <a:t>الى</a:t>
            </a:r>
            <a:r>
              <a:rPr lang="ar-SA" sz="3600" b="1" dirty="0" smtClean="0">
                <a:solidFill>
                  <a:schemeClr val="accent1">
                    <a:lumMod val="75000"/>
                  </a:schemeClr>
                </a:solidFill>
              </a:rPr>
              <a:t> 90% من المنازل في الولايات المتحدة الأمريكية ودول أوروبا الغربية تقتني أفران الميكروويف ولاشك في أن أفران الميكروويف تسهل عملية الطهي وتحضير الطعام لا سيما لمن يعودون إلى منازلهم متأخرين بعد يوم</a:t>
            </a:r>
            <a:endParaRPr lang="ar-SA" sz="3600" dirty="0">
              <a:solidFill>
                <a:schemeClr val="accent1">
                  <a:lumMod val="75000"/>
                </a:schemeClr>
              </a:solidFill>
            </a:endParaRPr>
          </a:p>
        </p:txBody>
      </p:sp>
    </p:spTree>
  </p:cSld>
  <p:clrMapOvr>
    <a:masterClrMapping/>
  </p:clrMapOvr>
  <p:transition>
    <p:dissolve/>
    <p:sndAc>
      <p:stSnd>
        <p:snd r:embed="rId2" name="wind.wav"/>
      </p:st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عنوان 6"/>
          <p:cNvSpPr>
            <a:spLocks noGrp="1"/>
          </p:cNvSpPr>
          <p:nvPr>
            <p:ph type="title"/>
          </p:nvPr>
        </p:nvSpPr>
        <p:spPr>
          <a:solidFill>
            <a:srgbClr val="66FFFF"/>
          </a:solidFill>
        </p:spPr>
        <p:txBody>
          <a:bodyPr>
            <a:normAutofit/>
          </a:bodyPr>
          <a:lstStyle/>
          <a:p>
            <a:pPr algn="ctr"/>
            <a:r>
              <a:rPr lang="ar-SA" sz="6000" dirty="0" smtClean="0">
                <a:solidFill>
                  <a:srgbClr val="800080"/>
                </a:solidFill>
              </a:rPr>
              <a:t>هل له أضرار ؟</a:t>
            </a:r>
            <a:endParaRPr lang="ar-SA" sz="6000" dirty="0">
              <a:solidFill>
                <a:srgbClr val="800080"/>
              </a:solidFill>
            </a:endParaRPr>
          </a:p>
        </p:txBody>
      </p:sp>
      <p:sp>
        <p:nvSpPr>
          <p:cNvPr id="8" name="عنصر نائب للمحتوى 7"/>
          <p:cNvSpPr>
            <a:spLocks noGrp="1"/>
          </p:cNvSpPr>
          <p:nvPr>
            <p:ph idx="1"/>
          </p:nvPr>
        </p:nvSpPr>
        <p:spPr>
          <a:xfrm>
            <a:off x="0" y="1500174"/>
            <a:ext cx="9144000" cy="5357826"/>
          </a:xfrm>
          <a:solidFill>
            <a:srgbClr val="009900"/>
          </a:solidFill>
        </p:spPr>
        <p:txBody>
          <a:bodyPr>
            <a:normAutofit/>
          </a:bodyPr>
          <a:lstStyle/>
          <a:p>
            <a:pPr marL="822960" lvl="3" indent="-274320" algn="ctr">
              <a:spcBef>
                <a:spcPts val="580"/>
              </a:spcBef>
              <a:buClr>
                <a:schemeClr val="accent1"/>
              </a:buClr>
              <a:buNone/>
            </a:pPr>
            <a:r>
              <a:rPr lang="ar-SA" sz="2800" b="1" dirty="0" smtClean="0"/>
              <a:t>*تم الانتباه إلى مقدرة أمواج الميكروويف التسخين في نهاية الحرب العالمية الثانية حين لاحظ أحد الجنود الأمريكيين أثناء عمله على جهاز الرادار لرصد مواقع الطائرات المعادية انصهار أقراص الحلوى بجيوبه، </a:t>
            </a:r>
          </a:p>
          <a:p>
            <a:endParaRPr lang="ar-SA" sz="3200" dirty="0" smtClean="0"/>
          </a:p>
          <a:p>
            <a:pPr marL="448056" lvl="3" indent="-384048">
              <a:buSzPct val="80000"/>
              <a:buFont typeface="Wingdings 2"/>
              <a:buChar char=""/>
            </a:pPr>
            <a:r>
              <a:rPr lang="ar-SA" sz="2400" b="1" dirty="0" smtClean="0">
                <a:solidFill>
                  <a:schemeClr val="accent2">
                    <a:lumMod val="50000"/>
                  </a:schemeClr>
                </a:solidFill>
              </a:rPr>
              <a:t>**</a:t>
            </a:r>
            <a:r>
              <a:rPr lang="ar-SA" sz="2400" b="1" dirty="0" smtClean="0"/>
              <a:t>ولعل الحدث الأبرز الذي أثار الانتباه إلى المخاطر الصحية للتسخين بأمواج الميكروويف ما حصل في ولاية أوكلاهوما عام 1991م؛ حيث توفيت مريضة بعد نقل الدم إليها مباشرة، وتبين من التحقيق فيما بعد أن الممرضة قامت بتدفئة الدم قبل نقله للمريضة بواسطة فرن الميكروويف</a:t>
            </a:r>
            <a:endParaRPr lang="ar-SA" sz="2800" dirty="0" smtClean="0"/>
          </a:p>
          <a:p>
            <a:endParaRPr lang="ar-SA" dirty="0"/>
          </a:p>
        </p:txBody>
      </p:sp>
    </p:spTree>
  </p:cSld>
  <p:clrMapOvr>
    <a:masterClrMapping/>
  </p:clrMapOvr>
  <p:transition>
    <p:wheel spokes="8"/>
    <p:sndAc>
      <p:stSnd>
        <p:snd r:embed="rId2" name="wind.wav"/>
      </p:stSnd>
    </p:sndAc>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وان 4"/>
          <p:cNvSpPr>
            <a:spLocks noGrp="1"/>
          </p:cNvSpPr>
          <p:nvPr>
            <p:ph type="title"/>
          </p:nvPr>
        </p:nvSpPr>
        <p:spPr>
          <a:xfrm>
            <a:off x="857224" y="0"/>
            <a:ext cx="7772400" cy="1143000"/>
          </a:xfrm>
        </p:spPr>
        <p:txBody>
          <a:bodyPr>
            <a:normAutofit/>
          </a:bodyPr>
          <a:lstStyle/>
          <a:p>
            <a:r>
              <a:rPr lang="ar-SA" sz="5400" dirty="0" smtClean="0">
                <a:solidFill>
                  <a:srgbClr val="FF6699"/>
                </a:solidFill>
              </a:rPr>
              <a:t>ماذا عن حليب الأطفال ؟؟</a:t>
            </a:r>
            <a:endParaRPr lang="ar-SA" sz="5400" dirty="0">
              <a:solidFill>
                <a:srgbClr val="FF6699"/>
              </a:solidFill>
            </a:endParaRPr>
          </a:p>
        </p:txBody>
      </p:sp>
      <p:sp>
        <p:nvSpPr>
          <p:cNvPr id="6" name="عنصر نائب للمحتوى 5"/>
          <p:cNvSpPr>
            <a:spLocks noGrp="1"/>
          </p:cNvSpPr>
          <p:nvPr>
            <p:ph sz="half" idx="1"/>
          </p:nvPr>
        </p:nvSpPr>
        <p:spPr>
          <a:xfrm>
            <a:off x="285720" y="1000108"/>
            <a:ext cx="6643734" cy="5857892"/>
          </a:xfrm>
          <a:solidFill>
            <a:schemeClr val="accent4">
              <a:lumMod val="60000"/>
              <a:lumOff val="40000"/>
            </a:schemeClr>
          </a:solidFill>
        </p:spPr>
        <p:txBody>
          <a:bodyPr>
            <a:noAutofit/>
          </a:bodyPr>
          <a:lstStyle/>
          <a:p>
            <a:pPr lvl="8">
              <a:buNone/>
            </a:pPr>
            <a:r>
              <a:rPr lang="ar-SA" sz="2400" b="1" dirty="0" smtClean="0">
                <a:solidFill>
                  <a:srgbClr val="FFFF66"/>
                </a:solidFill>
              </a:rPr>
              <a:t>دلت </a:t>
            </a:r>
            <a:r>
              <a:rPr lang="ar-SA" sz="2000" b="1" dirty="0" smtClean="0">
                <a:solidFill>
                  <a:srgbClr val="FFFF66"/>
                </a:solidFill>
              </a:rPr>
              <a:t>العديد من الدراسات على أن </a:t>
            </a:r>
            <a:r>
              <a:rPr lang="ar-SA" sz="2400" b="1" dirty="0" smtClean="0">
                <a:solidFill>
                  <a:srgbClr val="FFFF66"/>
                </a:solidFill>
              </a:rPr>
              <a:t>تسخين حليب الأطفال بفرن الميكروويف يفقده بعضاً من قيمته الغذائية كتحطيم بعض الفيتامينات، ويفقده محتواه من مواد المناعة التي تحمي من الإصابة بمسببات العدوى</a:t>
            </a:r>
            <a:r>
              <a:rPr lang="en-US" sz="2400" b="1" dirty="0" smtClean="0">
                <a:solidFill>
                  <a:srgbClr val="FFFF66"/>
                </a:solidFill>
              </a:rPr>
              <a:t>.</a:t>
            </a:r>
            <a:br>
              <a:rPr lang="en-US" sz="2400" b="1" dirty="0" smtClean="0">
                <a:solidFill>
                  <a:srgbClr val="FFFF66"/>
                </a:solidFill>
              </a:rPr>
            </a:br>
            <a:r>
              <a:rPr lang="ar-SA" sz="2400" b="1" dirty="0" smtClean="0">
                <a:solidFill>
                  <a:srgbClr val="FFFF66"/>
                </a:solidFill>
              </a:rPr>
              <a:t>إن الحمض الأميني  البر ولين الموجود في حليب الأطفال تحوله أمواج الميكروويف إلى مادة سامة تؤثر في الجهاز العصبي </a:t>
            </a:r>
            <a:r>
              <a:rPr lang="ar-SA" sz="2800" b="1" dirty="0" smtClean="0">
                <a:solidFill>
                  <a:srgbClr val="FFFF66"/>
                </a:solidFill>
              </a:rPr>
              <a:t>والكليتين</a:t>
            </a:r>
            <a:r>
              <a:rPr lang="en-US" sz="2800" b="1" dirty="0" smtClean="0">
                <a:solidFill>
                  <a:srgbClr val="FFFF66"/>
                </a:solidFill>
              </a:rPr>
              <a:t>. </a:t>
            </a:r>
            <a:r>
              <a:rPr lang="en-US" sz="2800" b="1" dirty="0" smtClean="0"/>
              <a:t/>
            </a:r>
            <a:br>
              <a:rPr lang="en-US" sz="2800" b="1" dirty="0" smtClean="0"/>
            </a:br>
            <a:endParaRPr lang="ar-SA" sz="2400" b="1" dirty="0"/>
          </a:p>
        </p:txBody>
      </p:sp>
      <p:pic>
        <p:nvPicPr>
          <p:cNvPr id="8" name="عنصر نائب للمحتوى 7" descr="حليب اطفال.jpg"/>
          <p:cNvPicPr>
            <a:picLocks noGrp="1" noChangeAspect="1"/>
          </p:cNvPicPr>
          <p:nvPr>
            <p:ph sz="half" idx="2"/>
          </p:nvPr>
        </p:nvPicPr>
        <p:blipFill>
          <a:blip r:embed="rId3"/>
          <a:stretch>
            <a:fillRect/>
          </a:stretch>
        </p:blipFill>
        <p:spPr>
          <a:xfrm>
            <a:off x="6365846" y="1071546"/>
            <a:ext cx="2778154" cy="5786454"/>
          </a:xfrm>
        </p:spPr>
      </p:pic>
    </p:spTree>
  </p:cSld>
  <p:clrMapOvr>
    <a:masterClrMapping/>
  </p:clrMapOvr>
  <p:transition>
    <p:split/>
    <p:sndAc>
      <p:stSnd>
        <p:snd r:embed="rId2" name="wind.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6" presetClass="emph" presetSubtype="0" fill="hold" nodeType="clickEffect">
                                  <p:stCondLst>
                                    <p:cond delay="0"/>
                                  </p:stCondLst>
                                  <p:iterate type="lt">
                                    <p:tmPct val="10000"/>
                                  </p:iterate>
                                  <p:childTnLst>
                                    <p:animScale>
                                      <p:cBhvr>
                                        <p:cTn id="6" dur="250" autoRev="1" fill="hold">
                                          <p:stCondLst>
                                            <p:cond delay="0"/>
                                          </p:stCondLst>
                                        </p:cTn>
                                        <p:tgtEl>
                                          <p:spTgt spid="6">
                                            <p:txEl>
                                              <p:pRg st="0" end="0"/>
                                            </p:txEl>
                                          </p:spTgt>
                                        </p:tgtEl>
                                      </p:cBhvr>
                                      <p:to x="80000" y="100000"/>
                                    </p:animScale>
                                    <p:anim by="(#ppt_w*0.10)" calcmode="lin" valueType="num">
                                      <p:cBhvr>
                                        <p:cTn id="7" dur="250" autoRev="1" fill="hold">
                                          <p:stCondLst>
                                            <p:cond delay="0"/>
                                          </p:stCondLst>
                                        </p:cTn>
                                        <p:tgtEl>
                                          <p:spTgt spid="6">
                                            <p:txEl>
                                              <p:pRg st="0" end="0"/>
                                            </p:txEl>
                                          </p:spTgt>
                                        </p:tgtEl>
                                        <p:attrNameLst>
                                          <p:attrName>ppt_x</p:attrName>
                                        </p:attrNameLst>
                                      </p:cBhvr>
                                    </p:anim>
                                    <p:anim by="(-#ppt_w*0.10)" calcmode="lin" valueType="num">
                                      <p:cBhvr>
                                        <p:cTn id="8" dur="250" autoRev="1" fill="hold">
                                          <p:stCondLst>
                                            <p:cond delay="0"/>
                                          </p:stCondLst>
                                        </p:cTn>
                                        <p:tgtEl>
                                          <p:spTgt spid="6">
                                            <p:txEl>
                                              <p:pRg st="0" end="0"/>
                                            </p:txEl>
                                          </p:spTgt>
                                        </p:tgtEl>
                                        <p:attrNameLst>
                                          <p:attrName>ppt_y</p:attrName>
                                        </p:attrNameLst>
                                      </p:cBhvr>
                                    </p:anim>
                                    <p:animRot by="-480000">
                                      <p:cBhvr>
                                        <p:cTn id="9" dur="250" autoRev="1" fill="hold">
                                          <p:stCondLst>
                                            <p:cond delay="0"/>
                                          </p:stCondLst>
                                        </p:cTn>
                                        <p:tgtEl>
                                          <p:spTgt spid="6">
                                            <p:txEl>
                                              <p:pRg st="0" end="0"/>
                                            </p:txEl>
                                          </p:spTgt>
                                        </p:tgtEl>
                                        <p:attrNameLst>
                                          <p:attrName>r</p:attrName>
                                        </p:attrNameLst>
                                      </p:cBhvr>
                                    </p:animRot>
                                  </p:childTnLst>
                                </p:cTn>
                              </p:par>
                            </p:childTnLst>
                          </p:cTn>
                        </p:par>
                      </p:childTnLst>
                    </p:cTn>
                  </p:par>
                  <p:par>
                    <p:cTn id="10" fill="hold">
                      <p:stCondLst>
                        <p:cond delay="indefinite"/>
                      </p:stCondLst>
                      <p:childTnLst>
                        <p:par>
                          <p:cTn id="11" fill="hold">
                            <p:stCondLst>
                              <p:cond delay="0"/>
                            </p:stCondLst>
                            <p:childTnLst>
                              <p:par>
                                <p:cTn id="12" presetID="8" presetClass="exit" presetSubtype="16" fill="hold" nodeType="clickEffect">
                                  <p:stCondLst>
                                    <p:cond delay="0"/>
                                  </p:stCondLst>
                                  <p:childTnLst>
                                    <p:animEffect transition="out" filter="diamond(in)">
                                      <p:cBhvr>
                                        <p:cTn id="13" dur="2000"/>
                                        <p:tgtEl>
                                          <p:spTgt spid="8"/>
                                        </p:tgtEl>
                                      </p:cBhvr>
                                    </p:animEffect>
                                    <p:set>
                                      <p:cBhvr>
                                        <p:cTn id="14" dur="1" fill="hold">
                                          <p:stCondLst>
                                            <p:cond delay="1999"/>
                                          </p:stCondLst>
                                        </p:cTn>
                                        <p:tgtEl>
                                          <p:spTgt spid="8"/>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8" presetClass="exit" presetSubtype="16" fill="hold" grpId="0" nodeType="clickEffect">
                                  <p:stCondLst>
                                    <p:cond delay="0"/>
                                  </p:stCondLst>
                                  <p:iterate type="lt">
                                    <p:tmPct val="0"/>
                                  </p:iterate>
                                  <p:childTnLst>
                                    <p:animEffect transition="out" filter="diamond(in)">
                                      <p:cBhvr>
                                        <p:cTn id="18" dur="2000"/>
                                        <p:tgtEl>
                                          <p:spTgt spid="6">
                                            <p:txEl>
                                              <p:pRg st="0" end="0"/>
                                            </p:txEl>
                                          </p:spTgt>
                                        </p:tgtEl>
                                      </p:cBhvr>
                                    </p:animEffect>
                                    <p:set>
                                      <p:cBhvr>
                                        <p:cTn id="19" dur="1" fill="hold">
                                          <p:stCondLst>
                                            <p:cond delay="1999"/>
                                          </p:stCondLst>
                                        </p:cTn>
                                        <p:tgtEl>
                                          <p:spTgt spid="6">
                                            <p:txEl>
                                              <p:pRg st="0" end="0"/>
                                            </p:txEl>
                                          </p:spTgt>
                                        </p:tgtEl>
                                        <p:attrNameLst>
                                          <p:attrName>style.visibility</p:attrName>
                                        </p:attrNameLst>
                                      </p:cBhvr>
                                      <p:to>
                                        <p:strVal val="hidden"/>
                                      </p:to>
                                    </p:set>
                                  </p:childTnLst>
                                </p:cTn>
                              </p:par>
                            </p:childTnLst>
                          </p:cTn>
                        </p:par>
                      </p:childTnLst>
                    </p:cTn>
                  </p:par>
                  <p:par>
                    <p:cTn id="20" fill="hold">
                      <p:stCondLst>
                        <p:cond delay="indefinite"/>
                      </p:stCondLst>
                      <p:childTnLst>
                        <p:par>
                          <p:cTn id="21" fill="hold">
                            <p:stCondLst>
                              <p:cond delay="0"/>
                            </p:stCondLst>
                            <p:childTnLst>
                              <p:par>
                                <p:cTn id="22" presetID="8" presetClass="exit" presetSubtype="16" fill="hold" grpId="0" nodeType="clickEffect">
                                  <p:stCondLst>
                                    <p:cond delay="0"/>
                                  </p:stCondLst>
                                  <p:childTnLst>
                                    <p:animEffect transition="out" filter="diamond(in)">
                                      <p:cBhvr>
                                        <p:cTn id="23" dur="2000"/>
                                        <p:tgtEl>
                                          <p:spTgt spid="6">
                                            <p:bg/>
                                          </p:spTgt>
                                        </p:tgtEl>
                                      </p:cBhvr>
                                    </p:animEffect>
                                    <p:set>
                                      <p:cBhvr>
                                        <p:cTn id="24" dur="1" fill="hold">
                                          <p:stCondLst>
                                            <p:cond delay="1999"/>
                                          </p:stCondLst>
                                        </p:cTn>
                                        <p:tgtEl>
                                          <p:spTgt spid="6">
                                            <p:bg/>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حيوية">
  <a:themeElements>
    <a:clrScheme name="حيوية">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حيوية">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حيوية">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657</TotalTime>
  <Words>2064</Words>
  <Application>Microsoft Office PowerPoint</Application>
  <PresentationFormat>عرض على الشاشة (3:4)‏</PresentationFormat>
  <Paragraphs>136</Paragraphs>
  <Slides>42</Slides>
  <Notes>2</Notes>
  <HiddenSlides>0</HiddenSlides>
  <MMClips>0</MMClips>
  <ScaleCrop>false</ScaleCrop>
  <HeadingPairs>
    <vt:vector size="4" baseType="variant">
      <vt:variant>
        <vt:lpstr>نسق</vt:lpstr>
      </vt:variant>
      <vt:variant>
        <vt:i4>1</vt:i4>
      </vt:variant>
      <vt:variant>
        <vt:lpstr>عناوين الشرائح</vt:lpstr>
      </vt:variant>
      <vt:variant>
        <vt:i4>42</vt:i4>
      </vt:variant>
    </vt:vector>
  </HeadingPairs>
  <TitlesOfParts>
    <vt:vector size="43" baseType="lpstr">
      <vt:lpstr>حيوية</vt:lpstr>
      <vt:lpstr> </vt:lpstr>
      <vt:lpstr>العقل السليم فى الجسم السليم</vt:lpstr>
      <vt:lpstr>انت ماتا كل</vt:lpstr>
      <vt:lpstr>محاور البرنامج</vt:lpstr>
      <vt:lpstr>ماهو الميكرووف؟</vt:lpstr>
      <vt:lpstr>فكرة عمل فرن المايكروويف </vt:lpstr>
      <vt:lpstr>الميكروويف صديق ام عدو ؟؟؟؟؟</vt:lpstr>
      <vt:lpstr>هل له أضرار ؟</vt:lpstr>
      <vt:lpstr>ماذا عن حليب الأطفال ؟؟</vt:lpstr>
      <vt:lpstr>هل الخضر والفواكه التى تطهى بالميكروويف تتأثر؟</vt:lpstr>
      <vt:lpstr>ماذا   عن الاوعية البلاستيكية؟</vt:lpstr>
      <vt:lpstr>اما اللحوم</vt:lpstr>
      <vt:lpstr>انتبهي!!!!!!!!!!</vt:lpstr>
      <vt:lpstr>انتباه!!!!!!</vt:lpstr>
      <vt:lpstr>الغذاء الصحى</vt:lpstr>
      <vt:lpstr>أهمية وجبة الإفطار لطلاب المدارس وأثرها على النشاط والتقدم الدراسي</vt:lpstr>
      <vt:lpstr>ماهو دور المعلم وإدارة المدرسة ودور الخدمة الاجتماعية فى هذه القضية ؟ </vt:lpstr>
      <vt:lpstr>إذن ماهو السبب وراء انخفاض التحصيل والتركيز؟</vt:lpstr>
      <vt:lpstr>ماهو التاثير على  على الأطفال 1- الجلوكوز </vt:lpstr>
      <vt:lpstr>الحديد</vt:lpstr>
      <vt:lpstr>توصية هامة</vt:lpstr>
      <vt:lpstr>أنظمة غذائية للفطور</vt:lpstr>
      <vt:lpstr>المراهقات إلى أين؟</vt:lpstr>
      <vt:lpstr>أخطائك أيتها المراهقة</vt:lpstr>
      <vt:lpstr>أخطائك أيتها المراهقة</vt:lpstr>
      <vt:lpstr>أخطائك أيتها المراهقة</vt:lpstr>
      <vt:lpstr>أخطائك أيتها المراهقة</vt:lpstr>
      <vt:lpstr>كما انه يجب أن تصححي معلوماتك عن 6 معتقدات غذائية خاطئة ::::::</vt:lpstr>
      <vt:lpstr>تتبيلة السلطة </vt:lpstr>
      <vt:lpstr>الايس كريم</vt:lpstr>
      <vt:lpstr>الوجبة الواحدة!!</vt:lpstr>
      <vt:lpstr>المكسرات</vt:lpstr>
      <vt:lpstr>الشوكولاته</vt:lpstr>
      <vt:lpstr>الاطعمة المشوية </vt:lpstr>
      <vt:lpstr>تابع</vt:lpstr>
      <vt:lpstr>مهم جدا</vt:lpstr>
      <vt:lpstr>تابع النصائح انتبهى</vt:lpstr>
      <vt:lpstr>مازلنا مع النصائح</vt:lpstr>
      <vt:lpstr>وزارة التربية والتعليم تلزم المدارس بتطبيق “فسحة الحليب” للطلاب</vt:lpstr>
      <vt:lpstr>فرصة الحليب </vt:lpstr>
      <vt:lpstr>فرصة الحليب</vt:lpstr>
      <vt:lpstr>حليب ــــ  حليب</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الغذاء الصحى</dc:title>
  <dc:creator>MAx</dc:creator>
  <cp:lastModifiedBy>7</cp:lastModifiedBy>
  <cp:revision>74</cp:revision>
  <dcterms:created xsi:type="dcterms:W3CDTF">2011-11-29T13:59:13Z</dcterms:created>
  <dcterms:modified xsi:type="dcterms:W3CDTF">2015-02-25T10:36:54Z</dcterms:modified>
</cp:coreProperties>
</file>