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95" r:id="rId2"/>
    <p:sldId id="675" r:id="rId3"/>
    <p:sldId id="676" r:id="rId4"/>
    <p:sldId id="674" r:id="rId5"/>
    <p:sldId id="678" r:id="rId6"/>
    <p:sldId id="679" r:id="rId7"/>
    <p:sldId id="672" r:id="rId8"/>
    <p:sldId id="671" r:id="rId9"/>
    <p:sldId id="680" r:id="rId10"/>
    <p:sldId id="683" r:id="rId11"/>
    <p:sldId id="681" r:id="rId12"/>
    <p:sldId id="684" r:id="rId13"/>
    <p:sldId id="685" r:id="rId14"/>
    <p:sldId id="686" r:id="rId15"/>
    <p:sldId id="687" r:id="rId16"/>
    <p:sldId id="689" r:id="rId17"/>
    <p:sldId id="688" r:id="rId18"/>
  </p:sldIdLst>
  <p:sldSz cx="9144000" cy="6858000" type="screen4x3"/>
  <p:notesSz cx="6858000" cy="9144000"/>
  <p:custDataLst>
    <p:tags r:id="rId21"/>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DDDDDD"/>
    <a:srgbClr val="A3D189"/>
    <a:srgbClr val="CBE5BD"/>
    <a:srgbClr val="82B48A"/>
    <a:srgbClr val="669900"/>
    <a:srgbClr val="B2B2B2"/>
    <a:srgbClr val="5F5F5F"/>
    <a:srgbClr val="FFFF00"/>
  </p:clrMru>
</p:presentationPr>
</file>

<file path=ppt/tableStyles.xml><?xml version="1.0" encoding="utf-8"?>
<a:tblStyleLst xmlns:a="http://schemas.openxmlformats.org/drawingml/2006/main" def="{5C22544A-7EE6-4342-B048-85BDC9FD1C3A}">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4660"/>
  </p:normalViewPr>
  <p:slideViewPr>
    <p:cSldViewPr>
      <p:cViewPr varScale="1">
        <p:scale>
          <a:sx n="69" d="100"/>
          <a:sy n="69" d="100"/>
        </p:scale>
        <p:origin x="-1134" y="-90"/>
      </p:cViewPr>
      <p:guideLst>
        <p:guide orient="horz" pos="2160"/>
        <p:guide pos="2880"/>
      </p:guideLst>
    </p:cSldViewPr>
  </p:slideViewPr>
  <p:notesTextViewPr>
    <p:cViewPr>
      <p:scale>
        <a:sx n="100" d="100"/>
        <a:sy n="100" d="100"/>
      </p:scale>
      <p:origin x="0" y="0"/>
    </p:cViewPr>
  </p:notesTextViewPr>
  <p:notesViewPr>
    <p:cSldViewPr>
      <p:cViewPr varScale="1">
        <p:scale>
          <a:sx n="86" d="100"/>
          <a:sy n="86" d="100"/>
        </p:scale>
        <p:origin x="-1974"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583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583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83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E0718F7-5BA6-49B8-B200-7D8ED245D325}"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649097-EDDE-42F3-821F-8F4A97B204E7}" type="datetimeFigureOut">
              <a:rPr lang="en-US" smtClean="0"/>
              <a:pPr/>
              <a:t>2/6/2013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441958-D441-424C-890D-01EC9FD8C669}" type="slidenum">
              <a:rPr lang="en-US" smtClean="0"/>
              <a:pPr/>
              <a:t>‹#›</a:t>
            </a:fld>
            <a:endParaRPr lang="en-US"/>
          </a:p>
        </p:txBody>
      </p:sp>
      <p:sp>
        <p:nvSpPr>
          <p:cNvPr id="8" name="Notes Placeholder 7"/>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spect="1" noChangeArrowheads="1" noTextEdit="1"/>
          </p:cNvSpPr>
          <p:nvPr>
            <p:ph type="sldImg"/>
          </p:nvPr>
        </p:nvSpPr>
        <p:spPr>
          <a:ln/>
        </p:spPr>
      </p:sp>
      <p:sp>
        <p:nvSpPr>
          <p:cNvPr id="14029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086" name="Picture 14" descr="ABET-VISIT-Cover"/>
          <p:cNvPicPr>
            <a:picLocks noChangeAspect="1" noChangeArrowheads="1"/>
          </p:cNvPicPr>
          <p:nvPr userDrawn="1"/>
        </p:nvPicPr>
        <p:blipFill>
          <a:blip r:embed="rId2" cstate="print"/>
          <a:stretch>
            <a:fillRect/>
          </a:stretch>
        </p:blipFill>
        <p:spPr bwMode="auto">
          <a:xfrm>
            <a:off x="3620" y="20637"/>
            <a:ext cx="9136760" cy="6837363"/>
          </a:xfrm>
          <a:prstGeom prst="rect">
            <a:avLst/>
          </a:prstGeom>
          <a:noFill/>
        </p:spPr>
      </p:pic>
      <p:sp>
        <p:nvSpPr>
          <p:cNvPr id="3074" name="Rectangle 2"/>
          <p:cNvSpPr>
            <a:spLocks noGrp="1" noChangeArrowheads="1"/>
          </p:cNvSpPr>
          <p:nvPr>
            <p:ph type="ctrTitle"/>
          </p:nvPr>
        </p:nvSpPr>
        <p:spPr>
          <a:xfrm>
            <a:off x="1981200" y="1600200"/>
            <a:ext cx="6477000" cy="857250"/>
          </a:xfrm>
          <a:effectLst>
            <a:outerShdw dist="35921" dir="2700000" algn="ctr" rotWithShape="0">
              <a:schemeClr val="tx1"/>
            </a:outerShdw>
          </a:effectLst>
        </p:spPr>
        <p:txBody>
          <a:bodyPr/>
          <a:lstStyle>
            <a:lvl1pPr>
              <a:defRPr sz="4000"/>
            </a:lvl1pPr>
          </a:lstStyle>
          <a:p>
            <a:r>
              <a:rPr lang="en-US"/>
              <a:t>Click to edit Master title style</a:t>
            </a:r>
          </a:p>
        </p:txBody>
      </p:sp>
      <p:sp>
        <p:nvSpPr>
          <p:cNvPr id="3075" name="Rectangle 3"/>
          <p:cNvSpPr>
            <a:spLocks noGrp="1" noChangeArrowheads="1"/>
          </p:cNvSpPr>
          <p:nvPr>
            <p:ph type="subTitle" idx="1"/>
          </p:nvPr>
        </p:nvSpPr>
        <p:spPr>
          <a:xfrm>
            <a:off x="1981200" y="2743200"/>
            <a:ext cx="6400800" cy="609600"/>
          </a:xfrm>
        </p:spPr>
        <p:txBody>
          <a:bodyPr/>
          <a:lstStyle>
            <a:lvl1pPr marL="0" indent="0">
              <a:defRPr/>
            </a:lvl1pPr>
          </a:lstStyle>
          <a:p>
            <a:r>
              <a:rPr lang="en-US" dirty="0"/>
              <a:t>Click to edit Master subtitle style</a:t>
            </a:r>
          </a:p>
        </p:txBody>
      </p:sp>
      <p:sp>
        <p:nvSpPr>
          <p:cNvPr id="5" name="TextBox 4"/>
          <p:cNvSpPr txBox="1"/>
          <p:nvPr userDrawn="1"/>
        </p:nvSpPr>
        <p:spPr>
          <a:xfrm>
            <a:off x="1295400" y="533400"/>
            <a:ext cx="6858000" cy="923330"/>
          </a:xfrm>
          <a:prstGeom prst="rect">
            <a:avLst/>
          </a:prstGeom>
          <a:solidFill>
            <a:schemeClr val="accent3"/>
          </a:solidFill>
        </p:spPr>
        <p:txBody>
          <a:bodyPr wrap="square" rtlCol="0">
            <a:spAutoFit/>
          </a:bodyPr>
          <a:lstStyle/>
          <a:p>
            <a:endParaRPr lang="en-US" dirty="0" smtClean="0"/>
          </a:p>
          <a:p>
            <a:endParaRPr lang="en-US" dirty="0" smtClean="0"/>
          </a:p>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95250"/>
            <a:ext cx="1885950" cy="63055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95250"/>
            <a:ext cx="5505450" cy="6305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219200" y="95250"/>
            <a:ext cx="69342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600200"/>
            <a:ext cx="7543800" cy="4800600"/>
          </a:xfrm>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1000"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81000"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43000" y="1600200"/>
            <a:ext cx="36957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91100" y="1600200"/>
            <a:ext cx="36957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7" name="Picture 13" descr="ABET-VISIT-inside"/>
          <p:cNvPicPr>
            <a:picLocks noChangeAspect="1" noChangeArrowheads="1"/>
          </p:cNvPicPr>
          <p:nvPr userDrawn="1"/>
        </p:nvPicPr>
        <p:blipFill>
          <a:blip r:embed="rId14" cstate="print"/>
          <a:stretch>
            <a:fillRect/>
          </a:stretch>
        </p:blipFill>
        <p:spPr bwMode="auto">
          <a:xfrm>
            <a:off x="772" y="0"/>
            <a:ext cx="9142456" cy="6719888"/>
          </a:xfrm>
          <a:prstGeom prst="rect">
            <a:avLst/>
          </a:prstGeom>
          <a:noFill/>
        </p:spPr>
      </p:pic>
      <p:sp>
        <p:nvSpPr>
          <p:cNvPr id="1026" name="Rectangle 2"/>
          <p:cNvSpPr>
            <a:spLocks noGrp="1" noChangeArrowheads="1"/>
          </p:cNvSpPr>
          <p:nvPr>
            <p:ph type="title"/>
          </p:nvPr>
        </p:nvSpPr>
        <p:spPr bwMode="auto">
          <a:xfrm>
            <a:off x="304800" y="152400"/>
            <a:ext cx="6934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676400"/>
            <a:ext cx="7772400" cy="4800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TextBox 4"/>
          <p:cNvSpPr txBox="1"/>
          <p:nvPr userDrawn="1"/>
        </p:nvSpPr>
        <p:spPr>
          <a:xfrm>
            <a:off x="7239000" y="152400"/>
            <a:ext cx="1219200" cy="923330"/>
          </a:xfrm>
          <a:prstGeom prst="rect">
            <a:avLst/>
          </a:prstGeom>
          <a:solidFill>
            <a:schemeClr val="accent3"/>
          </a:solidFill>
        </p:spPr>
        <p:txBody>
          <a:bodyPr wrap="square" rtlCol="0">
            <a:spAutoFit/>
          </a:bodyPr>
          <a:lstStyle/>
          <a:p>
            <a:endParaRPr lang="en-US" dirty="0" smtClean="0"/>
          </a:p>
          <a:p>
            <a:endParaRPr lang="en-US" dirty="0" smtClean="0"/>
          </a:p>
          <a:p>
            <a:endParaRPr lang="en-US" dirty="0"/>
          </a:p>
        </p:txBody>
      </p:sp>
      <p:sp>
        <p:nvSpPr>
          <p:cNvPr id="6" name="TextBox 5"/>
          <p:cNvSpPr txBox="1"/>
          <p:nvPr userDrawn="1"/>
        </p:nvSpPr>
        <p:spPr>
          <a:xfrm flipV="1">
            <a:off x="1752600" y="6488668"/>
            <a:ext cx="4528131" cy="369332"/>
          </a:xfrm>
          <a:prstGeom prst="rect">
            <a:avLst/>
          </a:prstGeom>
          <a:solidFill>
            <a:schemeClr val="accent3"/>
          </a:solidFill>
        </p:spPr>
        <p:txBody>
          <a:bodyPr wrap="square" rtlCol="0">
            <a:spAutoFit/>
          </a:bodyP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3600">
          <a:solidFill>
            <a:srgbClr val="008000"/>
          </a:solidFill>
          <a:latin typeface="+mj-lt"/>
          <a:ea typeface="+mj-ea"/>
          <a:cs typeface="+mj-cs"/>
        </a:defRPr>
      </a:lvl1pPr>
      <a:lvl2pPr algn="ctr" rtl="0" fontAlgn="base">
        <a:spcBef>
          <a:spcPct val="0"/>
        </a:spcBef>
        <a:spcAft>
          <a:spcPct val="0"/>
        </a:spcAft>
        <a:defRPr sz="3600">
          <a:solidFill>
            <a:srgbClr val="008000"/>
          </a:solidFill>
          <a:latin typeface="Haettenschweiler" pitchFamily="34" charset="0"/>
          <a:cs typeface="Times New Roman" pitchFamily="18" charset="0"/>
        </a:defRPr>
      </a:lvl2pPr>
      <a:lvl3pPr algn="ctr" rtl="0" fontAlgn="base">
        <a:spcBef>
          <a:spcPct val="0"/>
        </a:spcBef>
        <a:spcAft>
          <a:spcPct val="0"/>
        </a:spcAft>
        <a:defRPr sz="3600">
          <a:solidFill>
            <a:srgbClr val="008000"/>
          </a:solidFill>
          <a:latin typeface="Haettenschweiler" pitchFamily="34" charset="0"/>
          <a:cs typeface="Times New Roman" pitchFamily="18" charset="0"/>
        </a:defRPr>
      </a:lvl3pPr>
      <a:lvl4pPr algn="ctr" rtl="0" fontAlgn="base">
        <a:spcBef>
          <a:spcPct val="0"/>
        </a:spcBef>
        <a:spcAft>
          <a:spcPct val="0"/>
        </a:spcAft>
        <a:defRPr sz="3600">
          <a:solidFill>
            <a:srgbClr val="008000"/>
          </a:solidFill>
          <a:latin typeface="Haettenschweiler" pitchFamily="34" charset="0"/>
          <a:cs typeface="Times New Roman" pitchFamily="18" charset="0"/>
        </a:defRPr>
      </a:lvl4pPr>
      <a:lvl5pPr algn="ctr" rtl="0" fontAlgn="base">
        <a:spcBef>
          <a:spcPct val="0"/>
        </a:spcBef>
        <a:spcAft>
          <a:spcPct val="0"/>
        </a:spcAft>
        <a:defRPr sz="3600">
          <a:solidFill>
            <a:srgbClr val="008000"/>
          </a:solidFill>
          <a:latin typeface="Haettenschweiler" pitchFamily="34" charset="0"/>
          <a:cs typeface="Times New Roman" pitchFamily="18" charset="0"/>
        </a:defRPr>
      </a:lvl5pPr>
      <a:lvl6pPr marL="457200" algn="ctr" rtl="0" fontAlgn="base">
        <a:spcBef>
          <a:spcPct val="0"/>
        </a:spcBef>
        <a:spcAft>
          <a:spcPct val="0"/>
        </a:spcAft>
        <a:defRPr sz="3600">
          <a:solidFill>
            <a:srgbClr val="008000"/>
          </a:solidFill>
          <a:latin typeface="Haettenschweiler" pitchFamily="34" charset="0"/>
          <a:cs typeface="Times New Roman" pitchFamily="18" charset="0"/>
        </a:defRPr>
      </a:lvl6pPr>
      <a:lvl7pPr marL="914400" algn="ctr" rtl="0" fontAlgn="base">
        <a:spcBef>
          <a:spcPct val="0"/>
        </a:spcBef>
        <a:spcAft>
          <a:spcPct val="0"/>
        </a:spcAft>
        <a:defRPr sz="3600">
          <a:solidFill>
            <a:srgbClr val="008000"/>
          </a:solidFill>
          <a:latin typeface="Haettenschweiler" pitchFamily="34" charset="0"/>
          <a:cs typeface="Times New Roman" pitchFamily="18" charset="0"/>
        </a:defRPr>
      </a:lvl7pPr>
      <a:lvl8pPr marL="1371600" algn="ctr" rtl="0" fontAlgn="base">
        <a:spcBef>
          <a:spcPct val="0"/>
        </a:spcBef>
        <a:spcAft>
          <a:spcPct val="0"/>
        </a:spcAft>
        <a:defRPr sz="3600">
          <a:solidFill>
            <a:srgbClr val="008000"/>
          </a:solidFill>
          <a:latin typeface="Haettenschweiler" pitchFamily="34" charset="0"/>
          <a:cs typeface="Times New Roman" pitchFamily="18" charset="0"/>
        </a:defRPr>
      </a:lvl8pPr>
      <a:lvl9pPr marL="1828800" algn="ctr" rtl="0" fontAlgn="base">
        <a:spcBef>
          <a:spcPct val="0"/>
        </a:spcBef>
        <a:spcAft>
          <a:spcPct val="0"/>
        </a:spcAft>
        <a:defRPr sz="3600">
          <a:solidFill>
            <a:srgbClr val="008000"/>
          </a:solidFill>
          <a:latin typeface="Haettenschweiler" pitchFamily="34" charset="0"/>
          <a:cs typeface="Times New Roman" pitchFamily="18" charset="0"/>
        </a:defRPr>
      </a:lvl9pPr>
    </p:titleStyle>
    <p:bodyStyle>
      <a:lvl1pPr marL="342900" indent="-342900" algn="l" rtl="0" fontAlgn="base">
        <a:spcBef>
          <a:spcPct val="20000"/>
        </a:spcBef>
        <a:spcAft>
          <a:spcPct val="0"/>
        </a:spcAft>
        <a:buClr>
          <a:srgbClr val="008000"/>
        </a:buClr>
        <a:buFont typeface="Wingdings" pitchFamily="2" charset="2"/>
        <a:defRPr sz="2800">
          <a:solidFill>
            <a:schemeClr val="tx1"/>
          </a:solidFill>
          <a:latin typeface="+mn-lt"/>
          <a:ea typeface="+mn-ea"/>
          <a:cs typeface="+mn-cs"/>
        </a:defRPr>
      </a:lvl1pPr>
      <a:lvl2pPr marL="742950" indent="-285750" algn="l" rtl="0" fontAlgn="base">
        <a:spcBef>
          <a:spcPct val="20000"/>
        </a:spcBef>
        <a:spcAft>
          <a:spcPct val="0"/>
        </a:spcAft>
        <a:buClr>
          <a:srgbClr val="008000"/>
        </a:buClr>
        <a:buFont typeface="Wingdings" pitchFamily="2" charset="2"/>
        <a:buChar char="§"/>
        <a:defRPr sz="2400">
          <a:solidFill>
            <a:schemeClr val="tx1"/>
          </a:solidFill>
          <a:latin typeface="+mn-lt"/>
        </a:defRPr>
      </a:lvl2pPr>
      <a:lvl3pPr marL="1143000" indent="-228600" algn="l" rtl="0" fontAlgn="base">
        <a:spcBef>
          <a:spcPct val="20000"/>
        </a:spcBef>
        <a:spcAft>
          <a:spcPct val="0"/>
        </a:spcAft>
        <a:buClr>
          <a:srgbClr val="008000"/>
        </a:buClr>
        <a:buFont typeface="Wingdings" pitchFamily="2" charset="2"/>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066800"/>
            <a:ext cx="6781800" cy="2590800"/>
          </a:xfrm>
          <a:effectLst/>
        </p:spPr>
        <p:txBody>
          <a:bodyPr>
            <a:noAutofit/>
          </a:bodyPr>
          <a:lstStyle/>
          <a:p>
            <a:pPr rtl="1"/>
            <a:r>
              <a:rPr lang="ar-SA" sz="4400" b="1" dirty="0" smtClean="0">
                <a:cs typeface="AL-Mohanad Bold" pitchFamily="2" charset="-78"/>
              </a:rPr>
              <a:t>ندوة التعلم الإلكتروني ودوره في بناء رأس المال البشري</a:t>
            </a:r>
            <a:br>
              <a:rPr lang="ar-SA" sz="4400" b="1" dirty="0" smtClean="0">
                <a:cs typeface="AL-Mohanad Bold" pitchFamily="2" charset="-78"/>
              </a:rPr>
            </a:br>
            <a:r>
              <a:rPr lang="ar-SA" sz="4400" b="1" dirty="0" smtClean="0">
                <a:cs typeface="AL-Mohanad Bold" pitchFamily="2" charset="-78"/>
              </a:rPr>
              <a:t/>
            </a:r>
            <a:br>
              <a:rPr lang="ar-SA" sz="4400" b="1" dirty="0" smtClean="0">
                <a:cs typeface="AL-Mohanad Bold" pitchFamily="2" charset="-78"/>
              </a:rPr>
            </a:br>
            <a:r>
              <a:rPr lang="ar-SA" sz="3200" b="1" dirty="0" smtClean="0">
                <a:cs typeface="AL-Mohanad Bold" pitchFamily="2" charset="-78"/>
              </a:rPr>
              <a:t>دور التعلم الإلكتروني في تعزيز التعلم الجامعي</a:t>
            </a:r>
            <a:br>
              <a:rPr lang="ar-SA" sz="3200" b="1" dirty="0" smtClean="0">
                <a:cs typeface="AL-Mohanad Bold" pitchFamily="2" charset="-78"/>
              </a:rPr>
            </a:br>
            <a:endParaRPr lang="en-US" sz="3200" dirty="0"/>
          </a:p>
        </p:txBody>
      </p:sp>
      <p:sp>
        <p:nvSpPr>
          <p:cNvPr id="4" name="Subtitle 2"/>
          <p:cNvSpPr txBox="1">
            <a:spLocks/>
          </p:cNvSpPr>
          <p:nvPr/>
        </p:nvSpPr>
        <p:spPr bwMode="auto">
          <a:xfrm>
            <a:off x="1371600" y="3200400"/>
            <a:ext cx="6400800" cy="1143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ctr" rtl="1"/>
            <a:endParaRPr lang="ar-SA" sz="4000" b="1" dirty="0" smtClean="0">
              <a:solidFill>
                <a:srgbClr val="669900"/>
              </a:solidFill>
            </a:endParaRPr>
          </a:p>
          <a:p>
            <a:pPr algn="ctr" rtl="1"/>
            <a:r>
              <a:rPr lang="ar-SA" sz="2400" b="1" dirty="0" smtClean="0"/>
              <a:t>د. سعيد بن محمد العمودي</a:t>
            </a:r>
          </a:p>
          <a:p>
            <a:pPr algn="ctr" rtl="1"/>
            <a:r>
              <a:rPr lang="ar-SA" sz="2400" b="1" dirty="0" smtClean="0"/>
              <a:t>عميد التطوير الأكاديمي – جامعة الملك فهد للبترول والمعادن</a:t>
            </a:r>
          </a:p>
          <a:p>
            <a:pPr algn="ctr" rtl="1"/>
            <a:endParaRPr lang="ar-SA" sz="2000" b="1" dirty="0" smtClean="0"/>
          </a:p>
          <a:p>
            <a:pPr algn="ctr" rtl="1"/>
            <a:r>
              <a:rPr lang="ar-SA" sz="2000" b="1" dirty="0" smtClean="0"/>
              <a:t>25 ربيع الأول 1434هـ</a:t>
            </a:r>
            <a:endParaRPr lang="en-US" sz="2000" b="1" dirty="0" smtClean="0"/>
          </a:p>
          <a:p>
            <a:pPr rtl="1"/>
            <a:endParaRPr lang="en-US" sz="2000" dirty="0" smtClean="0"/>
          </a:p>
          <a:p>
            <a:pPr rtl="1"/>
            <a:endParaRPr lang="en-US" sz="20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6934200" cy="1143000"/>
          </a:xfrm>
          <a:noFill/>
          <a:ln w="9525">
            <a:noFill/>
            <a:miter lim="800000"/>
            <a:headEnd/>
            <a:tailEnd/>
          </a:ln>
          <a:effectLst/>
        </p:spPr>
        <p:txBody>
          <a:bodyPr vert="horz" wrap="square" lIns="91440" tIns="45720" rIns="91440" bIns="45720" numCol="1" anchor="ctr" anchorCtr="0" compatLnSpc="1">
            <a:prstTxWarp prst="textNoShape">
              <a:avLst/>
            </a:prstTxWarp>
          </a:bodyPr>
          <a:lstStyle/>
          <a:p>
            <a:pPr rtl="1"/>
            <a:r>
              <a:rPr lang="ar-SA" sz="4200" b="1" dirty="0" smtClean="0">
                <a:cs typeface="AL-Mohanad Bold" pitchFamily="2" charset="-78"/>
              </a:rPr>
              <a:t>التعلم الإلكتروني في التعليم العالي</a:t>
            </a:r>
            <a:endParaRPr lang="en-US" sz="4200" b="1" dirty="0" smtClean="0">
              <a:cs typeface="AL-Mohanad Bold" pitchFamily="2" charset="-78"/>
            </a:endParaRPr>
          </a:p>
        </p:txBody>
      </p:sp>
      <p:sp>
        <p:nvSpPr>
          <p:cNvPr id="3" name="Content Placeholder 2"/>
          <p:cNvSpPr>
            <a:spLocks noGrp="1"/>
          </p:cNvSpPr>
          <p:nvPr>
            <p:ph idx="1"/>
          </p:nvPr>
        </p:nvSpPr>
        <p:spPr/>
        <p:txBody>
          <a:bodyPr/>
          <a:lstStyle/>
          <a:p>
            <a:pPr lvl="1" algn="r" rtl="1"/>
            <a:r>
              <a:rPr lang="ar-SA" sz="3200" b="1" dirty="0" smtClean="0"/>
              <a:t>انشاء الجامعات الافتراضيه لتقديم برامج تعليميه عبر الشبكة العنكبوتية</a:t>
            </a:r>
            <a:endParaRPr lang="en-US" sz="3200" dirty="0" smtClean="0"/>
          </a:p>
          <a:p>
            <a:pPr lvl="1" algn="r" rtl="1">
              <a:buBlip>
                <a:blip r:embed="rId2"/>
              </a:buBlip>
            </a:pPr>
            <a:endParaRPr lang="ar-SA" sz="3200" b="1" dirty="0" smtClean="0"/>
          </a:p>
          <a:p>
            <a:pPr lvl="1" algn="r" rtl="1">
              <a:buNone/>
            </a:pPr>
            <a:endParaRPr lang="ar-SA" sz="3200" b="1"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6934200" cy="1143000"/>
          </a:xfrm>
          <a:noFill/>
          <a:ln w="9525">
            <a:noFill/>
            <a:miter lim="800000"/>
            <a:headEnd/>
            <a:tailEnd/>
          </a:ln>
          <a:effectLst/>
        </p:spPr>
        <p:txBody>
          <a:bodyPr vert="horz" wrap="square" lIns="91440" tIns="45720" rIns="91440" bIns="45720" numCol="1" anchor="ctr" anchorCtr="0" compatLnSpc="1">
            <a:prstTxWarp prst="textNoShape">
              <a:avLst/>
            </a:prstTxWarp>
          </a:bodyPr>
          <a:lstStyle/>
          <a:p>
            <a:pPr rtl="1"/>
            <a:r>
              <a:rPr lang="ar-SA" sz="4200" b="1" dirty="0" smtClean="0">
                <a:cs typeface="AL-Mohanad Bold" pitchFamily="2" charset="-78"/>
              </a:rPr>
              <a:t>التعلم الإلكتروني والتعليم المستمر</a:t>
            </a:r>
            <a:endParaRPr lang="en-US" sz="4200" b="1" dirty="0" smtClean="0">
              <a:cs typeface="AL-Mohanad Bold" pitchFamily="2" charset="-78"/>
            </a:endParaRPr>
          </a:p>
        </p:txBody>
      </p:sp>
      <p:sp>
        <p:nvSpPr>
          <p:cNvPr id="3" name="Content Placeholder 2"/>
          <p:cNvSpPr>
            <a:spLocks noGrp="1"/>
          </p:cNvSpPr>
          <p:nvPr>
            <p:ph idx="1"/>
          </p:nvPr>
        </p:nvSpPr>
        <p:spPr/>
        <p:txBody>
          <a:bodyPr/>
          <a:lstStyle/>
          <a:p>
            <a:pPr lvl="1" algn="r" rtl="1">
              <a:buBlip>
                <a:blip r:embed="rId2"/>
              </a:buBlip>
            </a:pPr>
            <a:r>
              <a:rPr lang="ar-SA" sz="3200" b="1" dirty="0" smtClean="0"/>
              <a:t>يتيح التعلم الإلكتروني المجال للتعليم  المستمر عبر الموارد التعليمية المفتوحة وخصوصا تلك التي تقدم من الجامعات</a:t>
            </a:r>
          </a:p>
          <a:p>
            <a:pPr lvl="1" algn="r" rtl="1">
              <a:buBlip>
                <a:blip r:embed="rId2"/>
              </a:buBlip>
            </a:pPr>
            <a:r>
              <a:rPr lang="ar-SA" sz="3200" b="1" dirty="0" smtClean="0"/>
              <a:t>مبادرة </a:t>
            </a:r>
            <a:r>
              <a:rPr lang="en-US" sz="3200" b="1" dirty="0" smtClean="0"/>
              <a:t>MIT</a:t>
            </a:r>
            <a:r>
              <a:rPr lang="ar-SA" sz="3200" b="1" dirty="0" smtClean="0"/>
              <a:t> في التعلم المفتوح والتي قامت بإتاحة المواد </a:t>
            </a:r>
            <a:r>
              <a:rPr lang="ar-SA" sz="3200" b="1" dirty="0" smtClean="0"/>
              <a:t>التعليميه الخاصه بمقررات المرحله  الجامعيه والعليا (أكثر من 2000 </a:t>
            </a:r>
            <a:r>
              <a:rPr lang="ar-SA" sz="3200" b="1" dirty="0" smtClean="0"/>
              <a:t>مقرر) عبر </a:t>
            </a:r>
            <a:r>
              <a:rPr lang="ar-SA" sz="3200" b="1" dirty="0" smtClean="0"/>
              <a:t>الشبكه العنكبوتية </a:t>
            </a:r>
            <a:r>
              <a:rPr lang="ar-SA" sz="3200" b="1" dirty="0" smtClean="0"/>
              <a:t>للجميع </a:t>
            </a:r>
            <a:r>
              <a:rPr lang="ar-SA" sz="3200" b="1" dirty="0" smtClean="0"/>
              <a:t>منذ عام </a:t>
            </a:r>
            <a:r>
              <a:rPr lang="ar-SA" sz="3200" b="1" dirty="0" smtClean="0"/>
              <a:t>2002م</a:t>
            </a:r>
          </a:p>
          <a:p>
            <a:pPr lvl="1" algn="r" rtl="1">
              <a:buBlip>
                <a:blip r:embed="rId2"/>
              </a:buBlip>
            </a:pPr>
            <a:r>
              <a:rPr lang="ar-SA" sz="3200" b="1" dirty="0" smtClean="0"/>
              <a:t>انضمام العديد من الجامعات إلى هذه المبادرة</a:t>
            </a:r>
            <a:endParaRPr lang="en-US" sz="3200" dirty="0" smtClean="0"/>
          </a:p>
          <a:p>
            <a:pPr lvl="1" algn="r" rtl="1">
              <a:buBlip>
                <a:blip r:embed="rId2"/>
              </a:buBlip>
            </a:pPr>
            <a:endParaRPr lang="ar-SA" sz="3200" b="1" dirty="0" smtClean="0"/>
          </a:p>
          <a:p>
            <a:pPr lvl="1" algn="r" rtl="1">
              <a:buNone/>
            </a:pPr>
            <a:endParaRPr lang="ar-SA" sz="3200" b="1"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endParaRPr lang="en-US" smtClean="0"/>
          </a:p>
        </p:txBody>
      </p:sp>
      <p:sp>
        <p:nvSpPr>
          <p:cNvPr id="139267" name="Rectangle 3"/>
          <p:cNvSpPr>
            <a:spLocks noChangeArrowheads="1"/>
          </p:cNvSpPr>
          <p:nvPr/>
        </p:nvSpPr>
        <p:spPr bwMode="auto">
          <a:xfrm>
            <a:off x="0" y="1171575"/>
            <a:ext cx="9144000" cy="0"/>
          </a:xfrm>
          <a:prstGeom prst="rect">
            <a:avLst/>
          </a:prstGeom>
          <a:noFill/>
          <a:ln w="9525">
            <a:noFill/>
            <a:miter lim="800000"/>
            <a:headEnd/>
            <a:tailEnd/>
          </a:ln>
          <a:effectLst/>
        </p:spPr>
        <p:txBody>
          <a:bodyPr wrap="none" anchor="ctr">
            <a:spAutoFit/>
          </a:bodyPr>
          <a:lstStyle/>
          <a:p>
            <a:endParaRPr lang="en-US"/>
          </a:p>
        </p:txBody>
      </p:sp>
      <p:sp>
        <p:nvSpPr>
          <p:cNvPr id="139268" name="Rectangle 4"/>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pic>
        <p:nvPicPr>
          <p:cNvPr id="139275" name="Picture 11"/>
          <p:cNvPicPr>
            <a:picLocks noChangeAspect="1" noChangeArrowheads="1"/>
          </p:cNvPicPr>
          <p:nvPr/>
        </p:nvPicPr>
        <p:blipFill>
          <a:blip r:embed="rId3" cstate="print"/>
          <a:srcRect/>
          <a:stretch>
            <a:fillRect/>
          </a:stretch>
        </p:blipFill>
        <p:spPr bwMode="auto">
          <a:xfrm>
            <a:off x="69850" y="2481263"/>
            <a:ext cx="8540750" cy="3995737"/>
          </a:xfrm>
          <a:prstGeom prst="rect">
            <a:avLst/>
          </a:prstGeom>
          <a:noFill/>
        </p:spPr>
      </p:pic>
      <p:pic>
        <p:nvPicPr>
          <p:cNvPr id="4100" name="Picture 4"/>
          <p:cNvPicPr>
            <a:picLocks noChangeAspect="1" noChangeArrowheads="1"/>
          </p:cNvPicPr>
          <p:nvPr/>
        </p:nvPicPr>
        <p:blipFill>
          <a:blip r:embed="rId4" cstate="print"/>
          <a:srcRect/>
          <a:stretch>
            <a:fillRect/>
          </a:stretch>
        </p:blipFill>
        <p:spPr bwMode="auto">
          <a:xfrm>
            <a:off x="76200" y="152400"/>
            <a:ext cx="6591300" cy="18478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39275"/>
                                        </p:tgtEl>
                                        <p:attrNameLst>
                                          <p:attrName>style.visibility</p:attrName>
                                        </p:attrNameLst>
                                      </p:cBhvr>
                                      <p:to>
                                        <p:strVal val="visible"/>
                                      </p:to>
                                    </p:set>
                                    <p:animEffect transition="in" filter="slide(fromBottom)">
                                      <p:cBhvr>
                                        <p:cTn id="7" dur="500"/>
                                        <p:tgtEl>
                                          <p:spTgt spid="1392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6934200" cy="1143000"/>
          </a:xfrm>
          <a:noFill/>
          <a:ln w="9525">
            <a:noFill/>
            <a:miter lim="800000"/>
            <a:headEnd/>
            <a:tailEnd/>
          </a:ln>
          <a:effectLst/>
        </p:spPr>
        <p:txBody>
          <a:bodyPr vert="horz" wrap="square" lIns="91440" tIns="45720" rIns="91440" bIns="45720" numCol="1" anchor="ctr" anchorCtr="0" compatLnSpc="1">
            <a:prstTxWarp prst="textNoShape">
              <a:avLst/>
            </a:prstTxWarp>
          </a:bodyPr>
          <a:lstStyle/>
          <a:p>
            <a:pPr rtl="1"/>
            <a:r>
              <a:rPr lang="ar-SA" sz="4200" b="1" dirty="0" smtClean="0">
                <a:cs typeface="AL-Mohanad Bold" pitchFamily="2" charset="-78"/>
              </a:rPr>
              <a:t>التعلم الإلكتروني والتعليم المستمر</a:t>
            </a:r>
            <a:endParaRPr lang="en-US" sz="4200" b="1" dirty="0" smtClean="0">
              <a:cs typeface="AL-Mohanad Bold" pitchFamily="2" charset="-78"/>
            </a:endParaRPr>
          </a:p>
        </p:txBody>
      </p:sp>
      <p:sp>
        <p:nvSpPr>
          <p:cNvPr id="3" name="Content Placeholder 2"/>
          <p:cNvSpPr>
            <a:spLocks noGrp="1"/>
          </p:cNvSpPr>
          <p:nvPr>
            <p:ph idx="1"/>
          </p:nvPr>
        </p:nvSpPr>
        <p:spPr/>
        <p:txBody>
          <a:bodyPr/>
          <a:lstStyle/>
          <a:p>
            <a:pPr lvl="1" algn="r" rtl="1">
              <a:buNone/>
            </a:pPr>
            <a:r>
              <a:rPr lang="ar-SA" sz="3200" b="1" dirty="0" smtClean="0"/>
              <a:t>	</a:t>
            </a:r>
          </a:p>
          <a:p>
            <a:pPr lvl="1" algn="r" rtl="1">
              <a:buBlip>
                <a:blip r:embed="rId2"/>
              </a:buBlip>
            </a:pPr>
            <a:r>
              <a:rPr lang="ar-SA" sz="3200" b="1" dirty="0" smtClean="0"/>
              <a:t>توفر اكاديميه </a:t>
            </a:r>
            <a:r>
              <a:rPr lang="ar-SA" sz="3200" b="1" dirty="0" smtClean="0"/>
              <a:t>خان </a:t>
            </a:r>
            <a:r>
              <a:rPr lang="ar-SA" sz="3200" b="1" dirty="0" smtClean="0"/>
              <a:t>مجانا وعبر </a:t>
            </a:r>
            <a:r>
              <a:rPr lang="ar-SA" sz="3200" b="1" dirty="0" smtClean="0"/>
              <a:t>الشبكه </a:t>
            </a:r>
            <a:r>
              <a:rPr lang="ar-SA" sz="3200" b="1" dirty="0" smtClean="0"/>
              <a:t>العنكبوتية محاضرات  موارد تعليمية مفتوحة </a:t>
            </a:r>
            <a:r>
              <a:rPr lang="ar-SA" sz="3200" b="1" dirty="0" smtClean="0"/>
              <a:t>لمواضيع عده تشمل الرياضيات، التاريخ، العنايه الصحية، الطب، الماليه، الفيزياء، الكيمياء، الاحياء، الفلك، الاقتصاد، الكون، الكيمياء العضويه، التربيه الوطنيه الامريكيه، تاريخ الفنون، الاقتصاد الدقيق وعلم الحاسوب. وقد قدمت اكادميه خان ما يقارب من 227 مليون درس.</a:t>
            </a:r>
            <a:endParaRPr lang="ar-SA" sz="3200" b="1" dirty="0" smtClean="0"/>
          </a:p>
          <a:p>
            <a:pPr lvl="1" algn="r" rtl="1">
              <a:buNone/>
            </a:pPr>
            <a:endParaRPr lang="ar-SA" sz="3200" b="1"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6934200" cy="1143000"/>
          </a:xfrm>
          <a:noFill/>
          <a:ln w="9525">
            <a:noFill/>
            <a:miter lim="800000"/>
            <a:headEnd/>
            <a:tailEnd/>
          </a:ln>
          <a:effectLst/>
        </p:spPr>
        <p:txBody>
          <a:bodyPr vert="horz" wrap="square" lIns="91440" tIns="45720" rIns="91440" bIns="45720" numCol="1" anchor="ctr" anchorCtr="0" compatLnSpc="1">
            <a:prstTxWarp prst="textNoShape">
              <a:avLst/>
            </a:prstTxWarp>
          </a:bodyPr>
          <a:lstStyle/>
          <a:p>
            <a:pPr rtl="1"/>
            <a:r>
              <a:rPr lang="ar-SA" sz="4200" b="1" dirty="0" smtClean="0">
                <a:cs typeface="AL-Mohanad Bold" pitchFamily="2" charset="-78"/>
              </a:rPr>
              <a:t>التعلم الإلكتروني والتعليم المستمر</a:t>
            </a:r>
            <a:endParaRPr lang="en-US" sz="4200" b="1" dirty="0" smtClean="0">
              <a:cs typeface="AL-Mohanad Bold" pitchFamily="2" charset="-78"/>
            </a:endParaRPr>
          </a:p>
        </p:txBody>
      </p:sp>
      <p:sp>
        <p:nvSpPr>
          <p:cNvPr id="3" name="Content Placeholder 2"/>
          <p:cNvSpPr>
            <a:spLocks noGrp="1"/>
          </p:cNvSpPr>
          <p:nvPr>
            <p:ph idx="1"/>
          </p:nvPr>
        </p:nvSpPr>
        <p:spPr/>
        <p:txBody>
          <a:bodyPr/>
          <a:lstStyle/>
          <a:p>
            <a:pPr lvl="1" algn="r" rtl="1">
              <a:buBlip>
                <a:blip r:embed="rId2"/>
              </a:buBlip>
            </a:pPr>
            <a:r>
              <a:rPr lang="ar-SA" sz="3200" b="1" dirty="0" smtClean="0"/>
              <a:t>المقررات الإلكترونية </a:t>
            </a:r>
            <a:r>
              <a:rPr lang="ar-SA" sz="3200" b="1" dirty="0" smtClean="0"/>
              <a:t>الضخمه </a:t>
            </a:r>
            <a:r>
              <a:rPr lang="ar-SA" sz="3200" b="1" dirty="0" smtClean="0"/>
              <a:t>المفتوحه </a:t>
            </a:r>
            <a:r>
              <a:rPr lang="en-US" sz="3200" b="1" dirty="0" smtClean="0"/>
              <a:t>(MOOC)</a:t>
            </a:r>
            <a:r>
              <a:rPr lang="ar-SA" sz="3200" b="1" dirty="0" smtClean="0"/>
              <a:t> وتتيح هذه المقررات التعلم من كبرى الجامعات من غير اشتراط ان يكون الطالب منتظما في الجامعة</a:t>
            </a:r>
            <a:endParaRPr lang="en-US" sz="3200" b="1" dirty="0" smtClean="0"/>
          </a:p>
          <a:p>
            <a:pPr lvl="1" algn="r" rtl="1">
              <a:buBlip>
                <a:blip r:embed="rId2"/>
              </a:buBlip>
            </a:pPr>
            <a:r>
              <a:rPr lang="ar-SA" sz="3200" b="1" dirty="0" smtClean="0"/>
              <a:t>ومن </a:t>
            </a:r>
            <a:r>
              <a:rPr lang="ar-SA" sz="3200" b="1" dirty="0" smtClean="0"/>
              <a:t>امثله هذا مقرر الدوائر الكهربيه والالكترونيات المقدم من قبل </a:t>
            </a:r>
            <a:r>
              <a:rPr lang="en-US" sz="3200" b="1" dirty="0" err="1" smtClean="0"/>
              <a:t>MITx</a:t>
            </a:r>
            <a:r>
              <a:rPr lang="ar-SA" sz="3200" b="1" dirty="0" smtClean="0"/>
              <a:t> </a:t>
            </a:r>
            <a:r>
              <a:rPr lang="ar-SA" sz="3200" b="1" dirty="0" smtClean="0"/>
              <a:t>(احد الجامعات المشاركه في المشروع) حيث سجل في هذا المقرر اكثر من 150000 طالب من اكثر من 160 دولة.</a:t>
            </a:r>
            <a:endParaRPr lang="ar-SA" sz="3200" b="1"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6934200" cy="1143000"/>
          </a:xfrm>
          <a:noFill/>
          <a:ln w="9525">
            <a:noFill/>
            <a:miter lim="800000"/>
            <a:headEnd/>
            <a:tailEnd/>
          </a:ln>
          <a:effectLst/>
        </p:spPr>
        <p:txBody>
          <a:bodyPr vert="horz" wrap="square" lIns="91440" tIns="45720" rIns="91440" bIns="45720" numCol="1" anchor="ctr" anchorCtr="0" compatLnSpc="1">
            <a:prstTxWarp prst="textNoShape">
              <a:avLst/>
            </a:prstTxWarp>
          </a:bodyPr>
          <a:lstStyle/>
          <a:p>
            <a:pPr rtl="1"/>
            <a:r>
              <a:rPr lang="ar-SA" sz="4200" b="1" dirty="0" smtClean="0">
                <a:cs typeface="AL-Mohanad Bold" pitchFamily="2" charset="-78"/>
              </a:rPr>
              <a:t>التعلم الإلكتروني والتعليم المستمر</a:t>
            </a:r>
            <a:endParaRPr lang="en-US" sz="4200" b="1" dirty="0" smtClean="0">
              <a:cs typeface="AL-Mohanad Bold" pitchFamily="2" charset="-78"/>
            </a:endParaRPr>
          </a:p>
        </p:txBody>
      </p:sp>
      <p:sp>
        <p:nvSpPr>
          <p:cNvPr id="3" name="Content Placeholder 2"/>
          <p:cNvSpPr>
            <a:spLocks noGrp="1"/>
          </p:cNvSpPr>
          <p:nvPr>
            <p:ph idx="1"/>
          </p:nvPr>
        </p:nvSpPr>
        <p:spPr/>
        <p:txBody>
          <a:bodyPr/>
          <a:lstStyle/>
          <a:p>
            <a:pPr lvl="1" algn="r" rtl="1">
              <a:buBlip>
                <a:blip r:embed="rId2"/>
              </a:buBlip>
            </a:pPr>
            <a:r>
              <a:rPr lang="ar-SA" sz="3200" b="1" dirty="0" smtClean="0"/>
              <a:t>المقررات الإلكترونية </a:t>
            </a:r>
            <a:r>
              <a:rPr lang="ar-SA" sz="3200" b="1" dirty="0" smtClean="0"/>
              <a:t>الضخمه </a:t>
            </a:r>
            <a:r>
              <a:rPr lang="ar-SA" sz="3200" b="1" dirty="0" smtClean="0"/>
              <a:t>المفتوحه </a:t>
            </a:r>
            <a:r>
              <a:rPr lang="en-US" sz="3200" b="1" dirty="0" smtClean="0"/>
              <a:t>(MOOC)</a:t>
            </a:r>
            <a:r>
              <a:rPr lang="ar-SA" sz="3200" b="1" dirty="0" smtClean="0"/>
              <a:t> وتتيح هذه المقررات التعلم من كبرى الجامعات من غير اشتراط ان يكون الطالب منتظما في الجامعة</a:t>
            </a:r>
            <a:endParaRPr lang="en-US" sz="3200" b="1" dirty="0" smtClean="0"/>
          </a:p>
          <a:p>
            <a:pPr lvl="1" algn="r" rtl="1">
              <a:buBlip>
                <a:blip r:embed="rId2"/>
              </a:buBlip>
            </a:pPr>
            <a:r>
              <a:rPr lang="ar-SA" sz="3200" b="1" dirty="0" smtClean="0"/>
              <a:t>ومن </a:t>
            </a:r>
            <a:r>
              <a:rPr lang="ar-SA" sz="3200" b="1" dirty="0" smtClean="0"/>
              <a:t>امثله هذا مقرر الدوائر الكهربيه والالكترونيات المقدم من قبل </a:t>
            </a:r>
            <a:r>
              <a:rPr lang="en-US" sz="3200" b="1" dirty="0" err="1" smtClean="0"/>
              <a:t>MITx</a:t>
            </a:r>
            <a:r>
              <a:rPr lang="ar-SA" sz="3200" b="1" dirty="0" smtClean="0"/>
              <a:t> </a:t>
            </a:r>
            <a:r>
              <a:rPr lang="ar-SA" sz="3200" b="1" dirty="0" smtClean="0"/>
              <a:t>(احد الجامعات المشاركه في المشروع) حيث سجل في هذا المقرر اكثر من 150000 طالب من اكثر من 160 دولة.</a:t>
            </a:r>
            <a:endParaRPr lang="ar-SA" sz="3200" b="1"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6934200" cy="1143000"/>
          </a:xfrm>
          <a:noFill/>
          <a:ln w="9525">
            <a:noFill/>
            <a:miter lim="800000"/>
            <a:headEnd/>
            <a:tailEnd/>
          </a:ln>
          <a:effectLst/>
        </p:spPr>
        <p:txBody>
          <a:bodyPr vert="horz" wrap="square" lIns="91440" tIns="45720" rIns="91440" bIns="45720" numCol="1" anchor="ctr" anchorCtr="0" compatLnSpc="1">
            <a:prstTxWarp prst="textNoShape">
              <a:avLst/>
            </a:prstTxWarp>
          </a:bodyPr>
          <a:lstStyle/>
          <a:p>
            <a:pPr rtl="1"/>
            <a:r>
              <a:rPr lang="ar-SA" sz="4200" b="1" dirty="0" smtClean="0">
                <a:cs typeface="AL-Mohanad Bold" pitchFamily="2" charset="-78"/>
              </a:rPr>
              <a:t>ختاما</a:t>
            </a:r>
            <a:endParaRPr lang="en-US" sz="4200" b="1" dirty="0" smtClean="0">
              <a:cs typeface="AL-Mohanad Bold" pitchFamily="2" charset="-78"/>
            </a:endParaRPr>
          </a:p>
        </p:txBody>
      </p:sp>
      <p:sp>
        <p:nvSpPr>
          <p:cNvPr id="3" name="Content Placeholder 2"/>
          <p:cNvSpPr>
            <a:spLocks noGrp="1"/>
          </p:cNvSpPr>
          <p:nvPr>
            <p:ph idx="1"/>
          </p:nvPr>
        </p:nvSpPr>
        <p:spPr/>
        <p:txBody>
          <a:bodyPr/>
          <a:lstStyle/>
          <a:p>
            <a:pPr lvl="1" algn="r" rtl="1">
              <a:buBlip>
                <a:blip r:embed="rId2"/>
              </a:buBlip>
            </a:pPr>
            <a:r>
              <a:rPr lang="ar-SA" sz="3200" b="1" dirty="0" smtClean="0"/>
              <a:t>هناك دلالات واضحة على دور التعلم الإلكتروني في تعزيز التعليم في الجامعات واتاحة فرص كبيرة للتعلم المستمر والذي بدوره يسهم في بناء رأس المال البشري</a:t>
            </a:r>
            <a:endParaRPr lang="en-US" sz="3200" b="1" dirty="0" smtClean="0"/>
          </a:p>
          <a:p>
            <a:pPr lvl="1" algn="r" rtl="1">
              <a:buBlip>
                <a:blip r:embed="rId2"/>
              </a:buBlip>
            </a:pPr>
            <a:r>
              <a:rPr lang="ar-SA" sz="3200" b="1" dirty="0" smtClean="0"/>
              <a:t>مازال هناك بعض التحديات أمام التعلم الإلكتروني والتي تحتاج إلى مراجعة.</a:t>
            </a:r>
            <a:endParaRPr lang="ar-SA" sz="3200" b="1"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type="body" idx="1"/>
          </p:nvPr>
        </p:nvSpPr>
        <p:spPr>
          <a:xfrm>
            <a:off x="1465263" y="1701800"/>
            <a:ext cx="6596062" cy="2320925"/>
          </a:xfrm>
        </p:spPr>
        <p:txBody>
          <a:bodyPr anchor="b"/>
          <a:lstStyle/>
          <a:p>
            <a:pPr marL="0" indent="0" algn="ctr">
              <a:spcBef>
                <a:spcPct val="0"/>
              </a:spcBef>
              <a:buClrTx/>
              <a:buFontTx/>
              <a:buNone/>
            </a:pPr>
            <a:r>
              <a:rPr lang="ar-SA" sz="8000" smtClean="0">
                <a:solidFill>
                  <a:srgbClr val="008000"/>
                </a:solidFill>
                <a:latin typeface="Albertus" pitchFamily="34" charset="0"/>
                <a:cs typeface="mohammad bold art 1" pitchFamily="2" charset="-78"/>
              </a:rPr>
              <a:t>شكراً</a:t>
            </a:r>
            <a:endParaRPr lang="en-US" sz="8000" smtClean="0">
              <a:solidFill>
                <a:srgbClr val="008000"/>
              </a:solidFill>
              <a:latin typeface="Albertus" pitchFamily="34" charset="0"/>
              <a:cs typeface="mohammad bold art 1" pitchFamily="2" charset="-78"/>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6934200" cy="1143000"/>
          </a:xfrm>
          <a:noFill/>
          <a:ln w="9525">
            <a:noFill/>
            <a:miter lim="800000"/>
            <a:headEnd/>
            <a:tailEnd/>
          </a:ln>
          <a:effectLst/>
        </p:spPr>
        <p:txBody>
          <a:bodyPr vert="horz" wrap="square" lIns="91440" tIns="45720" rIns="91440" bIns="45720" numCol="1" anchor="ctr" anchorCtr="0" compatLnSpc="1">
            <a:prstTxWarp prst="textNoShape">
              <a:avLst/>
            </a:prstTxWarp>
          </a:bodyPr>
          <a:lstStyle/>
          <a:p>
            <a:pPr rtl="1"/>
            <a:r>
              <a:rPr lang="ar-SA" sz="4200" b="1" dirty="0" smtClean="0">
                <a:cs typeface="AL-Mohanad Bold" pitchFamily="2" charset="-78"/>
              </a:rPr>
              <a:t>التعليم العالي والتنمية الاجتماعية والإقتصادية</a:t>
            </a:r>
            <a:endParaRPr lang="en-US" sz="4200" b="1" dirty="0" smtClean="0">
              <a:cs typeface="AL-Mohanad Bold" pitchFamily="2" charset="-78"/>
            </a:endParaRPr>
          </a:p>
        </p:txBody>
      </p:sp>
      <p:sp>
        <p:nvSpPr>
          <p:cNvPr id="3" name="Content Placeholder 2"/>
          <p:cNvSpPr>
            <a:spLocks noGrp="1"/>
          </p:cNvSpPr>
          <p:nvPr>
            <p:ph idx="1"/>
          </p:nvPr>
        </p:nvSpPr>
        <p:spPr>
          <a:xfrm>
            <a:off x="304800" y="1447800"/>
            <a:ext cx="7772400" cy="4800600"/>
          </a:xfrm>
        </p:spPr>
        <p:txBody>
          <a:bodyPr/>
          <a:lstStyle/>
          <a:p>
            <a:pPr algn="r" rtl="1">
              <a:buBlip>
                <a:blip r:embed="rId2"/>
              </a:buBlip>
            </a:pPr>
            <a:endParaRPr lang="ar-SA" dirty="0" smtClean="0"/>
          </a:p>
          <a:p>
            <a:pPr algn="r" rtl="1">
              <a:buBlip>
                <a:blip r:embed="rId2"/>
              </a:buBlip>
            </a:pPr>
            <a:r>
              <a:rPr lang="ar-SA" sz="3200" b="1" dirty="0" smtClean="0"/>
              <a:t>يسهم التعليم العالي في التنمية الاجتماعية والاقتصادية من خلال مهامه الرئيسية والتي تتمثل في:</a:t>
            </a:r>
          </a:p>
          <a:p>
            <a:pPr lvl="1" algn="r" rtl="1">
              <a:buBlip>
                <a:blip r:embed="rId2"/>
              </a:buBlip>
            </a:pPr>
            <a:r>
              <a:rPr lang="ar-SA" sz="2800" dirty="0" smtClean="0"/>
              <a:t>تأهيل الكوادر البشرية (من خلال التعليم) </a:t>
            </a:r>
          </a:p>
          <a:p>
            <a:pPr lvl="1" algn="r" rtl="1">
              <a:buBlip>
                <a:blip r:embed="rId2"/>
              </a:buBlip>
            </a:pPr>
            <a:r>
              <a:rPr lang="ar-SA" sz="2800" dirty="0" smtClean="0"/>
              <a:t>بناء قواعد المعرفة (من خلال البحث وايجاد المعرفة)</a:t>
            </a:r>
          </a:p>
          <a:p>
            <a:pPr lvl="1" algn="r" rtl="1">
              <a:buBlip>
                <a:blip r:embed="rId2"/>
              </a:buBlip>
            </a:pPr>
            <a:r>
              <a:rPr lang="ar-SA" sz="2800" dirty="0" smtClean="0"/>
              <a:t>نشر واستخدام المعرفة (التفاعل مع المستفيدين وتطوير ونقل التقنية)</a:t>
            </a:r>
          </a:p>
          <a:p>
            <a:pPr lvl="1" algn="r" rtl="1">
              <a:buBlip>
                <a:blip r:embed="rId2"/>
              </a:buBlip>
            </a:pPr>
            <a:r>
              <a:rPr lang="ar-SA" sz="2800" dirty="0" smtClean="0"/>
              <a:t>صيانة المعارف (حفظ ونقل المعرفة إلى الأجيال)</a:t>
            </a:r>
          </a:p>
          <a:p>
            <a:pPr lvl="1" algn="r" rtl="1">
              <a:buBlip>
                <a:blip r:embed="rId2"/>
              </a:buBlip>
            </a:pPr>
            <a:endParaRPr lang="ar-SA" dirty="0" smtClean="0"/>
          </a:p>
          <a:p>
            <a:pPr lvl="1">
              <a:buNone/>
            </a:pPr>
            <a:r>
              <a:rPr lang="en-US" dirty="0" smtClean="0"/>
              <a:t>	</a:t>
            </a:r>
            <a:r>
              <a:rPr lang="en-US" sz="1800" dirty="0" smtClean="0"/>
              <a:t>Economic Co-operation and Development (OECD 2008)</a:t>
            </a:r>
          </a:p>
          <a:p>
            <a:pPr lvl="1" algn="l">
              <a:buBlip>
                <a:blip r:embed="rId2"/>
              </a:buBlip>
            </a:pPr>
            <a:endParaRPr lang="ar-SA"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6934200" cy="1143000"/>
          </a:xfrm>
          <a:noFill/>
          <a:ln w="9525">
            <a:noFill/>
            <a:miter lim="800000"/>
            <a:headEnd/>
            <a:tailEnd/>
          </a:ln>
          <a:effectLst/>
        </p:spPr>
        <p:txBody>
          <a:bodyPr vert="horz" wrap="square" lIns="91440" tIns="45720" rIns="91440" bIns="45720" numCol="1" anchor="ctr" anchorCtr="0" compatLnSpc="1">
            <a:prstTxWarp prst="textNoShape">
              <a:avLst/>
            </a:prstTxWarp>
          </a:bodyPr>
          <a:lstStyle/>
          <a:p>
            <a:pPr rtl="1"/>
            <a:r>
              <a:rPr lang="ar-SA" sz="4200" b="1" dirty="0" smtClean="0">
                <a:cs typeface="AL-Mohanad Bold" pitchFamily="2" charset="-78"/>
              </a:rPr>
              <a:t>الفوائد التعليمية للتعلم الإلكتروني </a:t>
            </a:r>
            <a:endParaRPr lang="en-US" sz="4200" b="1" dirty="0" smtClean="0">
              <a:cs typeface="AL-Mohanad Bold" pitchFamily="2" charset="-78"/>
            </a:endParaRPr>
          </a:p>
        </p:txBody>
      </p:sp>
      <p:sp>
        <p:nvSpPr>
          <p:cNvPr id="3" name="Content Placeholder 2"/>
          <p:cNvSpPr>
            <a:spLocks noGrp="1"/>
          </p:cNvSpPr>
          <p:nvPr>
            <p:ph idx="1"/>
          </p:nvPr>
        </p:nvSpPr>
        <p:spPr/>
        <p:txBody>
          <a:bodyPr/>
          <a:lstStyle/>
          <a:p>
            <a:pPr lvl="1" algn="r" rtl="1">
              <a:buNone/>
            </a:pPr>
            <a:r>
              <a:rPr lang="ar-SA" sz="3200" b="1" dirty="0" smtClean="0"/>
              <a:t>	كثير من المنافع التعليميه  لا يمكن ان تتحقق من خلال التعليم التقليدي ويمكن للتعلم الالكتروني تحقيقها وتشمل </a:t>
            </a:r>
          </a:p>
          <a:p>
            <a:pPr lvl="1" algn="r" rtl="1">
              <a:buBlip>
                <a:blip r:embed="rId2"/>
              </a:buBlip>
            </a:pPr>
            <a:r>
              <a:rPr lang="ar-SA" sz="3200" b="1" dirty="0" smtClean="0"/>
              <a:t>تحسين جودة التدريس من خلال المحاكاة والتشبيه</a:t>
            </a:r>
          </a:p>
          <a:p>
            <a:pPr lvl="1" algn="r" rtl="1">
              <a:buBlip>
                <a:blip r:embed="rId2"/>
              </a:buBlip>
            </a:pPr>
            <a:r>
              <a:rPr lang="ar-SA" sz="3200" b="1" dirty="0" smtClean="0"/>
              <a:t>التعلم التعاوني والتواصل الشبكي بين الطلاب والاساتذة والطلاب بين بعضهم </a:t>
            </a:r>
          </a:p>
          <a:p>
            <a:pPr lvl="1" algn="r" rtl="1">
              <a:buBlip>
                <a:blip r:embed="rId2"/>
              </a:buBlip>
            </a:pPr>
            <a:r>
              <a:rPr lang="ar-SA" sz="3200" b="1" dirty="0" smtClean="0"/>
              <a:t>المرونة في التعلم في أي وقت ومن أي مكان</a:t>
            </a:r>
            <a:endParaRPr lang="en-US" sz="3200"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6934200" cy="1143000"/>
          </a:xfrm>
        </p:spPr>
        <p:txBody>
          <a:bodyPr/>
          <a:lstStyle/>
          <a:p>
            <a:r>
              <a:rPr lang="ar-SA" sz="4200" b="1" dirty="0" smtClean="0">
                <a:cs typeface="AL-Mohanad Bold" pitchFamily="2" charset="-78"/>
              </a:rPr>
              <a:t>التعلم خارج وقت الصف الدراسي</a:t>
            </a:r>
            <a:endParaRPr lang="en-US" sz="4200" b="1" dirty="0" smtClean="0">
              <a:cs typeface="AL-Mohanad Bold" pitchFamily="2" charset="-78"/>
            </a:endParaRPr>
          </a:p>
        </p:txBody>
      </p:sp>
      <p:sp>
        <p:nvSpPr>
          <p:cNvPr id="3" name="Content Placeholder 2"/>
          <p:cNvSpPr>
            <a:spLocks noGrp="1"/>
          </p:cNvSpPr>
          <p:nvPr>
            <p:ph idx="1"/>
          </p:nvPr>
        </p:nvSpPr>
        <p:spPr/>
        <p:txBody>
          <a:bodyPr/>
          <a:lstStyle/>
          <a:p>
            <a:endParaRPr lang="en-US"/>
          </a:p>
        </p:txBody>
      </p:sp>
      <p:pic>
        <p:nvPicPr>
          <p:cNvPr id="4" name="Picture 3"/>
          <p:cNvPicPr/>
          <p:nvPr/>
        </p:nvPicPr>
        <p:blipFill>
          <a:blip r:embed="rId2" cstate="print"/>
          <a:srcRect/>
          <a:stretch>
            <a:fillRect/>
          </a:stretch>
        </p:blipFill>
        <p:spPr bwMode="auto">
          <a:xfrm>
            <a:off x="457200" y="2126298"/>
            <a:ext cx="7772400" cy="396970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6934200" cy="1143000"/>
          </a:xfrm>
          <a:noFill/>
          <a:ln w="9525">
            <a:noFill/>
            <a:miter lim="800000"/>
            <a:headEnd/>
            <a:tailEnd/>
          </a:ln>
          <a:effectLst/>
        </p:spPr>
        <p:txBody>
          <a:bodyPr vert="horz" wrap="square" lIns="91440" tIns="45720" rIns="91440" bIns="45720" numCol="1" anchor="ctr" anchorCtr="0" compatLnSpc="1">
            <a:prstTxWarp prst="textNoShape">
              <a:avLst/>
            </a:prstTxWarp>
          </a:bodyPr>
          <a:lstStyle/>
          <a:p>
            <a:pPr rtl="1"/>
            <a:r>
              <a:rPr lang="ar-SA" sz="4200" b="1" dirty="0" smtClean="0">
                <a:cs typeface="AL-Mohanad Bold" pitchFamily="2" charset="-78"/>
              </a:rPr>
              <a:t>فوائد تعليمية أخرى للتعلم الإلكتروني </a:t>
            </a:r>
            <a:endParaRPr lang="en-US" sz="4200" b="1" dirty="0" smtClean="0">
              <a:cs typeface="AL-Mohanad Bold" pitchFamily="2" charset="-78"/>
            </a:endParaRPr>
          </a:p>
        </p:txBody>
      </p:sp>
      <p:sp>
        <p:nvSpPr>
          <p:cNvPr id="3" name="Content Placeholder 2"/>
          <p:cNvSpPr>
            <a:spLocks noGrp="1"/>
          </p:cNvSpPr>
          <p:nvPr>
            <p:ph idx="1"/>
          </p:nvPr>
        </p:nvSpPr>
        <p:spPr/>
        <p:txBody>
          <a:bodyPr/>
          <a:lstStyle/>
          <a:p>
            <a:pPr lvl="1" algn="r" rtl="1">
              <a:buNone/>
            </a:pPr>
            <a:r>
              <a:rPr lang="ar-SA" sz="3200" b="1" dirty="0" smtClean="0"/>
              <a:t>	</a:t>
            </a:r>
          </a:p>
          <a:p>
            <a:pPr lvl="1" algn="r" rtl="1">
              <a:buBlip>
                <a:blip r:embed="rId2"/>
              </a:buBlip>
            </a:pPr>
            <a:r>
              <a:rPr lang="ar-SA" sz="3200" b="1" dirty="0" smtClean="0"/>
              <a:t>اتاحة فرص أكبر للتعليم الجامعي</a:t>
            </a:r>
          </a:p>
          <a:p>
            <a:pPr lvl="1" algn="r" rtl="1">
              <a:buBlip>
                <a:blip r:embed="rId2"/>
              </a:buBlip>
            </a:pPr>
            <a:r>
              <a:rPr lang="ar-SA" sz="3200" b="1" dirty="0" smtClean="0"/>
              <a:t>تعزيز التعلم من خلال التواصل والتعاون في التدريس مع الخبراء في الصناعة والأساتذة من جامعات </a:t>
            </a:r>
            <a:r>
              <a:rPr lang="ar-SA" sz="3200" b="1" dirty="0" smtClean="0"/>
              <a:t>أخرى</a:t>
            </a:r>
          </a:p>
          <a:p>
            <a:pPr lvl="1" algn="r" rtl="1">
              <a:buBlip>
                <a:blip r:embed="rId2"/>
              </a:buBlip>
            </a:pPr>
            <a:r>
              <a:rPr lang="ar-SA" sz="3200" b="1" dirty="0" smtClean="0"/>
              <a:t>المساعدة في اكساب المتعلمين مهارات التعلم الذاتي</a:t>
            </a:r>
            <a:endParaRPr lang="ar-SA" sz="3200" b="1" dirty="0" smtClean="0"/>
          </a:p>
          <a:p>
            <a:pPr lvl="1" algn="r" rtl="1">
              <a:buBlip>
                <a:blip r:embed="rId2"/>
              </a:buBlip>
            </a:pPr>
            <a:r>
              <a:rPr lang="ar-SA" sz="3200" b="1" dirty="0" smtClean="0"/>
              <a:t>اتاحة المجال للمعلمين للتعرف على عملية تعلم الطالب ومن ثم تحسين العملية التعليمية</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6934200" cy="1143000"/>
          </a:xfrm>
          <a:noFill/>
          <a:ln w="9525">
            <a:noFill/>
            <a:miter lim="800000"/>
            <a:headEnd/>
            <a:tailEnd/>
          </a:ln>
          <a:effectLst/>
        </p:spPr>
        <p:txBody>
          <a:bodyPr vert="horz" wrap="square" lIns="91440" tIns="45720" rIns="91440" bIns="45720" numCol="1" anchor="ctr" anchorCtr="0" compatLnSpc="1">
            <a:prstTxWarp prst="textNoShape">
              <a:avLst/>
            </a:prstTxWarp>
          </a:bodyPr>
          <a:lstStyle/>
          <a:p>
            <a:pPr rtl="1"/>
            <a:r>
              <a:rPr lang="ar-SA" sz="4200" b="1" dirty="0" smtClean="0">
                <a:cs typeface="AL-Mohanad Bold" pitchFamily="2" charset="-78"/>
              </a:rPr>
              <a:t>التعلم الإلكتروني في التعليم العالي</a:t>
            </a:r>
            <a:endParaRPr lang="en-US" sz="4200" b="1" dirty="0" smtClean="0">
              <a:cs typeface="AL-Mohanad Bold" pitchFamily="2" charset="-78"/>
            </a:endParaRPr>
          </a:p>
        </p:txBody>
      </p:sp>
      <p:sp>
        <p:nvSpPr>
          <p:cNvPr id="3" name="Content Placeholder 2"/>
          <p:cNvSpPr>
            <a:spLocks noGrp="1"/>
          </p:cNvSpPr>
          <p:nvPr>
            <p:ph idx="1"/>
          </p:nvPr>
        </p:nvSpPr>
        <p:spPr/>
        <p:txBody>
          <a:bodyPr/>
          <a:lstStyle/>
          <a:p>
            <a:pPr lvl="1" algn="r" rtl="1">
              <a:buNone/>
            </a:pPr>
            <a:r>
              <a:rPr lang="ar-SA" sz="3200" b="1" dirty="0" smtClean="0"/>
              <a:t>	</a:t>
            </a:r>
          </a:p>
          <a:p>
            <a:pPr lvl="1" algn="r" rtl="1">
              <a:buBlip>
                <a:blip r:embed="rId2"/>
              </a:buBlip>
            </a:pPr>
            <a:r>
              <a:rPr lang="ar-SA" sz="3200" b="1" dirty="0" smtClean="0"/>
              <a:t>أظهرت دراسة لـ 2800 مؤسسة تعليمية من مؤسسات التعليم العالي في الولايات المتحدة أن 30% من الطلاب في الولايات المتحده الامريكيه يدرس على الأقل مقررا واحدا عبر الشبكة في عام 2011.</a:t>
            </a:r>
            <a:endParaRPr lang="en-US" sz="3200" dirty="0" smtClean="0"/>
          </a:p>
          <a:p>
            <a:pPr lvl="1" algn="r" rtl="1">
              <a:buBlip>
                <a:blip r:embed="rId2"/>
              </a:buBlip>
            </a:pPr>
            <a:endParaRPr lang="ar-SA" sz="3200" b="1" dirty="0" smtClean="0"/>
          </a:p>
          <a:p>
            <a:pPr lvl="1" algn="r" rtl="1">
              <a:buNone/>
            </a:pPr>
            <a:endParaRPr lang="ar-SA" sz="3200" b="1" dirty="0" smtClean="0"/>
          </a:p>
        </p:txBody>
      </p:sp>
      <p:sp>
        <p:nvSpPr>
          <p:cNvPr id="4" name="Rectangle 3"/>
          <p:cNvSpPr/>
          <p:nvPr/>
        </p:nvSpPr>
        <p:spPr>
          <a:xfrm>
            <a:off x="533400" y="5257800"/>
            <a:ext cx="8153400" cy="584775"/>
          </a:xfrm>
          <a:prstGeom prst="rect">
            <a:avLst/>
          </a:prstGeom>
        </p:spPr>
        <p:txBody>
          <a:bodyPr wrap="square">
            <a:spAutoFit/>
          </a:bodyPr>
          <a:lstStyle/>
          <a:p>
            <a:r>
              <a:rPr lang="en-US" sz="1600" dirty="0" smtClean="0"/>
              <a:t>Changing Course: Ten Years of Tracking Online Education in the United States”, I. Elaine Allen &amp; Jeff Seaman, January 2013. (Babson, Pearson, Sloan-C)</a:t>
            </a:r>
            <a:endParaRPr lang="en-US"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2" cstate="print"/>
          <a:srcRect/>
          <a:stretch>
            <a:fillRect/>
          </a:stretch>
        </p:blipFill>
        <p:spPr bwMode="auto">
          <a:xfrm>
            <a:off x="228600" y="1612900"/>
            <a:ext cx="8229600" cy="4406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cstate="print"/>
          <a:srcRect/>
          <a:stretch>
            <a:fillRect/>
          </a:stretch>
        </p:blipFill>
        <p:spPr bwMode="auto">
          <a:xfrm>
            <a:off x="2209800" y="316769"/>
            <a:ext cx="4495800" cy="639062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6934200" cy="1143000"/>
          </a:xfrm>
          <a:noFill/>
          <a:ln w="9525">
            <a:noFill/>
            <a:miter lim="800000"/>
            <a:headEnd/>
            <a:tailEnd/>
          </a:ln>
          <a:effectLst/>
        </p:spPr>
        <p:txBody>
          <a:bodyPr vert="horz" wrap="square" lIns="91440" tIns="45720" rIns="91440" bIns="45720" numCol="1" anchor="ctr" anchorCtr="0" compatLnSpc="1">
            <a:prstTxWarp prst="textNoShape">
              <a:avLst/>
            </a:prstTxWarp>
          </a:bodyPr>
          <a:lstStyle/>
          <a:p>
            <a:pPr rtl="1"/>
            <a:r>
              <a:rPr lang="ar-SA" sz="4200" b="1" dirty="0" smtClean="0">
                <a:cs typeface="AL-Mohanad Bold" pitchFamily="2" charset="-78"/>
              </a:rPr>
              <a:t>التعلم الإلكتروني في التعليم العالي</a:t>
            </a:r>
            <a:endParaRPr lang="en-US" sz="4200" b="1" dirty="0" smtClean="0">
              <a:cs typeface="AL-Mohanad Bold" pitchFamily="2" charset="-78"/>
            </a:endParaRPr>
          </a:p>
        </p:txBody>
      </p:sp>
      <p:sp>
        <p:nvSpPr>
          <p:cNvPr id="3" name="Content Placeholder 2"/>
          <p:cNvSpPr>
            <a:spLocks noGrp="1"/>
          </p:cNvSpPr>
          <p:nvPr>
            <p:ph idx="1"/>
          </p:nvPr>
        </p:nvSpPr>
        <p:spPr/>
        <p:txBody>
          <a:bodyPr/>
          <a:lstStyle/>
          <a:p>
            <a:pPr lvl="1" algn="r" rtl="1"/>
            <a:r>
              <a:rPr lang="ar-SA" sz="3200" b="1" dirty="0" smtClean="0"/>
              <a:t>ان خدمات الشبكات الاجتماعيه (مثل الفيس بوك، واليوتيوبب، التويتر وجوجل بلس، ولنكدن الخ) في انتشار واسع وشعبيه كبيرة خاصه في اوساط الجيل الحالي من الشباب  و الطلاب</a:t>
            </a:r>
            <a:endParaRPr lang="en-US" sz="3200" dirty="0" smtClean="0"/>
          </a:p>
          <a:p>
            <a:pPr lvl="1" algn="r" rtl="1"/>
            <a:r>
              <a:rPr lang="ar-SA" sz="3200" b="1" dirty="0" smtClean="0"/>
              <a:t>اظهرت الدراسات الاستقصائيه  ان 80% من مؤسسات التعليم العالي تطبق التعلم المزيج والذي يعني الدمج بين طرق التدريس التقليديه وجها لوجه في الصف الدراسي بانشطه وطرق تعلم عبر التعلم الشبكي</a:t>
            </a:r>
            <a:endParaRPr lang="en-US" sz="3200" dirty="0" smtClean="0"/>
          </a:p>
          <a:p>
            <a:pPr lvl="1" algn="r" rtl="1">
              <a:buBlip>
                <a:blip r:embed="rId2"/>
              </a:buBlip>
            </a:pPr>
            <a:endParaRPr lang="en-US" sz="3200" dirty="0" smtClean="0"/>
          </a:p>
          <a:p>
            <a:pPr lvl="1" algn="r" rtl="1">
              <a:buBlip>
                <a:blip r:embed="rId2"/>
              </a:buBlip>
            </a:pPr>
            <a:endParaRPr lang="ar-SA" sz="3200" b="1" dirty="0" smtClean="0"/>
          </a:p>
          <a:p>
            <a:pPr lvl="1" algn="r" rtl="1">
              <a:buNone/>
            </a:pPr>
            <a:endParaRPr lang="ar-SA" sz="3200" b="1" dirty="0" smtClean="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Haettenschweiler"/>
        <a:ea typeface=""/>
        <a:cs typeface="Times New Roman"/>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9925</TotalTime>
  <Words>437</Words>
  <Application>Microsoft Office PowerPoint</Application>
  <PresentationFormat>On-screen Show (4:3)</PresentationFormat>
  <Paragraphs>54</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Default Design</vt:lpstr>
      <vt:lpstr>ندوة التعلم الإلكتروني ودوره في بناء رأس المال البشري  دور التعلم الإلكتروني في تعزيز التعلم الجامعي </vt:lpstr>
      <vt:lpstr>التعليم العالي والتنمية الاجتماعية والإقتصادية</vt:lpstr>
      <vt:lpstr>الفوائد التعليمية للتعلم الإلكتروني </vt:lpstr>
      <vt:lpstr>التعلم خارج وقت الصف الدراسي</vt:lpstr>
      <vt:lpstr>فوائد تعليمية أخرى للتعلم الإلكتروني </vt:lpstr>
      <vt:lpstr>التعلم الإلكتروني في التعليم العالي</vt:lpstr>
      <vt:lpstr>Slide 7</vt:lpstr>
      <vt:lpstr>Slide 8</vt:lpstr>
      <vt:lpstr>التعلم الإلكتروني في التعليم العالي</vt:lpstr>
      <vt:lpstr>التعلم الإلكتروني في التعليم العالي</vt:lpstr>
      <vt:lpstr>التعلم الإلكتروني والتعليم المستمر</vt:lpstr>
      <vt:lpstr>Slide 12</vt:lpstr>
      <vt:lpstr>التعلم الإلكتروني والتعليم المستمر</vt:lpstr>
      <vt:lpstr>التعلم الإلكتروني والتعليم المستمر</vt:lpstr>
      <vt:lpstr>التعلم الإلكتروني والتعليم المستمر</vt:lpstr>
      <vt:lpstr>ختاما</vt:lpstr>
      <vt:lpstr>Slide 17</vt:lpstr>
    </vt:vector>
  </TitlesOfParts>
  <Company>kfupm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Saeed M Alamoudi</cp:lastModifiedBy>
  <cp:revision>937</cp:revision>
  <dcterms:created xsi:type="dcterms:W3CDTF">2008-11-01T10:38:43Z</dcterms:created>
  <dcterms:modified xsi:type="dcterms:W3CDTF">2013-02-06T05:05:58Z</dcterms:modified>
</cp:coreProperties>
</file>