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Default Extension="pptx" ContentType="application/vnd.openxmlformats-officedocument.presentationml.presentation"/>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5" r:id="rId1"/>
  </p:sldMasterIdLst>
  <p:notesMasterIdLst>
    <p:notesMasterId r:id="rId39"/>
  </p:notesMasterIdLst>
  <p:sldIdLst>
    <p:sldId id="437" r:id="rId2"/>
    <p:sldId id="257" r:id="rId3"/>
    <p:sldId id="441" r:id="rId4"/>
    <p:sldId id="269" r:id="rId5"/>
    <p:sldId id="285" r:id="rId6"/>
    <p:sldId id="319" r:id="rId7"/>
    <p:sldId id="386" r:id="rId8"/>
    <p:sldId id="310" r:id="rId9"/>
    <p:sldId id="404" r:id="rId10"/>
    <p:sldId id="302" r:id="rId11"/>
    <p:sldId id="397" r:id="rId12"/>
    <p:sldId id="419" r:id="rId13"/>
    <p:sldId id="314" r:id="rId14"/>
    <p:sldId id="411" r:id="rId15"/>
    <p:sldId id="423" r:id="rId16"/>
    <p:sldId id="425" r:id="rId17"/>
    <p:sldId id="362" r:id="rId18"/>
    <p:sldId id="426" r:id="rId19"/>
    <p:sldId id="427" r:id="rId20"/>
    <p:sldId id="374" r:id="rId21"/>
    <p:sldId id="428" r:id="rId22"/>
    <p:sldId id="388" r:id="rId23"/>
    <p:sldId id="413" r:id="rId24"/>
    <p:sldId id="296" r:id="rId25"/>
    <p:sldId id="349" r:id="rId26"/>
    <p:sldId id="347" r:id="rId27"/>
    <p:sldId id="405" r:id="rId28"/>
    <p:sldId id="431" r:id="rId29"/>
    <p:sldId id="323" r:id="rId30"/>
    <p:sldId id="402" r:id="rId31"/>
    <p:sldId id="381" r:id="rId32"/>
    <p:sldId id="406" r:id="rId33"/>
    <p:sldId id="434" r:id="rId34"/>
    <p:sldId id="383" r:id="rId35"/>
    <p:sldId id="442" r:id="rId36"/>
    <p:sldId id="436" r:id="rId37"/>
    <p:sldId id="44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852" autoAdjust="0"/>
  </p:normalViewPr>
  <p:slideViewPr>
    <p:cSldViewPr>
      <p:cViewPr>
        <p:scale>
          <a:sx n="40" d="100"/>
          <a:sy n="40" d="100"/>
        </p:scale>
        <p:origin x="-1555" y="-235"/>
      </p:cViewPr>
      <p:guideLst>
        <p:guide orient="horz" pos="2160"/>
        <p:guide pos="2880"/>
      </p:guideLst>
    </p:cSldViewPr>
  </p:slideViewPr>
  <p:notesTextViewPr>
    <p:cViewPr>
      <p:scale>
        <a:sx n="100" d="100"/>
        <a:sy n="100" d="100"/>
      </p:scale>
      <p:origin x="0" y="0"/>
    </p:cViewPr>
  </p:notesTextViewPr>
  <p:sorterViewPr>
    <p:cViewPr>
      <p:scale>
        <a:sx n="40" d="100"/>
        <a:sy n="4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158BAE-F3A8-4D64-B801-E95E9CDD8DB4}" type="datetimeFigureOut">
              <a:rPr lang="en-US" smtClean="0"/>
              <a:pPr/>
              <a:t>2/27/2013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ED8B61-9EA1-412C-AD6F-F62DAC931A9B}"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dirty="0" smtClean="0"/>
              <a:t>Given the crude equipment available in the 1930’s, advances could not have come without the help of one of the most remarkable animal models ever discovered: the squid and its system of giant axons that control its escape response.  The largest axons in a 2 foot long squid is a millimeter in diameter – visible to the naked eye and large enough to push one and even 2 wires into.</a:t>
            </a:r>
            <a:r>
              <a:rPr lang="en-US" sz="1600" dirty="0" smtClean="0"/>
              <a:t> First record by</a:t>
            </a:r>
            <a:br>
              <a:rPr lang="en-US" sz="1600" dirty="0" smtClean="0"/>
            </a:br>
            <a:r>
              <a:rPr lang="en-US" sz="1600" dirty="0" smtClean="0"/>
              <a:t> HARTMAN IN 1934</a:t>
            </a:r>
          </a:p>
          <a:p>
            <a:pPr algn="ctr"/>
            <a:r>
              <a:rPr lang="en-US" b="1" dirty="0" smtClean="0">
                <a:solidFill>
                  <a:srgbClr val="002060"/>
                </a:solidFill>
                <a:effectLst>
                  <a:outerShdw blurRad="38100" dist="38100" dir="2700000" algn="tl">
                    <a:srgbClr val="000000">
                      <a:alpha val="43137"/>
                    </a:srgbClr>
                  </a:outerShdw>
                </a:effectLst>
              </a:rPr>
              <a:t>USING EXTRA CELLULAR ELECTRODES</a:t>
            </a:r>
          </a:p>
          <a:p>
            <a:pPr algn="ctr"/>
            <a:endParaRPr lang="en-US" b="1" dirty="0" smtClean="0">
              <a:solidFill>
                <a:srgbClr val="002060"/>
              </a:solidFill>
              <a:effectLst>
                <a:outerShdw blurRad="38100" dist="38100" dir="2700000" algn="tl">
                  <a:srgbClr val="000000">
                    <a:alpha val="43137"/>
                  </a:srgbClr>
                </a:outerShdw>
              </a:effectLst>
            </a:endParaRPr>
          </a:p>
          <a:p>
            <a:pPr algn="ctr"/>
            <a:endParaRPr lang="en-US" b="1" dirty="0" smtClean="0">
              <a:solidFill>
                <a:srgbClr val="002060"/>
              </a:solidFill>
              <a:effectLst>
                <a:outerShdw blurRad="38100" dist="38100" dir="2700000" algn="tl">
                  <a:srgbClr val="000000">
                    <a:alpha val="43137"/>
                  </a:srgbClr>
                </a:outerShdw>
              </a:effectLst>
            </a:endParaRPr>
          </a:p>
          <a:p>
            <a:pPr algn="ctr"/>
            <a:r>
              <a:rPr lang="en-US" b="1" dirty="0" smtClean="0">
                <a:solidFill>
                  <a:srgbClr val="002060"/>
                </a:solidFill>
                <a:effectLst>
                  <a:outerShdw blurRad="38100" dist="38100" dir="2700000" algn="tl">
                    <a:srgbClr val="000000">
                      <a:alpha val="43137"/>
                    </a:srgbClr>
                  </a:outerShdw>
                </a:effectLst>
              </a:rPr>
              <a:t>INTERNAL EKLECTRODES WERE USED IN 1960</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AED8B61-9EA1-412C-AD6F-F62DAC931A9B}"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E683D4-97B6-4ECC-8992-BC884705AC41}" type="slidenum">
              <a:rPr lang="en-US"/>
              <a:pPr/>
              <a:t>15</a:t>
            </a:fld>
            <a:endParaRPr lang="en-US"/>
          </a:p>
        </p:txBody>
      </p:sp>
      <p:sp>
        <p:nvSpPr>
          <p:cNvPr id="482306" name="Rectangle 2"/>
          <p:cNvSpPr>
            <a:spLocks noGrp="1" noRot="1" noChangeAspect="1" noChangeArrowheads="1" noTextEdit="1"/>
          </p:cNvSpPr>
          <p:nvPr>
            <p:ph type="sldImg"/>
          </p:nvPr>
        </p:nvSpPr>
        <p:spPr>
          <a:ln/>
        </p:spPr>
      </p:sp>
      <p:sp>
        <p:nvSpPr>
          <p:cNvPr id="482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F88C46-5D6B-4DF6-8552-514F34C3C374}" type="slidenum">
              <a:rPr lang="en-US"/>
              <a:pPr/>
              <a:t>16</a:t>
            </a:fld>
            <a:endParaRPr lang="en-US"/>
          </a:p>
        </p:txBody>
      </p:sp>
      <p:sp>
        <p:nvSpPr>
          <p:cNvPr id="486402" name="Rectangle 2"/>
          <p:cNvSpPr>
            <a:spLocks noGrp="1" noRot="1" noChangeAspect="1" noChangeArrowheads="1" noTextEdit="1"/>
          </p:cNvSpPr>
          <p:nvPr>
            <p:ph type="sldImg"/>
          </p:nvPr>
        </p:nvSpPr>
        <p:spPr>
          <a:ln/>
        </p:spPr>
      </p:sp>
      <p:sp>
        <p:nvSpPr>
          <p:cNvPr id="486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0" indent="-914400"/>
            <a:r>
              <a:rPr lang="en-US" b="1" dirty="0" smtClean="0">
                <a:solidFill>
                  <a:srgbClr val="002060"/>
                </a:solidFill>
                <a:effectLst>
                  <a:outerShdw blurRad="38100" dist="38100" dir="2700000" algn="tl">
                    <a:srgbClr val="000000">
                      <a:alpha val="43137"/>
                    </a:srgbClr>
                  </a:outerShdw>
                </a:effectLst>
              </a:rPr>
              <a:t>Reverses Polarity </a:t>
            </a:r>
          </a:p>
          <a:p>
            <a:pPr marL="514350" indent="-514350">
              <a:lnSpc>
                <a:spcPct val="90000"/>
              </a:lnSpc>
              <a:buFont typeface="+mj-lt"/>
              <a:buAutoNum type="arabicPeriod"/>
            </a:pPr>
            <a:r>
              <a:rPr lang="en-US" b="1" dirty="0" smtClean="0">
                <a:solidFill>
                  <a:srgbClr val="002060"/>
                </a:solidFill>
                <a:effectLst>
                  <a:outerShdw blurRad="38100" dist="38100" dir="2700000" algn="tl">
                    <a:srgbClr val="000000">
                      <a:alpha val="43137"/>
                    </a:srgbClr>
                  </a:outerShdw>
                </a:effectLst>
              </a:rPr>
              <a:t>At peak of action potential the membrane potential reverses polarity</a:t>
            </a:r>
          </a:p>
          <a:p>
            <a:pPr marL="514350" indent="-514350">
              <a:lnSpc>
                <a:spcPct val="90000"/>
              </a:lnSpc>
              <a:buFont typeface="+mj-lt"/>
              <a:buAutoNum type="arabicPeriod"/>
            </a:pPr>
            <a:r>
              <a:rPr lang="en-US" b="1" dirty="0" smtClean="0">
                <a:solidFill>
                  <a:srgbClr val="002060"/>
                </a:solidFill>
                <a:effectLst>
                  <a:outerShdw blurRad="38100" dist="38100" dir="2700000" algn="tl">
                    <a:srgbClr val="000000">
                      <a:alpha val="43137"/>
                    </a:srgbClr>
                  </a:outerShdw>
                </a:effectLst>
              </a:rPr>
              <a:t>Becomes positive inside as predicted by the </a:t>
            </a:r>
            <a:r>
              <a:rPr lang="en-US" b="1" dirty="0" err="1" smtClean="0">
                <a:solidFill>
                  <a:srgbClr val="002060"/>
                </a:solidFill>
                <a:effectLst>
                  <a:outerShdw blurRad="38100" dist="38100" dir="2700000" algn="tl">
                    <a:srgbClr val="000000">
                      <a:alpha val="43137"/>
                    </a:srgbClr>
                  </a:outerShdw>
                </a:effectLst>
              </a:rPr>
              <a:t>E</a:t>
            </a:r>
            <a:r>
              <a:rPr lang="en-US" b="1" baseline="-25000" dirty="0" err="1" smtClean="0">
                <a:solidFill>
                  <a:srgbClr val="002060"/>
                </a:solidFill>
                <a:effectLst>
                  <a:outerShdw blurRad="38100" dist="38100" dir="2700000" algn="tl">
                    <a:srgbClr val="000000">
                      <a:alpha val="43137"/>
                    </a:srgbClr>
                  </a:outerShdw>
                </a:effectLst>
              </a:rPr>
              <a:t>na</a:t>
            </a:r>
            <a:r>
              <a:rPr lang="en-US" b="1" baseline="-25000" dirty="0" smtClean="0">
                <a:solidFill>
                  <a:srgbClr val="002060"/>
                </a:solidFill>
                <a:effectLst>
                  <a:outerShdw blurRad="38100" dist="38100" dir="2700000" algn="tl">
                    <a:srgbClr val="000000">
                      <a:alpha val="43137"/>
                    </a:srgbClr>
                  </a:outerShdw>
                </a:effectLst>
              </a:rPr>
              <a:t>  </a:t>
            </a:r>
            <a:r>
              <a:rPr lang="en-US" b="1" dirty="0" smtClean="0">
                <a:solidFill>
                  <a:srgbClr val="002060"/>
                </a:solidFill>
                <a:effectLst>
                  <a:outerShdw blurRad="38100" dist="38100" dir="2700000" algn="tl">
                    <a:srgbClr val="000000">
                      <a:alpha val="43137"/>
                    </a:srgbClr>
                  </a:outerShdw>
                </a:effectLst>
              </a:rPr>
              <a:t>Called OVERSHOOT</a:t>
            </a:r>
          </a:p>
          <a:p>
            <a:pPr marL="514350" indent="-514350">
              <a:lnSpc>
                <a:spcPct val="90000"/>
              </a:lnSpc>
              <a:buFont typeface="+mj-lt"/>
              <a:buAutoNum type="arabicPeriod"/>
            </a:pPr>
            <a:endParaRPr lang="en-US" b="1" baseline="-25000" dirty="0" smtClean="0">
              <a:solidFill>
                <a:srgbClr val="002060"/>
              </a:solidFill>
              <a:effectLst>
                <a:outerShdw blurRad="38100" dist="38100" dir="2700000" algn="tl">
                  <a:srgbClr val="000000">
                    <a:alpha val="43137"/>
                  </a:srgbClr>
                </a:outerShdw>
              </a:effectLst>
            </a:endParaRPr>
          </a:p>
          <a:p>
            <a:pPr marL="514350" indent="-514350">
              <a:lnSpc>
                <a:spcPct val="90000"/>
              </a:lnSpc>
              <a:buFont typeface="+mj-lt"/>
              <a:buAutoNum type="arabicPeriod"/>
            </a:pPr>
            <a:r>
              <a:rPr lang="en-US" b="1" dirty="0" smtClean="0">
                <a:solidFill>
                  <a:srgbClr val="002060"/>
                </a:solidFill>
                <a:effectLst>
                  <a:outerShdw blurRad="38100" dist="38100" dir="2700000" algn="tl">
                    <a:srgbClr val="000000">
                      <a:alpha val="43137"/>
                    </a:srgbClr>
                  </a:outerShdw>
                </a:effectLst>
              </a:rPr>
              <a:t>Return to membrane potential to a more negative potential than at rest </a:t>
            </a:r>
          </a:p>
          <a:p>
            <a:pPr marL="514350" indent="-514350">
              <a:lnSpc>
                <a:spcPct val="90000"/>
              </a:lnSpc>
              <a:buFont typeface="+mj-lt"/>
              <a:buAutoNum type="arabicPeriod"/>
            </a:pPr>
            <a:r>
              <a:rPr lang="en-US" b="1" dirty="0" smtClean="0">
                <a:solidFill>
                  <a:srgbClr val="002060"/>
                </a:solidFill>
                <a:effectLst>
                  <a:outerShdw blurRad="38100" dist="38100" dir="2700000" algn="tl">
                    <a:srgbClr val="000000">
                      <a:alpha val="43137"/>
                    </a:srgbClr>
                  </a:outerShdw>
                </a:effectLst>
              </a:rPr>
              <a:t>Called UNDERSHOOT</a:t>
            </a:r>
          </a:p>
          <a:p>
            <a:pPr>
              <a:lnSpc>
                <a:spcPct val="90000"/>
              </a:lnSpc>
            </a:pPr>
            <a:endParaRPr lang="en-US" dirty="0" smtClean="0">
              <a:solidFill>
                <a:srgbClr val="002060"/>
              </a:solidFill>
            </a:endParaRPr>
          </a:p>
          <a:p>
            <a:pPr marL="609600" indent="-609600">
              <a:lnSpc>
                <a:spcPct val="150000"/>
              </a:lnSpc>
              <a:buFont typeface="+mj-lt"/>
              <a:buAutoNum type="arabicPeriod"/>
            </a:pPr>
            <a:r>
              <a:rPr kumimoji="1" lang="en-US" altLang="zh-CN" b="1" dirty="0" err="1" smtClean="0">
                <a:solidFill>
                  <a:srgbClr val="002060"/>
                </a:solidFill>
                <a:effectLst>
                  <a:outerShdw blurRad="38100" dist="38100" dir="2700000" algn="tl">
                    <a:srgbClr val="000000">
                      <a:alpha val="43137"/>
                    </a:srgbClr>
                  </a:outerShdw>
                </a:effectLst>
              </a:rPr>
              <a:t>Reverspolarization</a:t>
            </a:r>
            <a:r>
              <a:rPr kumimoji="1" lang="en-US" altLang="zh-CN" b="1" dirty="0" smtClean="0">
                <a:solidFill>
                  <a:srgbClr val="002060"/>
                </a:solidFill>
                <a:effectLst>
                  <a:outerShdw blurRad="38100" dist="38100" dir="2700000" algn="tl">
                    <a:srgbClr val="000000">
                      <a:alpha val="43137"/>
                    </a:srgbClr>
                  </a:outerShdw>
                </a:effectLst>
              </a:rPr>
              <a:t>: a reversal of membrane potential polarity. </a:t>
            </a:r>
          </a:p>
          <a:p>
            <a:pPr marL="990600" lvl="1" indent="-533400">
              <a:lnSpc>
                <a:spcPct val="150000"/>
              </a:lnSpc>
              <a:buFont typeface="+mj-lt"/>
              <a:buAutoNum type="arabicPeriod"/>
            </a:pPr>
            <a:r>
              <a:rPr kumimoji="1" lang="en-US" altLang="zh-CN" b="1" dirty="0" smtClean="0">
                <a:solidFill>
                  <a:srgbClr val="002060"/>
                </a:solidFill>
                <a:effectLst>
                  <a:outerShdw blurRad="38100" dist="38100" dir="2700000" algn="tl">
                    <a:srgbClr val="000000">
                      <a:alpha val="43137"/>
                    </a:srgbClr>
                  </a:outerShdw>
                </a:effectLst>
              </a:rPr>
              <a:t>The inside of a cell becomes positive relative to the outside.</a:t>
            </a:r>
          </a:p>
          <a:p>
            <a:pPr marL="609600" indent="-609600">
              <a:lnSpc>
                <a:spcPct val="150000"/>
              </a:lnSpc>
              <a:buFont typeface="+mj-lt"/>
              <a:buAutoNum type="arabicPeriod"/>
            </a:pPr>
            <a:r>
              <a:rPr kumimoji="1" lang="en-US" altLang="zh-CN" b="1" dirty="0" err="1" smtClean="0">
                <a:solidFill>
                  <a:srgbClr val="002060"/>
                </a:solidFill>
                <a:effectLst>
                  <a:outerShdw blurRad="38100" dist="38100" dir="2700000" algn="tl">
                    <a:srgbClr val="000000">
                      <a:alpha val="43137"/>
                    </a:srgbClr>
                  </a:outerShdw>
                </a:effectLst>
              </a:rPr>
              <a:t>Repolarization</a:t>
            </a:r>
            <a:r>
              <a:rPr kumimoji="1" lang="en-US" altLang="zh-CN" b="1" dirty="0" smtClean="0">
                <a:solidFill>
                  <a:srgbClr val="002060"/>
                </a:solidFill>
                <a:effectLst>
                  <a:outerShdw blurRad="38100" dist="38100" dir="2700000" algn="tl">
                    <a:srgbClr val="000000">
                      <a:alpha val="43137"/>
                    </a:srgbClr>
                  </a:outerShdw>
                </a:effectLst>
              </a:rPr>
              <a:t>: restoration of normal polarization state of membrane. </a:t>
            </a:r>
          </a:p>
          <a:p>
            <a:pPr marL="990600" lvl="1" indent="-533400">
              <a:lnSpc>
                <a:spcPct val="150000"/>
              </a:lnSpc>
              <a:buFont typeface="+mj-lt"/>
              <a:buAutoNum type="arabicPeriod"/>
            </a:pPr>
            <a:r>
              <a:rPr kumimoji="1" lang="en-US" altLang="zh-CN" b="1" dirty="0" smtClean="0">
                <a:solidFill>
                  <a:srgbClr val="002060"/>
                </a:solidFill>
                <a:effectLst>
                  <a:outerShdw blurRad="38100" dist="38100" dir="2700000" algn="tl">
                    <a:srgbClr val="000000">
                      <a:alpha val="43137"/>
                    </a:srgbClr>
                  </a:outerShdw>
                </a:effectLst>
              </a:rPr>
              <a:t> a process in which the membrane potential returns toward from depolarized level to the normal resting membrane value.</a:t>
            </a:r>
            <a:endParaRPr lang="en-US" altLang="zh-CN" b="1" dirty="0" smtClean="0">
              <a:solidFill>
                <a:srgbClr val="002060"/>
              </a:solidFill>
              <a:effectLst>
                <a:outerShdw blurRad="38100" dist="38100" dir="2700000" algn="tl">
                  <a:srgbClr val="000000">
                    <a:alpha val="43137"/>
                  </a:srgbClr>
                </a:outerShdw>
              </a:effectLst>
            </a:endParaRPr>
          </a:p>
          <a:p>
            <a:endParaRPr lang="en-GB" dirty="0"/>
          </a:p>
        </p:txBody>
      </p:sp>
      <p:sp>
        <p:nvSpPr>
          <p:cNvPr id="4" name="Slide Number Placeholder 3"/>
          <p:cNvSpPr>
            <a:spLocks noGrp="1"/>
          </p:cNvSpPr>
          <p:nvPr>
            <p:ph type="sldNum" sz="quarter" idx="10"/>
          </p:nvPr>
        </p:nvSpPr>
        <p:spPr/>
        <p:txBody>
          <a:bodyPr/>
          <a:lstStyle/>
          <a:p>
            <a:fld id="{7AED8B61-9EA1-412C-AD6F-F62DAC931A9B}" type="slidenum">
              <a:rPr lang="en-GB" smtClean="0"/>
              <a:pPr/>
              <a:t>17</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7A7D80-0472-4ED7-9652-5D241AF9C6E1}" type="slidenum">
              <a:rPr lang="en-US"/>
              <a:pPr/>
              <a:t>18</a:t>
            </a:fld>
            <a:endParaRPr lang="en-US"/>
          </a:p>
        </p:txBody>
      </p:sp>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CC04D9-8711-4153-B227-FD1BA1D0E2C8}" type="slidenum">
              <a:rPr lang="en-US"/>
              <a:pPr/>
              <a:t>19</a:t>
            </a:fld>
            <a:endParaRPr lang="en-US"/>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GB" dirty="0" smtClean="0">
                <a:solidFill>
                  <a:schemeClr val="tx2"/>
                </a:solidFill>
                <a:latin typeface="Times New Roman" pitchFamily="18" charset="0"/>
              </a:rPr>
              <a:t>Process lasts about 1/1000th of a second.</a:t>
            </a:r>
            <a:endParaRPr kumimoji="1" lang="en-US" altLang="zh-CN" dirty="0" smtClean="0">
              <a:solidFill>
                <a:schemeClr val="tx2"/>
              </a:solidFill>
              <a:latin typeface="Times New Roman" pitchFamily="18" charset="0"/>
            </a:endParaRPr>
          </a:p>
          <a:p>
            <a:r>
              <a:rPr lang="en-US" dirty="0" smtClean="0"/>
              <a:t>Potassium Channel Property</a:t>
            </a:r>
          </a:p>
          <a:p>
            <a:r>
              <a:rPr lang="en-US" dirty="0" smtClean="0">
                <a:cs typeface="Arial" charset="0"/>
              </a:rPr>
              <a:t>K channels open with a delay and stay open for length of depolarization </a:t>
            </a:r>
          </a:p>
          <a:p>
            <a:r>
              <a:rPr lang="en-US" dirty="0" err="1" smtClean="0">
                <a:cs typeface="Arial" charset="0"/>
              </a:rPr>
              <a:t>Repolarize</a:t>
            </a:r>
            <a:r>
              <a:rPr lang="en-US" dirty="0" smtClean="0">
                <a:cs typeface="Arial" charset="0"/>
              </a:rPr>
              <a:t> the </a:t>
            </a:r>
            <a:r>
              <a:rPr lang="en-US" dirty="0" err="1" smtClean="0">
                <a:cs typeface="Arial" charset="0"/>
              </a:rPr>
              <a:t>Vm</a:t>
            </a:r>
            <a:r>
              <a:rPr lang="en-US" dirty="0" smtClean="0">
                <a:cs typeface="Arial" charset="0"/>
              </a:rPr>
              <a:t> to </a:t>
            </a:r>
            <a:r>
              <a:rPr lang="en-US" dirty="0" err="1" smtClean="0">
                <a:cs typeface="Arial" charset="0"/>
              </a:rPr>
              <a:t>Ek</a:t>
            </a:r>
            <a:r>
              <a:rPr lang="en-US" dirty="0" smtClean="0">
                <a:cs typeface="Arial" charset="0"/>
              </a:rPr>
              <a:t>= -75mV which is why you have </a:t>
            </a:r>
            <a:r>
              <a:rPr lang="en-US" dirty="0" err="1" smtClean="0">
                <a:cs typeface="Arial" charset="0"/>
              </a:rPr>
              <a:t>hyperpolarization</a:t>
            </a:r>
            <a:r>
              <a:rPr lang="en-US" dirty="0" smtClean="0">
                <a:cs typeface="Arial" charset="0"/>
              </a:rPr>
              <a:t>.</a:t>
            </a:r>
          </a:p>
          <a:p>
            <a:endParaRPr lang="en-US" dirty="0" smtClean="0">
              <a:cs typeface="Arial" charset="0"/>
            </a:endParaRPr>
          </a:p>
          <a:p>
            <a:r>
              <a:rPr lang="en-US" dirty="0" smtClean="0">
                <a:cs typeface="Arial" charset="0"/>
              </a:rPr>
              <a:t>Also called a delayed rectifier channel</a:t>
            </a:r>
            <a:r>
              <a:rPr lang="en-US" dirty="0" smtClean="0"/>
              <a:t> </a:t>
            </a:r>
          </a:p>
          <a:p>
            <a:endParaRPr lang="en-US" dirty="0"/>
          </a:p>
        </p:txBody>
      </p:sp>
      <p:sp>
        <p:nvSpPr>
          <p:cNvPr id="4" name="Slide Number Placeholder 3"/>
          <p:cNvSpPr>
            <a:spLocks noGrp="1"/>
          </p:cNvSpPr>
          <p:nvPr>
            <p:ph type="sldNum" sz="quarter" idx="10"/>
          </p:nvPr>
        </p:nvSpPr>
        <p:spPr/>
        <p:txBody>
          <a:bodyPr/>
          <a:lstStyle/>
          <a:p>
            <a:fld id="{72DCD25F-13C7-4355-97F5-802D20F46CA3}"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3E3E62-E90C-4AEB-BFCB-A9435B62762A}" type="slidenum">
              <a:rPr lang="en-US"/>
              <a:pPr/>
              <a:t>21</a:t>
            </a:fld>
            <a:endParaRPr lang="en-US"/>
          </a:p>
        </p:txBody>
      </p:sp>
      <p:sp>
        <p:nvSpPr>
          <p:cNvPr id="494594" name="Rectangle 2"/>
          <p:cNvSpPr>
            <a:spLocks noGrp="1" noRot="1" noChangeAspect="1" noChangeArrowheads="1" noTextEdit="1"/>
          </p:cNvSpPr>
          <p:nvPr>
            <p:ph type="sldImg"/>
          </p:nvPr>
        </p:nvSpPr>
        <p:spPr>
          <a:ln/>
        </p:spPr>
      </p:sp>
      <p:sp>
        <p:nvSpPr>
          <p:cNvPr id="494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6628E6-A8BD-4540-AFD0-AB0B0491A47F}" type="slidenum">
              <a:rPr lang="en-US"/>
              <a:pPr/>
              <a:t>22</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US" sz="1200" b="1" dirty="0" smtClean="0">
                <a:solidFill>
                  <a:srgbClr val="002060"/>
                </a:solidFill>
                <a:effectLst>
                  <a:outerShdw blurRad="38100" dist="38100" dir="2700000" algn="tl">
                    <a:srgbClr val="000000">
                      <a:alpha val="43137"/>
                    </a:srgbClr>
                  </a:outerShdw>
                </a:effectLst>
              </a:rPr>
              <a:t>AP won’t fire again</a:t>
            </a:r>
          </a:p>
          <a:p>
            <a:endParaRPr lang="en-US" sz="1200" b="1" dirty="0" smtClean="0">
              <a:solidFill>
                <a:srgbClr val="002060"/>
              </a:solidFill>
              <a:effectLst>
                <a:outerShdw blurRad="38100" dist="38100" dir="2700000" algn="tl">
                  <a:srgbClr val="000000">
                    <a:alpha val="43137"/>
                  </a:srgbClr>
                </a:outerShdw>
              </a:effectLst>
            </a:endParaRPr>
          </a:p>
          <a:p>
            <a:r>
              <a:rPr lang="en-US" sz="2000" dirty="0" smtClean="0">
                <a:solidFill>
                  <a:srgbClr val="002060"/>
                </a:solidFill>
              </a:rPr>
              <a:t>During the time interval between the opening of the Na</a:t>
            </a:r>
            <a:r>
              <a:rPr lang="en-US" sz="2000" baseline="30000" dirty="0" smtClean="0">
                <a:solidFill>
                  <a:srgbClr val="002060"/>
                </a:solidFill>
              </a:rPr>
              <a:t>+</a:t>
            </a:r>
            <a:r>
              <a:rPr lang="en-US" sz="2000" dirty="0" smtClean="0">
                <a:solidFill>
                  <a:srgbClr val="002060"/>
                </a:solidFill>
              </a:rPr>
              <a:t> channel activation gate and the opening of the inactivation gate, a Na</a:t>
            </a:r>
            <a:r>
              <a:rPr lang="en-US" sz="2000" baseline="30000" dirty="0" smtClean="0">
                <a:solidFill>
                  <a:srgbClr val="002060"/>
                </a:solidFill>
              </a:rPr>
              <a:t>+</a:t>
            </a:r>
            <a:r>
              <a:rPr lang="en-US" sz="2000" dirty="0" smtClean="0">
                <a:solidFill>
                  <a:srgbClr val="002060"/>
                </a:solidFill>
              </a:rPr>
              <a:t> channel CANNOT be stimulated.</a:t>
            </a:r>
          </a:p>
          <a:p>
            <a:pPr lvl="1"/>
            <a:r>
              <a:rPr lang="en-US" sz="2000" dirty="0" smtClean="0">
                <a:solidFill>
                  <a:srgbClr val="002060"/>
                </a:solidFill>
              </a:rPr>
              <a:t>This is the ABSOLUTE REFRACTORY PERIOD.</a:t>
            </a:r>
          </a:p>
          <a:p>
            <a:pPr lvl="1"/>
            <a:r>
              <a:rPr lang="en-US" sz="2000" dirty="0" smtClean="0">
                <a:solidFill>
                  <a:srgbClr val="002060"/>
                </a:solidFill>
              </a:rPr>
              <a:t>A Na</a:t>
            </a:r>
            <a:r>
              <a:rPr lang="en-US" sz="2000" baseline="30000" dirty="0" smtClean="0">
                <a:solidFill>
                  <a:srgbClr val="002060"/>
                </a:solidFill>
              </a:rPr>
              <a:t>+</a:t>
            </a:r>
            <a:r>
              <a:rPr lang="en-US" sz="2000" dirty="0" smtClean="0">
                <a:solidFill>
                  <a:srgbClr val="002060"/>
                </a:solidFill>
              </a:rPr>
              <a:t> channel cannot be involved in another AP until the inactivation gate has been reset.</a:t>
            </a:r>
          </a:p>
          <a:p>
            <a:pPr lvl="1"/>
            <a:r>
              <a:rPr lang="en-US" sz="2000" dirty="0" smtClean="0">
                <a:solidFill>
                  <a:srgbClr val="002060"/>
                </a:solidFill>
              </a:rPr>
              <a:t>This being said, can you determine why an AP is said to be unidirectional.</a:t>
            </a:r>
          </a:p>
          <a:p>
            <a:pPr lvl="2"/>
            <a:r>
              <a:rPr lang="en-US" sz="2000" dirty="0" smtClean="0">
                <a:solidFill>
                  <a:srgbClr val="002060"/>
                </a:solidFill>
              </a:rPr>
              <a:t>What are the advantages of such a scenario?</a:t>
            </a:r>
          </a:p>
          <a:p>
            <a:endParaRPr lang="en-US" sz="1200" b="1" dirty="0" smtClean="0">
              <a:solidFill>
                <a:srgbClr val="002060"/>
              </a:solidFill>
              <a:effectLst>
                <a:outerShdw blurRad="38100" dist="38100" dir="2700000" algn="tl">
                  <a:srgbClr val="000000">
                    <a:alpha val="43137"/>
                  </a:srgbClr>
                </a:outerShdw>
              </a:effectLst>
            </a:endParaRP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mj-lt"/>
              <a:buAutoNum type="arabicPeriod"/>
            </a:pPr>
            <a:r>
              <a:rPr lang="en-US" sz="2000" dirty="0" smtClean="0">
                <a:solidFill>
                  <a:srgbClr val="002060"/>
                </a:solidFill>
              </a:rPr>
              <a:t>Relative during after </a:t>
            </a:r>
            <a:r>
              <a:rPr lang="en-US" sz="2000" dirty="0" err="1" smtClean="0">
                <a:solidFill>
                  <a:srgbClr val="002060"/>
                </a:solidFill>
              </a:rPr>
              <a:t>hyperpolarization</a:t>
            </a:r>
            <a:r>
              <a:rPr lang="en-US" sz="2000" dirty="0" smtClean="0">
                <a:solidFill>
                  <a:srgbClr val="002060"/>
                </a:solidFill>
              </a:rPr>
              <a:t> requires greater depolarization Limits firing rate to 1000AP/sec</a:t>
            </a:r>
            <a:endParaRPr lang="en-US" sz="2800" dirty="0" smtClean="0">
              <a:solidFill>
                <a:srgbClr val="002060"/>
              </a:solidFill>
            </a:endParaRPr>
          </a:p>
          <a:p>
            <a:r>
              <a:rPr lang="en-US" sz="2800" dirty="0" smtClean="0">
                <a:solidFill>
                  <a:srgbClr val="002060"/>
                </a:solidFill>
              </a:rPr>
              <a:t>Could an AP be generated during the undershoot? </a:t>
            </a:r>
            <a:r>
              <a:rPr lang="en-US" sz="2400" dirty="0" smtClean="0">
                <a:solidFill>
                  <a:srgbClr val="002060"/>
                </a:solidFill>
              </a:rPr>
              <a:t>Yes!  But it would take an initial stimulus that is much, much stronger than </a:t>
            </a:r>
            <a:r>
              <a:rPr lang="en-US" sz="2400" dirty="0" err="1" smtClean="0">
                <a:solidFill>
                  <a:srgbClr val="002060"/>
                </a:solidFill>
              </a:rPr>
              <a:t>usual.</a:t>
            </a:r>
            <a:r>
              <a:rPr lang="en-US" i="1" dirty="0" err="1" smtClean="0">
                <a:solidFill>
                  <a:srgbClr val="002060"/>
                </a:solidFill>
              </a:rPr>
              <a:t>WHY</a:t>
            </a:r>
            <a:r>
              <a:rPr lang="en-US" i="1" dirty="0" smtClean="0">
                <a:solidFill>
                  <a:srgbClr val="002060"/>
                </a:solidFill>
              </a:rPr>
              <a:t>?  </a:t>
            </a:r>
            <a:r>
              <a:rPr lang="en-US" sz="2400" dirty="0" smtClean="0">
                <a:solidFill>
                  <a:srgbClr val="002060"/>
                </a:solidFill>
              </a:rPr>
              <a:t>This situation is known as the relative refractory period.</a:t>
            </a:r>
          </a:p>
          <a:p>
            <a:r>
              <a:rPr lang="en-US" sz="2400" b="1" dirty="0" smtClean="0">
                <a:solidFill>
                  <a:srgbClr val="002060"/>
                </a:solidFill>
                <a:effectLst>
                  <a:outerShdw blurRad="38100" dist="38100" dir="2700000" algn="tl">
                    <a:srgbClr val="000000">
                      <a:alpha val="43137"/>
                    </a:srgbClr>
                  </a:outerShdw>
                </a:effectLst>
              </a:rPr>
              <a:t>When you pull the handle,</a:t>
            </a:r>
            <a:r>
              <a:rPr lang="en-US" sz="2400" b="1" i="1" dirty="0" smtClean="0">
                <a:solidFill>
                  <a:srgbClr val="002060"/>
                </a:solidFill>
                <a:effectLst>
                  <a:outerShdw blurRad="38100" dist="38100" dir="2700000" algn="tl">
                    <a:srgbClr val="000000">
                      <a:alpha val="43137"/>
                    </a:srgbClr>
                  </a:outerShdw>
                </a:effectLst>
              </a:rPr>
              <a:t> </a:t>
            </a:r>
            <a:r>
              <a:rPr lang="en-US" sz="2400" b="1" dirty="0" smtClean="0">
                <a:solidFill>
                  <a:srgbClr val="002060"/>
                </a:solidFill>
                <a:effectLst>
                  <a:outerShdw blurRad="38100" dist="38100" dir="2700000" algn="tl">
                    <a:srgbClr val="000000">
                      <a:alpha val="43137"/>
                    </a:srgbClr>
                  </a:outerShdw>
                </a:effectLst>
              </a:rPr>
              <a:t>water floods the bowl.  This event takes a couple of seconds and you cannot stop it in the middle. Once the bowl empties, the flush is complete. Now the upper tank is empty. If you try pulling the handle at this point, nothing happens (</a:t>
            </a:r>
            <a:r>
              <a:rPr lang="en-US" sz="2400" b="1" i="1" dirty="0" smtClean="0">
                <a:solidFill>
                  <a:srgbClr val="002060"/>
                </a:solidFill>
                <a:effectLst>
                  <a:outerShdw blurRad="38100" dist="38100" dir="2700000" algn="tl">
                    <a:srgbClr val="000000">
                      <a:alpha val="43137"/>
                    </a:srgbClr>
                  </a:outerShdw>
                </a:effectLst>
              </a:rPr>
              <a:t>absolute refractory</a:t>
            </a:r>
            <a:r>
              <a:rPr lang="en-US" sz="2400" b="1" dirty="0" smtClean="0">
                <a:solidFill>
                  <a:srgbClr val="002060"/>
                </a:solidFill>
                <a:effectLst>
                  <a:outerShdw blurRad="38100" dist="38100" dir="2700000" algn="tl">
                    <a:srgbClr val="000000">
                      <a:alpha val="43137"/>
                    </a:srgbClr>
                  </a:outerShdw>
                </a:effectLst>
              </a:rPr>
              <a:t>).  Wait for the upper tank to begin refilling. You can now flush again, but the intensity of the flushes increases as the upper tank refills </a:t>
            </a:r>
            <a:r>
              <a:rPr lang="en-US" sz="2400" b="1" i="1" dirty="0" smtClean="0">
                <a:solidFill>
                  <a:srgbClr val="002060"/>
                </a:solidFill>
                <a:effectLst>
                  <a:outerShdw blurRad="38100" dist="38100" dir="2700000" algn="tl">
                    <a:srgbClr val="000000">
                      <a:alpha val="43137"/>
                    </a:srgbClr>
                  </a:outerShdw>
                </a:effectLst>
              </a:rPr>
              <a:t>(relative refractory)</a:t>
            </a:r>
            <a:endParaRPr lang="en-US" sz="2400" dirty="0" smtClean="0">
              <a:solidFill>
                <a:srgbClr val="002060"/>
              </a:solidFill>
            </a:endParaRPr>
          </a:p>
          <a:p>
            <a:endParaRPr lang="en-GB" dirty="0"/>
          </a:p>
        </p:txBody>
      </p:sp>
      <p:sp>
        <p:nvSpPr>
          <p:cNvPr id="4" name="Slide Number Placeholder 3"/>
          <p:cNvSpPr>
            <a:spLocks noGrp="1"/>
          </p:cNvSpPr>
          <p:nvPr>
            <p:ph type="sldNum" sz="quarter" idx="10"/>
          </p:nvPr>
        </p:nvSpPr>
        <p:spPr/>
        <p:txBody>
          <a:bodyPr/>
          <a:lstStyle/>
          <a:p>
            <a:fld id="{7AED8B61-9EA1-412C-AD6F-F62DAC931A9B}" type="slidenum">
              <a:rPr lang="en-GB" smtClean="0"/>
              <a:pPr/>
              <a:t>23</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BCFA4E-5934-48B7-A0AD-BC9075CA9DD6}" type="slidenum">
              <a:rPr lang="en-US" altLang="zh-CN"/>
              <a:pPr/>
              <a:t>24</a:t>
            </a:fld>
            <a:endParaRPr lang="en-US" altLang="zh-CN"/>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pPr>
              <a:spcBef>
                <a:spcPct val="50000"/>
              </a:spcBef>
              <a:buFontTx/>
              <a:buChar char="•"/>
            </a:pPr>
            <a:r>
              <a:rPr lang="en-US" sz="1200" dirty="0" smtClean="0"/>
              <a:t>M gate= </a:t>
            </a:r>
            <a:r>
              <a:rPr lang="en-US" sz="1200" b="1" dirty="0" smtClean="0"/>
              <a:t>activation gate o</a:t>
            </a:r>
            <a:r>
              <a:rPr lang="en-US" sz="1200" dirty="0" smtClean="0"/>
              <a:t>n Na channel; opens quickly when  membrane is depolarized</a:t>
            </a:r>
          </a:p>
          <a:p>
            <a:pPr>
              <a:spcBef>
                <a:spcPct val="50000"/>
              </a:spcBef>
              <a:buFontTx/>
              <a:buChar char="•"/>
            </a:pPr>
            <a:r>
              <a:rPr lang="en-US" sz="1200" dirty="0" smtClean="0"/>
              <a:t>H gate- inactivation gate on Na channel; Closes slowly after membrane is  depolarized </a:t>
            </a:r>
          </a:p>
          <a:p>
            <a:pPr>
              <a:spcBef>
                <a:spcPct val="50000"/>
              </a:spcBef>
              <a:buFontTx/>
              <a:buChar char="•"/>
            </a:pPr>
            <a:r>
              <a:rPr lang="en-US" sz="1200" dirty="0" smtClean="0"/>
              <a:t>causes the absolute refractory period for AP propagation</a:t>
            </a:r>
          </a:p>
          <a:p>
            <a:pPr marL="0" marR="0" indent="0" algn="l" defTabSz="914400" rtl="0" eaLnBrk="1" fontAlgn="auto" latinLnBrk="0" hangingPunct="1">
              <a:lnSpc>
                <a:spcPct val="100000"/>
              </a:lnSpc>
              <a:spcBef>
                <a:spcPct val="50000"/>
              </a:spcBef>
              <a:spcAft>
                <a:spcPts val="0"/>
              </a:spcAft>
              <a:buClrTx/>
              <a:buSzTx/>
              <a:buFontTx/>
              <a:buChar char="•"/>
              <a:tabLst/>
              <a:defRPr/>
            </a:pPr>
            <a:r>
              <a:rPr kumimoji="1" lang="en-US" altLang="zh-CN" sz="1200" dirty="0" smtClean="0">
                <a:solidFill>
                  <a:srgbClr val="002060"/>
                </a:solidFill>
                <a:latin typeface="Times New Roman" pitchFamily="18" charset="0"/>
              </a:rPr>
              <a:t>If resting potential depolarized by 15 – 20 mV, then activation gate opened with 5000x increase in Na</a:t>
            </a:r>
            <a:r>
              <a:rPr kumimoji="1" lang="en-GB" sz="1200" baseline="30000" dirty="0" smtClean="0">
                <a:solidFill>
                  <a:srgbClr val="002060"/>
                </a:solidFill>
                <a:latin typeface="Times New Roman" pitchFamily="18" charset="0"/>
              </a:rPr>
              <a:t>+</a:t>
            </a:r>
            <a:r>
              <a:rPr kumimoji="1" lang="en-US" altLang="zh-CN" sz="1200" dirty="0" smtClean="0">
                <a:solidFill>
                  <a:srgbClr val="002060"/>
                </a:solidFill>
                <a:latin typeface="Times New Roman" pitchFamily="18" charset="0"/>
              </a:rPr>
              <a:t> permeability followed by inactivation gate close 1 ms later </a:t>
            </a:r>
          </a:p>
          <a:p>
            <a:pPr>
              <a:spcBef>
                <a:spcPct val="50000"/>
              </a:spcBef>
              <a:buFontTx/>
              <a:buChar char="•"/>
            </a:pPr>
            <a:endParaRPr lang="en-US" sz="1200" dirty="0" smtClean="0"/>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ED8B61-9EA1-412C-AD6F-F62DAC931A9B}" type="slidenum">
              <a:rPr lang="en-GB" smtClean="0"/>
              <a:pPr/>
              <a:t>3</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indent="-514350">
              <a:lnSpc>
                <a:spcPct val="150000"/>
              </a:lnSpc>
              <a:buFont typeface="+mj-lt"/>
              <a:buAutoNum type="arabicPeriod"/>
            </a:pPr>
            <a:r>
              <a:rPr lang="en-US" dirty="0" smtClean="0">
                <a:solidFill>
                  <a:srgbClr val="002060"/>
                </a:solidFill>
                <a:cs typeface="Arial" charset="0"/>
              </a:rPr>
              <a:t>K channels open with a delay and stay open for length of depolarization </a:t>
            </a:r>
          </a:p>
          <a:p>
            <a:pPr marL="514350" indent="-514350">
              <a:lnSpc>
                <a:spcPct val="150000"/>
              </a:lnSpc>
              <a:buFont typeface="+mj-lt"/>
              <a:buAutoNum type="arabicPeriod"/>
            </a:pPr>
            <a:endParaRPr lang="en-US" dirty="0" smtClean="0">
              <a:solidFill>
                <a:srgbClr val="002060"/>
              </a:solidFill>
              <a:cs typeface="Arial" charset="0"/>
            </a:endParaRPr>
          </a:p>
          <a:p>
            <a:pPr marL="514350" indent="-514350">
              <a:lnSpc>
                <a:spcPct val="150000"/>
              </a:lnSpc>
              <a:buFont typeface="+mj-lt"/>
              <a:buAutoNum type="arabicPeriod"/>
            </a:pPr>
            <a:r>
              <a:rPr lang="en-US" dirty="0" err="1" smtClean="0">
                <a:solidFill>
                  <a:srgbClr val="002060"/>
                </a:solidFill>
                <a:cs typeface="Arial" charset="0"/>
              </a:rPr>
              <a:t>Repolarize</a:t>
            </a:r>
            <a:r>
              <a:rPr lang="en-US" dirty="0" smtClean="0">
                <a:solidFill>
                  <a:srgbClr val="002060"/>
                </a:solidFill>
                <a:cs typeface="Arial" charset="0"/>
              </a:rPr>
              <a:t> the </a:t>
            </a:r>
            <a:r>
              <a:rPr lang="en-US" dirty="0" err="1" smtClean="0">
                <a:solidFill>
                  <a:srgbClr val="002060"/>
                </a:solidFill>
                <a:cs typeface="Arial" charset="0"/>
              </a:rPr>
              <a:t>Vm</a:t>
            </a:r>
            <a:r>
              <a:rPr lang="en-US" dirty="0" smtClean="0">
                <a:solidFill>
                  <a:srgbClr val="002060"/>
                </a:solidFill>
                <a:cs typeface="Arial" charset="0"/>
              </a:rPr>
              <a:t> to </a:t>
            </a:r>
            <a:r>
              <a:rPr lang="en-US" dirty="0" err="1" smtClean="0">
                <a:solidFill>
                  <a:srgbClr val="002060"/>
                </a:solidFill>
                <a:cs typeface="Arial" charset="0"/>
              </a:rPr>
              <a:t>Ek</a:t>
            </a:r>
            <a:r>
              <a:rPr lang="en-US" dirty="0" smtClean="0">
                <a:solidFill>
                  <a:srgbClr val="002060"/>
                </a:solidFill>
                <a:cs typeface="Arial" charset="0"/>
              </a:rPr>
              <a:t>= -75mV which is why you have </a:t>
            </a:r>
            <a:r>
              <a:rPr lang="en-US" dirty="0" err="1" smtClean="0">
                <a:solidFill>
                  <a:srgbClr val="002060"/>
                </a:solidFill>
                <a:cs typeface="Arial" charset="0"/>
              </a:rPr>
              <a:t>hyperpolarization</a:t>
            </a:r>
            <a:r>
              <a:rPr lang="en-US" dirty="0" smtClean="0">
                <a:solidFill>
                  <a:srgbClr val="002060"/>
                </a:solidFill>
                <a:cs typeface="Arial" charset="0"/>
              </a:rPr>
              <a:t>.</a:t>
            </a:r>
          </a:p>
          <a:p>
            <a:pPr marL="514350" indent="-514350">
              <a:lnSpc>
                <a:spcPct val="150000"/>
              </a:lnSpc>
              <a:buFont typeface="+mj-lt"/>
              <a:buAutoNum type="arabicPeriod"/>
            </a:pPr>
            <a:endParaRPr lang="en-US" dirty="0" smtClean="0">
              <a:solidFill>
                <a:srgbClr val="002060"/>
              </a:solidFill>
              <a:cs typeface="Arial" charset="0"/>
            </a:endParaRPr>
          </a:p>
          <a:p>
            <a:pPr marL="514350" indent="-514350">
              <a:lnSpc>
                <a:spcPct val="150000"/>
              </a:lnSpc>
              <a:buFont typeface="+mj-lt"/>
              <a:buAutoNum type="arabicPeriod"/>
            </a:pPr>
            <a:r>
              <a:rPr lang="en-US" dirty="0" smtClean="0">
                <a:solidFill>
                  <a:srgbClr val="002060"/>
                </a:solidFill>
                <a:cs typeface="Arial" charset="0"/>
              </a:rPr>
              <a:t>Also called a delayed rectifier channel</a:t>
            </a:r>
            <a:r>
              <a:rPr lang="en-US" dirty="0" smtClean="0">
                <a:solidFill>
                  <a:srgbClr val="002060"/>
                </a:solidFill>
              </a:rPr>
              <a:t> </a:t>
            </a:r>
          </a:p>
          <a:p>
            <a:pPr>
              <a:spcBef>
                <a:spcPct val="20000"/>
              </a:spcBef>
              <a:buFontTx/>
              <a:buChar char="•"/>
            </a:pPr>
            <a:r>
              <a:rPr lang="en-US" sz="1200" dirty="0" smtClean="0">
                <a:solidFill>
                  <a:schemeClr val="accent5">
                    <a:lumMod val="50000"/>
                  </a:schemeClr>
                </a:solidFill>
                <a:latin typeface="Arial" pitchFamily="34" charset="0"/>
                <a:cs typeface="Arial" pitchFamily="34" charset="0"/>
              </a:rPr>
              <a:t>single gate (n) that stays open as long as </a:t>
            </a:r>
            <a:r>
              <a:rPr lang="en-US" sz="1200" dirty="0" err="1" smtClean="0">
                <a:solidFill>
                  <a:schemeClr val="accent5">
                    <a:lumMod val="50000"/>
                  </a:schemeClr>
                </a:solidFill>
                <a:latin typeface="Arial" pitchFamily="34" charset="0"/>
                <a:cs typeface="Arial" pitchFamily="34" charset="0"/>
              </a:rPr>
              <a:t>Vm</a:t>
            </a:r>
            <a:r>
              <a:rPr lang="en-US" sz="1200" dirty="0" smtClean="0">
                <a:solidFill>
                  <a:schemeClr val="accent5">
                    <a:lumMod val="50000"/>
                  </a:schemeClr>
                </a:solidFill>
                <a:latin typeface="Arial" pitchFamily="34" charset="0"/>
                <a:cs typeface="Arial" pitchFamily="34" charset="0"/>
              </a:rPr>
              <a:t> is depolarized.</a:t>
            </a:r>
          </a:p>
          <a:p>
            <a:pPr>
              <a:spcBef>
                <a:spcPct val="20000"/>
              </a:spcBef>
              <a:buFontTx/>
              <a:buChar char="•"/>
            </a:pPr>
            <a:r>
              <a:rPr lang="en-US" sz="1200" dirty="0" smtClean="0">
                <a:solidFill>
                  <a:schemeClr val="accent5">
                    <a:lumMod val="50000"/>
                  </a:schemeClr>
                </a:solidFill>
                <a:latin typeface="Arial" pitchFamily="34" charset="0"/>
                <a:cs typeface="Arial" pitchFamily="34" charset="0"/>
              </a:rPr>
              <a:t> n gate on K channels opens very slowly this allows the </a:t>
            </a:r>
            <a:r>
              <a:rPr lang="en-US" sz="1200" dirty="0" err="1" smtClean="0">
                <a:solidFill>
                  <a:schemeClr val="accent5">
                    <a:lumMod val="50000"/>
                  </a:schemeClr>
                </a:solidFill>
                <a:latin typeface="Arial" pitchFamily="34" charset="0"/>
                <a:cs typeface="Arial" pitchFamily="34" charset="0"/>
              </a:rPr>
              <a:t>Vm</a:t>
            </a:r>
            <a:r>
              <a:rPr lang="en-US" sz="1200" dirty="0" smtClean="0">
                <a:solidFill>
                  <a:schemeClr val="accent5">
                    <a:lumMod val="50000"/>
                  </a:schemeClr>
                </a:solidFill>
                <a:latin typeface="Arial" pitchFamily="34" charset="0"/>
                <a:cs typeface="Arial" pitchFamily="34" charset="0"/>
              </a:rPr>
              <a:t> to depolarize due to Na influx; Na and K currents do not offset each other right away</a:t>
            </a:r>
          </a:p>
          <a:p>
            <a:pPr marL="514350" indent="-514350">
              <a:lnSpc>
                <a:spcPct val="150000"/>
              </a:lnSpc>
              <a:buFont typeface="+mj-lt"/>
              <a:buAutoNum type="arabicPeriod"/>
            </a:pPr>
            <a:endParaRPr lang="en-US" dirty="0" smtClean="0">
              <a:solidFill>
                <a:srgbClr val="002060"/>
              </a:solidFill>
            </a:endParaRPr>
          </a:p>
          <a:p>
            <a:endParaRPr lang="en-GB" dirty="0"/>
          </a:p>
        </p:txBody>
      </p:sp>
      <p:sp>
        <p:nvSpPr>
          <p:cNvPr id="4" name="Slide Number Placeholder 3"/>
          <p:cNvSpPr>
            <a:spLocks noGrp="1"/>
          </p:cNvSpPr>
          <p:nvPr>
            <p:ph type="sldNum" sz="quarter" idx="10"/>
          </p:nvPr>
        </p:nvSpPr>
        <p:spPr/>
        <p:txBody>
          <a:bodyPr/>
          <a:lstStyle/>
          <a:p>
            <a:fld id="{7AED8B61-9EA1-412C-AD6F-F62DAC931A9B}" type="slidenum">
              <a:rPr lang="en-GB" smtClean="0"/>
              <a:pPr/>
              <a:t>25</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1D69E0-29CB-47E9-B407-9E915D59DE3D}" type="slidenum">
              <a:rPr lang="en-US" altLang="zh-CN"/>
              <a:pPr/>
              <a:t>26</a:t>
            </a:fld>
            <a:endParaRPr lang="en-US" altLang="zh-CN"/>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pPr marL="609600" indent="-609600">
              <a:buFont typeface="+mj-lt"/>
              <a:buAutoNum type="arabicPeriod"/>
            </a:pPr>
            <a:r>
              <a:rPr lang="en-US" sz="1600" b="1" dirty="0" smtClean="0">
                <a:solidFill>
                  <a:srgbClr val="002060"/>
                </a:solidFill>
                <a:effectLst>
                  <a:outerShdw blurRad="38100" dist="38100" dir="2700000" algn="tl">
                    <a:srgbClr val="000000">
                      <a:alpha val="43137"/>
                    </a:srgbClr>
                  </a:outerShdw>
                </a:effectLst>
              </a:rPr>
              <a:t>Na+ channels are relatively quick to respond to depolarization</a:t>
            </a:r>
          </a:p>
          <a:p>
            <a:pPr marL="609600" indent="-609600">
              <a:buFont typeface="+mj-lt"/>
              <a:buAutoNum type="arabicPeriod"/>
            </a:pPr>
            <a:endParaRPr lang="en-US" sz="1600" b="1" dirty="0" smtClean="0">
              <a:solidFill>
                <a:srgbClr val="002060"/>
              </a:solidFill>
              <a:effectLst>
                <a:outerShdw blurRad="38100" dist="38100" dir="2700000" algn="tl">
                  <a:srgbClr val="000000">
                    <a:alpha val="43137"/>
                  </a:srgbClr>
                </a:outerShdw>
              </a:effectLst>
            </a:endParaRPr>
          </a:p>
          <a:p>
            <a:pPr marL="609600" indent="-609600">
              <a:buFont typeface="+mj-lt"/>
              <a:buAutoNum type="arabicPeriod"/>
            </a:pPr>
            <a:r>
              <a:rPr lang="en-US" sz="1600" b="1" dirty="0" smtClean="0">
                <a:solidFill>
                  <a:srgbClr val="002060"/>
                </a:solidFill>
                <a:effectLst>
                  <a:outerShdw blurRad="38100" dist="38100" dir="2700000" algn="tl">
                    <a:srgbClr val="000000">
                      <a:alpha val="43137"/>
                    </a:srgbClr>
                  </a:outerShdw>
                </a:effectLst>
              </a:rPr>
              <a:t>Voltage-gated Na</a:t>
            </a:r>
            <a:r>
              <a:rPr lang="en-US" sz="1600" b="1" baseline="30000" dirty="0" smtClean="0">
                <a:solidFill>
                  <a:srgbClr val="002060"/>
                </a:solidFill>
                <a:effectLst>
                  <a:outerShdw blurRad="38100" dist="38100" dir="2700000" algn="tl">
                    <a:srgbClr val="000000">
                      <a:alpha val="43137"/>
                    </a:srgbClr>
                  </a:outerShdw>
                </a:effectLst>
              </a:rPr>
              <a:t>+</a:t>
            </a:r>
            <a:r>
              <a:rPr lang="en-US" sz="1600" b="1" dirty="0" smtClean="0">
                <a:solidFill>
                  <a:srgbClr val="002060"/>
                </a:solidFill>
                <a:effectLst>
                  <a:outerShdw blurRad="38100" dist="38100" dir="2700000" algn="tl">
                    <a:srgbClr val="000000">
                      <a:alpha val="43137"/>
                    </a:srgbClr>
                  </a:outerShdw>
                </a:effectLst>
              </a:rPr>
              <a:t> channels have 3 states:</a:t>
            </a:r>
          </a:p>
          <a:p>
            <a:pPr marL="609600" indent="-609600" algn="ctr">
              <a:buNone/>
            </a:pPr>
            <a:r>
              <a:rPr lang="en-US" sz="1600" b="1" dirty="0" smtClean="0">
                <a:solidFill>
                  <a:srgbClr val="002060"/>
                </a:solidFill>
                <a:effectLst>
                  <a:outerShdw blurRad="38100" dist="38100" dir="2700000" algn="tl">
                    <a:srgbClr val="000000">
                      <a:alpha val="43137"/>
                    </a:srgbClr>
                  </a:outerShdw>
                </a:effectLst>
              </a:rPr>
              <a:t>1.Closed but responsive to voltage changes</a:t>
            </a:r>
          </a:p>
          <a:p>
            <a:pPr marL="609600" indent="-609600" algn="ctr">
              <a:buNone/>
            </a:pPr>
            <a:r>
              <a:rPr lang="en-US" sz="1600" b="1" dirty="0" smtClean="0">
                <a:solidFill>
                  <a:srgbClr val="002060"/>
                </a:solidFill>
                <a:effectLst>
                  <a:outerShdw blurRad="38100" dist="38100" dir="2700000" algn="tl">
                    <a:srgbClr val="000000">
                      <a:alpha val="43137"/>
                    </a:srgbClr>
                  </a:outerShdw>
                </a:effectLst>
              </a:rPr>
              <a:t>2.Open</a:t>
            </a:r>
          </a:p>
          <a:p>
            <a:pPr marL="609600" indent="-609600" algn="ctr">
              <a:buNone/>
            </a:pPr>
            <a:r>
              <a:rPr lang="en-US" sz="1600" b="1" dirty="0" smtClean="0">
                <a:solidFill>
                  <a:srgbClr val="002060"/>
                </a:solidFill>
                <a:effectLst>
                  <a:outerShdw blurRad="38100" dist="38100" dir="2700000" algn="tl">
                    <a:srgbClr val="000000">
                      <a:alpha val="43137"/>
                    </a:srgbClr>
                  </a:outerShdw>
                </a:effectLst>
              </a:rPr>
              <a:t>3. Closed and inactivated</a:t>
            </a:r>
          </a:p>
          <a:p>
            <a:pPr marL="609600" indent="-609600" algn="ctr">
              <a:buNone/>
            </a:pPr>
            <a:r>
              <a:rPr lang="en-US" sz="1400" b="1" dirty="0" smtClean="0">
                <a:solidFill>
                  <a:srgbClr val="002060"/>
                </a:solidFill>
                <a:effectLst>
                  <a:outerShdw blurRad="38100" dist="38100" dir="2700000" algn="tl">
                    <a:srgbClr val="000000">
                      <a:alpha val="43137"/>
                    </a:srgbClr>
                  </a:outerShdw>
                </a:effectLst>
              </a:rPr>
              <a:t>(</a:t>
            </a:r>
            <a:r>
              <a:rPr lang="en-US" sz="1200" b="1" dirty="0" smtClean="0">
                <a:solidFill>
                  <a:srgbClr val="002060"/>
                </a:solidFill>
                <a:effectLst>
                  <a:outerShdw blurRad="38100" dist="38100" dir="2700000" algn="tl">
                    <a:srgbClr val="000000">
                      <a:alpha val="43137"/>
                    </a:srgbClr>
                  </a:outerShdw>
                </a:effectLst>
              </a:rPr>
              <a:t>In this state, they are non-functional until </a:t>
            </a:r>
            <a:r>
              <a:rPr lang="en-US" sz="1200" b="1" dirty="0" err="1" smtClean="0">
                <a:solidFill>
                  <a:srgbClr val="002060"/>
                </a:solidFill>
                <a:effectLst>
                  <a:outerShdw blurRad="38100" dist="38100" dir="2700000" algn="tl">
                    <a:srgbClr val="000000">
                      <a:alpha val="43137"/>
                    </a:srgbClr>
                  </a:outerShdw>
                </a:effectLst>
              </a:rPr>
              <a:t>hyperpolarization</a:t>
            </a:r>
            <a:r>
              <a:rPr lang="en-US" sz="1200" b="1" dirty="0" smtClean="0">
                <a:solidFill>
                  <a:srgbClr val="002060"/>
                </a:solidFill>
                <a:effectLst>
                  <a:outerShdw blurRad="38100" dist="38100" dir="2700000" algn="tl">
                    <a:srgbClr val="000000">
                      <a:alpha val="43137"/>
                    </a:srgbClr>
                  </a:outerShdw>
                </a:effectLst>
              </a:rPr>
              <a:t> of</a:t>
            </a:r>
          </a:p>
          <a:p>
            <a:pPr marL="609600" indent="-609600" algn="ctr">
              <a:buNone/>
            </a:pPr>
            <a:r>
              <a:rPr lang="en-US" sz="1200" b="1" dirty="0" smtClean="0">
                <a:solidFill>
                  <a:srgbClr val="002060"/>
                </a:solidFill>
                <a:effectLst>
                  <a:outerShdw blurRad="38100" dist="38100" dir="2700000" algn="tl">
                    <a:srgbClr val="000000">
                      <a:alpha val="43137"/>
                    </a:srgbClr>
                  </a:outerShdw>
                </a:effectLst>
              </a:rPr>
              <a:t> the membrane potential resets their molecular structure so that</a:t>
            </a:r>
          </a:p>
          <a:p>
            <a:pPr marL="609600" indent="-609600" algn="ctr">
              <a:buNone/>
            </a:pPr>
            <a:r>
              <a:rPr lang="en-US" sz="1200" b="1" dirty="0" smtClean="0">
                <a:solidFill>
                  <a:srgbClr val="002060"/>
                </a:solidFill>
                <a:effectLst>
                  <a:outerShdw blurRad="38100" dist="38100" dir="2700000" algn="tl">
                    <a:srgbClr val="000000">
                      <a:alpha val="43137"/>
                    </a:srgbClr>
                  </a:outerShdw>
                </a:effectLst>
              </a:rPr>
              <a:t> they can again respond to depolarization by opening)</a:t>
            </a:r>
          </a:p>
          <a:p>
            <a:pPr marL="609600" indent="-609600">
              <a:buFont typeface="+mj-lt"/>
              <a:buAutoNum type="arabicPeriod"/>
            </a:pPr>
            <a:endParaRPr lang="en-US" sz="1600" b="1" dirty="0" smtClean="0">
              <a:solidFill>
                <a:srgbClr val="002060"/>
              </a:solidFill>
              <a:effectLst>
                <a:outerShdw blurRad="38100" dist="38100" dir="2700000" algn="tl">
                  <a:srgbClr val="000000">
                    <a:alpha val="43137"/>
                  </a:srgbClr>
                </a:outerShdw>
              </a:effectLst>
            </a:endParaRPr>
          </a:p>
          <a:p>
            <a:pPr marL="609600" indent="-609600">
              <a:buFont typeface="+mj-lt"/>
              <a:buAutoNum type="arabicPeriod"/>
            </a:pPr>
            <a:r>
              <a:rPr lang="en-US" sz="1600" b="1" dirty="0" smtClean="0">
                <a:solidFill>
                  <a:srgbClr val="002060"/>
                </a:solidFill>
                <a:effectLst>
                  <a:outerShdw blurRad="38100" dist="38100" dir="2700000" algn="tl">
                    <a:srgbClr val="000000">
                      <a:alpha val="43137"/>
                    </a:srgbClr>
                  </a:outerShdw>
                </a:effectLst>
              </a:rPr>
              <a:t>Voltage-gated K</a:t>
            </a:r>
            <a:r>
              <a:rPr lang="en-US" sz="1600" b="1" baseline="30000" dirty="0" smtClean="0">
                <a:solidFill>
                  <a:srgbClr val="002060"/>
                </a:solidFill>
                <a:effectLst>
                  <a:outerShdw blurRad="38100" dist="38100" dir="2700000" algn="tl">
                    <a:srgbClr val="000000">
                      <a:alpha val="43137"/>
                    </a:srgbClr>
                  </a:outerShdw>
                </a:effectLst>
              </a:rPr>
              <a:t>+</a:t>
            </a:r>
            <a:r>
              <a:rPr lang="en-US" sz="1600" b="1" dirty="0" smtClean="0">
                <a:solidFill>
                  <a:srgbClr val="002060"/>
                </a:solidFill>
                <a:effectLst>
                  <a:outerShdw blurRad="38100" dist="38100" dir="2700000" algn="tl">
                    <a:srgbClr val="000000">
                      <a:alpha val="43137"/>
                    </a:srgbClr>
                  </a:outerShdw>
                </a:effectLst>
              </a:rPr>
              <a:t> channels open more slowly in response to depolarization and are less synchronized in their response.</a:t>
            </a:r>
          </a:p>
          <a:p>
            <a:pPr marL="609600" indent="-609600">
              <a:buFont typeface="+mj-lt"/>
              <a:buAutoNum type="arabicPeriod"/>
            </a:pPr>
            <a:endParaRPr lang="en-US" sz="1600" b="1" dirty="0" smtClean="0">
              <a:solidFill>
                <a:srgbClr val="002060"/>
              </a:solidFill>
              <a:effectLst>
                <a:outerShdw blurRad="38100" dist="38100" dir="2700000" algn="tl">
                  <a:srgbClr val="000000">
                    <a:alpha val="43137"/>
                  </a:srgbClr>
                </a:outerShdw>
              </a:effectLst>
            </a:endParaRPr>
          </a:p>
          <a:p>
            <a:pPr marL="609600" indent="-609600">
              <a:buFont typeface="+mj-lt"/>
              <a:buAutoNum type="arabicPeriod"/>
            </a:pPr>
            <a:r>
              <a:rPr lang="en-US" sz="1600" b="1" dirty="0" smtClean="0">
                <a:solidFill>
                  <a:srgbClr val="002060"/>
                </a:solidFill>
                <a:effectLst>
                  <a:outerShdw blurRad="38100" dist="38100" dir="2700000" algn="tl">
                    <a:srgbClr val="000000">
                      <a:alpha val="43137"/>
                    </a:srgbClr>
                  </a:outerShdw>
                </a:effectLst>
              </a:rPr>
              <a:t>Voltage-gated K</a:t>
            </a:r>
            <a:r>
              <a:rPr lang="en-US" sz="1600" b="1" baseline="30000" dirty="0" smtClean="0">
                <a:solidFill>
                  <a:srgbClr val="002060"/>
                </a:solidFill>
                <a:effectLst>
                  <a:outerShdw blurRad="38100" dist="38100" dir="2700000" algn="tl">
                    <a:srgbClr val="000000">
                      <a:alpha val="43137"/>
                    </a:srgbClr>
                  </a:outerShdw>
                </a:effectLst>
              </a:rPr>
              <a:t>+</a:t>
            </a:r>
            <a:r>
              <a:rPr lang="en-US" sz="1600" b="1" dirty="0" smtClean="0">
                <a:solidFill>
                  <a:srgbClr val="002060"/>
                </a:solidFill>
                <a:effectLst>
                  <a:outerShdw blurRad="38100" dist="38100" dir="2700000" algn="tl">
                    <a:srgbClr val="000000">
                      <a:alpha val="43137"/>
                    </a:srgbClr>
                  </a:outerShdw>
                </a:effectLst>
              </a:rPr>
              <a:t> channels have only open and closed states</a:t>
            </a:r>
          </a:p>
          <a:p>
            <a:pPr marL="609600" indent="-609600">
              <a:buFont typeface="+mj-lt"/>
              <a:buAutoNum type="arabicPeriod"/>
            </a:pPr>
            <a:endParaRPr lang="en-US" sz="1600" b="1" dirty="0" smtClean="0">
              <a:solidFill>
                <a:srgbClr val="002060"/>
              </a:solidFill>
              <a:effectLst>
                <a:outerShdw blurRad="38100" dist="38100" dir="2700000" algn="tl">
                  <a:srgbClr val="000000">
                    <a:alpha val="43137"/>
                  </a:srgbClr>
                </a:outerShdw>
              </a:effectLst>
            </a:endParaRP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because only a few ions adjacent to the membrane are involved in the generation of an action potential, the resting potential is readily reestablished by the random motion of ions (and NOT the Na+/K+ pump!)</a:t>
            </a:r>
          </a:p>
          <a:p>
            <a:r>
              <a:rPr lang="en-US" dirty="0" smtClean="0"/>
              <a:t>when the threshold of excitation (about -65mV) is reached, </a:t>
            </a:r>
            <a:r>
              <a:rPr lang="en-US" b="1" dirty="0" smtClean="0"/>
              <a:t>voltage-gated Na+ channels</a:t>
            </a:r>
            <a:r>
              <a:rPr lang="en-US" dirty="0" smtClean="0"/>
              <a:t> open momentarily, and Na+ ions rush into the neuron under tremendous pressure from both their concentration gradient and the electrostatic gradient; this drives the membrane potential to about +50mV</a:t>
            </a:r>
          </a:p>
          <a:p>
            <a:r>
              <a:rPr lang="en-US" dirty="0" smtClean="0"/>
              <a:t>At the same time, </a:t>
            </a:r>
            <a:r>
              <a:rPr lang="en-US" b="1" dirty="0" smtClean="0"/>
              <a:t>voltage-gated K+ channels</a:t>
            </a:r>
            <a:r>
              <a:rPr lang="en-US" dirty="0" smtClean="0"/>
              <a:t> slowly begin to open. Most of these channels open at about the time that the membrane potential is about +50mV. At this point, K+ ions are driven out by the +50mV charge and by their high internal concentration; this </a:t>
            </a:r>
            <a:r>
              <a:rPr lang="en-US" dirty="0" err="1" smtClean="0"/>
              <a:t>repolarizes</a:t>
            </a:r>
            <a:r>
              <a:rPr lang="en-US" dirty="0" smtClean="0"/>
              <a:t> the neuron and leaves it slightly hyperpolarized for a few milliseconds</a:t>
            </a:r>
          </a:p>
          <a:p>
            <a:endParaRPr lang="en-US" dirty="0" smtClean="0"/>
          </a:p>
          <a:p>
            <a:endParaRPr lang="en-GB" dirty="0"/>
          </a:p>
        </p:txBody>
      </p:sp>
      <p:sp>
        <p:nvSpPr>
          <p:cNvPr id="4" name="Slide Number Placeholder 3"/>
          <p:cNvSpPr>
            <a:spLocks noGrp="1"/>
          </p:cNvSpPr>
          <p:nvPr>
            <p:ph type="sldNum" sz="quarter" idx="10"/>
          </p:nvPr>
        </p:nvSpPr>
        <p:spPr/>
        <p:txBody>
          <a:bodyPr/>
          <a:lstStyle/>
          <a:p>
            <a:fld id="{7AED8B61-9EA1-412C-AD6F-F62DAC931A9B}" type="slidenum">
              <a:rPr lang="en-GB" smtClean="0"/>
              <a:pPr/>
              <a:t>27</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53A3DB-01D5-4A95-BDBA-C08CB99B7584}" type="slidenum">
              <a:rPr lang="en-US"/>
              <a:pPr/>
              <a:t>28</a:t>
            </a:fld>
            <a:endParaRPr lang="en-US"/>
          </a:p>
        </p:txBody>
      </p:sp>
      <p:sp>
        <p:nvSpPr>
          <p:cNvPr id="500738" name="Rectangle 2"/>
          <p:cNvSpPr>
            <a:spLocks noGrp="1" noRot="1" noChangeAspect="1" noChangeArrowheads="1" noTextEdit="1"/>
          </p:cNvSpPr>
          <p:nvPr>
            <p:ph type="sldImg"/>
          </p:nvPr>
        </p:nvSpPr>
        <p:spPr>
          <a:ln/>
        </p:spPr>
      </p:sp>
      <p:sp>
        <p:nvSpPr>
          <p:cNvPr id="500739" name="Rectangle 3"/>
          <p:cNvSpPr>
            <a:spLocks noGrp="1" noChangeArrowheads="1"/>
          </p:cNvSpPr>
          <p:nvPr>
            <p:ph type="body" idx="1"/>
          </p:nvPr>
        </p:nvSpPr>
        <p:spPr/>
        <p:txBody>
          <a:bodyPr/>
          <a:lstStyle/>
          <a:p>
            <a:pPr marL="742950" indent="-742950" algn="ctr" eaLnBrk="0" hangingPunct="0">
              <a:lnSpc>
                <a:spcPct val="150000"/>
              </a:lnSpc>
              <a:spcBef>
                <a:spcPct val="20000"/>
              </a:spcBef>
              <a:buFont typeface="+mj-lt"/>
              <a:buAutoNum type="arabicPeriod"/>
            </a:pPr>
            <a:r>
              <a:rPr lang="en-US" sz="1200" b="1" dirty="0" smtClean="0">
                <a:solidFill>
                  <a:srgbClr val="002060"/>
                </a:solidFill>
                <a:effectLst>
                  <a:outerShdw blurRad="38100" dist="38100" dir="2700000" algn="tl">
                    <a:srgbClr val="000000">
                      <a:alpha val="43137"/>
                    </a:srgbClr>
                  </a:outerShdw>
                </a:effectLst>
                <a:latin typeface="Calibri" pitchFamily="34" charset="0"/>
              </a:rPr>
              <a:t>- Act locally</a:t>
            </a:r>
          </a:p>
          <a:p>
            <a:pPr marL="742950" indent="-742950" algn="ctr" eaLnBrk="0" hangingPunct="0">
              <a:lnSpc>
                <a:spcPct val="150000"/>
              </a:lnSpc>
              <a:spcBef>
                <a:spcPct val="20000"/>
              </a:spcBef>
              <a:buFont typeface="+mj-lt"/>
              <a:buAutoNum type="arabicPeriod"/>
            </a:pPr>
            <a:r>
              <a:rPr lang="en-US" sz="1200" b="1" dirty="0" smtClean="0">
                <a:solidFill>
                  <a:srgbClr val="002060"/>
                </a:solidFill>
                <a:effectLst>
                  <a:outerShdw blurRad="38100" dist="38100" dir="2700000" algn="tl">
                    <a:srgbClr val="000000">
                      <a:alpha val="43137"/>
                    </a:srgbClr>
                  </a:outerShdw>
                </a:effectLst>
                <a:latin typeface="Calibri" pitchFamily="34" charset="0"/>
              </a:rPr>
              <a:t>- Attenuate with distance</a:t>
            </a:r>
          </a:p>
          <a:p>
            <a:pPr marL="742950" indent="-742950" algn="ctr" eaLnBrk="0" hangingPunct="0">
              <a:lnSpc>
                <a:spcPct val="150000"/>
              </a:lnSpc>
              <a:spcBef>
                <a:spcPct val="20000"/>
              </a:spcBef>
              <a:buFont typeface="+mj-lt"/>
              <a:buAutoNum type="arabicPeriod"/>
            </a:pPr>
            <a:r>
              <a:rPr lang="en-US" sz="1200" b="1" dirty="0" smtClean="0">
                <a:solidFill>
                  <a:srgbClr val="002060"/>
                </a:solidFill>
                <a:effectLst>
                  <a:outerShdw blurRad="38100" dist="38100" dir="2700000" algn="tl">
                    <a:srgbClr val="000000">
                      <a:alpha val="43137"/>
                    </a:srgbClr>
                  </a:outerShdw>
                </a:effectLst>
                <a:latin typeface="Calibri" pitchFamily="34" charset="0"/>
              </a:rPr>
              <a:t>- Spread in both directions</a:t>
            </a: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D413B46-DD32-4278-B4E1-5A84A3E917B0}" type="slidenum">
              <a:rPr lang="en-US"/>
              <a:pPr/>
              <a:t>29</a:t>
            </a:fld>
            <a:endParaRPr lang="en-US"/>
          </a:p>
        </p:txBody>
      </p:sp>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a:ln/>
        </p:spPr>
        <p:txBody>
          <a:bodyPr/>
          <a:lstStyle/>
          <a:p>
            <a:pPr lvl="1"/>
            <a:r>
              <a:rPr lang="en-US" dirty="0" smtClean="0"/>
              <a:t>protein channels are set up once first one is opened, the rest open</a:t>
            </a:r>
            <a:r>
              <a:rPr lang="en-US" dirty="0" smtClean="0">
                <a:ea typeface="华文细黑" pitchFamily="1" charset="-128"/>
              </a:rPr>
              <a:t> </a:t>
            </a:r>
            <a:r>
              <a:rPr lang="en-US" dirty="0" smtClean="0"/>
              <a:t>in succession </a:t>
            </a:r>
            <a:r>
              <a:rPr lang="en-US" u="sng" dirty="0" smtClean="0">
                <a:solidFill>
                  <a:srgbClr val="CC0000"/>
                </a:solidFill>
              </a:rPr>
              <a:t>all or nothing response </a:t>
            </a:r>
            <a:r>
              <a:rPr lang="en-US" dirty="0" smtClean="0"/>
              <a:t>a “wave” action travels along neuron  have to re-set channels so neuron can react again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Action Potentials are like magic: you can’t see or feel them…Capturing and analyzing the events depended upon fast electronics and electronic displays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2060"/>
                </a:solidFill>
                <a:effectLst>
                  <a:outerShdw blurRad="38100" dist="38100" dir="2700000" algn="tl">
                    <a:srgbClr val="000000">
                      <a:alpha val="43137"/>
                    </a:srgbClr>
                  </a:outerShdw>
                </a:effectLst>
                <a:latin typeface="+mn-lt"/>
                <a:cs typeface="Arial" pitchFamily="34" charset="0"/>
              </a:rPr>
              <a:t>Formation of AP in one site, generates AP in the next site, and so forth at the peak of AP Na+ conductance </a:t>
            </a:r>
            <a:r>
              <a:rPr lang="en-US" sz="1200" b="1" dirty="0" err="1" smtClean="0">
                <a:solidFill>
                  <a:srgbClr val="002060"/>
                </a:solidFill>
                <a:effectLst>
                  <a:outerShdw blurRad="38100" dist="38100" dir="2700000" algn="tl">
                    <a:srgbClr val="000000">
                      <a:alpha val="43137"/>
                    </a:srgbClr>
                  </a:outerShdw>
                </a:effectLst>
                <a:latin typeface="+mn-lt"/>
                <a:cs typeface="Arial" pitchFamily="34" charset="0"/>
              </a:rPr>
              <a:t>beghins</a:t>
            </a:r>
            <a:r>
              <a:rPr lang="en-US" sz="1200" b="1" dirty="0" smtClean="0">
                <a:solidFill>
                  <a:srgbClr val="002060"/>
                </a:solidFill>
                <a:effectLst>
                  <a:outerShdw blurRad="38100" dist="38100" dir="2700000" algn="tl">
                    <a:srgbClr val="000000">
                      <a:alpha val="43137"/>
                    </a:srgbClr>
                  </a:outerShdw>
                </a:effectLst>
                <a:latin typeface="+mn-lt"/>
                <a:cs typeface="Arial" pitchFamily="34" charset="0"/>
              </a:rPr>
              <a:t> fall as inactivation gate close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2060"/>
                </a:solidFill>
                <a:effectLst>
                  <a:outerShdw blurRad="38100" dist="38100" dir="2700000" algn="tl">
                    <a:srgbClr val="000000">
                      <a:alpha val="43137"/>
                    </a:srgbClr>
                  </a:outerShdw>
                </a:effectLst>
                <a:latin typeface="+mn-lt"/>
                <a:cs typeface="Arial" pitchFamily="34" charset="0"/>
              </a:rPr>
              <a:t>A single action potential does not actually move through the cell</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lvl="1"/>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lgn="r">
              <a:buFont typeface="+mj-lt"/>
              <a:buAutoNum type="arabicPeriod"/>
            </a:pPr>
            <a:r>
              <a:rPr lang="en-US" b="1" dirty="0" smtClean="0">
                <a:solidFill>
                  <a:srgbClr val="002060"/>
                </a:solidFill>
                <a:effectLst>
                  <a:outerShdw blurRad="38100" dist="38100" dir="2700000" algn="tl">
                    <a:srgbClr val="000000">
                      <a:alpha val="43137"/>
                    </a:srgbClr>
                  </a:outerShdw>
                </a:effectLst>
                <a:latin typeface="Times New Roman" pitchFamily="18" charset="0"/>
              </a:rPr>
              <a:t>Stimulated</a:t>
            </a:r>
          </a:p>
          <a:p>
            <a:pPr marL="342900" indent="-342900" algn="r">
              <a:buFont typeface="+mj-lt"/>
              <a:buNone/>
            </a:pPr>
            <a:r>
              <a:rPr lang="en-US" b="1" dirty="0" smtClean="0">
                <a:solidFill>
                  <a:srgbClr val="002060"/>
                </a:solidFill>
                <a:effectLst>
                  <a:outerShdw blurRad="38100" dist="38100" dir="2700000" algn="tl">
                    <a:srgbClr val="000000">
                      <a:alpha val="43137"/>
                    </a:srgbClr>
                  </a:outerShdw>
                </a:effectLst>
                <a:latin typeface="Times New Roman" pitchFamily="18" charset="0"/>
              </a:rPr>
              <a:t>(lo</a:t>
            </a:r>
          </a:p>
          <a:p>
            <a:pPr marL="342900" indent="-342900" algn="r">
              <a:buFont typeface="+mj-lt"/>
              <a:buAutoNum type="arabicPeriod"/>
            </a:pPr>
            <a:r>
              <a:rPr lang="en-US" b="1" dirty="0" smtClean="0">
                <a:solidFill>
                  <a:srgbClr val="002060"/>
                </a:solidFill>
                <a:effectLst>
                  <a:outerShdw blurRad="38100" dist="38100" dir="2700000" algn="tl">
                    <a:srgbClr val="000000">
                      <a:alpha val="43137"/>
                    </a:srgbClr>
                  </a:outerShdw>
                </a:effectLst>
                <a:latin typeface="Times New Roman" pitchFamily="18" charset="0"/>
              </a:rPr>
              <a:t>Propagation</a:t>
            </a:r>
          </a:p>
          <a:p>
            <a:pPr marL="342900" indent="-342900" algn="r">
              <a:buFont typeface="+mj-lt"/>
              <a:buAutoNum type="arabicPeriod"/>
            </a:pPr>
            <a:r>
              <a:rPr lang="en-US" b="1" dirty="0" smtClean="0">
                <a:solidFill>
                  <a:srgbClr val="002060"/>
                </a:solidFill>
                <a:effectLst>
                  <a:outerShdw blurRad="38100" dist="38100" dir="2700000" algn="tl">
                    <a:srgbClr val="000000">
                      <a:alpha val="43137"/>
                    </a:srgbClr>
                  </a:outerShdw>
                </a:effectLst>
                <a:latin typeface="Times New Roman" pitchFamily="18" charset="0"/>
              </a:rPr>
              <a:t>(current </a:t>
            </a:r>
            <a:r>
              <a:rPr lang="en-US" b="1" dirty="0" err="1" smtClean="0">
                <a:solidFill>
                  <a:srgbClr val="002060"/>
                </a:solidFill>
                <a:effectLst>
                  <a:outerShdw blurRad="38100" dist="38100" dir="2700000" algn="tl">
                    <a:srgbClr val="000000">
                      <a:alpha val="43137"/>
                    </a:srgbClr>
                  </a:outerShdw>
                </a:effectLst>
                <a:latin typeface="Times New Roman" pitchFamily="18" charset="0"/>
              </a:rPr>
              <a:t>spreadcal</a:t>
            </a:r>
            <a:r>
              <a:rPr lang="en-US" b="1" dirty="0" smtClean="0">
                <a:solidFill>
                  <a:srgbClr val="002060"/>
                </a:solidFill>
                <a:effectLst>
                  <a:outerShdw blurRad="38100" dist="38100" dir="2700000" algn="tl">
                    <a:srgbClr val="000000">
                      <a:alpha val="43137"/>
                    </a:srgbClr>
                  </a:outerShdw>
                </a:effectLst>
                <a:latin typeface="Times New Roman" pitchFamily="18" charset="0"/>
              </a:rPr>
              <a:t> depolarization</a:t>
            </a:r>
            <a:endParaRPr lang="en-GB" dirty="0"/>
          </a:p>
        </p:txBody>
      </p:sp>
      <p:sp>
        <p:nvSpPr>
          <p:cNvPr id="4" name="Slide Number Placeholder 3"/>
          <p:cNvSpPr>
            <a:spLocks noGrp="1"/>
          </p:cNvSpPr>
          <p:nvPr>
            <p:ph type="sldNum" sz="quarter" idx="10"/>
          </p:nvPr>
        </p:nvSpPr>
        <p:spPr/>
        <p:txBody>
          <a:bodyPr/>
          <a:lstStyle/>
          <a:p>
            <a:fld id="{7AED8B61-9EA1-412C-AD6F-F62DAC931A9B}" type="slidenum">
              <a:rPr lang="en-GB" smtClean="0"/>
              <a:pPr/>
              <a:t>32</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EA8CC3-2D72-403E-B444-F388D590C479}" type="slidenum">
              <a:rPr lang="en-US"/>
              <a:pPr/>
              <a:t>33</a:t>
            </a:fld>
            <a:endParaRPr lang="en-US"/>
          </a:p>
        </p:txBody>
      </p:sp>
      <p:sp>
        <p:nvSpPr>
          <p:cNvPr id="508930" name="Rectangle 2"/>
          <p:cNvSpPr>
            <a:spLocks noGrp="1" noRot="1" noChangeAspect="1" noChangeArrowheads="1" noTextEdit="1"/>
          </p:cNvSpPr>
          <p:nvPr>
            <p:ph type="sldImg"/>
          </p:nvPr>
        </p:nvSpPr>
        <p:spPr>
          <a:ln/>
        </p:spPr>
      </p:sp>
      <p:sp>
        <p:nvSpPr>
          <p:cNvPr id="508931" name="Rectangle 3"/>
          <p:cNvSpPr>
            <a:spLocks noGrp="1" noChangeArrowheads="1"/>
          </p:cNvSpPr>
          <p:nvPr>
            <p:ph type="body" idx="1"/>
          </p:nvPr>
        </p:nvSpPr>
        <p:spPr/>
        <p:txBody>
          <a:bodyPr/>
          <a:lstStyle/>
          <a:p>
            <a:pPr>
              <a:buClr>
                <a:schemeClr val="tx1"/>
              </a:buClr>
            </a:pPr>
            <a:r>
              <a:rPr lang="en-US" sz="2400" b="1" dirty="0" smtClean="0">
                <a:latin typeface="Georgia" pitchFamily="1" charset="0"/>
              </a:rPr>
              <a:t>Type A</a:t>
            </a:r>
            <a:r>
              <a:rPr lang="en-US" sz="2400" dirty="0" smtClean="0">
                <a:latin typeface="Georgia" pitchFamily="1" charset="0"/>
              </a:rPr>
              <a:t>: large-diameter (4-20 µm), heavily </a:t>
            </a:r>
            <a:r>
              <a:rPr lang="en-US" sz="2400" dirty="0" err="1" smtClean="0">
                <a:latin typeface="Georgia" pitchFamily="1" charset="0"/>
              </a:rPr>
              <a:t>myelinated</a:t>
            </a:r>
            <a:r>
              <a:rPr lang="en-US" sz="2400" dirty="0" smtClean="0">
                <a:latin typeface="Georgia" pitchFamily="1" charset="0"/>
              </a:rPr>
              <a:t>. Conduct at 15-120 m/s (= 300 mph). </a:t>
            </a:r>
          </a:p>
          <a:p>
            <a:pPr lvl="1">
              <a:buClr>
                <a:schemeClr val="tx1"/>
              </a:buClr>
            </a:pPr>
            <a:r>
              <a:rPr lang="en-US" sz="2000" dirty="0" smtClean="0">
                <a:latin typeface="Georgia" pitchFamily="1" charset="0"/>
              </a:rPr>
              <a:t>Motor neurons supplying skeletal muscles and most sensory neurons carrying info. about position, balance, delicate touch</a:t>
            </a:r>
          </a:p>
          <a:p>
            <a:pPr>
              <a:buClr>
                <a:schemeClr val="tx1"/>
              </a:buClr>
            </a:pPr>
            <a:r>
              <a:rPr lang="en-US" sz="2400" b="1" dirty="0" smtClean="0">
                <a:latin typeface="Georgia" pitchFamily="1" charset="0"/>
              </a:rPr>
              <a:t>Type B</a:t>
            </a:r>
            <a:r>
              <a:rPr lang="en-US" sz="2400" dirty="0" smtClean="0">
                <a:latin typeface="Georgia" pitchFamily="1" charset="0"/>
              </a:rPr>
              <a:t>: medium-diameter (2-4 µm), lightly </a:t>
            </a:r>
            <a:r>
              <a:rPr lang="en-US" sz="2400" dirty="0" err="1" smtClean="0">
                <a:latin typeface="Georgia" pitchFamily="1" charset="0"/>
              </a:rPr>
              <a:t>myelinated</a:t>
            </a:r>
            <a:r>
              <a:rPr lang="en-US" sz="2400" dirty="0" smtClean="0">
                <a:latin typeface="Georgia" pitchFamily="1" charset="0"/>
              </a:rPr>
              <a:t>. Conduct at 3-15 m/s. </a:t>
            </a:r>
          </a:p>
          <a:p>
            <a:pPr lvl="1">
              <a:buClr>
                <a:schemeClr val="tx1"/>
              </a:buClr>
            </a:pPr>
            <a:r>
              <a:rPr lang="en-US" sz="2000" dirty="0" smtClean="0">
                <a:latin typeface="Georgia" pitchFamily="1" charset="0"/>
              </a:rPr>
              <a:t>Sensory neurons carrying info. about temperature, pain, general touch, pressure sensations </a:t>
            </a:r>
          </a:p>
          <a:p>
            <a:pPr>
              <a:buClr>
                <a:schemeClr val="tx1"/>
              </a:buClr>
            </a:pPr>
            <a:r>
              <a:rPr lang="en-US" sz="2400" b="1" dirty="0" smtClean="0">
                <a:latin typeface="Georgia" pitchFamily="1" charset="0"/>
              </a:rPr>
              <a:t>Type C</a:t>
            </a:r>
            <a:r>
              <a:rPr lang="en-US" sz="2400" dirty="0" smtClean="0">
                <a:solidFill>
                  <a:schemeClr val="accent2"/>
                </a:solidFill>
                <a:latin typeface="Georgia" pitchFamily="1" charset="0"/>
              </a:rPr>
              <a:t>:</a:t>
            </a:r>
            <a:r>
              <a:rPr lang="en-US" sz="2400" dirty="0" smtClean="0">
                <a:latin typeface="Georgia" pitchFamily="1" charset="0"/>
              </a:rPr>
              <a:t> small-diameter (0.5-2 µm), </a:t>
            </a:r>
            <a:r>
              <a:rPr lang="en-US" sz="2400" dirty="0" err="1" smtClean="0">
                <a:latin typeface="Georgia" pitchFamily="1" charset="0"/>
              </a:rPr>
              <a:t>unmyelinated</a:t>
            </a:r>
            <a:r>
              <a:rPr lang="en-US" sz="2400" dirty="0" smtClean="0">
                <a:latin typeface="Georgia" pitchFamily="1" charset="0"/>
              </a:rPr>
              <a:t>. Conduct at 2 m/s or less. </a:t>
            </a:r>
          </a:p>
          <a:p>
            <a:pPr lvl="1">
              <a:buClr>
                <a:schemeClr val="tx1"/>
              </a:buClr>
            </a:pPr>
            <a:r>
              <a:rPr lang="en-US" sz="2000" dirty="0" smtClean="0">
                <a:latin typeface="Georgia" pitchFamily="1" charset="0"/>
              </a:rPr>
              <a:t>Many sensory neurons and most ANS motor neurons to smooth muscle, cardiac muscle, glands</a:t>
            </a:r>
          </a:p>
          <a:p>
            <a:pPr>
              <a:lnSpc>
                <a:spcPct val="80000"/>
              </a:lnSpc>
            </a:pPr>
            <a:r>
              <a:rPr lang="en-US" sz="2000" dirty="0" err="1" smtClean="0"/>
              <a:t>Myelinated</a:t>
            </a:r>
            <a:r>
              <a:rPr lang="en-US" sz="2000" dirty="0" smtClean="0"/>
              <a:t> regions of axon are </a:t>
            </a:r>
            <a:r>
              <a:rPr lang="en-US" sz="2000" b="1" dirty="0" smtClean="0"/>
              <a:t>electrically insulated</a:t>
            </a:r>
            <a:r>
              <a:rPr lang="en-US" sz="2000" dirty="0" smtClean="0"/>
              <a:t>.</a:t>
            </a:r>
          </a:p>
          <a:p>
            <a:pPr>
              <a:lnSpc>
                <a:spcPct val="80000"/>
              </a:lnSpc>
            </a:pPr>
            <a:r>
              <a:rPr lang="en-US" sz="2000" dirty="0" smtClean="0"/>
              <a:t>Electrical charge moves </a:t>
            </a:r>
            <a:r>
              <a:rPr lang="en-US" sz="2000" b="1" dirty="0" smtClean="0"/>
              <a:t>along the axon</a:t>
            </a:r>
            <a:r>
              <a:rPr lang="en-US" sz="2000" dirty="0" smtClean="0"/>
              <a:t> rather than across the membrane.</a:t>
            </a:r>
          </a:p>
          <a:p>
            <a:pPr>
              <a:lnSpc>
                <a:spcPct val="80000"/>
              </a:lnSpc>
            </a:pPr>
            <a:r>
              <a:rPr lang="en-US" sz="2000" dirty="0" smtClean="0"/>
              <a:t>Action potentials occur only at </a:t>
            </a:r>
            <a:r>
              <a:rPr lang="en-US" sz="2000" b="1" dirty="0" err="1" smtClean="0"/>
              <a:t>unmyelinated</a:t>
            </a:r>
            <a:r>
              <a:rPr lang="en-US" sz="2000" b="1" dirty="0" smtClean="0"/>
              <a:t> </a:t>
            </a:r>
            <a:r>
              <a:rPr lang="en-US" sz="2000" dirty="0" smtClean="0"/>
              <a:t>regions:  </a:t>
            </a:r>
            <a:r>
              <a:rPr lang="en-US" sz="2000" b="1" dirty="0" smtClean="0"/>
              <a:t>nodes of </a:t>
            </a:r>
            <a:r>
              <a:rPr lang="en-US" sz="2000" b="1" dirty="0" err="1" smtClean="0"/>
              <a:t>Ranvier</a:t>
            </a:r>
            <a:r>
              <a:rPr lang="en-US" sz="2000" dirty="0" smtClean="0"/>
              <a:t>.</a:t>
            </a:r>
          </a:p>
          <a:p>
            <a:pPr>
              <a:spcBef>
                <a:spcPct val="50000"/>
              </a:spcBef>
              <a:buFontTx/>
              <a:buChar char="•"/>
            </a:pPr>
            <a:r>
              <a:rPr lang="en-US" dirty="0" smtClean="0"/>
              <a:t>When depolarization reaches a node, Na</a:t>
            </a:r>
            <a:r>
              <a:rPr lang="en-US" baseline="30000" dirty="0" smtClean="0"/>
              <a:t>+</a:t>
            </a:r>
            <a:r>
              <a:rPr lang="en-US" dirty="0" smtClean="0"/>
              <a:t> enters the axon through open channels. </a:t>
            </a:r>
          </a:p>
          <a:p>
            <a:pPr>
              <a:spcBef>
                <a:spcPct val="50000"/>
              </a:spcBef>
              <a:buFontTx/>
              <a:buChar char="•"/>
            </a:pPr>
            <a:r>
              <a:rPr lang="en-US" dirty="0" smtClean="0"/>
              <a:t> At the nodes, Na</a:t>
            </a:r>
            <a:r>
              <a:rPr lang="en-US" baseline="30000" dirty="0" smtClean="0"/>
              <a:t>+</a:t>
            </a:r>
            <a:r>
              <a:rPr lang="en-US" dirty="0" smtClean="0"/>
              <a:t> entry reinforces the depolarization to keep the amplitude of the AP constant, but slows the current flow due to a loss of charge to the extracellular fluid.</a:t>
            </a:r>
          </a:p>
          <a:p>
            <a:pPr>
              <a:spcBef>
                <a:spcPct val="50000"/>
              </a:spcBef>
              <a:buFontTx/>
              <a:buChar char="•"/>
            </a:pPr>
            <a:r>
              <a:rPr lang="en-US" dirty="0" smtClean="0"/>
              <a:t>However, it speeds up again when the depolarization encounters the next node. </a:t>
            </a:r>
          </a:p>
          <a:p>
            <a:pPr>
              <a:spcBef>
                <a:spcPct val="50000"/>
              </a:spcBef>
              <a:buFontTx/>
              <a:buChar char="•"/>
            </a:pPr>
            <a:r>
              <a:rPr lang="en-US" dirty="0" smtClean="0"/>
              <a:t>The apparent leapfrogging of APs from node to node along the axon is called </a:t>
            </a:r>
            <a:r>
              <a:rPr lang="en-US" u="sng" dirty="0" err="1" smtClean="0"/>
              <a:t>saltatory</a:t>
            </a:r>
            <a:r>
              <a:rPr lang="en-US" u="sng" dirty="0" smtClean="0"/>
              <a:t> conduction</a:t>
            </a:r>
            <a:r>
              <a:rPr lang="en-US" dirty="0" smtClean="0"/>
              <a:t>.</a:t>
            </a:r>
          </a:p>
          <a:p>
            <a:pPr>
              <a:spcBef>
                <a:spcPct val="50000"/>
              </a:spcBef>
              <a:buFontTx/>
              <a:buChar char="•"/>
            </a:pPr>
            <a:endParaRPr lang="en-US" dirty="0" smtClean="0"/>
          </a:p>
          <a:p>
            <a:endParaRPr lang="en-US" dirty="0" smtClean="0"/>
          </a:p>
          <a:p>
            <a:pPr>
              <a:spcBef>
                <a:spcPct val="50000"/>
              </a:spcBef>
              <a:buFontTx/>
              <a:buChar char="•"/>
            </a:pPr>
            <a:r>
              <a:rPr lang="en-US" dirty="0" smtClean="0"/>
              <a:t>When depolarization reaches a node, Na</a:t>
            </a:r>
            <a:r>
              <a:rPr lang="en-US" baseline="30000" dirty="0" smtClean="0"/>
              <a:t>+</a:t>
            </a:r>
            <a:r>
              <a:rPr lang="en-US" dirty="0" smtClean="0"/>
              <a:t> enters the axon through open channels. </a:t>
            </a:r>
          </a:p>
          <a:p>
            <a:pPr>
              <a:spcBef>
                <a:spcPct val="50000"/>
              </a:spcBef>
              <a:buFontTx/>
              <a:buChar char="•"/>
            </a:pPr>
            <a:r>
              <a:rPr lang="en-US" dirty="0" smtClean="0"/>
              <a:t> At the nodes, Na</a:t>
            </a:r>
            <a:r>
              <a:rPr lang="en-US" baseline="30000" dirty="0" smtClean="0"/>
              <a:t>+</a:t>
            </a:r>
            <a:r>
              <a:rPr lang="en-US" dirty="0" smtClean="0"/>
              <a:t> entry reinforces the depolarization to keep the amplitude of the AP constant, but slows the current flow due to a loss of charge to the extracellular fluid.</a:t>
            </a:r>
          </a:p>
          <a:p>
            <a:pPr>
              <a:spcBef>
                <a:spcPct val="50000"/>
              </a:spcBef>
              <a:buFontTx/>
              <a:buChar char="•"/>
            </a:pPr>
            <a:r>
              <a:rPr lang="en-US" dirty="0" smtClean="0"/>
              <a:t>However, it speeds up again when the depolarization encounters the next node. </a:t>
            </a:r>
          </a:p>
          <a:p>
            <a:pPr>
              <a:spcBef>
                <a:spcPct val="50000"/>
              </a:spcBef>
              <a:buFontTx/>
              <a:buChar char="•"/>
            </a:pPr>
            <a:r>
              <a:rPr lang="en-US" dirty="0" smtClean="0"/>
              <a:t>The apparent leapfrogging of APs from node to node along the axon is called </a:t>
            </a:r>
            <a:r>
              <a:rPr lang="en-US" u="sng" dirty="0" err="1" smtClean="0"/>
              <a:t>saltatory</a:t>
            </a:r>
            <a:r>
              <a:rPr lang="en-US" u="sng" dirty="0" smtClean="0"/>
              <a:t> conduction</a:t>
            </a:r>
            <a:r>
              <a:rPr lang="en-US" dirty="0" smtClean="0"/>
              <a:t>.</a:t>
            </a:r>
          </a:p>
          <a:p>
            <a:pPr>
              <a:spcBef>
                <a:spcPct val="50000"/>
              </a:spcBef>
              <a:buFontTx/>
              <a:buChar char="•"/>
            </a:pPr>
            <a:endParaRPr lang="en-US" dirty="0" smtClean="0"/>
          </a:p>
          <a:p>
            <a:endParaRPr lang="en-US" dirty="0" smtClean="0"/>
          </a:p>
          <a:p>
            <a:endParaRPr lang="en-US" dirty="0" smtClean="0"/>
          </a:p>
          <a:p>
            <a:pPr lvl="1">
              <a:buClr>
                <a:schemeClr val="tx1"/>
              </a:buClr>
            </a:pPr>
            <a:endParaRPr lang="en-US" sz="2000" dirty="0" smtClean="0">
              <a:latin typeface="Georgia" pitchFamily="1" charset="0"/>
            </a:endParaRPr>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B168B2-9229-4E02-BA0C-A96C3472D44E}" type="slidenum">
              <a:rPr lang="en-US"/>
              <a:pPr/>
              <a:t>34</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r>
              <a:rPr lang="en-US" sz="1200" dirty="0" err="1" smtClean="0">
                <a:solidFill>
                  <a:srgbClr val="002060"/>
                </a:solidFill>
              </a:rPr>
              <a:t>Myelinated</a:t>
            </a:r>
            <a:r>
              <a:rPr lang="en-US" sz="1200" dirty="0" smtClean="0">
                <a:solidFill>
                  <a:srgbClr val="002060"/>
                </a:solidFill>
              </a:rPr>
              <a:t> neurons        </a:t>
            </a:r>
            <a:r>
              <a:rPr lang="en-US" sz="1200" dirty="0" err="1" smtClean="0">
                <a:solidFill>
                  <a:srgbClr val="002060"/>
                </a:solidFill>
              </a:rPr>
              <a:t>oligodendroglia</a:t>
            </a:r>
            <a:r>
              <a:rPr lang="en-US" sz="1200" dirty="0" smtClean="0">
                <a:solidFill>
                  <a:srgbClr val="002060"/>
                </a:solidFill>
              </a:rPr>
              <a:t> &amp; Schwann cells</a:t>
            </a:r>
            <a:br>
              <a:rPr lang="en-US" sz="1200" dirty="0" smtClean="0">
                <a:solidFill>
                  <a:srgbClr val="002060"/>
                </a:solidFill>
              </a:rPr>
            </a:br>
            <a:r>
              <a:rPr lang="en-US" sz="1200" dirty="0" smtClean="0">
                <a:solidFill>
                  <a:srgbClr val="002060"/>
                </a:solidFill>
              </a:rPr>
              <a:t/>
            </a:r>
            <a:br>
              <a:rPr lang="en-US" sz="1200" dirty="0" smtClean="0">
                <a:solidFill>
                  <a:srgbClr val="002060"/>
                </a:solidFill>
              </a:rPr>
            </a:br>
            <a:r>
              <a:rPr lang="en-US" sz="1200" dirty="0" smtClean="0">
                <a:solidFill>
                  <a:srgbClr val="002060"/>
                </a:solidFill>
              </a:rPr>
              <a:t>1.   Transmit long distances, speed without loss of signal </a:t>
            </a:r>
            <a:br>
              <a:rPr lang="en-US" sz="1200" dirty="0" smtClean="0">
                <a:solidFill>
                  <a:srgbClr val="002060"/>
                </a:solidFill>
              </a:rPr>
            </a:br>
            <a:r>
              <a:rPr lang="en-US" sz="1200" dirty="0" smtClean="0">
                <a:solidFill>
                  <a:srgbClr val="002060"/>
                </a:solidFill>
              </a:rPr>
              <a:t/>
            </a:r>
            <a:br>
              <a:rPr lang="en-US" sz="1200" dirty="0" smtClean="0">
                <a:solidFill>
                  <a:srgbClr val="002060"/>
                </a:solidFill>
              </a:rPr>
            </a:br>
            <a:r>
              <a:rPr lang="en-US" sz="1200" dirty="0" smtClean="0">
                <a:solidFill>
                  <a:srgbClr val="002060"/>
                </a:solidFill>
              </a:rPr>
              <a:t>2.   Nodes of </a:t>
            </a:r>
            <a:r>
              <a:rPr lang="en-US" sz="1200" dirty="0" err="1" smtClean="0">
                <a:solidFill>
                  <a:srgbClr val="002060"/>
                </a:solidFill>
              </a:rPr>
              <a:t>Ranvier</a:t>
            </a:r>
            <a:r>
              <a:rPr lang="en-US" sz="1200" dirty="0" smtClean="0">
                <a:solidFill>
                  <a:srgbClr val="002060"/>
                </a:solidFill>
              </a:rPr>
              <a:t>   </a:t>
            </a:r>
            <a:br>
              <a:rPr lang="en-US" sz="1200" dirty="0" smtClean="0">
                <a:solidFill>
                  <a:srgbClr val="002060"/>
                </a:solidFill>
              </a:rPr>
            </a:br>
            <a:r>
              <a:rPr lang="en-US" sz="1200" dirty="0" smtClean="0">
                <a:solidFill>
                  <a:srgbClr val="002060"/>
                </a:solidFill>
              </a:rPr>
              <a:t>         APs relatively slow, regenerates</a:t>
            </a:r>
            <a:br>
              <a:rPr lang="en-US" sz="1200" dirty="0" smtClean="0">
                <a:solidFill>
                  <a:srgbClr val="002060"/>
                </a:solidFill>
              </a:rPr>
            </a:br>
            <a:r>
              <a:rPr lang="en-US" sz="1200" dirty="0" smtClean="0">
                <a:solidFill>
                  <a:srgbClr val="002060"/>
                </a:solidFill>
              </a:rPr>
              <a:t>       EPSPs - fast, </a:t>
            </a:r>
            <a:r>
              <a:rPr lang="en-US" sz="1200" dirty="0" err="1" smtClean="0">
                <a:solidFill>
                  <a:srgbClr val="002060"/>
                </a:solidFill>
              </a:rPr>
              <a:t>decremental</a:t>
            </a:r>
            <a:r>
              <a:rPr lang="en-US" sz="1200" dirty="0" smtClean="0">
                <a:solidFill>
                  <a:srgbClr val="002060"/>
                </a:solidFill>
              </a:rPr>
              <a:t> but triggers AP at next node         	  combines both  currents  like electricity through wire </a:t>
            </a:r>
            <a:br>
              <a:rPr lang="en-US" sz="1200" dirty="0" smtClean="0">
                <a:solidFill>
                  <a:srgbClr val="002060"/>
                </a:solidFill>
              </a:rPr>
            </a:br>
            <a:r>
              <a:rPr lang="en-US" sz="1200" dirty="0" smtClean="0">
                <a:solidFill>
                  <a:srgbClr val="002060"/>
                </a:solidFill>
              </a:rPr>
              <a:t>3.   Safety factor - trigger AP across 5 nodes </a:t>
            </a:r>
            <a:br>
              <a:rPr lang="en-US" sz="1200" dirty="0" smtClean="0">
                <a:solidFill>
                  <a:srgbClr val="002060"/>
                </a:solidFill>
              </a:rPr>
            </a:br>
            <a:r>
              <a:rPr lang="en-US" sz="1200" dirty="0" smtClean="0">
                <a:solidFill>
                  <a:srgbClr val="002060"/>
                </a:solidFill>
              </a:rPr>
              <a:t>		.2 - 2 mm apart  larger neurons </a:t>
            </a:r>
            <a:r>
              <a:rPr lang="en-US" sz="1200" dirty="0" smtClean="0">
                <a:solidFill>
                  <a:srgbClr val="002060"/>
                </a:solidFill>
                <a:sym typeface="Wingdings" pitchFamily="2" charset="2"/>
              </a:rPr>
              <a:t></a:t>
            </a:r>
            <a:r>
              <a:rPr lang="en-US" sz="1200" dirty="0" smtClean="0">
                <a:solidFill>
                  <a:srgbClr val="002060"/>
                </a:solidFill>
              </a:rPr>
              <a:t> farther apart </a:t>
            </a:r>
            <a:r>
              <a:rPr lang="en-US" sz="1400" dirty="0" smtClean="0">
                <a:solidFill>
                  <a:srgbClr val="002060"/>
                </a:solidFill>
              </a:rPr>
              <a:t/>
            </a:r>
            <a:br>
              <a:rPr lang="en-US" sz="1400" dirty="0" smtClean="0">
                <a:solidFill>
                  <a:srgbClr val="002060"/>
                </a:solidFill>
              </a:rPr>
            </a:br>
            <a:r>
              <a:rPr lang="en-US" sz="1400" dirty="0" smtClean="0">
                <a:solidFill>
                  <a:srgbClr val="002060"/>
                </a:solidFill>
              </a:rPr>
              <a:t>4.   </a:t>
            </a:r>
            <a:r>
              <a:rPr kumimoji="1" lang="en-US" altLang="zh-CN" sz="1200" dirty="0" smtClean="0">
                <a:solidFill>
                  <a:srgbClr val="002060"/>
                </a:solidFill>
                <a:latin typeface="Times New Roman" pitchFamily="18" charset="0"/>
              </a:rPr>
              <a:t>It is of value for two reasons</a:t>
            </a:r>
            <a:r>
              <a:rPr kumimoji="1" lang="en-US" altLang="zh-CN" sz="1400" dirty="0" smtClean="0">
                <a:solidFill>
                  <a:srgbClr val="002060"/>
                </a:solidFill>
                <a:latin typeface="Times New Roman" pitchFamily="18" charset="0"/>
              </a:rPr>
              <a:t>: </a:t>
            </a:r>
            <a:br>
              <a:rPr kumimoji="1" lang="en-US" altLang="zh-CN" sz="1400" dirty="0" smtClean="0">
                <a:solidFill>
                  <a:srgbClr val="002060"/>
                </a:solidFill>
                <a:latin typeface="Times New Roman" pitchFamily="18" charset="0"/>
              </a:rPr>
            </a:br>
            <a:r>
              <a:rPr kumimoji="1" lang="en-US" altLang="zh-CN" sz="1400" dirty="0" smtClean="0">
                <a:solidFill>
                  <a:srgbClr val="002060"/>
                </a:solidFill>
                <a:latin typeface="Times New Roman" pitchFamily="18" charset="0"/>
              </a:rPr>
              <a:t>		      </a:t>
            </a:r>
            <a:r>
              <a:rPr kumimoji="1" lang="en-US" altLang="zh-CN" sz="1200" dirty="0" smtClean="0">
                <a:solidFill>
                  <a:srgbClr val="002060"/>
                </a:solidFill>
                <a:latin typeface="Times New Roman" pitchFamily="18" charset="0"/>
              </a:rPr>
              <a:t>very fast</a:t>
            </a:r>
            <a:br>
              <a:rPr kumimoji="1" lang="en-US" altLang="zh-CN" sz="1200" dirty="0" smtClean="0">
                <a:solidFill>
                  <a:srgbClr val="002060"/>
                </a:solidFill>
                <a:latin typeface="Times New Roman" pitchFamily="18" charset="0"/>
              </a:rPr>
            </a:br>
            <a:r>
              <a:rPr kumimoji="1" lang="en-US" altLang="zh-CN" sz="1200" dirty="0" smtClean="0">
                <a:solidFill>
                  <a:srgbClr val="002060"/>
                </a:solidFill>
                <a:latin typeface="Times New Roman" pitchFamily="18" charset="0"/>
              </a:rPr>
              <a:t>		       conserves energy.</a:t>
            </a:r>
            <a:r>
              <a:rPr lang="en-US" altLang="zh-CN" sz="1200" dirty="0" smtClean="0">
                <a:solidFill>
                  <a:srgbClr val="002060"/>
                </a:solidFill>
                <a:latin typeface="Times New Roman" pitchFamily="18" charset="0"/>
              </a:rPr>
              <a:t/>
            </a:r>
            <a:br>
              <a:rPr lang="en-US" altLang="zh-CN" sz="1200" dirty="0" smtClean="0">
                <a:solidFill>
                  <a:srgbClr val="002060"/>
                </a:solidFill>
                <a:latin typeface="Times New Roman" pitchFamily="18" charset="0"/>
              </a:rPr>
            </a:br>
            <a:r>
              <a:rPr lang="en-US" sz="1400" dirty="0" smtClean="0">
                <a:solidFill>
                  <a:srgbClr val="002060"/>
                </a:solidFill>
              </a:rPr>
              <a:t/>
            </a:r>
            <a:br>
              <a:rPr lang="en-US" sz="1400" dirty="0" smtClean="0">
                <a:solidFill>
                  <a:srgbClr val="002060"/>
                </a:solidFill>
              </a:rPr>
            </a:br>
            <a:r>
              <a:rPr lang="en-US" sz="800" dirty="0" smtClean="0">
                <a:solidFill>
                  <a:srgbClr val="002060"/>
                </a:solidFill>
              </a:rPr>
              <a:t/>
            </a:r>
            <a:br>
              <a:rPr lang="en-US" sz="800" dirty="0" smtClean="0">
                <a:solidFill>
                  <a:srgbClr val="002060"/>
                </a:solidFill>
              </a:rPr>
            </a:b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Action Potential Types</a:t>
            </a:r>
            <a:endParaRPr lang="en-GB" dirty="0"/>
          </a:p>
        </p:txBody>
      </p:sp>
      <p:sp>
        <p:nvSpPr>
          <p:cNvPr id="4" name="Slide Number Placeholder 3"/>
          <p:cNvSpPr>
            <a:spLocks noGrp="1"/>
          </p:cNvSpPr>
          <p:nvPr>
            <p:ph type="sldNum" sz="quarter" idx="10"/>
          </p:nvPr>
        </p:nvSpPr>
        <p:spPr/>
        <p:txBody>
          <a:bodyPr/>
          <a:lstStyle/>
          <a:p>
            <a:fld id="{7AED8B61-9EA1-412C-AD6F-F62DAC931A9B}" type="slidenum">
              <a:rPr lang="en-GB" smtClean="0"/>
              <a:pPr/>
              <a:t>36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CC89F1-946D-4891-AD5C-7FCC4BBA3FA6}" type="slidenum">
              <a:rPr lang="en-US" altLang="zh-CN"/>
              <a:pPr/>
              <a:t>5</a:t>
            </a:fld>
            <a:endParaRPr lang="en-US" altLang="zh-CN"/>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r>
              <a:rPr lang="en-US" sz="1200" dirty="0" err="1" smtClean="0"/>
              <a:t>imuli</a:t>
            </a:r>
            <a:r>
              <a:rPr lang="en-US" sz="1200" dirty="0" smtClean="0"/>
              <a:t> IS SEGMENT +IN SENSORY NEURONS TRIGGER ZONE IS IN CLOSE TO TARGET ORGANS</a:t>
            </a:r>
            <a:endParaRPr lang="en-US" dirty="0" smtClean="0"/>
          </a:p>
          <a:p>
            <a:endParaRPr lang="en-US" dirty="0" smtClean="0"/>
          </a:p>
          <a:p>
            <a:pPr marL="850392" lvl="1" indent="-457200">
              <a:buFont typeface="+mj-lt"/>
              <a:buAutoNum type="arabicPeriod"/>
            </a:pPr>
            <a:r>
              <a:rPr kumimoji="1" lang="en-US" altLang="zh-CN" sz="2400" dirty="0" smtClean="0">
                <a:solidFill>
                  <a:schemeClr val="accent5">
                    <a:lumMod val="50000"/>
                  </a:schemeClr>
                </a:solidFill>
              </a:rPr>
              <a:t>Physical </a:t>
            </a:r>
          </a:p>
          <a:p>
            <a:pPr marL="850392" lvl="1" indent="-457200">
              <a:buFont typeface="+mj-lt"/>
              <a:buAutoNum type="arabicPeriod"/>
            </a:pPr>
            <a:r>
              <a:rPr kumimoji="1" lang="en-US" altLang="zh-CN" sz="2400" dirty="0" smtClean="0">
                <a:solidFill>
                  <a:schemeClr val="accent5">
                    <a:lumMod val="50000"/>
                  </a:schemeClr>
                </a:solidFill>
              </a:rPr>
              <a:t> chemical </a:t>
            </a:r>
          </a:p>
          <a:p>
            <a:pPr marL="850392" lvl="1" indent="-457200">
              <a:buFont typeface="+mj-lt"/>
              <a:buAutoNum type="arabicPeriod"/>
            </a:pPr>
            <a:r>
              <a:rPr kumimoji="1" lang="en-US" altLang="zh-CN" sz="2400" dirty="0" smtClean="0">
                <a:solidFill>
                  <a:schemeClr val="accent5">
                    <a:lumMod val="50000"/>
                  </a:schemeClr>
                </a:solidFill>
              </a:rPr>
              <a:t>Electrical </a:t>
            </a:r>
          </a:p>
          <a:p>
            <a:pPr marL="850392" lvl="1" indent="-457200">
              <a:buFont typeface="+mj-lt"/>
              <a:buAutoNum type="arabicPeriod"/>
            </a:pPr>
            <a:r>
              <a:rPr lang="en-US" sz="2400" dirty="0" smtClean="0">
                <a:solidFill>
                  <a:schemeClr val="accent5">
                    <a:lumMod val="50000"/>
                  </a:schemeClr>
                </a:solidFill>
              </a:rPr>
              <a:t>Sound</a:t>
            </a:r>
            <a:r>
              <a:rPr lang="en-US" sz="1800" dirty="0" smtClean="0">
                <a:solidFill>
                  <a:schemeClr val="accent5">
                    <a:lumMod val="50000"/>
                  </a:schemeClr>
                </a:solidFill>
              </a:rPr>
              <a:t> </a:t>
            </a:r>
          </a:p>
          <a:p>
            <a:pPr marL="850392" lvl="1" indent="-457200">
              <a:buFont typeface="+mj-lt"/>
              <a:buAutoNum type="arabicPeriod"/>
            </a:pPr>
            <a:r>
              <a:rPr kumimoji="1" lang="en-US" altLang="zh-CN" sz="2800" dirty="0" smtClean="0">
                <a:solidFill>
                  <a:schemeClr val="accent5">
                    <a:lumMod val="50000"/>
                  </a:schemeClr>
                </a:solidFill>
              </a:rPr>
              <a:t>Threshold (intensity): the lowest or minimal intensity of stimulus to elicit AP</a:t>
            </a:r>
          </a:p>
          <a:p>
            <a:pPr marL="850392" lvl="1" indent="-457200">
              <a:buFont typeface="+mj-lt"/>
              <a:buAutoNum type="arabicPeriod"/>
            </a:pPr>
            <a:r>
              <a:rPr kumimoji="1" lang="en-US" altLang="zh-CN" sz="2400" dirty="0" smtClean="0">
                <a:solidFill>
                  <a:schemeClr val="accent5">
                    <a:lumMod val="50000"/>
                  </a:schemeClr>
                </a:solidFill>
              </a:rPr>
              <a:t>3 factors of the stimulation: intensity, duration, rate of intensity change)</a:t>
            </a:r>
            <a:endParaRPr lang="en-US" altLang="zh-CN" sz="2400" dirty="0" smtClean="0">
              <a:solidFill>
                <a:schemeClr val="accent5">
                  <a:lumMod val="50000"/>
                </a:schemeClr>
              </a:solidFill>
            </a:endParaRP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83D00A-69A5-4C9F-BC2E-727F3DF86759}" type="slidenum">
              <a:rPr lang="en-US"/>
              <a:pPr/>
              <a:t>7</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sz="1200" dirty="0" smtClean="0">
                <a:solidFill>
                  <a:schemeClr val="accent5">
                    <a:lumMod val="50000"/>
                  </a:schemeClr>
                </a:solidFill>
                <a:cs typeface="Times New Roman" charset="0"/>
              </a:rPr>
              <a:t>No matter how strong the stimulus, as long as it is greater than threshold, AP will occur.</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lnSpc>
                <a:spcPct val="90000"/>
              </a:lnSpc>
            </a:pPr>
            <a:r>
              <a:rPr lang="en-US" sz="2800" dirty="0" smtClean="0">
                <a:solidFill>
                  <a:srgbClr val="000000"/>
                </a:solidFill>
              </a:rPr>
              <a:t>All action potentials are alike (of the same </a:t>
            </a:r>
            <a:r>
              <a:rPr lang="en-US" sz="2800" i="1" dirty="0" smtClean="0">
                <a:solidFill>
                  <a:srgbClr val="000000"/>
                </a:solidFill>
              </a:rPr>
              <a:t>amplitude</a:t>
            </a:r>
            <a:r>
              <a:rPr lang="en-US" sz="2800" dirty="0" smtClean="0">
                <a:solidFill>
                  <a:srgbClr val="000000"/>
                </a:solidFill>
              </a:rPr>
              <a:t>) and are independent of stimulus intensity.</a:t>
            </a:r>
          </a:p>
          <a:p>
            <a:pPr lvl="1">
              <a:lnSpc>
                <a:spcPct val="90000"/>
              </a:lnSpc>
            </a:pPr>
            <a:r>
              <a:rPr lang="en-US" sz="2400" dirty="0" smtClean="0">
                <a:solidFill>
                  <a:srgbClr val="000000"/>
                </a:solidFill>
              </a:rPr>
              <a:t>The amplitude of the action potential is the same for a weak stimulus as it is for a strong stimulus.</a:t>
            </a:r>
          </a:p>
          <a:p>
            <a:pPr>
              <a:lnSpc>
                <a:spcPct val="90000"/>
              </a:lnSpc>
            </a:pPr>
            <a:r>
              <a:rPr lang="en-US" sz="2800" dirty="0" smtClean="0">
                <a:solidFill>
                  <a:srgbClr val="000000"/>
                </a:solidFill>
              </a:rPr>
              <a:t>So how does one stimulus </a:t>
            </a:r>
            <a:r>
              <a:rPr lang="en-US" sz="2800" i="1" dirty="0" smtClean="0">
                <a:solidFill>
                  <a:srgbClr val="000000"/>
                </a:solidFill>
              </a:rPr>
              <a:t>feel</a:t>
            </a:r>
            <a:r>
              <a:rPr lang="en-US" sz="2800" dirty="0" smtClean="0">
                <a:solidFill>
                  <a:srgbClr val="000000"/>
                </a:solidFill>
              </a:rPr>
              <a:t> stronger than another?</a:t>
            </a:r>
          </a:p>
          <a:p>
            <a:pPr lvl="1">
              <a:lnSpc>
                <a:spcPct val="90000"/>
              </a:lnSpc>
            </a:pPr>
            <a:r>
              <a:rPr lang="en-US" sz="2400" dirty="0" smtClean="0">
                <a:solidFill>
                  <a:srgbClr val="000000"/>
                </a:solidFill>
              </a:rPr>
              <a:t>Strong stimuli generate </a:t>
            </a:r>
            <a:r>
              <a:rPr lang="en-US" sz="2400" b="1" dirty="0" smtClean="0">
                <a:solidFill>
                  <a:srgbClr val="000000"/>
                </a:solidFill>
              </a:rPr>
              <a:t>more </a:t>
            </a:r>
            <a:r>
              <a:rPr lang="en-US" sz="2400" dirty="0" smtClean="0">
                <a:solidFill>
                  <a:srgbClr val="000000"/>
                </a:solidFill>
              </a:rPr>
              <a:t>action potentials than weaker stimuli.</a:t>
            </a:r>
          </a:p>
          <a:p>
            <a:pPr lvl="1">
              <a:lnSpc>
                <a:spcPct val="90000"/>
              </a:lnSpc>
            </a:pPr>
            <a:r>
              <a:rPr lang="en-US" sz="2400" dirty="0" smtClean="0">
                <a:solidFill>
                  <a:srgbClr val="000000"/>
                </a:solidFill>
              </a:rPr>
              <a:t>More action potentials stimulate the release of </a:t>
            </a:r>
            <a:r>
              <a:rPr lang="en-US" sz="2400" b="1" dirty="0" smtClean="0">
                <a:solidFill>
                  <a:srgbClr val="000000"/>
                </a:solidFill>
              </a:rPr>
              <a:t>more</a:t>
            </a:r>
            <a:r>
              <a:rPr lang="en-US" sz="2400" dirty="0" smtClean="0">
                <a:solidFill>
                  <a:srgbClr val="000000"/>
                </a:solidFill>
              </a:rPr>
              <a:t> neurotransmitter from the synaptic knob</a:t>
            </a:r>
          </a:p>
          <a:p>
            <a:pPr>
              <a:lnSpc>
                <a:spcPct val="90000"/>
              </a:lnSpc>
            </a:pPr>
            <a:r>
              <a:rPr lang="en-US" sz="2800" dirty="0" smtClean="0">
                <a:solidFill>
                  <a:srgbClr val="000000"/>
                </a:solidFill>
              </a:rPr>
              <a:t>The CNS determines stimulus intensity by the frequency of impulse transmission</a:t>
            </a:r>
          </a:p>
          <a:p>
            <a:endParaRPr lang="en-GB" dirty="0"/>
          </a:p>
        </p:txBody>
      </p:sp>
      <p:sp>
        <p:nvSpPr>
          <p:cNvPr id="4" name="Slide Number Placeholder 3"/>
          <p:cNvSpPr>
            <a:spLocks noGrp="1"/>
          </p:cNvSpPr>
          <p:nvPr>
            <p:ph type="sldNum" sz="quarter" idx="10"/>
          </p:nvPr>
        </p:nvSpPr>
        <p:spPr/>
        <p:txBody>
          <a:bodyPr/>
          <a:lstStyle/>
          <a:p>
            <a:fld id="{7AED8B61-9EA1-412C-AD6F-F62DAC931A9B}" type="slidenum">
              <a:rPr lang="en-GB" smtClean="0"/>
              <a:pPr/>
              <a:t>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b="1" dirty="0" smtClean="0"/>
              <a:t>action potential</a:t>
            </a:r>
            <a:r>
              <a:rPr lang="en-US" dirty="0" smtClean="0"/>
              <a:t> is a rapid </a:t>
            </a:r>
            <a:r>
              <a:rPr lang="en-US" b="1" dirty="0" smtClean="0"/>
              <a:t>depolarization</a:t>
            </a:r>
            <a:r>
              <a:rPr lang="en-US" dirty="0" smtClean="0"/>
              <a:t> of the membrane.</a:t>
            </a:r>
          </a:p>
          <a:p>
            <a:r>
              <a:rPr lang="en-US" dirty="0" smtClean="0"/>
              <a:t>It starts at the </a:t>
            </a:r>
            <a:r>
              <a:rPr lang="en-US" b="1" dirty="0" smtClean="0"/>
              <a:t>axon hillock</a:t>
            </a:r>
            <a:r>
              <a:rPr lang="en-US" dirty="0" smtClean="0"/>
              <a:t> and passes quickly along the </a:t>
            </a:r>
            <a:r>
              <a:rPr lang="en-US" b="1" dirty="0" smtClean="0"/>
              <a:t>axon</a:t>
            </a:r>
            <a:r>
              <a:rPr lang="en-US" dirty="0" smtClean="0"/>
              <a:t>.</a:t>
            </a:r>
          </a:p>
          <a:p>
            <a:r>
              <a:rPr lang="en-US" dirty="0" smtClean="0"/>
              <a:t>The membrane is quickly </a:t>
            </a:r>
            <a:r>
              <a:rPr lang="en-US" b="1" dirty="0" err="1" smtClean="0"/>
              <a:t>repolarized</a:t>
            </a:r>
            <a:r>
              <a:rPr lang="en-US" dirty="0" smtClean="0"/>
              <a:t> to allow subsequent firing.</a:t>
            </a:r>
          </a:p>
          <a:p>
            <a:r>
              <a:rPr lang="en-GB" dirty="0" smtClean="0"/>
              <a:t>IS</a:t>
            </a:r>
            <a:endParaRPr lang="en-GB" dirty="0"/>
          </a:p>
        </p:txBody>
      </p:sp>
      <p:sp>
        <p:nvSpPr>
          <p:cNvPr id="4" name="Slide Number Placeholder 3"/>
          <p:cNvSpPr>
            <a:spLocks noGrp="1"/>
          </p:cNvSpPr>
          <p:nvPr>
            <p:ph type="sldNum" sz="quarter" idx="10"/>
          </p:nvPr>
        </p:nvSpPr>
        <p:spPr/>
        <p:txBody>
          <a:bodyPr/>
          <a:lstStyle/>
          <a:p>
            <a:fld id="{7AED8B61-9EA1-412C-AD6F-F62DAC931A9B}" type="slidenum">
              <a:rPr lang="en-GB" smtClean="0"/>
              <a:pPr/>
              <a:t>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defTabSz="381000">
              <a:lnSpc>
                <a:spcPct val="89000"/>
              </a:lnSpc>
              <a:buNone/>
            </a:pPr>
            <a:r>
              <a:rPr lang="en-US" sz="2300" dirty="0" smtClean="0">
                <a:solidFill>
                  <a:schemeClr val="accent3">
                    <a:lumMod val="60000"/>
                    <a:lumOff val="40000"/>
                  </a:schemeClr>
                </a:solidFill>
              </a:rPr>
              <a:t>12.SPIKE POTENTIAL (4MSE)</a:t>
            </a:r>
          </a:p>
          <a:p>
            <a:pPr lvl="2" defTabSz="381000">
              <a:lnSpc>
                <a:spcPct val="89000"/>
              </a:lnSpc>
              <a:buNone/>
            </a:pPr>
            <a:r>
              <a:rPr lang="en-US" sz="2300" dirty="0" smtClean="0">
                <a:solidFill>
                  <a:schemeClr val="accent3">
                    <a:lumMod val="60000"/>
                    <a:lumOff val="40000"/>
                  </a:schemeClr>
                </a:solidFill>
              </a:rPr>
              <a:t>13.-AFTER DEPOLARISATION</a:t>
            </a:r>
          </a:p>
          <a:p>
            <a:pPr lvl="1" defTabSz="381000">
              <a:lnSpc>
                <a:spcPct val="89000"/>
              </a:lnSpc>
            </a:pPr>
            <a:r>
              <a:rPr lang="en-US" dirty="0" smtClean="0">
                <a:solidFill>
                  <a:schemeClr val="accent3">
                    <a:lumMod val="60000"/>
                    <a:lumOff val="40000"/>
                  </a:schemeClr>
                </a:solidFill>
              </a:rPr>
              <a:t>14 + AFTERDEPOLARISATION OR HYPERPOLARIZATION  UNDER SHOOT</a:t>
            </a:r>
          </a:p>
          <a:p>
            <a:pPr lvl="1" defTabSz="381000">
              <a:lnSpc>
                <a:spcPct val="89000"/>
              </a:lnSpc>
            </a:pPr>
            <a:r>
              <a:rPr lang="en-US" dirty="0" smtClean="0">
                <a:solidFill>
                  <a:schemeClr val="accent3">
                    <a:lumMod val="60000"/>
                    <a:lumOff val="40000"/>
                  </a:schemeClr>
                </a:solidFill>
              </a:rPr>
              <a:t>       (40 MSEC)</a:t>
            </a:r>
          </a:p>
          <a:p>
            <a:endParaRPr lang="en-US" dirty="0" smtClean="0">
              <a:solidFill>
                <a:schemeClr val="accent3">
                  <a:lumMod val="60000"/>
                  <a:lumOff val="40000"/>
                </a:schemeClr>
              </a:solidFill>
            </a:endParaRPr>
          </a:p>
          <a:p>
            <a:endParaRPr lang="en-US" dirty="0"/>
          </a:p>
        </p:txBody>
      </p:sp>
      <p:sp>
        <p:nvSpPr>
          <p:cNvPr id="4" name="Slide Number Placeholder 3"/>
          <p:cNvSpPr>
            <a:spLocks noGrp="1"/>
          </p:cNvSpPr>
          <p:nvPr>
            <p:ph type="sldNum" sz="quarter" idx="10"/>
          </p:nvPr>
        </p:nvSpPr>
        <p:spPr/>
        <p:txBody>
          <a:bodyPr/>
          <a:lstStyle/>
          <a:p>
            <a:fld id="{72DCD25F-13C7-4355-97F5-802D20F46CA3}"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-65mV</a:t>
            </a:r>
            <a:endParaRPr lang="en-US" dirty="0"/>
          </a:p>
        </p:txBody>
      </p:sp>
      <p:sp>
        <p:nvSpPr>
          <p:cNvPr id="4" name="Slide Number Placeholder 3"/>
          <p:cNvSpPr>
            <a:spLocks noGrp="1"/>
          </p:cNvSpPr>
          <p:nvPr>
            <p:ph type="sldNum" sz="quarter" idx="10"/>
          </p:nvPr>
        </p:nvSpPr>
        <p:spPr/>
        <p:txBody>
          <a:bodyPr/>
          <a:lstStyle/>
          <a:p>
            <a:fld id="{8D77E80E-EF40-42ED-81CC-5E7A95306AAB}" type="slidenum">
              <a:rPr lang="en-US" smtClean="0"/>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b="1" dirty="0" smtClean="0"/>
              <a:t>AP </a:t>
            </a:r>
            <a:r>
              <a:rPr lang="en-US" dirty="0" smtClean="0"/>
              <a:t>(neuron firing) are triggered at the axon hillock when a neuron is depolarized to the point that the membrane potential reaches about -</a:t>
            </a:r>
            <a:r>
              <a:rPr lang="en-US" b="1" dirty="0" smtClean="0"/>
              <a:t>65 mV</a:t>
            </a:r>
            <a:r>
              <a:rPr lang="en-US" dirty="0" smtClean="0"/>
              <a:t>; </a:t>
            </a:r>
            <a:r>
              <a:rPr lang="en-US" b="1" dirty="0" smtClean="0"/>
              <a:t>threshold of excitation</a:t>
            </a:r>
            <a:endParaRPr lang="en-US" dirty="0" smtClean="0"/>
          </a:p>
          <a:p>
            <a:r>
              <a:rPr lang="en-US" dirty="0" smtClean="0"/>
              <a:t>Once  -65mV is reached, AP is reversal of the membrane potential from -70 mV to +50 mV in about </a:t>
            </a:r>
            <a:r>
              <a:rPr lang="en-US" i="1" dirty="0" smtClean="0"/>
              <a:t>one millisecond</a:t>
            </a:r>
            <a:endParaRPr lang="en-US" dirty="0" smtClean="0"/>
          </a:p>
          <a:p>
            <a:endParaRPr lang="en-GB" dirty="0"/>
          </a:p>
        </p:txBody>
      </p:sp>
      <p:sp>
        <p:nvSpPr>
          <p:cNvPr id="4" name="Slide Number Placeholder 3"/>
          <p:cNvSpPr>
            <a:spLocks noGrp="1"/>
          </p:cNvSpPr>
          <p:nvPr>
            <p:ph type="sldNum" sz="quarter" idx="10"/>
          </p:nvPr>
        </p:nvSpPr>
        <p:spPr/>
        <p:txBody>
          <a:bodyPr/>
          <a:lstStyle/>
          <a:p>
            <a:fld id="{7AED8B61-9EA1-412C-AD6F-F62DAC931A9B}" type="slidenum">
              <a:rPr lang="en-GB" smtClean="0"/>
              <a:pPr/>
              <a:t>14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0D042790-26FD-40A9-8753-FC3AC4677452}" type="datetimeFigureOut">
              <a:rPr lang="en-US" smtClean="0"/>
              <a:pPr/>
              <a:t>2/27/2013</a:t>
            </a:fld>
            <a:endParaRPr lang="en-GB"/>
          </a:p>
        </p:txBody>
      </p:sp>
      <p:sp>
        <p:nvSpPr>
          <p:cNvPr id="20" name="Footer Placeholder 19"/>
          <p:cNvSpPr>
            <a:spLocks noGrp="1"/>
          </p:cNvSpPr>
          <p:nvPr>
            <p:ph type="ftr" sz="quarter" idx="11"/>
          </p:nvPr>
        </p:nvSpPr>
        <p:spPr/>
        <p:txBody>
          <a:bodyPr/>
          <a:lstStyle>
            <a:extLst/>
          </a:lstStyle>
          <a:p>
            <a:endParaRPr lang="en-GB"/>
          </a:p>
        </p:txBody>
      </p:sp>
      <p:sp>
        <p:nvSpPr>
          <p:cNvPr id="10" name="Slide Number Placeholder 9"/>
          <p:cNvSpPr>
            <a:spLocks noGrp="1"/>
          </p:cNvSpPr>
          <p:nvPr>
            <p:ph type="sldNum" sz="quarter" idx="12"/>
          </p:nvPr>
        </p:nvSpPr>
        <p:spPr/>
        <p:txBody>
          <a:bodyPr/>
          <a:lstStyle>
            <a:extLst/>
          </a:lstStyle>
          <a:p>
            <a:fld id="{C6AD6211-0A15-409B-9F3E-124D13F6F015}" type="slidenum">
              <a:rPr lang="en-GB" smtClean="0"/>
              <a:pPr/>
              <a:t>‹#›</a:t>
            </a:fld>
            <a:endParaRPr lang="en-GB"/>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600">
                                          <p:stCondLst>
                                            <p:cond delay="0"/>
                                          </p:stCondLst>
                                        </p:cTn>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12"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042790-26FD-40A9-8753-FC3AC4677452}" type="datetimeFigureOut">
              <a:rPr lang="en-US" smtClean="0"/>
              <a:pPr/>
              <a:t>2/27/2013</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6AD6211-0A15-409B-9F3E-124D13F6F015}"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042790-26FD-40A9-8753-FC3AC4677452}" type="datetimeFigureOut">
              <a:rPr lang="en-US" smtClean="0"/>
              <a:pPr/>
              <a:t>2/27/2013</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6AD6211-0A15-409B-9F3E-124D13F6F015}"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86600" y="6248400"/>
            <a:ext cx="1905000" cy="457200"/>
          </a:xfrm>
        </p:spPr>
        <p:txBody>
          <a:bodyPr/>
          <a:lstStyle>
            <a:lvl1pPr>
              <a:defRPr/>
            </a:lvl1pPr>
          </a:lstStyle>
          <a:p>
            <a:r>
              <a:rPr lang="en-US"/>
              <a:t>11-</a:t>
            </a:r>
            <a:fld id="{7DFC44E2-BB39-4D14-9A9A-8F529888779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1981200"/>
            <a:ext cx="3810000" cy="4114800"/>
          </a:xfrm>
        </p:spPr>
        <p:txBody>
          <a:bodyPr/>
          <a:lstStyle/>
          <a:p>
            <a:endParaRPr lang="en-GB"/>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86600" y="6248400"/>
            <a:ext cx="1905000" cy="457200"/>
          </a:xfrm>
        </p:spPr>
        <p:txBody>
          <a:bodyPr/>
          <a:lstStyle>
            <a:lvl1pPr>
              <a:defRPr/>
            </a:lvl1pPr>
          </a:lstStyle>
          <a:p>
            <a:r>
              <a:rPr lang="en-US"/>
              <a:t>11-</a:t>
            </a:r>
            <a:fld id="{E0C6DB91-5709-4BF9-99AA-5813CA5B1FAB}"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A88118-D4C9-46DD-86B5-2279E2BA7C1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Title 7"/>
          <p:cNvSpPr>
            <a:spLocks noGrp="1"/>
          </p:cNvSpPr>
          <p:nvPr>
            <p:ph type="title"/>
          </p:nvPr>
        </p:nvSpPr>
        <p:spPr/>
        <p:txBody>
          <a:bodyPr/>
          <a:lstStyle/>
          <a:p>
            <a:r>
              <a:rPr lang="en-US" smtClean="0"/>
              <a:t>Click to edit Master title style</a:t>
            </a:r>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539496" indent="-457200" algn="l">
              <a:buClr>
                <a:schemeClr val="accent5">
                  <a:lumMod val="50000"/>
                </a:schemeClr>
              </a:buClr>
              <a:buFont typeface="+mj-lt"/>
              <a:buAutoNum type="arabicPeriod"/>
              <a:defRPr sz="2400">
                <a:solidFill>
                  <a:schemeClr val="tx2"/>
                </a:solidFill>
                <a:latin typeface="Arial" pitchFamily="34" charset="0"/>
                <a:cs typeface="Arial" pitchFamily="34" charset="0"/>
              </a:defRPr>
            </a:lvl1pPr>
            <a:lvl2pPr marL="859536" indent="-457200" algn="l">
              <a:buClr>
                <a:schemeClr val="accent5">
                  <a:lumMod val="50000"/>
                </a:schemeClr>
              </a:buClr>
              <a:buFont typeface="+mj-lt"/>
              <a:buAutoNum type="arabicPeriod"/>
              <a:defRPr sz="2400">
                <a:solidFill>
                  <a:schemeClr val="tx2"/>
                </a:solidFill>
                <a:latin typeface="Arial" pitchFamily="34" charset="0"/>
                <a:cs typeface="Arial" pitchFamily="34" charset="0"/>
              </a:defRPr>
            </a:lvl2pPr>
            <a:lvl3pPr marL="1115568" indent="-457200" algn="l">
              <a:buClr>
                <a:schemeClr val="accent5">
                  <a:lumMod val="50000"/>
                </a:schemeClr>
              </a:buClr>
              <a:buFont typeface="+mj-lt"/>
              <a:buAutoNum type="arabicPeriod"/>
              <a:defRPr sz="2400">
                <a:solidFill>
                  <a:schemeClr val="tx2"/>
                </a:solidFill>
                <a:latin typeface="Arial" pitchFamily="34" charset="0"/>
                <a:cs typeface="Arial" pitchFamily="34" charset="0"/>
              </a:defRPr>
            </a:lvl3pPr>
            <a:lvl4pPr marL="1380744" indent="-457200" algn="l">
              <a:buClr>
                <a:schemeClr val="accent5">
                  <a:lumMod val="50000"/>
                </a:schemeClr>
              </a:buClr>
              <a:buFont typeface="+mj-lt"/>
              <a:buAutoNum type="arabicPeriod"/>
              <a:defRPr sz="2400">
                <a:solidFill>
                  <a:schemeClr val="tx2"/>
                </a:solidFill>
                <a:latin typeface="Arial" pitchFamily="34" charset="0"/>
                <a:cs typeface="Arial" pitchFamily="34" charset="0"/>
              </a:defRPr>
            </a:lvl4pPr>
            <a:lvl5pPr marL="1572768" indent="-457200" algn="l">
              <a:buClr>
                <a:schemeClr val="accent5">
                  <a:lumMod val="50000"/>
                </a:schemeClr>
              </a:buClr>
              <a:buFont typeface="+mj-lt"/>
              <a:buAutoNum type="arabicPeriod"/>
              <a:defRPr sz="2400">
                <a:solidFill>
                  <a:schemeClr val="tx2"/>
                </a:solidFill>
                <a:latin typeface="Arial" pitchFamily="34" charset="0"/>
                <a:cs typeface="Arial" pitchFamily="34" charset="0"/>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2">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000" fill="hold"/>
                        <p:tgtEl>
                          <p:spTgt spid="3"/>
                        </p:tgtEl>
                        <p:attrNameLst>
                          <p:attrName>ppt_x</p:attrName>
                        </p:attrNameLst>
                      </p:cBhvr>
                      <p:tavLst>
                        <p:tav tm="0">
                          <p:val>
                            <p:strVal val="#ppt_x"/>
                          </p:val>
                        </p:tav>
                        <p:tav tm="100000">
                          <p:val>
                            <p:strVal val="#ppt_x"/>
                          </p:val>
                        </p:tav>
                      </p:tavLst>
                    </p:anim>
                    <p:anim calcmode="lin" valueType="num">
                      <p:cBhvr additive="base">
                        <p:cTn dur="20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000" fill="hold"/>
                        <p:tgtEl>
                          <p:spTgt spid="3"/>
                        </p:tgtEl>
                        <p:attrNameLst>
                          <p:attrName>ppt_x</p:attrName>
                        </p:attrNameLst>
                      </p:cBhvr>
                      <p:tavLst>
                        <p:tav tm="0">
                          <p:val>
                            <p:strVal val="#ppt_x"/>
                          </p:val>
                        </p:tav>
                        <p:tav tm="100000">
                          <p:val>
                            <p:strVal val="#ppt_x"/>
                          </p:val>
                        </p:tav>
                      </p:tavLst>
                    </p:anim>
                    <p:anim calcmode="lin" valueType="num">
                      <p:cBhvr additive="base">
                        <p:cTn dur="20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000" fill="hold"/>
                        <p:tgtEl>
                          <p:spTgt spid="3"/>
                        </p:tgtEl>
                        <p:attrNameLst>
                          <p:attrName>ppt_x</p:attrName>
                        </p:attrNameLst>
                      </p:cBhvr>
                      <p:tavLst>
                        <p:tav tm="0">
                          <p:val>
                            <p:strVal val="#ppt_x"/>
                          </p:val>
                        </p:tav>
                        <p:tav tm="100000">
                          <p:val>
                            <p:strVal val="#ppt_x"/>
                          </p:val>
                        </p:tav>
                      </p:tavLst>
                    </p:anim>
                    <p:anim calcmode="lin" valueType="num">
                      <p:cBhvr additive="base">
                        <p:cTn dur="20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000" fill="hold"/>
                        <p:tgtEl>
                          <p:spTgt spid="3"/>
                        </p:tgtEl>
                        <p:attrNameLst>
                          <p:attrName>ppt_x</p:attrName>
                        </p:attrNameLst>
                      </p:cBhvr>
                      <p:tavLst>
                        <p:tav tm="0">
                          <p:val>
                            <p:strVal val="#ppt_x"/>
                          </p:val>
                        </p:tav>
                        <p:tav tm="100000">
                          <p:val>
                            <p:strVal val="#ppt_x"/>
                          </p:val>
                        </p:tav>
                      </p:tavLst>
                    </p:anim>
                    <p:anim calcmode="lin" valueType="num">
                      <p:cBhvr additive="base">
                        <p:cTn dur="2000" fill="hold"/>
                        <p:tgtEl>
                          <p:spTgt spid="3"/>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000" fill="hold"/>
                        <p:tgtEl>
                          <p:spTgt spid="3"/>
                        </p:tgtEl>
                        <p:attrNameLst>
                          <p:attrName>ppt_x</p:attrName>
                        </p:attrNameLst>
                      </p:cBhvr>
                      <p:tavLst>
                        <p:tav tm="0">
                          <p:val>
                            <p:strVal val="#ppt_x"/>
                          </p:val>
                        </p:tav>
                        <p:tav tm="100000">
                          <p:val>
                            <p:strVal val="#ppt_x"/>
                          </p:val>
                        </p:tav>
                      </p:tavLst>
                    </p:anim>
                    <p:anim calcmode="lin" valueType="num">
                      <p:cBhvr additive="base">
                        <p:cTn dur="2000" fill="hold"/>
                        <p:tgtEl>
                          <p:spTgt spid="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D042790-26FD-40A9-8753-FC3AC4677452}" type="datetimeFigureOut">
              <a:rPr lang="en-US" smtClean="0"/>
              <a:pPr/>
              <a:t>2/27/2013</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6AD6211-0A15-409B-9F3E-124D13F6F015}" type="slidenum">
              <a:rPr lang="en-GB" smtClean="0"/>
              <a:pPr/>
              <a:t>‹#›</a:t>
            </a:fld>
            <a:endParaRPr lang="en-GB"/>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D042790-26FD-40A9-8753-FC3AC4677452}" type="datetimeFigureOut">
              <a:rPr lang="en-US" smtClean="0"/>
              <a:pPr/>
              <a:t>2/27/2013</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C6AD6211-0A15-409B-9F3E-124D13F6F015}"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D042790-26FD-40A9-8753-FC3AC4677452}" type="datetimeFigureOut">
              <a:rPr lang="en-US" smtClean="0"/>
              <a:pPr/>
              <a:t>2/27/2013</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C6AD6211-0A15-409B-9F3E-124D13F6F015}"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D042790-26FD-40A9-8753-FC3AC4677452}" type="datetimeFigureOut">
              <a:rPr lang="en-US" smtClean="0"/>
              <a:pPr/>
              <a:t>2/27/2013</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C6AD6211-0A15-409B-9F3E-124D13F6F015}"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0D042790-26FD-40A9-8753-FC3AC4677452}" type="datetimeFigureOut">
              <a:rPr lang="en-US" smtClean="0"/>
              <a:pPr/>
              <a:t>2/27/2013</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C6AD6211-0A15-409B-9F3E-124D13F6F015}" type="slidenum">
              <a:rPr lang="en-GB" smtClean="0"/>
              <a:pPr/>
              <a:t>‹#›</a:t>
            </a:fld>
            <a:endParaRPr lang="en-GB"/>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D042790-26FD-40A9-8753-FC3AC4677452}" type="datetimeFigureOut">
              <a:rPr lang="en-US" smtClean="0"/>
              <a:pPr/>
              <a:t>2/27/2013</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C6AD6211-0A15-409B-9F3E-124D13F6F015}"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0D042790-26FD-40A9-8753-FC3AC4677452}" type="datetimeFigureOut">
              <a:rPr lang="en-US" smtClean="0"/>
              <a:pPr/>
              <a:t>2/27/2013</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C6AD6211-0A15-409B-9F3E-124D13F6F015}" type="slidenum">
              <a:rPr lang="en-GB" smtClean="0"/>
              <a:pPr/>
              <a:t>‹#›</a:t>
            </a:fld>
            <a:endParaRPr lang="en-GB"/>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D042790-26FD-40A9-8753-FC3AC4677452}" type="datetimeFigureOut">
              <a:rPr lang="en-US" smtClean="0"/>
              <a:pPr/>
              <a:t>2/27/2013</a:t>
            </a:fld>
            <a:endParaRPr lang="en-GB"/>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GB"/>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6AD6211-0A15-409B-9F3E-124D13F6F015}" type="slidenum">
              <a:rPr lang="en-GB" smtClean="0"/>
              <a:pPr/>
              <a:t>‹#›</a:t>
            </a:fld>
            <a:endParaRPr lang="en-GB"/>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 id="2147484178" r:id="rId13"/>
    <p:sldLayoutId id="2147484179" r:id="rId14"/>
    <p:sldLayoutId id="2147483930" r:id="rId1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600">
                                          <p:stCondLst>
                                            <p:cond delay="0"/>
                                          </p:stCondLst>
                                        </p:cTn>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2" dur="500"/>
                                        <p:tgtEl>
                                          <p:spTgt spid="9">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5" dur="500"/>
                                        <p:tgtEl>
                                          <p:spTgt spid="9">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8" dur="500"/>
                                        <p:tgtEl>
                                          <p:spTgt spid="9">
                                            <p:txEl>
                                              <p:pRg st="2" end="2"/>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randombar(horizontal)">
                                      <p:cBhvr>
                                        <p:cTn id="21" dur="500"/>
                                        <p:tgtEl>
                                          <p:spTgt spid="9">
                                            <p:txEl>
                                              <p:pRg st="3" end="3"/>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randombar(horizontal)">
                                      <p:cBhvr>
                                        <p:cTn id="24"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bld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PowerPoint_Presentation1.pptx"/></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33.png"/><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35608" y="274638"/>
            <a:ext cx="7498080" cy="1143000"/>
          </a:xfrm>
        </p:spPr>
        <p:txBody>
          <a:bodyPr>
            <a:normAutofit/>
          </a:bodyPr>
          <a:lstStyle/>
          <a:p>
            <a:endParaRPr lang="en-US"/>
          </a:p>
        </p:txBody>
      </p:sp>
      <p:pic>
        <p:nvPicPr>
          <p:cNvPr id="247810" name="Picture 2" descr="C:\Users\q.rasool\Pictures\20120518-squid%20Fish4538.jpg"/>
          <p:cNvPicPr>
            <a:picLocks noGrp="1" noChangeAspect="1" noChangeArrowheads="1"/>
          </p:cNvPicPr>
          <p:nvPr>
            <p:ph idx="1"/>
          </p:nvPr>
        </p:nvPicPr>
        <p:blipFill>
          <a:blip r:embed="rId3" cstate="print"/>
          <a:srcRect/>
          <a:stretch>
            <a:fillRect/>
          </a:stretch>
        </p:blipFill>
        <p:spPr bwMode="auto">
          <a:xfrm>
            <a:off x="0" y="0"/>
            <a:ext cx="9144000" cy="6858000"/>
          </a:xfrm>
          <a:prstGeom prst="rect">
            <a:avLst/>
          </a:prstGeom>
          <a:noFill/>
        </p:spPr>
      </p:pic>
      <p:sp>
        <p:nvSpPr>
          <p:cNvPr id="5" name="Rectangle 4"/>
          <p:cNvSpPr/>
          <p:nvPr/>
        </p:nvSpPr>
        <p:spPr>
          <a:xfrm>
            <a:off x="3491880" y="476672"/>
            <a:ext cx="5339923" cy="923330"/>
          </a:xfrm>
          <a:prstGeom prst="rect">
            <a:avLst/>
          </a:prstGeom>
        </p:spPr>
        <p:txBody>
          <a:bodyPr wrap="none">
            <a:spAutoFit/>
          </a:bodyPr>
          <a:lstStyle/>
          <a:p>
            <a:r>
              <a:rPr lang="en-US" sz="5400" dirty="0" smtClean="0">
                <a:solidFill>
                  <a:srgbClr val="FF0000"/>
                </a:solidFill>
                <a:latin typeface="Arial" pitchFamily="34" charset="0"/>
                <a:cs typeface="Arial" pitchFamily="34" charset="0"/>
              </a:rPr>
              <a:t>Action Potentials</a:t>
            </a:r>
            <a:endParaRPr lang="en-GB" sz="5400" dirty="0">
              <a:solidFill>
                <a:srgbClr val="FF0000"/>
              </a:solidFill>
              <a:latin typeface="Arial" pitchFamily="34" charset="0"/>
              <a:cs typeface="Arial" pitchFamily="34" charset="0"/>
            </a:endParaRPr>
          </a:p>
        </p:txBody>
      </p:sp>
      <p:sp>
        <p:nvSpPr>
          <p:cNvPr id="6" name="Rectangle 5"/>
          <p:cNvSpPr/>
          <p:nvPr/>
        </p:nvSpPr>
        <p:spPr>
          <a:xfrm>
            <a:off x="6012160" y="1340768"/>
            <a:ext cx="1871025" cy="584775"/>
          </a:xfrm>
          <a:prstGeom prst="rect">
            <a:avLst/>
          </a:prstGeom>
        </p:spPr>
        <p:txBody>
          <a:bodyPr wrap="none">
            <a:spAutoFit/>
          </a:bodyPr>
          <a:lstStyle/>
          <a:p>
            <a:r>
              <a:rPr lang="en-US" sz="3200" b="1" dirty="0" smtClean="0">
                <a:solidFill>
                  <a:srgbClr val="FF0000"/>
                </a:solidFill>
                <a:latin typeface="Arial" pitchFamily="34" charset="0"/>
                <a:cs typeface="Arial" pitchFamily="34" charset="0"/>
              </a:rPr>
              <a:t>DR QAZI</a:t>
            </a:r>
            <a:endParaRPr lang="en-US" sz="32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381000"/>
            <a:ext cx="8229600" cy="1143000"/>
          </a:xfrm>
        </p:spPr>
        <p:txBody>
          <a:bodyPr>
            <a:normAutofit/>
          </a:bodyPr>
          <a:lstStyle/>
          <a:p>
            <a:pPr algn="ctr"/>
            <a:r>
              <a:rPr lang="en-US" b="1" dirty="0" smtClean="0">
                <a:solidFill>
                  <a:schemeClr val="tx2"/>
                </a:solidFill>
                <a:effectLst>
                  <a:outerShdw blurRad="38100" dist="38100" dir="2700000" algn="tl">
                    <a:srgbClr val="000000">
                      <a:alpha val="43137"/>
                    </a:srgbClr>
                  </a:outerShdw>
                </a:effectLst>
              </a:rPr>
              <a:t>Stages of AP</a:t>
            </a:r>
            <a:endParaRPr lang="en-US" b="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4544" y="764704"/>
            <a:ext cx="10439400" cy="4389120"/>
          </a:xfrm>
        </p:spPr>
        <p:txBody>
          <a:bodyPr>
            <a:noAutofit/>
          </a:bodyPr>
          <a:lstStyle/>
          <a:p>
            <a:pPr marL="850392" lvl="1" indent="-457200" defTabSz="381000">
              <a:lnSpc>
                <a:spcPct val="89000"/>
              </a:lnSpc>
              <a:buNone/>
            </a:pPr>
            <a:r>
              <a:rPr lang="en-US" sz="2400" dirty="0" smtClean="0">
                <a:solidFill>
                  <a:schemeClr val="tx2"/>
                </a:solidFill>
                <a:latin typeface="Arial" pitchFamily="34" charset="0"/>
                <a:cs typeface="Arial" pitchFamily="34" charset="0"/>
              </a:rPr>
              <a:t>    1.  NORMAL, UNPOLARIZED, EQULIBRIUM </a:t>
            </a:r>
          </a:p>
          <a:p>
            <a:pPr marL="850392" lvl="1" indent="-457200" defTabSz="381000">
              <a:lnSpc>
                <a:spcPct val="89000"/>
              </a:lnSpc>
              <a:buNone/>
            </a:pPr>
            <a:r>
              <a:rPr lang="en-US" sz="2400" dirty="0" smtClean="0">
                <a:solidFill>
                  <a:schemeClr val="tx2"/>
                </a:solidFill>
                <a:latin typeface="Arial" pitchFamily="34" charset="0"/>
                <a:cs typeface="Arial" pitchFamily="34" charset="0"/>
              </a:rPr>
              <a:t>    2.   POLARIZED  RMP</a:t>
            </a:r>
          </a:p>
          <a:p>
            <a:pPr marL="850392" lvl="1" indent="-457200" defTabSz="381000">
              <a:lnSpc>
                <a:spcPct val="89000"/>
              </a:lnSpc>
              <a:buNone/>
            </a:pPr>
            <a:r>
              <a:rPr lang="en-US" sz="2400" dirty="0" smtClean="0">
                <a:solidFill>
                  <a:schemeClr val="tx2"/>
                </a:solidFill>
                <a:latin typeface="Arial" pitchFamily="34" charset="0"/>
                <a:cs typeface="Arial" pitchFamily="34" charset="0"/>
              </a:rPr>
              <a:t>    3.  STIMULUS</a:t>
            </a:r>
          </a:p>
          <a:p>
            <a:pPr marL="1124712" lvl="2" indent="-457200" defTabSz="381000">
              <a:lnSpc>
                <a:spcPct val="89000"/>
              </a:lnSpc>
              <a:buNone/>
            </a:pPr>
            <a:r>
              <a:rPr lang="en-US" dirty="0" smtClean="0">
                <a:solidFill>
                  <a:schemeClr val="tx2"/>
                </a:solidFill>
                <a:latin typeface="Arial" pitchFamily="34" charset="0"/>
                <a:cs typeface="Arial" pitchFamily="34" charset="0"/>
              </a:rPr>
              <a:t> 4.  ARTIFACT</a:t>
            </a:r>
          </a:p>
          <a:p>
            <a:pPr marL="1124712" lvl="2" indent="-457200" defTabSz="381000">
              <a:lnSpc>
                <a:spcPct val="89000"/>
              </a:lnSpc>
              <a:buNone/>
            </a:pPr>
            <a:r>
              <a:rPr lang="en-US" dirty="0" smtClean="0">
                <a:solidFill>
                  <a:schemeClr val="tx2"/>
                </a:solidFill>
                <a:latin typeface="Arial" pitchFamily="34" charset="0"/>
                <a:cs typeface="Arial" pitchFamily="34" charset="0"/>
              </a:rPr>
              <a:t> 5.  FIRING LEVEL </a:t>
            </a:r>
          </a:p>
          <a:p>
            <a:pPr marL="1124712" lvl="2" indent="-457200" defTabSz="381000">
              <a:lnSpc>
                <a:spcPct val="89000"/>
              </a:lnSpc>
              <a:buNone/>
            </a:pPr>
            <a:r>
              <a:rPr lang="en-US" dirty="0" smtClean="0">
                <a:solidFill>
                  <a:schemeClr val="tx2"/>
                </a:solidFill>
                <a:latin typeface="Arial" pitchFamily="34" charset="0"/>
                <a:cs typeface="Arial" pitchFamily="34" charset="0"/>
              </a:rPr>
              <a:t> 6.  ELECTROTONIC POTENTIAL   GP</a:t>
            </a:r>
          </a:p>
          <a:p>
            <a:pPr marL="1124712" lvl="2" indent="-457200" defTabSz="381000">
              <a:lnSpc>
                <a:spcPct val="89000"/>
              </a:lnSpc>
              <a:buNone/>
            </a:pPr>
            <a:r>
              <a:rPr lang="en-US" dirty="0" smtClean="0">
                <a:solidFill>
                  <a:schemeClr val="tx2"/>
                </a:solidFill>
                <a:latin typeface="Arial" pitchFamily="34" charset="0"/>
                <a:cs typeface="Arial" pitchFamily="34" charset="0"/>
              </a:rPr>
              <a:t> 7.  THRESHOLD</a:t>
            </a:r>
          </a:p>
          <a:p>
            <a:pPr marL="850392" lvl="1" indent="-457200" defTabSz="381000">
              <a:lnSpc>
                <a:spcPct val="89000"/>
              </a:lnSpc>
              <a:buNone/>
            </a:pPr>
            <a:r>
              <a:rPr lang="en-US" sz="2400" dirty="0" smtClean="0">
                <a:solidFill>
                  <a:schemeClr val="tx2"/>
                </a:solidFill>
                <a:latin typeface="Arial" pitchFamily="34" charset="0"/>
                <a:cs typeface="Arial" pitchFamily="34" charset="0"/>
              </a:rPr>
              <a:t>    8.  UPSTROKE </a:t>
            </a:r>
            <a:r>
              <a:rPr lang="en-US" dirty="0" smtClean="0"/>
              <a:t>/</a:t>
            </a:r>
            <a:r>
              <a:rPr lang="en-US" sz="2400" dirty="0" smtClean="0">
                <a:solidFill>
                  <a:schemeClr val="tx2"/>
                </a:solidFill>
                <a:latin typeface="Arial" pitchFamily="34" charset="0"/>
                <a:cs typeface="Arial" pitchFamily="34" charset="0"/>
              </a:rPr>
              <a:t> ASCENDING WAVE  /DEPOLARIZATION</a:t>
            </a:r>
          </a:p>
          <a:p>
            <a:pPr marL="1124712" lvl="2" indent="-457200" defTabSz="381000">
              <a:lnSpc>
                <a:spcPct val="89000"/>
              </a:lnSpc>
              <a:buNone/>
            </a:pPr>
            <a:r>
              <a:rPr lang="en-US" dirty="0" smtClean="0">
                <a:solidFill>
                  <a:schemeClr val="tx2"/>
                </a:solidFill>
                <a:latin typeface="Arial" pitchFamily="34" charset="0"/>
                <a:cs typeface="Arial" pitchFamily="34" charset="0"/>
              </a:rPr>
              <a:t> 9.  OVERSHOOT</a:t>
            </a:r>
          </a:p>
          <a:p>
            <a:pPr marL="1124712" lvl="2" indent="-457200" defTabSz="381000">
              <a:lnSpc>
                <a:spcPct val="89000"/>
              </a:lnSpc>
              <a:buNone/>
            </a:pPr>
            <a:r>
              <a:rPr lang="en-US" dirty="0" smtClean="0">
                <a:solidFill>
                  <a:schemeClr val="tx2"/>
                </a:solidFill>
                <a:latin typeface="Arial" pitchFamily="34" charset="0"/>
                <a:cs typeface="Arial" pitchFamily="34" charset="0"/>
              </a:rPr>
              <a:t>10. ZERO –LEVEL ISOPOTENTIAL PEAK</a:t>
            </a:r>
          </a:p>
          <a:p>
            <a:pPr marL="736092" lvl="1" indent="-342900" defTabSz="381000">
              <a:lnSpc>
                <a:spcPct val="89000"/>
              </a:lnSpc>
              <a:buNone/>
            </a:pPr>
            <a:r>
              <a:rPr lang="en-US" sz="2400" dirty="0" smtClean="0">
                <a:solidFill>
                  <a:schemeClr val="tx2"/>
                </a:solidFill>
                <a:latin typeface="Arial" pitchFamily="34" charset="0"/>
                <a:cs typeface="Arial" pitchFamily="34" charset="0"/>
              </a:rPr>
              <a:t>   11.  DOWN STROKE/DESCEDINGWAVE/ REPOLARIZATION</a:t>
            </a:r>
          </a:p>
          <a:p>
            <a:pPr marL="1124712" lvl="2" indent="-457200" defTabSz="381000">
              <a:lnSpc>
                <a:spcPct val="89000"/>
              </a:lnSpc>
              <a:buNone/>
            </a:pPr>
            <a:r>
              <a:rPr lang="en-US" dirty="0" smtClean="0">
                <a:solidFill>
                  <a:schemeClr val="tx2"/>
                </a:solidFill>
                <a:latin typeface="Arial" pitchFamily="34" charset="0"/>
                <a:cs typeface="Arial" pitchFamily="34" charset="0"/>
              </a:rPr>
              <a:t>12. SPIKE POTENTIAL </a:t>
            </a:r>
          </a:p>
          <a:p>
            <a:pPr marL="1124712" lvl="2" indent="-457200" defTabSz="381000">
              <a:lnSpc>
                <a:spcPct val="89000"/>
              </a:lnSpc>
              <a:buNone/>
            </a:pPr>
            <a:r>
              <a:rPr lang="en-US" dirty="0" smtClean="0">
                <a:solidFill>
                  <a:schemeClr val="tx2"/>
                </a:solidFill>
                <a:latin typeface="Arial" pitchFamily="34" charset="0"/>
                <a:cs typeface="Arial" pitchFamily="34" charset="0"/>
              </a:rPr>
              <a:t>13.  -ve AFTER DEPOLARISATION</a:t>
            </a:r>
          </a:p>
          <a:p>
            <a:pPr marL="850392" lvl="1" indent="-457200" defTabSz="381000">
              <a:lnSpc>
                <a:spcPct val="89000"/>
              </a:lnSpc>
              <a:buNone/>
            </a:pPr>
            <a:r>
              <a:rPr lang="en-US" sz="2400" dirty="0" smtClean="0">
                <a:solidFill>
                  <a:schemeClr val="tx2"/>
                </a:solidFill>
                <a:latin typeface="Arial" pitchFamily="34" charset="0"/>
                <a:cs typeface="Arial" pitchFamily="34" charset="0"/>
              </a:rPr>
              <a:t>    14  +ve  AFTERDEPOLARISATION / HYPERPOLARIZATION/  																UNDER SHOOT</a:t>
            </a:r>
          </a:p>
          <a:p>
            <a:pPr marL="850392" lvl="1" indent="-457200" defTabSz="381000">
              <a:lnSpc>
                <a:spcPct val="89000"/>
              </a:lnSpc>
              <a:buNone/>
            </a:pPr>
            <a:r>
              <a:rPr lang="en-US" sz="2400" dirty="0" smtClean="0">
                <a:solidFill>
                  <a:schemeClr val="tx2"/>
                </a:solidFill>
                <a:latin typeface="Arial" pitchFamily="34" charset="0"/>
                <a:cs typeface="Arial" pitchFamily="34" charset="0"/>
              </a:rPr>
              <a:t>       </a:t>
            </a:r>
          </a:p>
          <a:p>
            <a:pPr marL="457200" indent="-457200">
              <a:buNone/>
            </a:pPr>
            <a:endParaRPr lang="en-US" sz="2000" dirty="0">
              <a:solidFill>
                <a:schemeClr val="tx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Grp="1" noChangeAspect="1" noChangeArrowheads="1"/>
          </p:cNvPicPr>
          <p:nvPr>
            <p:ph idx="4294967295"/>
          </p:nvPr>
        </p:nvPicPr>
        <p:blipFill>
          <a:blip r:embed="rId2" cstate="print"/>
          <a:srcRect/>
          <a:stretch>
            <a:fillRect/>
          </a:stretch>
        </p:blipFill>
        <p:spPr bwMode="auto">
          <a:xfrm>
            <a:off x="0" y="0"/>
            <a:ext cx="9358313"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html:file://H:\IMTIAZ%20H\Human%20Physiology%20-%20Neurons%20&amp;%20the%20Nervous%20System.mht!http://people.eku.edu/ritchisong/actionp1.gif"/>
          <p:cNvPicPr>
            <a:picLocks noChangeAspect="1" noChangeArrowheads="1" noCrop="1"/>
          </p:cNvPicPr>
          <p:nvPr/>
        </p:nvPicPr>
        <p:blipFill>
          <a:blip r:embed="rId3" cstate="print"/>
          <a:srcRect/>
          <a:stretch>
            <a:fillRect/>
          </a:stretch>
        </p:blipFill>
        <p:spPr bwMode="auto">
          <a:xfrm>
            <a:off x="-1" y="0"/>
            <a:ext cx="9144001" cy="6858000"/>
          </a:xfrm>
          <a:prstGeom prst="rect">
            <a:avLst/>
          </a:prstGeom>
          <a:noFill/>
        </p:spPr>
      </p:pic>
      <p:sp>
        <p:nvSpPr>
          <p:cNvPr id="2" name="Title 1"/>
          <p:cNvSpPr>
            <a:spLocks noGrp="1"/>
          </p:cNvSpPr>
          <p:nvPr>
            <p:ph type="ctrTitle"/>
          </p:nvPr>
        </p:nvSpPr>
        <p:spPr>
          <a:xfrm>
            <a:off x="755576" y="-603448"/>
            <a:ext cx="7851648" cy="1828800"/>
          </a:xfrm>
        </p:spPr>
        <p:txBody>
          <a:bodyPr/>
          <a:lstStyle/>
          <a:p>
            <a:pPr algn="ctr"/>
            <a:r>
              <a:rPr lang="en-US" dirty="0" smtClean="0">
                <a:solidFill>
                  <a:schemeClr val="tx2"/>
                </a:solidFill>
              </a:rPr>
              <a:t>RMP= -65mV</a:t>
            </a:r>
            <a:endParaRPr lang="en-US" dirty="0">
              <a:solidFill>
                <a:schemeClr val="tx2"/>
              </a:solidFill>
            </a:endParaRPr>
          </a:p>
        </p:txBody>
      </p:sp>
      <p:sp>
        <p:nvSpPr>
          <p:cNvPr id="3" name="Subtitle 2"/>
          <p:cNvSpPr>
            <a:spLocks noGrp="1"/>
          </p:cNvSpPr>
          <p:nvPr>
            <p:ph type="subTitle" idx="1"/>
          </p:nvPr>
        </p:nvSpPr>
        <p:spPr>
          <a:xfrm>
            <a:off x="1403648" y="1556792"/>
            <a:ext cx="7406640" cy="1752600"/>
          </a:xfrm>
        </p:spPr>
        <p:txBody>
          <a:bodyPr tIns="45717" bIns="45717"/>
          <a:lstStyle/>
          <a:p>
            <a:endParaRPr lang="en-US" dirty="0">
              <a:solidFill>
                <a:schemeClr val="tx2"/>
              </a:solidFill>
            </a:endParaRPr>
          </a:p>
        </p:txBody>
      </p:sp>
      <p:sp>
        <p:nvSpPr>
          <p:cNvPr id="11" name="Slide Number Placeholder 10"/>
          <p:cNvSpPr>
            <a:spLocks noGrp="1"/>
          </p:cNvSpPr>
          <p:nvPr>
            <p:ph type="sldNum" sz="quarter" idx="12"/>
          </p:nvPr>
        </p:nvSpPr>
        <p:spPr>
          <a:xfrm>
            <a:off x="7924800" y="6356350"/>
            <a:ext cx="762000" cy="365125"/>
          </a:xfrm>
          <a:prstGeom prst="rect">
            <a:avLst/>
          </a:prstGeom>
        </p:spPr>
        <p:txBody>
          <a:bodyPr lIns="73737" tIns="36869" rIns="73737" bIns="36869"/>
          <a:lstStyle/>
          <a:p>
            <a:fld id="{567443EE-34AE-45C1-BA58-8558360B0D73}" type="slidenum">
              <a:rPr lang="en-US" smtClean="0">
                <a:solidFill>
                  <a:schemeClr val="tx2"/>
                </a:solidFill>
              </a:rPr>
              <a:pPr/>
              <a:t>12</a:t>
            </a:fld>
            <a:endParaRPr lang="en-US" dirty="0">
              <a:solidFill>
                <a:schemeClr val="tx2"/>
              </a:solidFill>
            </a:endParaRPr>
          </a:p>
        </p:txBody>
      </p:sp>
      <p:sp>
        <p:nvSpPr>
          <p:cNvPr id="1027" name="Rectangle 3"/>
          <p:cNvSpPr>
            <a:spLocks noChangeArrowheads="1"/>
          </p:cNvSpPr>
          <p:nvPr/>
        </p:nvSpPr>
        <p:spPr bwMode="auto">
          <a:xfrm>
            <a:off x="0" y="-13966"/>
            <a:ext cx="312894" cy="646325"/>
          </a:xfrm>
          <a:prstGeom prst="rect">
            <a:avLst/>
          </a:prstGeom>
          <a:noFill/>
          <a:ln w="9525">
            <a:noFill/>
            <a:miter lim="800000"/>
            <a:headEnd/>
            <a:tailEnd/>
          </a:ln>
          <a:effectLst/>
        </p:spPr>
        <p:txBody>
          <a:bodyPr vert="horz" wrap="none" lIns="91434" tIns="45717" rIns="91434" bIns="45717" numCol="1" anchor="ctr" anchorCtr="0" compatLnSpc="1">
            <a:prstTxWarp prst="textNoShape">
              <a:avLst/>
            </a:prstTxWarp>
            <a:spAutoFit/>
          </a:bodyPr>
          <a:lstStyle/>
          <a:p>
            <a:pPr defTabSz="914341" fontAlgn="base">
              <a:spcBef>
                <a:spcPct val="0"/>
              </a:spcBef>
              <a:spcAft>
                <a:spcPct val="0"/>
              </a:spcAft>
            </a:pPr>
            <a:r>
              <a:rPr lang="en-US" dirty="0" smtClean="0">
                <a:solidFill>
                  <a:schemeClr val="tx2"/>
                </a:solidFill>
                <a:latin typeface="Arial" charset="0"/>
                <a:cs typeface="Arial" charset="0"/>
              </a:rPr>
              <a:t>  </a:t>
            </a:r>
            <a:r>
              <a:rPr lang="en-US" sz="10800" dirty="0" smtClean="0">
                <a:solidFill>
                  <a:schemeClr val="tx2"/>
                </a:solidFill>
                <a:latin typeface="Arial" charset="0"/>
                <a:cs typeface="Arial" charset="0"/>
              </a:rPr>
              <a:t/>
            </a:r>
            <a:br>
              <a:rPr lang="en-US" sz="10800" dirty="0" smtClean="0">
                <a:solidFill>
                  <a:schemeClr val="tx2"/>
                </a:solidFill>
                <a:latin typeface="Arial" charset="0"/>
                <a:cs typeface="Arial" charset="0"/>
              </a:rPr>
            </a:br>
            <a:endParaRPr lang="en-US" dirty="0" smtClean="0">
              <a:solidFill>
                <a:schemeClr val="tx2"/>
              </a:solidFill>
              <a:latin typeface="Arial" charset="0"/>
              <a:cs typeface="Arial" charset="0"/>
            </a:endParaRPr>
          </a:p>
        </p:txBody>
      </p:sp>
      <p:sp>
        <p:nvSpPr>
          <p:cNvPr id="7" name="Rectangle 6"/>
          <p:cNvSpPr/>
          <p:nvPr/>
        </p:nvSpPr>
        <p:spPr>
          <a:xfrm>
            <a:off x="4365026" y="3284740"/>
            <a:ext cx="455088" cy="351457"/>
          </a:xfrm>
          <a:prstGeom prst="rect">
            <a:avLst/>
          </a:prstGeom>
        </p:spPr>
        <p:txBody>
          <a:bodyPr wrap="none" lIns="73737" tIns="36869" rIns="73737" bIns="36869">
            <a:spAutoFit/>
          </a:bodyPr>
          <a:lstStyle/>
          <a:p>
            <a:r>
              <a:rPr lang="en-US" dirty="0" smtClean="0">
                <a:solidFill>
                  <a:schemeClr val="tx2"/>
                </a:solidFill>
              </a:rPr>
              <a:t>-65</a:t>
            </a:r>
            <a:endParaRPr lang="en-US" dirty="0">
              <a:solidFill>
                <a:schemeClr val="tx2"/>
              </a:solidFill>
            </a:endParaRPr>
          </a:p>
        </p:txBody>
      </p:sp>
      <p:cxnSp>
        <p:nvCxnSpPr>
          <p:cNvPr id="13" name="Straight Connector 12"/>
          <p:cNvCxnSpPr/>
          <p:nvPr/>
        </p:nvCxnSpPr>
        <p:spPr>
          <a:xfrm>
            <a:off x="10836696" y="1052736"/>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6200000" flipH="1">
            <a:off x="359532" y="2672916"/>
            <a:ext cx="2520280" cy="288032"/>
          </a:xfrm>
          <a:prstGeom prst="bentConnector3">
            <a:avLst>
              <a:gd name="adj1" fmla="val 13718"/>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0" y="1196752"/>
            <a:ext cx="9144000" cy="5661248"/>
          </a:xfrm>
          <a:prstGeom prst="rect">
            <a:avLst/>
          </a:prstGeom>
          <a:noFill/>
          <a:ln w="9525">
            <a:noFill/>
            <a:miter lim="800000"/>
            <a:headEnd/>
            <a:tailEnd/>
          </a:ln>
        </p:spPr>
      </p:pic>
      <p:sp>
        <p:nvSpPr>
          <p:cNvPr id="2" name="Title 1"/>
          <p:cNvSpPr>
            <a:spLocks noGrp="1"/>
          </p:cNvSpPr>
          <p:nvPr>
            <p:ph type="title" idx="4294967295"/>
          </p:nvPr>
        </p:nvSpPr>
        <p:spPr>
          <a:xfrm>
            <a:off x="0" y="0"/>
            <a:ext cx="9472566" cy="1295400"/>
          </a:xfrm>
        </p:spPr>
        <p:txBody>
          <a:bodyPr>
            <a:normAutofit fontScale="90000"/>
          </a:bodyPr>
          <a:lstStyle/>
          <a:p>
            <a:r>
              <a:rPr lang="en-US" sz="3200" b="1" u="sng" dirty="0" err="1" smtClean="0">
                <a:solidFill>
                  <a:schemeClr val="accent5">
                    <a:lumMod val="50000"/>
                  </a:schemeClr>
                </a:solidFill>
              </a:rPr>
              <a:t>Electrotonic</a:t>
            </a:r>
            <a:r>
              <a:rPr lang="en-US" sz="3200" b="1" u="sng" dirty="0" smtClean="0">
                <a:solidFill>
                  <a:schemeClr val="accent5">
                    <a:lumMod val="50000"/>
                  </a:schemeClr>
                </a:solidFill>
              </a:rPr>
              <a:t> potentials &amp; local response</a:t>
            </a:r>
            <a:r>
              <a:rPr lang="en-US" sz="3200" b="0" dirty="0" smtClean="0">
                <a:solidFill>
                  <a:schemeClr val="accent5">
                    <a:lumMod val="50000"/>
                  </a:schemeClr>
                </a:solidFill>
              </a:rPr>
              <a:t/>
            </a:r>
            <a:br>
              <a:rPr lang="en-US" sz="3200" b="0" dirty="0" smtClean="0">
                <a:solidFill>
                  <a:schemeClr val="accent5">
                    <a:lumMod val="50000"/>
                  </a:schemeClr>
                </a:solidFill>
              </a:rPr>
            </a:br>
            <a:r>
              <a:rPr lang="en-US" sz="3200" dirty="0" smtClean="0">
                <a:solidFill>
                  <a:schemeClr val="accent5">
                    <a:lumMod val="50000"/>
                  </a:schemeClr>
                </a:solidFill>
              </a:rPr>
              <a:t>10-20 </a:t>
            </a:r>
            <a:r>
              <a:rPr lang="en-US" sz="3200" dirty="0" err="1" smtClean="0">
                <a:solidFill>
                  <a:schemeClr val="accent5">
                    <a:lumMod val="50000"/>
                  </a:schemeClr>
                </a:solidFill>
              </a:rPr>
              <a:t>mv</a:t>
            </a:r>
            <a:r>
              <a:rPr lang="en-US" sz="3200" dirty="0" smtClean="0">
                <a:solidFill>
                  <a:schemeClr val="accent5">
                    <a:lumMod val="50000"/>
                  </a:schemeClr>
                </a:solidFill>
              </a:rPr>
              <a:t> </a:t>
            </a:r>
            <a:r>
              <a:rPr lang="en-US" sz="4000" dirty="0" smtClean="0">
                <a:solidFill>
                  <a:schemeClr val="accent5">
                    <a:lumMod val="50000"/>
                  </a:schemeClr>
                </a:solidFill>
              </a:rPr>
              <a:t>&lt; -</a:t>
            </a:r>
            <a:r>
              <a:rPr lang="en-US" sz="4000" dirty="0" err="1" smtClean="0">
                <a:solidFill>
                  <a:schemeClr val="accent5">
                    <a:lumMod val="50000"/>
                  </a:schemeClr>
                </a:solidFill>
              </a:rPr>
              <a:t>ve</a:t>
            </a:r>
            <a:r>
              <a:rPr kumimoji="1" lang="en-US" altLang="zh-CN" sz="3200" dirty="0" smtClean="0">
                <a:solidFill>
                  <a:schemeClr val="accent5">
                    <a:lumMod val="50000"/>
                  </a:schemeClr>
                </a:solidFill>
                <a:latin typeface="Times New Roman" pitchFamily="18" charset="0"/>
              </a:rPr>
              <a:t> than the RMP .</a:t>
            </a:r>
            <a:r>
              <a:rPr lang="en-US" sz="3200" dirty="0" smtClean="0">
                <a:solidFill>
                  <a:schemeClr val="accent5">
                    <a:lumMod val="50000"/>
                  </a:schemeClr>
                </a:solidFill>
              </a:rPr>
              <a:t>  trigger AP </a:t>
            </a:r>
            <a:br>
              <a:rPr lang="en-US" sz="3200" dirty="0" smtClean="0">
                <a:solidFill>
                  <a:schemeClr val="accent5">
                    <a:lumMod val="50000"/>
                  </a:schemeClr>
                </a:solidFill>
              </a:rPr>
            </a:br>
            <a:endParaRPr lang="en-US" sz="3200" b="0" dirty="0">
              <a:solidFill>
                <a:schemeClr val="accent5">
                  <a:lumMod val="50000"/>
                </a:schemeClr>
              </a:solidFill>
            </a:endParaRPr>
          </a:p>
        </p:txBody>
      </p:sp>
      <p:sp>
        <p:nvSpPr>
          <p:cNvPr id="3" name="Content Placeholder 2"/>
          <p:cNvSpPr>
            <a:spLocks noGrp="1"/>
          </p:cNvSpPr>
          <p:nvPr>
            <p:ph idx="1"/>
          </p:nvPr>
        </p:nvSpPr>
        <p:spPr>
          <a:xfrm>
            <a:off x="5652120" y="980728"/>
            <a:ext cx="3491880" cy="5877272"/>
          </a:xfrm>
        </p:spPr>
        <p:txBody>
          <a:bodyPr>
            <a:normAutofit lnSpcReduction="10000"/>
          </a:bodyPr>
          <a:lstStyle/>
          <a:p>
            <a:endParaRPr lang="en-US" sz="2400" dirty="0" smtClean="0">
              <a:solidFill>
                <a:schemeClr val="accent5">
                  <a:lumMod val="50000"/>
                </a:schemeClr>
              </a:solidFill>
            </a:endParaRPr>
          </a:p>
          <a:p>
            <a:pPr>
              <a:buNone/>
            </a:pPr>
            <a:r>
              <a:rPr lang="en-US" dirty="0" smtClean="0">
                <a:solidFill>
                  <a:schemeClr val="accent5">
                    <a:lumMod val="50000"/>
                  </a:schemeClr>
                </a:solidFill>
              </a:rPr>
              <a:t> 2 types ;-</a:t>
            </a:r>
          </a:p>
          <a:p>
            <a:pPr lvl="1"/>
            <a:r>
              <a:rPr lang="en-US" dirty="0" smtClean="0">
                <a:solidFill>
                  <a:schemeClr val="accent5">
                    <a:lumMod val="50000"/>
                  </a:schemeClr>
                </a:solidFill>
              </a:rPr>
              <a:t>cat –</a:t>
            </a:r>
            <a:r>
              <a:rPr lang="en-US" dirty="0" err="1" smtClean="0">
                <a:solidFill>
                  <a:schemeClr val="accent5">
                    <a:lumMod val="50000"/>
                  </a:schemeClr>
                </a:solidFill>
              </a:rPr>
              <a:t>electrotonic</a:t>
            </a:r>
            <a:r>
              <a:rPr lang="en-US" dirty="0" smtClean="0">
                <a:solidFill>
                  <a:schemeClr val="accent5">
                    <a:lumMod val="50000"/>
                  </a:schemeClr>
                </a:solidFill>
              </a:rPr>
              <a:t> potentials= is a </a:t>
            </a:r>
            <a:r>
              <a:rPr lang="en-US" dirty="0" err="1" smtClean="0">
                <a:solidFill>
                  <a:schemeClr val="accent5">
                    <a:lumMod val="50000"/>
                  </a:schemeClr>
                </a:solidFill>
              </a:rPr>
              <a:t>depolarising</a:t>
            </a:r>
            <a:r>
              <a:rPr lang="en-US" dirty="0" smtClean="0">
                <a:solidFill>
                  <a:schemeClr val="accent5">
                    <a:lumMod val="50000"/>
                  </a:schemeClr>
                </a:solidFill>
              </a:rPr>
              <a:t>---- allows the Na+ ion to move in</a:t>
            </a:r>
          </a:p>
          <a:p>
            <a:pPr lvl="1"/>
            <a:endParaRPr lang="en-US" dirty="0" smtClean="0">
              <a:solidFill>
                <a:schemeClr val="accent5">
                  <a:lumMod val="50000"/>
                </a:schemeClr>
              </a:solidFill>
            </a:endParaRPr>
          </a:p>
          <a:p>
            <a:pPr lvl="1"/>
            <a:endParaRPr lang="en-US" dirty="0" smtClean="0">
              <a:solidFill>
                <a:schemeClr val="accent5">
                  <a:lumMod val="50000"/>
                </a:schemeClr>
              </a:solidFill>
            </a:endParaRPr>
          </a:p>
          <a:p>
            <a:pPr lvl="1"/>
            <a:r>
              <a:rPr lang="en-US" dirty="0" smtClean="0">
                <a:solidFill>
                  <a:schemeClr val="accent5">
                    <a:lumMod val="50000"/>
                  </a:schemeClr>
                </a:solidFill>
              </a:rPr>
              <a:t>an–</a:t>
            </a:r>
            <a:r>
              <a:rPr lang="en-US" dirty="0" err="1" smtClean="0">
                <a:solidFill>
                  <a:schemeClr val="accent5">
                    <a:lumMod val="50000"/>
                  </a:schemeClr>
                </a:solidFill>
              </a:rPr>
              <a:t>electrotonic</a:t>
            </a:r>
            <a:r>
              <a:rPr lang="en-US" dirty="0" smtClean="0">
                <a:solidFill>
                  <a:schemeClr val="accent5">
                    <a:lumMod val="50000"/>
                  </a:schemeClr>
                </a:solidFill>
              </a:rPr>
              <a:t> potentials = is a </a:t>
            </a:r>
            <a:r>
              <a:rPr lang="en-US" dirty="0" err="1" smtClean="0">
                <a:solidFill>
                  <a:schemeClr val="accent5">
                    <a:lumMod val="50000"/>
                  </a:schemeClr>
                </a:solidFill>
              </a:rPr>
              <a:t>hyperpolarising</a:t>
            </a:r>
            <a:r>
              <a:rPr lang="en-US" dirty="0" smtClean="0">
                <a:solidFill>
                  <a:schemeClr val="accent5">
                    <a:lumMod val="50000"/>
                  </a:schemeClr>
                </a:solidFill>
              </a:rPr>
              <a:t> current allows the k+ ion to move out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593725" y="4476750"/>
            <a:ext cx="734176" cy="520655"/>
          </a:xfrm>
          <a:prstGeom prst="rect">
            <a:avLst/>
          </a:prstGeom>
          <a:noFill/>
          <a:ln w="25400">
            <a:noFill/>
            <a:miter lim="800000"/>
            <a:headEnd/>
            <a:tailEnd/>
          </a:ln>
        </p:spPr>
        <p:txBody>
          <a:bodyPr wrap="none" lIns="90488" tIns="44450" rIns="90488" bIns="44450">
            <a:spAutoFit/>
          </a:bodyPr>
          <a:lstStyle/>
          <a:p>
            <a:r>
              <a:rPr lang="en-US" sz="2800" b="1">
                <a:solidFill>
                  <a:schemeClr val="tx2"/>
                </a:solidFill>
                <a:latin typeface="Century Gothic" pitchFamily="34" charset="0"/>
              </a:rPr>
              <a:t>-70</a:t>
            </a:r>
          </a:p>
        </p:txBody>
      </p:sp>
      <p:sp>
        <p:nvSpPr>
          <p:cNvPr id="46083" name="Rectangle 3"/>
          <p:cNvSpPr>
            <a:spLocks noChangeArrowheads="1"/>
          </p:cNvSpPr>
          <p:nvPr/>
        </p:nvSpPr>
        <p:spPr bwMode="auto">
          <a:xfrm>
            <a:off x="593725" y="3717925"/>
            <a:ext cx="734176" cy="520655"/>
          </a:xfrm>
          <a:prstGeom prst="rect">
            <a:avLst/>
          </a:prstGeom>
          <a:noFill/>
          <a:ln w="25400">
            <a:noFill/>
            <a:miter lim="800000"/>
            <a:headEnd/>
            <a:tailEnd/>
          </a:ln>
        </p:spPr>
        <p:txBody>
          <a:bodyPr wrap="none" lIns="90488" tIns="44450" rIns="90488" bIns="44450">
            <a:spAutoFit/>
          </a:bodyPr>
          <a:lstStyle/>
          <a:p>
            <a:r>
              <a:rPr lang="en-US" sz="2800" b="1" dirty="0" smtClean="0">
                <a:solidFill>
                  <a:schemeClr val="tx2"/>
                </a:solidFill>
                <a:latin typeface="Century Gothic" pitchFamily="34" charset="0"/>
              </a:rPr>
              <a:t>-55</a:t>
            </a:r>
            <a:endParaRPr lang="en-US" sz="2800" b="1" dirty="0">
              <a:solidFill>
                <a:schemeClr val="tx2"/>
              </a:solidFill>
              <a:latin typeface="Century Gothic" pitchFamily="34" charset="0"/>
            </a:endParaRPr>
          </a:p>
        </p:txBody>
      </p:sp>
      <p:sp>
        <p:nvSpPr>
          <p:cNvPr id="46084" name="Rectangle 4"/>
          <p:cNvSpPr>
            <a:spLocks noChangeArrowheads="1"/>
          </p:cNvSpPr>
          <p:nvPr/>
        </p:nvSpPr>
        <p:spPr bwMode="auto">
          <a:xfrm>
            <a:off x="909638" y="1690688"/>
            <a:ext cx="383119" cy="520655"/>
          </a:xfrm>
          <a:prstGeom prst="rect">
            <a:avLst/>
          </a:prstGeom>
          <a:noFill/>
          <a:ln w="25400">
            <a:noFill/>
            <a:miter lim="800000"/>
            <a:headEnd/>
            <a:tailEnd/>
          </a:ln>
        </p:spPr>
        <p:txBody>
          <a:bodyPr wrap="none" lIns="90488" tIns="44450" rIns="90488" bIns="44450">
            <a:spAutoFit/>
          </a:bodyPr>
          <a:lstStyle/>
          <a:p>
            <a:r>
              <a:rPr lang="en-US" sz="2800" b="1">
                <a:solidFill>
                  <a:schemeClr val="tx2"/>
                </a:solidFill>
                <a:latin typeface="Century Gothic" pitchFamily="34" charset="0"/>
              </a:rPr>
              <a:t>0</a:t>
            </a:r>
          </a:p>
        </p:txBody>
      </p:sp>
      <p:sp>
        <p:nvSpPr>
          <p:cNvPr id="46085" name="Rectangle 5"/>
          <p:cNvSpPr>
            <a:spLocks noChangeArrowheads="1"/>
          </p:cNvSpPr>
          <p:nvPr/>
        </p:nvSpPr>
        <p:spPr bwMode="auto">
          <a:xfrm>
            <a:off x="496888" y="601663"/>
            <a:ext cx="798296" cy="520655"/>
          </a:xfrm>
          <a:prstGeom prst="rect">
            <a:avLst/>
          </a:prstGeom>
          <a:noFill/>
          <a:ln w="25400">
            <a:noFill/>
            <a:miter lim="800000"/>
            <a:headEnd/>
            <a:tailEnd/>
          </a:ln>
        </p:spPr>
        <p:txBody>
          <a:bodyPr wrap="none" lIns="90488" tIns="44450" rIns="90488" bIns="44450">
            <a:spAutoFit/>
          </a:bodyPr>
          <a:lstStyle/>
          <a:p>
            <a:r>
              <a:rPr lang="en-US" sz="2800" b="1" dirty="0" smtClean="0">
                <a:solidFill>
                  <a:schemeClr val="tx2"/>
                </a:solidFill>
                <a:latin typeface="Century Gothic" pitchFamily="34" charset="0"/>
              </a:rPr>
              <a:t>+30</a:t>
            </a:r>
            <a:endParaRPr lang="en-US" sz="2800" b="1" dirty="0">
              <a:solidFill>
                <a:schemeClr val="tx2"/>
              </a:solidFill>
              <a:latin typeface="Century Gothic" pitchFamily="34" charset="0"/>
            </a:endParaRPr>
          </a:p>
        </p:txBody>
      </p:sp>
      <p:sp>
        <p:nvSpPr>
          <p:cNvPr id="46086" name="Rectangle 6"/>
          <p:cNvSpPr>
            <a:spLocks noChangeArrowheads="1"/>
          </p:cNvSpPr>
          <p:nvPr/>
        </p:nvSpPr>
        <p:spPr bwMode="auto">
          <a:xfrm>
            <a:off x="593725" y="5141913"/>
            <a:ext cx="734176" cy="520655"/>
          </a:xfrm>
          <a:prstGeom prst="rect">
            <a:avLst/>
          </a:prstGeom>
          <a:noFill/>
          <a:ln w="25400">
            <a:noFill/>
            <a:miter lim="800000"/>
            <a:headEnd/>
            <a:tailEnd/>
          </a:ln>
        </p:spPr>
        <p:txBody>
          <a:bodyPr wrap="none" lIns="90488" tIns="44450" rIns="90488" bIns="44450">
            <a:spAutoFit/>
          </a:bodyPr>
          <a:lstStyle/>
          <a:p>
            <a:r>
              <a:rPr lang="en-US" sz="2800" b="1" dirty="0">
                <a:solidFill>
                  <a:schemeClr val="tx2"/>
                </a:solidFill>
                <a:latin typeface="Century Gothic" pitchFamily="34" charset="0"/>
              </a:rPr>
              <a:t>-80</a:t>
            </a:r>
          </a:p>
        </p:txBody>
      </p:sp>
      <p:grpSp>
        <p:nvGrpSpPr>
          <p:cNvPr id="2" name="Group 7"/>
          <p:cNvGrpSpPr>
            <a:grpSpLocks/>
          </p:cNvGrpSpPr>
          <p:nvPr/>
        </p:nvGrpSpPr>
        <p:grpSpPr bwMode="auto">
          <a:xfrm>
            <a:off x="1752600" y="355600"/>
            <a:ext cx="7137400" cy="5232400"/>
            <a:chOff x="1104" y="224"/>
            <a:chExt cx="4496" cy="3296"/>
          </a:xfrm>
        </p:grpSpPr>
        <p:sp>
          <p:nvSpPr>
            <p:cNvPr id="46105" name="Line 8"/>
            <p:cNvSpPr>
              <a:spLocks noChangeShapeType="1"/>
            </p:cNvSpPr>
            <p:nvPr/>
          </p:nvSpPr>
          <p:spPr bwMode="auto">
            <a:xfrm flipV="1">
              <a:off x="1104" y="224"/>
              <a:ext cx="0" cy="3296"/>
            </a:xfrm>
            <a:prstGeom prst="line">
              <a:avLst/>
            </a:prstGeom>
            <a:noFill/>
            <a:ln w="50800">
              <a:solidFill>
                <a:schemeClr val="bg2"/>
              </a:solidFill>
              <a:round/>
              <a:headEnd/>
              <a:tailEnd/>
            </a:ln>
          </p:spPr>
          <p:txBody>
            <a:bodyPr wrap="none" anchor="ctr"/>
            <a:lstStyle/>
            <a:p>
              <a:endParaRPr lang="en-US">
                <a:solidFill>
                  <a:schemeClr val="tx2"/>
                </a:solidFill>
              </a:endParaRPr>
            </a:p>
          </p:txBody>
        </p:sp>
        <p:grpSp>
          <p:nvGrpSpPr>
            <p:cNvPr id="3" name="Group 9"/>
            <p:cNvGrpSpPr>
              <a:grpSpLocks/>
            </p:cNvGrpSpPr>
            <p:nvPr/>
          </p:nvGrpSpPr>
          <p:grpSpPr bwMode="auto">
            <a:xfrm>
              <a:off x="1120" y="2960"/>
              <a:ext cx="4480" cy="544"/>
              <a:chOff x="1120" y="2960"/>
              <a:chExt cx="4480" cy="544"/>
            </a:xfrm>
          </p:grpSpPr>
          <p:sp>
            <p:nvSpPr>
              <p:cNvPr id="46107" name="Line 10"/>
              <p:cNvSpPr>
                <a:spLocks noChangeShapeType="1"/>
              </p:cNvSpPr>
              <p:nvPr/>
            </p:nvSpPr>
            <p:spPr bwMode="auto">
              <a:xfrm>
                <a:off x="1120" y="3504"/>
                <a:ext cx="4480" cy="0"/>
              </a:xfrm>
              <a:prstGeom prst="line">
                <a:avLst/>
              </a:prstGeom>
              <a:noFill/>
              <a:ln w="50800">
                <a:solidFill>
                  <a:schemeClr val="bg2"/>
                </a:solidFill>
                <a:round/>
                <a:headEnd/>
                <a:tailEnd/>
              </a:ln>
            </p:spPr>
            <p:txBody>
              <a:bodyPr wrap="none" anchor="ctr"/>
              <a:lstStyle/>
              <a:p>
                <a:endParaRPr lang="en-US">
                  <a:solidFill>
                    <a:schemeClr val="tx2"/>
                  </a:solidFill>
                </a:endParaRPr>
              </a:p>
            </p:txBody>
          </p:sp>
          <p:sp>
            <p:nvSpPr>
              <p:cNvPr id="46108" name="Line 11"/>
              <p:cNvSpPr>
                <a:spLocks noChangeShapeType="1"/>
              </p:cNvSpPr>
              <p:nvPr/>
            </p:nvSpPr>
            <p:spPr bwMode="auto">
              <a:xfrm flipV="1">
                <a:off x="1205" y="2960"/>
                <a:ext cx="4251" cy="36"/>
              </a:xfrm>
              <a:prstGeom prst="line">
                <a:avLst/>
              </a:prstGeom>
              <a:noFill/>
              <a:ln w="50800">
                <a:solidFill>
                  <a:schemeClr val="bg2"/>
                </a:solidFill>
                <a:prstDash val="dash"/>
                <a:round/>
                <a:headEnd/>
                <a:tailEnd/>
              </a:ln>
            </p:spPr>
            <p:txBody>
              <a:bodyPr wrap="none" anchor="ctr"/>
              <a:lstStyle/>
              <a:p>
                <a:endParaRPr lang="en-US">
                  <a:solidFill>
                    <a:schemeClr val="tx2"/>
                  </a:solidFill>
                </a:endParaRPr>
              </a:p>
            </p:txBody>
          </p:sp>
        </p:grpSp>
      </p:grpSp>
      <p:sp>
        <p:nvSpPr>
          <p:cNvPr id="46088" name="Rectangle 12"/>
          <p:cNvSpPr>
            <a:spLocks noChangeArrowheads="1"/>
          </p:cNvSpPr>
          <p:nvPr/>
        </p:nvSpPr>
        <p:spPr bwMode="auto">
          <a:xfrm>
            <a:off x="4252913" y="5807075"/>
            <a:ext cx="1109662" cy="515938"/>
          </a:xfrm>
          <a:prstGeom prst="rect">
            <a:avLst/>
          </a:prstGeom>
          <a:noFill/>
          <a:ln w="12700">
            <a:noFill/>
            <a:miter lim="800000"/>
            <a:headEnd/>
            <a:tailEnd/>
          </a:ln>
        </p:spPr>
        <p:txBody>
          <a:bodyPr wrap="none" lIns="90488" tIns="44450" rIns="90488" bIns="44450">
            <a:spAutoFit/>
          </a:bodyPr>
          <a:lstStyle/>
          <a:p>
            <a:r>
              <a:rPr lang="en-US" sz="2800" b="1">
                <a:solidFill>
                  <a:schemeClr val="tx2"/>
                </a:solidFill>
                <a:latin typeface="Arial" charset="0"/>
              </a:rPr>
              <a:t>Time </a:t>
            </a:r>
          </a:p>
        </p:txBody>
      </p:sp>
      <p:sp>
        <p:nvSpPr>
          <p:cNvPr id="46089" name="Line 13"/>
          <p:cNvSpPr>
            <a:spLocks noChangeShapeType="1"/>
          </p:cNvSpPr>
          <p:nvPr/>
        </p:nvSpPr>
        <p:spPr bwMode="auto">
          <a:xfrm>
            <a:off x="5359400" y="6019800"/>
            <a:ext cx="863600" cy="0"/>
          </a:xfrm>
          <a:prstGeom prst="line">
            <a:avLst/>
          </a:prstGeom>
          <a:noFill/>
          <a:ln w="50800">
            <a:solidFill>
              <a:schemeClr val="tx2"/>
            </a:solidFill>
            <a:round/>
            <a:headEnd/>
            <a:tailEnd type="triangle" w="med" len="med"/>
          </a:ln>
        </p:spPr>
        <p:txBody>
          <a:bodyPr wrap="none" anchor="ctr"/>
          <a:lstStyle/>
          <a:p>
            <a:endParaRPr lang="en-US">
              <a:solidFill>
                <a:schemeClr val="tx2"/>
              </a:solidFill>
            </a:endParaRPr>
          </a:p>
        </p:txBody>
      </p:sp>
      <p:sp>
        <p:nvSpPr>
          <p:cNvPr id="46090" name="Rectangle 14"/>
          <p:cNvSpPr>
            <a:spLocks noChangeArrowheads="1"/>
          </p:cNvSpPr>
          <p:nvPr/>
        </p:nvSpPr>
        <p:spPr bwMode="auto">
          <a:xfrm>
            <a:off x="1814513" y="1662113"/>
            <a:ext cx="1772922" cy="920765"/>
          </a:xfrm>
          <a:prstGeom prst="rect">
            <a:avLst/>
          </a:prstGeom>
          <a:noFill/>
          <a:ln w="12700">
            <a:noFill/>
            <a:miter lim="800000"/>
            <a:headEnd/>
            <a:tailEnd/>
          </a:ln>
        </p:spPr>
        <p:txBody>
          <a:bodyPr wrap="none" lIns="90488" tIns="44450" rIns="90488" bIns="44450">
            <a:spAutoFit/>
          </a:bodyPr>
          <a:lstStyle/>
          <a:p>
            <a:r>
              <a:rPr lang="en-US" b="1">
                <a:solidFill>
                  <a:schemeClr val="tx2"/>
                </a:solidFill>
                <a:latin typeface="Arial" charset="0"/>
              </a:rPr>
              <a:t>Depolarization</a:t>
            </a:r>
          </a:p>
          <a:p>
            <a:endParaRPr lang="en-US" b="1">
              <a:solidFill>
                <a:schemeClr val="tx2"/>
              </a:solidFill>
              <a:latin typeface="Arial" charset="0"/>
            </a:endParaRPr>
          </a:p>
          <a:p>
            <a:r>
              <a:rPr lang="en-US" b="1">
                <a:solidFill>
                  <a:schemeClr val="tx2"/>
                </a:solidFill>
                <a:latin typeface="Arial" charset="0"/>
              </a:rPr>
              <a:t>    Na+ influx</a:t>
            </a:r>
          </a:p>
        </p:txBody>
      </p:sp>
      <p:grpSp>
        <p:nvGrpSpPr>
          <p:cNvPr id="4" name="Group 15"/>
          <p:cNvGrpSpPr>
            <a:grpSpLocks/>
          </p:cNvGrpSpPr>
          <p:nvPr/>
        </p:nvGrpSpPr>
        <p:grpSpPr bwMode="auto">
          <a:xfrm>
            <a:off x="2133600" y="609600"/>
            <a:ext cx="1981200" cy="4419600"/>
            <a:chOff x="1344" y="384"/>
            <a:chExt cx="1248" cy="2784"/>
          </a:xfrm>
        </p:grpSpPr>
        <p:sp>
          <p:nvSpPr>
            <p:cNvPr id="46103" name="AutoShape 16"/>
            <p:cNvSpPr>
              <a:spLocks noChangeArrowheads="1"/>
            </p:cNvSpPr>
            <p:nvPr/>
          </p:nvSpPr>
          <p:spPr bwMode="auto">
            <a:xfrm>
              <a:off x="1344" y="2832"/>
              <a:ext cx="528" cy="336"/>
            </a:xfrm>
            <a:prstGeom prst="rightArrow">
              <a:avLst>
                <a:gd name="adj1" fmla="val 50000"/>
                <a:gd name="adj2" fmla="val 78579"/>
              </a:avLst>
            </a:prstGeom>
            <a:solidFill>
              <a:schemeClr val="bg2"/>
            </a:solidFill>
            <a:ln w="12700">
              <a:solidFill>
                <a:schemeClr val="bg2"/>
              </a:solidFill>
              <a:miter lim="800000"/>
              <a:headEnd/>
              <a:tailEnd/>
            </a:ln>
          </p:spPr>
          <p:txBody>
            <a:bodyPr wrap="none" anchor="ctr"/>
            <a:lstStyle/>
            <a:p>
              <a:endParaRPr lang="en-US">
                <a:solidFill>
                  <a:schemeClr val="tx2"/>
                </a:solidFill>
              </a:endParaRPr>
            </a:p>
          </p:txBody>
        </p:sp>
        <p:sp>
          <p:nvSpPr>
            <p:cNvPr id="46104" name="AutoShape 17"/>
            <p:cNvSpPr>
              <a:spLocks noChangeArrowheads="1"/>
            </p:cNvSpPr>
            <p:nvPr/>
          </p:nvSpPr>
          <p:spPr bwMode="auto">
            <a:xfrm>
              <a:off x="1344" y="384"/>
              <a:ext cx="1248" cy="288"/>
            </a:xfrm>
            <a:prstGeom prst="rightArrow">
              <a:avLst>
                <a:gd name="adj1" fmla="val 50000"/>
                <a:gd name="adj2" fmla="val 216687"/>
              </a:avLst>
            </a:prstGeom>
            <a:solidFill>
              <a:schemeClr val="bg2"/>
            </a:solidFill>
            <a:ln w="12700">
              <a:solidFill>
                <a:schemeClr val="bg2"/>
              </a:solidFill>
              <a:miter lim="800000"/>
              <a:headEnd/>
              <a:tailEnd/>
            </a:ln>
          </p:spPr>
          <p:txBody>
            <a:bodyPr wrap="none" anchor="ctr"/>
            <a:lstStyle/>
            <a:p>
              <a:endParaRPr lang="en-US">
                <a:solidFill>
                  <a:schemeClr val="tx2"/>
                </a:solidFill>
              </a:endParaRPr>
            </a:p>
          </p:txBody>
        </p:sp>
      </p:grpSp>
      <p:grpSp>
        <p:nvGrpSpPr>
          <p:cNvPr id="5" name="Group 18"/>
          <p:cNvGrpSpPr>
            <a:grpSpLocks/>
          </p:cNvGrpSpPr>
          <p:nvPr/>
        </p:nvGrpSpPr>
        <p:grpSpPr bwMode="auto">
          <a:xfrm>
            <a:off x="3128963" y="823913"/>
            <a:ext cx="1335087" cy="3883025"/>
            <a:chOff x="1971" y="519"/>
            <a:chExt cx="841" cy="2446"/>
          </a:xfrm>
        </p:grpSpPr>
        <p:sp>
          <p:nvSpPr>
            <p:cNvPr id="46101" name="Arc 19"/>
            <p:cNvSpPr>
              <a:spLocks/>
            </p:cNvSpPr>
            <p:nvPr/>
          </p:nvSpPr>
          <p:spPr bwMode="auto">
            <a:xfrm rot="10800000">
              <a:off x="2716" y="519"/>
              <a:ext cx="96" cy="2119"/>
            </a:xfrm>
            <a:custGeom>
              <a:avLst/>
              <a:gdLst>
                <a:gd name="T0" fmla="*/ 0 w 21600"/>
                <a:gd name="T1" fmla="*/ 20 h 21599"/>
                <a:gd name="T2" fmla="*/ 0 w 21600"/>
                <a:gd name="T3" fmla="*/ 0 h 21599"/>
                <a:gd name="T4" fmla="*/ 0 w 21600"/>
                <a:gd name="T5" fmla="*/ 2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89"/>
                  </a:moveTo>
                  <a:cubicBezTo>
                    <a:pt x="5" y="9751"/>
                    <a:pt x="9537" y="124"/>
                    <a:pt x="21374" y="0"/>
                  </a:cubicBezTo>
                </a:path>
                <a:path w="21600" h="21599" stroke="0" extrusionOk="0">
                  <a:moveTo>
                    <a:pt x="0" y="21589"/>
                  </a:moveTo>
                  <a:cubicBezTo>
                    <a:pt x="5" y="9751"/>
                    <a:pt x="9537" y="124"/>
                    <a:pt x="21374" y="0"/>
                  </a:cubicBezTo>
                  <a:lnTo>
                    <a:pt x="21600" y="21599"/>
                  </a:lnTo>
                  <a:close/>
                </a:path>
              </a:pathLst>
            </a:custGeom>
            <a:noFill/>
            <a:ln w="76200" cap="rnd">
              <a:solidFill>
                <a:schemeClr val="accent2"/>
              </a:solidFill>
              <a:round/>
              <a:headEnd/>
              <a:tailEnd/>
            </a:ln>
          </p:spPr>
          <p:txBody>
            <a:bodyPr wrap="none" anchor="ctr"/>
            <a:lstStyle/>
            <a:p>
              <a:endParaRPr lang="en-US">
                <a:solidFill>
                  <a:schemeClr val="tx2"/>
                </a:solidFill>
              </a:endParaRPr>
            </a:p>
          </p:txBody>
        </p:sp>
        <p:sp>
          <p:nvSpPr>
            <p:cNvPr id="46102" name="Arc 20"/>
            <p:cNvSpPr>
              <a:spLocks/>
            </p:cNvSpPr>
            <p:nvPr/>
          </p:nvSpPr>
          <p:spPr bwMode="auto">
            <a:xfrm rot="10800000">
              <a:off x="1971" y="2599"/>
              <a:ext cx="765" cy="366"/>
            </a:xfrm>
            <a:custGeom>
              <a:avLst/>
              <a:gdLst>
                <a:gd name="T0" fmla="*/ 1 w 21600"/>
                <a:gd name="T1" fmla="*/ 0 h 21659"/>
                <a:gd name="T2" fmla="*/ 0 w 21600"/>
                <a:gd name="T3" fmla="*/ 0 h 21659"/>
                <a:gd name="T4" fmla="*/ 0 w 21600"/>
                <a:gd name="T5" fmla="*/ 0 h 21659"/>
                <a:gd name="T6" fmla="*/ 0 60000 65536"/>
                <a:gd name="T7" fmla="*/ 0 60000 65536"/>
                <a:gd name="T8" fmla="*/ 0 60000 65536"/>
                <a:gd name="T9" fmla="*/ 0 w 21600"/>
                <a:gd name="T10" fmla="*/ 0 h 21659"/>
                <a:gd name="T11" fmla="*/ 21600 w 21600"/>
                <a:gd name="T12" fmla="*/ 21659 h 21659"/>
              </a:gdLst>
              <a:ahLst/>
              <a:cxnLst>
                <a:cxn ang="T6">
                  <a:pos x="T0" y="T1"/>
                </a:cxn>
                <a:cxn ang="T7">
                  <a:pos x="T2" y="T3"/>
                </a:cxn>
                <a:cxn ang="T8">
                  <a:pos x="T4" y="T5"/>
                </a:cxn>
              </a:cxnLst>
              <a:rect l="T9" t="T10" r="T11" b="T12"/>
              <a:pathLst>
                <a:path w="21600" h="21659" fill="none" extrusionOk="0">
                  <a:moveTo>
                    <a:pt x="21599" y="0"/>
                  </a:moveTo>
                  <a:cubicBezTo>
                    <a:pt x="21599" y="19"/>
                    <a:pt x="21600" y="39"/>
                    <a:pt x="21600" y="59"/>
                  </a:cubicBezTo>
                  <a:cubicBezTo>
                    <a:pt x="21600" y="11988"/>
                    <a:pt x="11929" y="21658"/>
                    <a:pt x="0" y="21659"/>
                  </a:cubicBezTo>
                </a:path>
                <a:path w="21600" h="21659" stroke="0" extrusionOk="0">
                  <a:moveTo>
                    <a:pt x="21599" y="0"/>
                  </a:moveTo>
                  <a:cubicBezTo>
                    <a:pt x="21599" y="19"/>
                    <a:pt x="21600" y="39"/>
                    <a:pt x="21600" y="59"/>
                  </a:cubicBezTo>
                  <a:cubicBezTo>
                    <a:pt x="21600" y="11988"/>
                    <a:pt x="11929" y="21658"/>
                    <a:pt x="0" y="21659"/>
                  </a:cubicBezTo>
                  <a:lnTo>
                    <a:pt x="0" y="59"/>
                  </a:lnTo>
                  <a:close/>
                </a:path>
              </a:pathLst>
            </a:custGeom>
            <a:noFill/>
            <a:ln w="76200" cap="rnd">
              <a:solidFill>
                <a:schemeClr val="accent2"/>
              </a:solidFill>
              <a:round/>
              <a:headEnd/>
              <a:tailEnd/>
            </a:ln>
          </p:spPr>
          <p:txBody>
            <a:bodyPr wrap="none" anchor="ctr"/>
            <a:lstStyle/>
            <a:p>
              <a:endParaRPr lang="en-US">
                <a:solidFill>
                  <a:schemeClr val="tx2"/>
                </a:solidFill>
              </a:endParaRPr>
            </a:p>
          </p:txBody>
        </p:sp>
      </p:grpSp>
      <p:grpSp>
        <p:nvGrpSpPr>
          <p:cNvPr id="6" name="Group 21"/>
          <p:cNvGrpSpPr>
            <a:grpSpLocks/>
          </p:cNvGrpSpPr>
          <p:nvPr/>
        </p:nvGrpSpPr>
        <p:grpSpPr bwMode="auto">
          <a:xfrm>
            <a:off x="4465638" y="822325"/>
            <a:ext cx="3128962" cy="4248150"/>
            <a:chOff x="2813" y="518"/>
            <a:chExt cx="1971" cy="2676"/>
          </a:xfrm>
        </p:grpSpPr>
        <p:sp>
          <p:nvSpPr>
            <p:cNvPr id="46097" name="Arc 22"/>
            <p:cNvSpPr>
              <a:spLocks/>
            </p:cNvSpPr>
            <p:nvPr/>
          </p:nvSpPr>
          <p:spPr bwMode="auto">
            <a:xfrm>
              <a:off x="2941" y="2599"/>
              <a:ext cx="579" cy="595"/>
            </a:xfrm>
            <a:custGeom>
              <a:avLst/>
              <a:gdLst>
                <a:gd name="T0" fmla="*/ 0 w 21600"/>
                <a:gd name="T1" fmla="*/ 0 h 21636"/>
                <a:gd name="T2" fmla="*/ 0 w 21600"/>
                <a:gd name="T3" fmla="*/ 0 h 21636"/>
                <a:gd name="T4" fmla="*/ 0 w 21600"/>
                <a:gd name="T5" fmla="*/ 0 h 21636"/>
                <a:gd name="T6" fmla="*/ 0 60000 65536"/>
                <a:gd name="T7" fmla="*/ 0 60000 65536"/>
                <a:gd name="T8" fmla="*/ 0 60000 65536"/>
                <a:gd name="T9" fmla="*/ 0 w 21600"/>
                <a:gd name="T10" fmla="*/ 0 h 21636"/>
                <a:gd name="T11" fmla="*/ 21600 w 21600"/>
                <a:gd name="T12" fmla="*/ 21636 h 21636"/>
              </a:gdLst>
              <a:ahLst/>
              <a:cxnLst>
                <a:cxn ang="T6">
                  <a:pos x="T0" y="T1"/>
                </a:cxn>
                <a:cxn ang="T7">
                  <a:pos x="T2" y="T3"/>
                </a:cxn>
                <a:cxn ang="T8">
                  <a:pos x="T4" y="T5"/>
                </a:cxn>
              </a:cxnLst>
              <a:rect l="T9" t="T10" r="T11" b="T12"/>
              <a:pathLst>
                <a:path w="21600" h="21636" fill="none" extrusionOk="0">
                  <a:moveTo>
                    <a:pt x="21563" y="21635"/>
                  </a:moveTo>
                  <a:cubicBezTo>
                    <a:pt x="9648" y="21615"/>
                    <a:pt x="0" y="11950"/>
                    <a:pt x="0" y="36"/>
                  </a:cubicBezTo>
                  <a:cubicBezTo>
                    <a:pt x="-1" y="24"/>
                    <a:pt x="0" y="12"/>
                    <a:pt x="0" y="0"/>
                  </a:cubicBezTo>
                </a:path>
                <a:path w="21600" h="21636" stroke="0" extrusionOk="0">
                  <a:moveTo>
                    <a:pt x="21563" y="21635"/>
                  </a:moveTo>
                  <a:cubicBezTo>
                    <a:pt x="9648" y="21615"/>
                    <a:pt x="0" y="11950"/>
                    <a:pt x="0" y="36"/>
                  </a:cubicBezTo>
                  <a:cubicBezTo>
                    <a:pt x="-1" y="24"/>
                    <a:pt x="0" y="12"/>
                    <a:pt x="0" y="0"/>
                  </a:cubicBezTo>
                  <a:lnTo>
                    <a:pt x="21600" y="36"/>
                  </a:lnTo>
                  <a:close/>
                </a:path>
              </a:pathLst>
            </a:custGeom>
            <a:noFill/>
            <a:ln w="50800">
              <a:solidFill>
                <a:schemeClr val="tx2"/>
              </a:solidFill>
              <a:prstDash val="dash"/>
              <a:round/>
              <a:headEnd/>
              <a:tailEnd/>
            </a:ln>
          </p:spPr>
          <p:txBody>
            <a:bodyPr wrap="none" anchor="ctr"/>
            <a:lstStyle/>
            <a:p>
              <a:endParaRPr lang="en-US">
                <a:solidFill>
                  <a:schemeClr val="tx2"/>
                </a:solidFill>
              </a:endParaRPr>
            </a:p>
          </p:txBody>
        </p:sp>
        <p:sp>
          <p:nvSpPr>
            <p:cNvPr id="46098" name="Arc 23"/>
            <p:cNvSpPr>
              <a:spLocks/>
            </p:cNvSpPr>
            <p:nvPr/>
          </p:nvSpPr>
          <p:spPr bwMode="auto">
            <a:xfrm>
              <a:off x="3444" y="3095"/>
              <a:ext cx="542" cy="99"/>
            </a:xfrm>
            <a:custGeom>
              <a:avLst/>
              <a:gdLst>
                <a:gd name="T0" fmla="*/ 0 w 21600"/>
                <a:gd name="T1" fmla="*/ 0 h 21819"/>
                <a:gd name="T2" fmla="*/ 0 w 21600"/>
                <a:gd name="T3" fmla="*/ 0 h 21819"/>
                <a:gd name="T4" fmla="*/ 0 w 21600"/>
                <a:gd name="T5" fmla="*/ 0 h 21819"/>
                <a:gd name="T6" fmla="*/ 0 60000 65536"/>
                <a:gd name="T7" fmla="*/ 0 60000 65536"/>
                <a:gd name="T8" fmla="*/ 0 60000 65536"/>
                <a:gd name="T9" fmla="*/ 0 w 21600"/>
                <a:gd name="T10" fmla="*/ 0 h 21819"/>
                <a:gd name="T11" fmla="*/ 21600 w 21600"/>
                <a:gd name="T12" fmla="*/ 21819 h 21819"/>
              </a:gdLst>
              <a:ahLst/>
              <a:cxnLst>
                <a:cxn ang="T6">
                  <a:pos x="T0" y="T1"/>
                </a:cxn>
                <a:cxn ang="T7">
                  <a:pos x="T2" y="T3"/>
                </a:cxn>
                <a:cxn ang="T8">
                  <a:pos x="T4" y="T5"/>
                </a:cxn>
              </a:cxnLst>
              <a:rect l="T9" t="T10" r="T11" b="T12"/>
              <a:pathLst>
                <a:path w="21600" h="21819" fill="none" extrusionOk="0">
                  <a:moveTo>
                    <a:pt x="21598" y="0"/>
                  </a:moveTo>
                  <a:cubicBezTo>
                    <a:pt x="21599" y="72"/>
                    <a:pt x="21600" y="145"/>
                    <a:pt x="21600" y="219"/>
                  </a:cubicBezTo>
                  <a:cubicBezTo>
                    <a:pt x="21600" y="12148"/>
                    <a:pt x="11929" y="21818"/>
                    <a:pt x="0" y="21819"/>
                  </a:cubicBezTo>
                </a:path>
                <a:path w="21600" h="21819" stroke="0" extrusionOk="0">
                  <a:moveTo>
                    <a:pt x="21598" y="0"/>
                  </a:moveTo>
                  <a:cubicBezTo>
                    <a:pt x="21599" y="72"/>
                    <a:pt x="21600" y="145"/>
                    <a:pt x="21600" y="219"/>
                  </a:cubicBezTo>
                  <a:cubicBezTo>
                    <a:pt x="21600" y="12148"/>
                    <a:pt x="11929" y="21818"/>
                    <a:pt x="0" y="21819"/>
                  </a:cubicBezTo>
                  <a:lnTo>
                    <a:pt x="0" y="219"/>
                  </a:lnTo>
                  <a:close/>
                </a:path>
              </a:pathLst>
            </a:custGeom>
            <a:noFill/>
            <a:ln w="50800">
              <a:solidFill>
                <a:schemeClr val="tx2"/>
              </a:solidFill>
              <a:prstDash val="dash"/>
              <a:round/>
              <a:headEnd/>
              <a:tailEnd/>
            </a:ln>
          </p:spPr>
          <p:txBody>
            <a:bodyPr wrap="none" anchor="ctr"/>
            <a:lstStyle/>
            <a:p>
              <a:endParaRPr lang="en-US">
                <a:solidFill>
                  <a:schemeClr val="tx2"/>
                </a:solidFill>
              </a:endParaRPr>
            </a:p>
          </p:txBody>
        </p:sp>
        <p:sp>
          <p:nvSpPr>
            <p:cNvPr id="46099" name="Arc 24"/>
            <p:cNvSpPr>
              <a:spLocks/>
            </p:cNvSpPr>
            <p:nvPr/>
          </p:nvSpPr>
          <p:spPr bwMode="auto">
            <a:xfrm>
              <a:off x="4020" y="2997"/>
              <a:ext cx="764" cy="99"/>
            </a:xfrm>
            <a:custGeom>
              <a:avLst/>
              <a:gdLst>
                <a:gd name="T0" fmla="*/ 0 w 21599"/>
                <a:gd name="T1" fmla="*/ 0 h 21600"/>
                <a:gd name="T2" fmla="*/ 1 w 21599"/>
                <a:gd name="T3" fmla="*/ 0 h 21600"/>
                <a:gd name="T4" fmla="*/ 1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0" y="21381"/>
                  </a:moveTo>
                  <a:cubicBezTo>
                    <a:pt x="120" y="9548"/>
                    <a:pt x="9738" y="15"/>
                    <a:pt x="21571" y="0"/>
                  </a:cubicBezTo>
                </a:path>
                <a:path w="21599" h="21600" stroke="0" extrusionOk="0">
                  <a:moveTo>
                    <a:pt x="0" y="21381"/>
                  </a:moveTo>
                  <a:cubicBezTo>
                    <a:pt x="120" y="9548"/>
                    <a:pt x="9738" y="15"/>
                    <a:pt x="21571" y="0"/>
                  </a:cubicBezTo>
                  <a:lnTo>
                    <a:pt x="21599" y="21600"/>
                  </a:lnTo>
                  <a:close/>
                </a:path>
              </a:pathLst>
            </a:custGeom>
            <a:noFill/>
            <a:ln w="50800">
              <a:solidFill>
                <a:schemeClr val="tx2"/>
              </a:solidFill>
              <a:prstDash val="dash"/>
              <a:round/>
              <a:headEnd/>
              <a:tailEnd/>
            </a:ln>
          </p:spPr>
          <p:txBody>
            <a:bodyPr wrap="none" anchor="ctr"/>
            <a:lstStyle/>
            <a:p>
              <a:endParaRPr lang="en-US">
                <a:solidFill>
                  <a:schemeClr val="tx2"/>
                </a:solidFill>
              </a:endParaRPr>
            </a:p>
          </p:txBody>
        </p:sp>
        <p:sp>
          <p:nvSpPr>
            <p:cNvPr id="46100" name="Arc 25"/>
            <p:cNvSpPr>
              <a:spLocks/>
            </p:cNvSpPr>
            <p:nvPr/>
          </p:nvSpPr>
          <p:spPr bwMode="auto">
            <a:xfrm>
              <a:off x="2813" y="518"/>
              <a:ext cx="96" cy="2082"/>
            </a:xfrm>
            <a:custGeom>
              <a:avLst/>
              <a:gdLst>
                <a:gd name="T0" fmla="*/ 0 w 21826"/>
                <a:gd name="T1" fmla="*/ 0 h 21600"/>
                <a:gd name="T2" fmla="*/ 0 w 21826"/>
                <a:gd name="T3" fmla="*/ 19 h 21600"/>
                <a:gd name="T4" fmla="*/ 0 w 21826"/>
                <a:gd name="T5" fmla="*/ 19 h 21600"/>
                <a:gd name="T6" fmla="*/ 0 60000 65536"/>
                <a:gd name="T7" fmla="*/ 0 60000 65536"/>
                <a:gd name="T8" fmla="*/ 0 60000 65536"/>
                <a:gd name="T9" fmla="*/ 0 w 21826"/>
                <a:gd name="T10" fmla="*/ 0 h 21600"/>
                <a:gd name="T11" fmla="*/ 21826 w 21826"/>
                <a:gd name="T12" fmla="*/ 21600 h 21600"/>
              </a:gdLst>
              <a:ahLst/>
              <a:cxnLst>
                <a:cxn ang="T6">
                  <a:pos x="T0" y="T1"/>
                </a:cxn>
                <a:cxn ang="T7">
                  <a:pos x="T2" y="T3"/>
                </a:cxn>
                <a:cxn ang="T8">
                  <a:pos x="T4" y="T5"/>
                </a:cxn>
              </a:cxnLst>
              <a:rect l="T9" t="T10" r="T11" b="T12"/>
              <a:pathLst>
                <a:path w="21826" h="21600" fill="none" extrusionOk="0">
                  <a:moveTo>
                    <a:pt x="0" y="1"/>
                  </a:moveTo>
                  <a:cubicBezTo>
                    <a:pt x="75" y="0"/>
                    <a:pt x="150" y="-1"/>
                    <a:pt x="226" y="0"/>
                  </a:cubicBezTo>
                  <a:cubicBezTo>
                    <a:pt x="12151" y="0"/>
                    <a:pt x="21820" y="9664"/>
                    <a:pt x="21825" y="21590"/>
                  </a:cubicBezTo>
                </a:path>
                <a:path w="21826" h="21600" stroke="0" extrusionOk="0">
                  <a:moveTo>
                    <a:pt x="0" y="1"/>
                  </a:moveTo>
                  <a:cubicBezTo>
                    <a:pt x="75" y="0"/>
                    <a:pt x="150" y="-1"/>
                    <a:pt x="226" y="0"/>
                  </a:cubicBezTo>
                  <a:cubicBezTo>
                    <a:pt x="12151" y="0"/>
                    <a:pt x="21820" y="9664"/>
                    <a:pt x="21825" y="21590"/>
                  </a:cubicBezTo>
                  <a:lnTo>
                    <a:pt x="226" y="21600"/>
                  </a:lnTo>
                  <a:close/>
                </a:path>
              </a:pathLst>
            </a:custGeom>
            <a:noFill/>
            <a:ln w="50800">
              <a:solidFill>
                <a:schemeClr val="tx2"/>
              </a:solidFill>
              <a:prstDash val="dash"/>
              <a:round/>
              <a:headEnd/>
              <a:tailEnd/>
            </a:ln>
          </p:spPr>
          <p:txBody>
            <a:bodyPr wrap="none" anchor="ctr"/>
            <a:lstStyle/>
            <a:p>
              <a:endParaRPr lang="en-US">
                <a:solidFill>
                  <a:schemeClr val="tx2"/>
                </a:solidFill>
              </a:endParaRPr>
            </a:p>
          </p:txBody>
        </p:sp>
      </p:grpSp>
      <p:sp>
        <p:nvSpPr>
          <p:cNvPr id="242714" name="Rectangle 26"/>
          <p:cNvSpPr>
            <a:spLocks noChangeArrowheads="1"/>
          </p:cNvSpPr>
          <p:nvPr/>
        </p:nvSpPr>
        <p:spPr bwMode="auto">
          <a:xfrm>
            <a:off x="7037388" y="1289050"/>
            <a:ext cx="1973298" cy="582211"/>
          </a:xfrm>
          <a:prstGeom prst="rect">
            <a:avLst/>
          </a:prstGeom>
          <a:noFill/>
          <a:ln w="12700">
            <a:noFill/>
            <a:miter lim="800000"/>
            <a:headEnd/>
            <a:tailEnd/>
          </a:ln>
        </p:spPr>
        <p:txBody>
          <a:bodyPr wrap="none" lIns="90488" tIns="44450" rIns="90488" bIns="44450">
            <a:spAutoFit/>
          </a:bodyPr>
          <a:lstStyle/>
          <a:p>
            <a:r>
              <a:rPr lang="en-US" sz="3200" b="1" dirty="0">
                <a:solidFill>
                  <a:schemeClr val="tx2"/>
                </a:solidFill>
                <a:latin typeface="Arial" charset="0"/>
              </a:rPr>
              <a:t>= </a:t>
            </a:r>
            <a:r>
              <a:rPr lang="en-US" sz="3200" b="1" dirty="0" smtClean="0">
                <a:solidFill>
                  <a:schemeClr val="tx2"/>
                </a:solidFill>
                <a:latin typeface="Arial" charset="0"/>
              </a:rPr>
              <a:t>100 </a:t>
            </a:r>
            <a:r>
              <a:rPr lang="en-US" sz="3200" b="1" dirty="0">
                <a:solidFill>
                  <a:schemeClr val="tx2"/>
                </a:solidFill>
                <a:latin typeface="Arial" charset="0"/>
              </a:rPr>
              <a:t>mV</a:t>
            </a:r>
          </a:p>
        </p:txBody>
      </p:sp>
      <p:sp>
        <p:nvSpPr>
          <p:cNvPr id="46095" name="Rectangle 27"/>
          <p:cNvSpPr>
            <a:spLocks noChangeArrowheads="1"/>
          </p:cNvSpPr>
          <p:nvPr/>
        </p:nvSpPr>
        <p:spPr bwMode="auto">
          <a:xfrm>
            <a:off x="4876800" y="1295400"/>
            <a:ext cx="2186497" cy="582211"/>
          </a:xfrm>
          <a:prstGeom prst="rect">
            <a:avLst/>
          </a:prstGeom>
          <a:noFill/>
          <a:ln w="12700">
            <a:noFill/>
            <a:miter lim="800000"/>
            <a:headEnd/>
            <a:tailEnd/>
          </a:ln>
        </p:spPr>
        <p:txBody>
          <a:bodyPr wrap="none" lIns="90488" tIns="44450" rIns="90488" bIns="44450">
            <a:spAutoFit/>
          </a:bodyPr>
          <a:lstStyle/>
          <a:p>
            <a:r>
              <a:rPr lang="en-US" sz="3200" b="1">
                <a:solidFill>
                  <a:schemeClr val="tx2"/>
                </a:solidFill>
                <a:latin typeface="Arial" charset="0"/>
              </a:rPr>
              <a:t>Amplitude</a:t>
            </a:r>
          </a:p>
        </p:txBody>
      </p:sp>
      <p:sp>
        <p:nvSpPr>
          <p:cNvPr id="242716" name="Rectangle 28"/>
          <p:cNvSpPr>
            <a:spLocks noChangeArrowheads="1"/>
          </p:cNvSpPr>
          <p:nvPr/>
        </p:nvSpPr>
        <p:spPr bwMode="auto">
          <a:xfrm>
            <a:off x="5395913" y="2073275"/>
            <a:ext cx="3266921" cy="520655"/>
          </a:xfrm>
          <a:prstGeom prst="rect">
            <a:avLst/>
          </a:prstGeom>
          <a:noFill/>
          <a:ln w="12700">
            <a:noFill/>
            <a:miter lim="800000"/>
            <a:headEnd/>
            <a:tailEnd/>
          </a:ln>
        </p:spPr>
        <p:txBody>
          <a:bodyPr wrap="none" lIns="90488" tIns="44450" rIns="90488" bIns="44450">
            <a:spAutoFit/>
          </a:bodyPr>
          <a:lstStyle/>
          <a:p>
            <a:r>
              <a:rPr lang="en-US" sz="2800" b="1" dirty="0">
                <a:solidFill>
                  <a:schemeClr val="tx2"/>
                </a:solidFill>
                <a:latin typeface="Arial" charset="0"/>
              </a:rPr>
              <a:t>- 70 mV to </a:t>
            </a:r>
            <a:r>
              <a:rPr lang="en-US" sz="2800" b="1" dirty="0" smtClean="0">
                <a:solidFill>
                  <a:schemeClr val="tx2"/>
                </a:solidFill>
                <a:latin typeface="Arial" charset="0"/>
              </a:rPr>
              <a:t>+30 </a:t>
            </a:r>
            <a:r>
              <a:rPr lang="en-US" sz="2800" b="1" dirty="0">
                <a:solidFill>
                  <a:schemeClr val="tx2"/>
                </a:solidFill>
                <a:latin typeface="Arial" charset="0"/>
              </a:rPr>
              <a:t>mV</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2714"/>
                                        </p:tgtEl>
                                        <p:attrNameLst>
                                          <p:attrName>style.visibility</p:attrName>
                                        </p:attrNameLst>
                                      </p:cBhvr>
                                      <p:to>
                                        <p:strVal val="visible"/>
                                      </p:to>
                                    </p:set>
                                    <p:animEffect transition="in" filter="wipe(left)">
                                      <p:cBhvr>
                                        <p:cTn id="12" dur="500"/>
                                        <p:tgtEl>
                                          <p:spTgt spid="2427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2716"/>
                                        </p:tgtEl>
                                        <p:attrNameLst>
                                          <p:attrName>style.visibility</p:attrName>
                                        </p:attrNameLst>
                                      </p:cBhvr>
                                      <p:to>
                                        <p:strVal val="visible"/>
                                      </p:to>
                                    </p:set>
                                    <p:animEffect transition="in" filter="wipe(left)">
                                      <p:cBhvr>
                                        <p:cTn id="17" dur="500"/>
                                        <p:tgtEl>
                                          <p:spTgt spid="242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14" grpId="0" autoUpdateAnimBg="0"/>
      <p:bldP spid="24271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82" name="Rectangle 2"/>
          <p:cNvSpPr>
            <a:spLocks noGrp="1" noChangeArrowheads="1"/>
          </p:cNvSpPr>
          <p:nvPr>
            <p:ph type="title" idx="4294967295"/>
          </p:nvPr>
        </p:nvSpPr>
        <p:spPr>
          <a:xfrm>
            <a:off x="1187624" y="-571500"/>
            <a:ext cx="7498080" cy="1143000"/>
          </a:xfrm>
        </p:spPr>
        <p:txBody>
          <a:bodyPr>
            <a:normAutofit fontScale="90000"/>
          </a:bodyPr>
          <a:lstStyle/>
          <a:p>
            <a:pPr algn="ctr"/>
            <a:r>
              <a:rPr lang="en-US" dirty="0" smtClean="0"/>
              <a:t/>
            </a:r>
            <a:br>
              <a:rPr lang="en-US" dirty="0" smtClean="0"/>
            </a:br>
            <a:r>
              <a:rPr lang="en-US" dirty="0" smtClean="0"/>
              <a:t>                                                           Rapid </a:t>
            </a:r>
            <a:r>
              <a:rPr lang="en-US" dirty="0"/>
              <a:t>depolarization</a:t>
            </a:r>
          </a:p>
        </p:txBody>
      </p:sp>
      <p:sp>
        <p:nvSpPr>
          <p:cNvPr id="481283" name="Rectangle 3"/>
          <p:cNvSpPr>
            <a:spLocks noGrp="1" noChangeArrowheads="1"/>
          </p:cNvSpPr>
          <p:nvPr>
            <p:ph idx="1"/>
          </p:nvPr>
        </p:nvSpPr>
        <p:spPr>
          <a:xfrm>
            <a:off x="467544" y="1412776"/>
            <a:ext cx="8229600" cy="1824038"/>
          </a:xfrm>
        </p:spPr>
        <p:txBody>
          <a:bodyPr>
            <a:normAutofit fontScale="77500" lnSpcReduction="20000"/>
          </a:bodyPr>
          <a:lstStyle/>
          <a:p>
            <a:pPr>
              <a:lnSpc>
                <a:spcPct val="90000"/>
              </a:lnSpc>
            </a:pPr>
            <a:r>
              <a:rPr lang="en-US" sz="2400" dirty="0"/>
              <a:t>When partial depolarization reaches the </a:t>
            </a:r>
            <a:r>
              <a:rPr lang="en-US" sz="2400" b="1" dirty="0"/>
              <a:t>activation </a:t>
            </a:r>
            <a:endParaRPr lang="en-US" sz="2400" b="1" dirty="0" smtClean="0"/>
          </a:p>
          <a:p>
            <a:pPr>
              <a:lnSpc>
                <a:spcPct val="90000"/>
              </a:lnSpc>
              <a:buNone/>
            </a:pPr>
            <a:r>
              <a:rPr lang="en-US" b="1" dirty="0" smtClean="0"/>
              <a:t>			</a:t>
            </a:r>
            <a:r>
              <a:rPr lang="en-US" sz="2400" b="1" dirty="0" smtClean="0"/>
              <a:t>threshold</a:t>
            </a:r>
            <a:r>
              <a:rPr lang="en-US" sz="2400" b="1" dirty="0"/>
              <a:t>,</a:t>
            </a:r>
            <a:r>
              <a:rPr lang="en-US" sz="2400" dirty="0"/>
              <a:t> </a:t>
            </a:r>
            <a:r>
              <a:rPr lang="en-US" sz="2400" b="1" dirty="0"/>
              <a:t>voltage-gated sodium ion channels </a:t>
            </a:r>
            <a:r>
              <a:rPr lang="en-US" sz="2400" dirty="0"/>
              <a:t>open</a:t>
            </a:r>
            <a:r>
              <a:rPr lang="en-US" sz="2400" dirty="0" smtClean="0"/>
              <a:t>.</a:t>
            </a:r>
          </a:p>
          <a:p>
            <a:pPr>
              <a:lnSpc>
                <a:spcPct val="90000"/>
              </a:lnSpc>
            </a:pPr>
            <a:endParaRPr lang="en-US" sz="2400" dirty="0"/>
          </a:p>
          <a:p>
            <a:pPr>
              <a:lnSpc>
                <a:spcPct val="90000"/>
              </a:lnSpc>
            </a:pPr>
            <a:r>
              <a:rPr lang="en-US" sz="2400" dirty="0"/>
              <a:t>Sodium ions rush in</a:t>
            </a:r>
            <a:r>
              <a:rPr lang="en-US" sz="2400" dirty="0" smtClean="0"/>
              <a:t>.</a:t>
            </a:r>
          </a:p>
          <a:p>
            <a:pPr>
              <a:lnSpc>
                <a:spcPct val="90000"/>
              </a:lnSpc>
            </a:pPr>
            <a:endParaRPr lang="en-US" sz="2400" dirty="0"/>
          </a:p>
          <a:p>
            <a:pPr>
              <a:lnSpc>
                <a:spcPct val="90000"/>
              </a:lnSpc>
            </a:pPr>
            <a:r>
              <a:rPr lang="en-US" sz="2400" dirty="0"/>
              <a:t>The membrane potential changes from -70mV to +40mV.</a:t>
            </a:r>
          </a:p>
          <a:p>
            <a:pPr>
              <a:lnSpc>
                <a:spcPct val="90000"/>
              </a:lnSpc>
            </a:pPr>
            <a:endParaRPr lang="en-US" sz="2400" dirty="0"/>
          </a:p>
        </p:txBody>
      </p:sp>
      <p:grpSp>
        <p:nvGrpSpPr>
          <p:cNvPr id="2" name="Group 4"/>
          <p:cNvGrpSpPr>
            <a:grpSpLocks/>
          </p:cNvGrpSpPr>
          <p:nvPr/>
        </p:nvGrpSpPr>
        <p:grpSpPr bwMode="auto">
          <a:xfrm>
            <a:off x="2808288" y="4356100"/>
            <a:ext cx="3540125" cy="2501900"/>
            <a:chOff x="1769" y="2744"/>
            <a:chExt cx="2230" cy="1576"/>
          </a:xfrm>
        </p:grpSpPr>
        <p:grpSp>
          <p:nvGrpSpPr>
            <p:cNvPr id="3" name="Group 5"/>
            <p:cNvGrpSpPr>
              <a:grpSpLocks/>
            </p:cNvGrpSpPr>
            <p:nvPr/>
          </p:nvGrpSpPr>
          <p:grpSpPr bwMode="auto">
            <a:xfrm>
              <a:off x="1769" y="3267"/>
              <a:ext cx="2230" cy="460"/>
              <a:chOff x="563" y="3045"/>
              <a:chExt cx="4630" cy="460"/>
            </a:xfrm>
          </p:grpSpPr>
          <p:sp>
            <p:nvSpPr>
              <p:cNvPr id="481286" name="Rectangle 6"/>
              <p:cNvSpPr>
                <a:spLocks noChangeArrowheads="1"/>
              </p:cNvSpPr>
              <p:nvPr/>
            </p:nvSpPr>
            <p:spPr bwMode="auto">
              <a:xfrm>
                <a:off x="563" y="3045"/>
                <a:ext cx="4630" cy="203"/>
              </a:xfrm>
              <a:prstGeom prst="rect">
                <a:avLst/>
              </a:prstGeom>
              <a:solidFill>
                <a:srgbClr val="FF8100"/>
              </a:solidFill>
              <a:ln w="9525">
                <a:noFill/>
                <a:miter lim="800000"/>
                <a:headEnd/>
                <a:tailEnd/>
              </a:ln>
              <a:effectLst/>
            </p:spPr>
            <p:txBody>
              <a:bodyPr wrap="none" anchor="ctr"/>
              <a:lstStyle/>
              <a:p>
                <a:endParaRPr lang="en-GB"/>
              </a:p>
            </p:txBody>
          </p:sp>
          <p:sp>
            <p:nvSpPr>
              <p:cNvPr id="481287" name="Rectangle 7"/>
              <p:cNvSpPr>
                <a:spLocks noChangeArrowheads="1"/>
              </p:cNvSpPr>
              <p:nvPr/>
            </p:nvSpPr>
            <p:spPr bwMode="auto">
              <a:xfrm>
                <a:off x="563" y="3302"/>
                <a:ext cx="4630" cy="203"/>
              </a:xfrm>
              <a:prstGeom prst="rect">
                <a:avLst/>
              </a:prstGeom>
              <a:solidFill>
                <a:srgbClr val="FF8100"/>
              </a:solidFill>
              <a:ln w="9525">
                <a:noFill/>
                <a:miter lim="800000"/>
                <a:headEnd/>
                <a:tailEnd/>
              </a:ln>
              <a:effectLst/>
            </p:spPr>
            <p:txBody>
              <a:bodyPr wrap="none" anchor="ctr"/>
              <a:lstStyle/>
              <a:p>
                <a:endParaRPr lang="en-GB"/>
              </a:p>
            </p:txBody>
          </p:sp>
        </p:grpSp>
        <p:grpSp>
          <p:nvGrpSpPr>
            <p:cNvPr id="4" name="Group 8"/>
            <p:cNvGrpSpPr>
              <a:grpSpLocks/>
            </p:cNvGrpSpPr>
            <p:nvPr/>
          </p:nvGrpSpPr>
          <p:grpSpPr bwMode="auto">
            <a:xfrm>
              <a:off x="2590" y="3112"/>
              <a:ext cx="743" cy="854"/>
              <a:chOff x="3836" y="3112"/>
              <a:chExt cx="743" cy="854"/>
            </a:xfrm>
          </p:grpSpPr>
          <p:sp>
            <p:nvSpPr>
              <p:cNvPr id="481289" name="Rectangle 9"/>
              <p:cNvSpPr>
                <a:spLocks noChangeArrowheads="1"/>
              </p:cNvSpPr>
              <p:nvPr/>
            </p:nvSpPr>
            <p:spPr bwMode="auto">
              <a:xfrm>
                <a:off x="3986" y="3112"/>
                <a:ext cx="427" cy="854"/>
              </a:xfrm>
              <a:prstGeom prst="rect">
                <a:avLst/>
              </a:prstGeom>
              <a:solidFill>
                <a:schemeClr val="bg1"/>
              </a:solidFill>
              <a:ln w="9525">
                <a:noFill/>
                <a:miter lim="800000"/>
                <a:headEnd/>
                <a:tailEnd/>
              </a:ln>
              <a:effectLst/>
            </p:spPr>
            <p:txBody>
              <a:bodyPr wrap="none" anchor="ctr"/>
              <a:lstStyle/>
              <a:p>
                <a:endParaRPr lang="en-GB"/>
              </a:p>
            </p:txBody>
          </p:sp>
          <p:sp>
            <p:nvSpPr>
              <p:cNvPr id="481290" name="AutoShape 10"/>
              <p:cNvSpPr>
                <a:spLocks noChangeArrowheads="1"/>
              </p:cNvSpPr>
              <p:nvPr/>
            </p:nvSpPr>
            <p:spPr bwMode="auto">
              <a:xfrm>
                <a:off x="3836" y="3143"/>
                <a:ext cx="333" cy="780"/>
              </a:xfrm>
              <a:prstGeom prst="roundRect">
                <a:avLst>
                  <a:gd name="adj" fmla="val 16667"/>
                </a:avLst>
              </a:prstGeom>
              <a:solidFill>
                <a:schemeClr val="accent2"/>
              </a:solidFill>
              <a:ln w="9525">
                <a:noFill/>
                <a:round/>
                <a:headEnd/>
                <a:tailEnd/>
              </a:ln>
              <a:effectLst/>
            </p:spPr>
            <p:txBody>
              <a:bodyPr wrap="none" anchor="ctr"/>
              <a:lstStyle/>
              <a:p>
                <a:endParaRPr lang="en-GB"/>
              </a:p>
            </p:txBody>
          </p:sp>
          <p:sp>
            <p:nvSpPr>
              <p:cNvPr id="481291" name="AutoShape 11"/>
              <p:cNvSpPr>
                <a:spLocks noChangeArrowheads="1"/>
              </p:cNvSpPr>
              <p:nvPr/>
            </p:nvSpPr>
            <p:spPr bwMode="auto">
              <a:xfrm>
                <a:off x="4246" y="3143"/>
                <a:ext cx="333" cy="780"/>
              </a:xfrm>
              <a:prstGeom prst="roundRect">
                <a:avLst>
                  <a:gd name="adj" fmla="val 16667"/>
                </a:avLst>
              </a:prstGeom>
              <a:solidFill>
                <a:schemeClr val="accent2"/>
              </a:solidFill>
              <a:ln w="9525">
                <a:noFill/>
                <a:round/>
                <a:headEnd/>
                <a:tailEnd/>
              </a:ln>
              <a:effectLst/>
            </p:spPr>
            <p:txBody>
              <a:bodyPr wrap="none" anchor="ctr"/>
              <a:lstStyle/>
              <a:p>
                <a:endParaRPr lang="en-GB"/>
              </a:p>
            </p:txBody>
          </p:sp>
        </p:grpSp>
        <p:sp>
          <p:nvSpPr>
            <p:cNvPr id="481292" name="Oval 12"/>
            <p:cNvSpPr>
              <a:spLocks noChangeArrowheads="1"/>
            </p:cNvSpPr>
            <p:nvPr/>
          </p:nvSpPr>
          <p:spPr bwMode="auto">
            <a:xfrm>
              <a:off x="2230" y="3967"/>
              <a:ext cx="556" cy="353"/>
            </a:xfrm>
            <a:prstGeom prst="ellipse">
              <a:avLst/>
            </a:prstGeom>
            <a:solidFill>
              <a:srgbClr val="FF0000"/>
            </a:solidFill>
            <a:ln w="9525">
              <a:noFill/>
              <a:round/>
              <a:headEnd/>
              <a:tailEnd/>
            </a:ln>
            <a:effectLst/>
          </p:spPr>
          <p:txBody>
            <a:bodyPr wrap="none" anchor="ctr"/>
            <a:lstStyle/>
            <a:p>
              <a:pPr algn="ctr"/>
              <a:r>
                <a:rPr lang="en-US">
                  <a:solidFill>
                    <a:schemeClr val="tx1"/>
                  </a:solidFill>
                  <a:latin typeface="Helvetica" pitchFamily="34" charset="0"/>
                </a:rPr>
                <a:t>Na</a:t>
              </a:r>
              <a:r>
                <a:rPr lang="en-US" sz="2000" baseline="30000">
                  <a:solidFill>
                    <a:schemeClr val="tx1"/>
                  </a:solidFill>
                  <a:latin typeface="Helvetica" pitchFamily="34" charset="0"/>
                </a:rPr>
                <a:t>+</a:t>
              </a:r>
            </a:p>
          </p:txBody>
        </p:sp>
        <p:sp>
          <p:nvSpPr>
            <p:cNvPr id="481293" name="Oval 13"/>
            <p:cNvSpPr>
              <a:spLocks noChangeArrowheads="1"/>
            </p:cNvSpPr>
            <p:nvPr/>
          </p:nvSpPr>
          <p:spPr bwMode="auto">
            <a:xfrm>
              <a:off x="2718" y="2744"/>
              <a:ext cx="556" cy="353"/>
            </a:xfrm>
            <a:prstGeom prst="ellipse">
              <a:avLst/>
            </a:prstGeom>
            <a:solidFill>
              <a:srgbClr val="FF0000"/>
            </a:solidFill>
            <a:ln w="9525">
              <a:noFill/>
              <a:round/>
              <a:headEnd/>
              <a:tailEnd/>
            </a:ln>
            <a:effectLst/>
          </p:spPr>
          <p:txBody>
            <a:bodyPr wrap="none" anchor="ctr"/>
            <a:lstStyle/>
            <a:p>
              <a:pPr algn="ctr"/>
              <a:r>
                <a:rPr lang="en-US" dirty="0">
                  <a:solidFill>
                    <a:schemeClr val="tx1"/>
                  </a:solidFill>
                  <a:latin typeface="Helvetica" pitchFamily="34" charset="0"/>
                </a:rPr>
                <a:t>Na</a:t>
              </a:r>
              <a:r>
                <a:rPr lang="en-US" sz="2000" baseline="30000" dirty="0">
                  <a:solidFill>
                    <a:schemeClr val="tx1"/>
                  </a:solidFill>
                  <a:latin typeface="Helvetica" pitchFamily="34" charset="0"/>
                </a:rPr>
                <a:t>+</a:t>
              </a:r>
            </a:p>
          </p:txBody>
        </p:sp>
        <p:sp>
          <p:nvSpPr>
            <p:cNvPr id="481294" name="Oval 14"/>
            <p:cNvSpPr>
              <a:spLocks noChangeArrowheads="1"/>
            </p:cNvSpPr>
            <p:nvPr/>
          </p:nvSpPr>
          <p:spPr bwMode="auto">
            <a:xfrm>
              <a:off x="3125" y="3862"/>
              <a:ext cx="556" cy="353"/>
            </a:xfrm>
            <a:prstGeom prst="ellipse">
              <a:avLst/>
            </a:prstGeom>
            <a:solidFill>
              <a:srgbClr val="FF0000"/>
            </a:solidFill>
            <a:ln w="9525">
              <a:noFill/>
              <a:round/>
              <a:headEnd/>
              <a:tailEnd/>
            </a:ln>
            <a:effectLst/>
          </p:spPr>
          <p:txBody>
            <a:bodyPr wrap="none" anchor="ctr"/>
            <a:lstStyle/>
            <a:p>
              <a:pPr algn="ctr"/>
              <a:r>
                <a:rPr lang="en-US">
                  <a:solidFill>
                    <a:schemeClr val="tx1"/>
                  </a:solidFill>
                  <a:latin typeface="Helvetica" pitchFamily="34" charset="0"/>
                </a:rPr>
                <a:t>Na</a:t>
              </a:r>
              <a:r>
                <a:rPr lang="en-US" sz="2000" baseline="30000">
                  <a:solidFill>
                    <a:schemeClr val="tx1"/>
                  </a:solidFill>
                  <a:latin typeface="Helvetica" pitchFamily="34" charset="0"/>
                </a:rPr>
                <a:t>+</a:t>
              </a:r>
            </a:p>
          </p:txBody>
        </p:sp>
        <p:sp>
          <p:nvSpPr>
            <p:cNvPr id="481295" name="Line 15"/>
            <p:cNvSpPr>
              <a:spLocks noChangeShapeType="1"/>
            </p:cNvSpPr>
            <p:nvPr/>
          </p:nvSpPr>
          <p:spPr bwMode="auto">
            <a:xfrm>
              <a:off x="2956" y="3132"/>
              <a:ext cx="0" cy="915"/>
            </a:xfrm>
            <a:prstGeom prst="line">
              <a:avLst/>
            </a:prstGeom>
            <a:noFill/>
            <a:ln w="38100">
              <a:solidFill>
                <a:schemeClr val="tx1"/>
              </a:solidFill>
              <a:round/>
              <a:headEnd/>
              <a:tailEnd type="triangle" w="med" len="med"/>
            </a:ln>
            <a:effectLst/>
          </p:spPr>
          <p:txBody>
            <a:bodyPr wrap="none" anchor="ctr"/>
            <a:lstStyle/>
            <a:p>
              <a:endParaRPr lang="en-GB"/>
            </a:p>
          </p:txBody>
        </p:sp>
      </p:grpSp>
      <p:grpSp>
        <p:nvGrpSpPr>
          <p:cNvPr id="5" name="Group 16"/>
          <p:cNvGrpSpPr>
            <a:grpSpLocks/>
          </p:cNvGrpSpPr>
          <p:nvPr/>
        </p:nvGrpSpPr>
        <p:grpSpPr bwMode="auto">
          <a:xfrm>
            <a:off x="7319963" y="4465638"/>
            <a:ext cx="1216025" cy="2249487"/>
            <a:chOff x="4611" y="2813"/>
            <a:chExt cx="766" cy="1417"/>
          </a:xfrm>
        </p:grpSpPr>
        <p:grpSp>
          <p:nvGrpSpPr>
            <p:cNvPr id="6" name="Group 17"/>
            <p:cNvGrpSpPr>
              <a:grpSpLocks/>
            </p:cNvGrpSpPr>
            <p:nvPr/>
          </p:nvGrpSpPr>
          <p:grpSpPr bwMode="auto">
            <a:xfrm>
              <a:off x="4611" y="3269"/>
              <a:ext cx="766" cy="460"/>
              <a:chOff x="563" y="3045"/>
              <a:chExt cx="4630" cy="460"/>
            </a:xfrm>
          </p:grpSpPr>
          <p:sp>
            <p:nvSpPr>
              <p:cNvPr id="481298" name="Rectangle 18"/>
              <p:cNvSpPr>
                <a:spLocks noChangeArrowheads="1"/>
              </p:cNvSpPr>
              <p:nvPr/>
            </p:nvSpPr>
            <p:spPr bwMode="auto">
              <a:xfrm>
                <a:off x="563" y="3045"/>
                <a:ext cx="4630" cy="203"/>
              </a:xfrm>
              <a:prstGeom prst="rect">
                <a:avLst/>
              </a:prstGeom>
              <a:solidFill>
                <a:srgbClr val="FF8100"/>
              </a:solidFill>
              <a:ln w="9525">
                <a:noFill/>
                <a:miter lim="800000"/>
                <a:headEnd/>
                <a:tailEnd/>
              </a:ln>
              <a:effectLst/>
            </p:spPr>
            <p:txBody>
              <a:bodyPr wrap="none" anchor="ctr"/>
              <a:lstStyle/>
              <a:p>
                <a:endParaRPr lang="en-GB"/>
              </a:p>
            </p:txBody>
          </p:sp>
          <p:sp>
            <p:nvSpPr>
              <p:cNvPr id="481299" name="Rectangle 19"/>
              <p:cNvSpPr>
                <a:spLocks noChangeArrowheads="1"/>
              </p:cNvSpPr>
              <p:nvPr/>
            </p:nvSpPr>
            <p:spPr bwMode="auto">
              <a:xfrm>
                <a:off x="563" y="3302"/>
                <a:ext cx="4630" cy="203"/>
              </a:xfrm>
              <a:prstGeom prst="rect">
                <a:avLst/>
              </a:prstGeom>
              <a:solidFill>
                <a:srgbClr val="FF8100"/>
              </a:solidFill>
              <a:ln w="9525">
                <a:noFill/>
                <a:miter lim="800000"/>
                <a:headEnd/>
                <a:tailEnd/>
              </a:ln>
              <a:effectLst/>
            </p:spPr>
            <p:txBody>
              <a:bodyPr wrap="none" anchor="ctr"/>
              <a:lstStyle/>
              <a:p>
                <a:endParaRPr lang="en-GB"/>
              </a:p>
            </p:txBody>
          </p:sp>
        </p:grpSp>
        <p:grpSp>
          <p:nvGrpSpPr>
            <p:cNvPr id="7" name="Group 20"/>
            <p:cNvGrpSpPr>
              <a:grpSpLocks/>
            </p:cNvGrpSpPr>
            <p:nvPr/>
          </p:nvGrpSpPr>
          <p:grpSpPr bwMode="auto">
            <a:xfrm>
              <a:off x="4622" y="2813"/>
              <a:ext cx="745" cy="1417"/>
              <a:chOff x="4608" y="2813"/>
              <a:chExt cx="745" cy="1417"/>
            </a:xfrm>
          </p:grpSpPr>
          <p:sp>
            <p:nvSpPr>
              <p:cNvPr id="481301" name="Oval 21"/>
              <p:cNvSpPr>
                <a:spLocks noChangeArrowheads="1"/>
              </p:cNvSpPr>
              <p:nvPr/>
            </p:nvSpPr>
            <p:spPr bwMode="auto">
              <a:xfrm>
                <a:off x="4621" y="2813"/>
                <a:ext cx="732" cy="535"/>
              </a:xfrm>
              <a:prstGeom prst="ellipse">
                <a:avLst/>
              </a:prstGeom>
              <a:solidFill>
                <a:srgbClr val="580098"/>
              </a:solidFill>
              <a:ln w="9525">
                <a:noFill/>
                <a:round/>
                <a:headEnd/>
                <a:tailEnd/>
              </a:ln>
              <a:effectLst/>
            </p:spPr>
            <p:txBody>
              <a:bodyPr wrap="none" anchor="ctr"/>
              <a:lstStyle/>
              <a:p>
                <a:pPr algn="ctr"/>
                <a:r>
                  <a:rPr lang="en-US" sz="6600" dirty="0">
                    <a:solidFill>
                      <a:schemeClr val="tx1"/>
                    </a:solidFill>
                    <a:latin typeface="Helvetica" pitchFamily="34" charset="0"/>
                  </a:rPr>
                  <a:t>-</a:t>
                </a:r>
              </a:p>
            </p:txBody>
          </p:sp>
          <p:sp>
            <p:nvSpPr>
              <p:cNvPr id="481302" name="Oval 22"/>
              <p:cNvSpPr>
                <a:spLocks noChangeArrowheads="1"/>
              </p:cNvSpPr>
              <p:nvPr/>
            </p:nvSpPr>
            <p:spPr bwMode="auto">
              <a:xfrm>
                <a:off x="4608" y="3695"/>
                <a:ext cx="732" cy="535"/>
              </a:xfrm>
              <a:prstGeom prst="ellipse">
                <a:avLst/>
              </a:prstGeom>
              <a:solidFill>
                <a:srgbClr val="FF0000"/>
              </a:solidFill>
              <a:ln w="9525">
                <a:noFill/>
                <a:round/>
                <a:headEnd/>
                <a:tailEnd/>
              </a:ln>
              <a:effectLst/>
            </p:spPr>
            <p:txBody>
              <a:bodyPr wrap="none" anchor="ctr"/>
              <a:lstStyle/>
              <a:p>
                <a:pPr algn="ctr"/>
                <a:r>
                  <a:rPr lang="en-US" sz="6600">
                    <a:solidFill>
                      <a:schemeClr val="tx1"/>
                    </a:solidFill>
                    <a:latin typeface="Helvetica" pitchFamily="34" charset="0"/>
                  </a:rPr>
                  <a:t>+</a:t>
                </a:r>
              </a:p>
            </p:txBody>
          </p:sp>
        </p:grpSp>
      </p:grpSp>
      <p:grpSp>
        <p:nvGrpSpPr>
          <p:cNvPr id="8" name="Group 23"/>
          <p:cNvGrpSpPr>
            <a:grpSpLocks/>
          </p:cNvGrpSpPr>
          <p:nvPr/>
        </p:nvGrpSpPr>
        <p:grpSpPr bwMode="auto">
          <a:xfrm>
            <a:off x="577850" y="4465638"/>
            <a:ext cx="1241425" cy="2249487"/>
            <a:chOff x="364" y="2813"/>
            <a:chExt cx="782" cy="1417"/>
          </a:xfrm>
        </p:grpSpPr>
        <p:grpSp>
          <p:nvGrpSpPr>
            <p:cNvPr id="9" name="Group 24"/>
            <p:cNvGrpSpPr>
              <a:grpSpLocks/>
            </p:cNvGrpSpPr>
            <p:nvPr/>
          </p:nvGrpSpPr>
          <p:grpSpPr bwMode="auto">
            <a:xfrm>
              <a:off x="380" y="3269"/>
              <a:ext cx="766" cy="460"/>
              <a:chOff x="563" y="3045"/>
              <a:chExt cx="4630" cy="460"/>
            </a:xfrm>
          </p:grpSpPr>
          <p:sp>
            <p:nvSpPr>
              <p:cNvPr id="481305" name="Rectangle 25"/>
              <p:cNvSpPr>
                <a:spLocks noChangeArrowheads="1"/>
              </p:cNvSpPr>
              <p:nvPr/>
            </p:nvSpPr>
            <p:spPr bwMode="auto">
              <a:xfrm>
                <a:off x="563" y="3045"/>
                <a:ext cx="4630" cy="203"/>
              </a:xfrm>
              <a:prstGeom prst="rect">
                <a:avLst/>
              </a:prstGeom>
              <a:solidFill>
                <a:srgbClr val="FF8100"/>
              </a:solidFill>
              <a:ln w="9525">
                <a:noFill/>
                <a:miter lim="800000"/>
                <a:headEnd/>
                <a:tailEnd/>
              </a:ln>
              <a:effectLst/>
            </p:spPr>
            <p:txBody>
              <a:bodyPr wrap="none" anchor="ctr"/>
              <a:lstStyle/>
              <a:p>
                <a:endParaRPr lang="en-GB"/>
              </a:p>
            </p:txBody>
          </p:sp>
          <p:sp>
            <p:nvSpPr>
              <p:cNvPr id="481306" name="Rectangle 26"/>
              <p:cNvSpPr>
                <a:spLocks noChangeArrowheads="1"/>
              </p:cNvSpPr>
              <p:nvPr/>
            </p:nvSpPr>
            <p:spPr bwMode="auto">
              <a:xfrm>
                <a:off x="563" y="3302"/>
                <a:ext cx="4630" cy="203"/>
              </a:xfrm>
              <a:prstGeom prst="rect">
                <a:avLst/>
              </a:prstGeom>
              <a:solidFill>
                <a:srgbClr val="FF8100"/>
              </a:solidFill>
              <a:ln w="9525">
                <a:noFill/>
                <a:miter lim="800000"/>
                <a:headEnd/>
                <a:tailEnd/>
              </a:ln>
              <a:effectLst/>
            </p:spPr>
            <p:txBody>
              <a:bodyPr wrap="none" anchor="ctr"/>
              <a:lstStyle/>
              <a:p>
                <a:endParaRPr lang="en-GB"/>
              </a:p>
            </p:txBody>
          </p:sp>
        </p:grpSp>
        <p:grpSp>
          <p:nvGrpSpPr>
            <p:cNvPr id="10" name="Group 27"/>
            <p:cNvGrpSpPr>
              <a:grpSpLocks/>
            </p:cNvGrpSpPr>
            <p:nvPr/>
          </p:nvGrpSpPr>
          <p:grpSpPr bwMode="auto">
            <a:xfrm>
              <a:off x="364" y="2813"/>
              <a:ext cx="745" cy="1417"/>
              <a:chOff x="364" y="2813"/>
              <a:chExt cx="745" cy="1417"/>
            </a:xfrm>
          </p:grpSpPr>
          <p:sp>
            <p:nvSpPr>
              <p:cNvPr id="481308" name="Oval 28"/>
              <p:cNvSpPr>
                <a:spLocks noChangeArrowheads="1"/>
              </p:cNvSpPr>
              <p:nvPr/>
            </p:nvSpPr>
            <p:spPr bwMode="auto">
              <a:xfrm>
                <a:off x="377" y="2813"/>
                <a:ext cx="732" cy="535"/>
              </a:xfrm>
              <a:prstGeom prst="ellipse">
                <a:avLst/>
              </a:prstGeom>
              <a:solidFill>
                <a:srgbClr val="FF0000"/>
              </a:solidFill>
              <a:ln w="9525">
                <a:noFill/>
                <a:round/>
                <a:headEnd/>
                <a:tailEnd/>
              </a:ln>
              <a:effectLst/>
            </p:spPr>
            <p:txBody>
              <a:bodyPr wrap="none" anchor="ctr"/>
              <a:lstStyle/>
              <a:p>
                <a:pPr algn="ctr"/>
                <a:r>
                  <a:rPr lang="en-US" sz="6600" dirty="0">
                    <a:solidFill>
                      <a:schemeClr val="tx1"/>
                    </a:solidFill>
                    <a:latin typeface="Helvetica" pitchFamily="34" charset="0"/>
                  </a:rPr>
                  <a:t>+</a:t>
                </a:r>
              </a:p>
            </p:txBody>
          </p:sp>
          <p:sp>
            <p:nvSpPr>
              <p:cNvPr id="481309" name="Oval 29"/>
              <p:cNvSpPr>
                <a:spLocks noChangeArrowheads="1"/>
              </p:cNvSpPr>
              <p:nvPr/>
            </p:nvSpPr>
            <p:spPr bwMode="auto">
              <a:xfrm>
                <a:off x="364" y="3695"/>
                <a:ext cx="732" cy="535"/>
              </a:xfrm>
              <a:prstGeom prst="ellipse">
                <a:avLst/>
              </a:prstGeom>
              <a:solidFill>
                <a:srgbClr val="580098"/>
              </a:solidFill>
              <a:ln w="9525">
                <a:noFill/>
                <a:round/>
                <a:headEnd/>
                <a:tailEnd/>
              </a:ln>
              <a:effectLst/>
            </p:spPr>
            <p:txBody>
              <a:bodyPr wrap="none" anchor="ctr"/>
              <a:lstStyle/>
              <a:p>
                <a:pPr algn="ctr"/>
                <a:r>
                  <a:rPr lang="en-US" sz="6600">
                    <a:solidFill>
                      <a:schemeClr val="tx1"/>
                    </a:solidFill>
                    <a:latin typeface="Helvetica" pitchFamily="34" charset="0"/>
                  </a:rPr>
                  <a:t>-</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283">
                                            <p:txEl>
                                              <p:pRg st="0" end="0"/>
                                            </p:txEl>
                                          </p:spTgt>
                                        </p:tgtEl>
                                        <p:attrNameLst>
                                          <p:attrName>style.visibility</p:attrName>
                                        </p:attrNameLst>
                                      </p:cBhvr>
                                      <p:to>
                                        <p:strVal val="visible"/>
                                      </p:to>
                                    </p:set>
                                    <p:anim calcmode="lin" valueType="num">
                                      <p:cBhvr additive="base">
                                        <p:cTn id="7" dur="2000" fill="hold"/>
                                        <p:tgtEl>
                                          <p:spTgt spid="48128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8128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81283">
                                            <p:txEl>
                                              <p:pRg st="1" end="1"/>
                                            </p:txEl>
                                          </p:spTgt>
                                        </p:tgtEl>
                                        <p:attrNameLst>
                                          <p:attrName>style.visibility</p:attrName>
                                        </p:attrNameLst>
                                      </p:cBhvr>
                                      <p:to>
                                        <p:strVal val="visible"/>
                                      </p:to>
                                    </p:set>
                                    <p:anim calcmode="lin" valueType="num">
                                      <p:cBhvr additive="base">
                                        <p:cTn id="11" dur="2000" fill="hold"/>
                                        <p:tgtEl>
                                          <p:spTgt spid="481283">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4812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81283">
                                            <p:txEl>
                                              <p:pRg st="3" end="3"/>
                                            </p:txEl>
                                          </p:spTgt>
                                        </p:tgtEl>
                                        <p:attrNameLst>
                                          <p:attrName>style.visibility</p:attrName>
                                        </p:attrNameLst>
                                      </p:cBhvr>
                                      <p:to>
                                        <p:strVal val="visible"/>
                                      </p:to>
                                    </p:set>
                                    <p:anim calcmode="lin" valueType="num">
                                      <p:cBhvr additive="base">
                                        <p:cTn id="21" dur="2000" fill="hold"/>
                                        <p:tgtEl>
                                          <p:spTgt spid="481283">
                                            <p:txEl>
                                              <p:pRg st="3" end="3"/>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4812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81283">
                                            <p:txEl>
                                              <p:pRg st="5" end="5"/>
                                            </p:txEl>
                                          </p:spTgt>
                                        </p:tgtEl>
                                        <p:attrNameLst>
                                          <p:attrName>style.visibility</p:attrName>
                                        </p:attrNameLst>
                                      </p:cBhvr>
                                      <p:to>
                                        <p:strVal val="visible"/>
                                      </p:to>
                                    </p:set>
                                    <p:anim calcmode="lin" valueType="num">
                                      <p:cBhvr additive="base">
                                        <p:cTn id="31" dur="2000" fill="hold"/>
                                        <p:tgtEl>
                                          <p:spTgt spid="481283">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4812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8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p:txBody>
          <a:bodyPr/>
          <a:lstStyle/>
          <a:p>
            <a:r>
              <a:rPr lang="en-US"/>
              <a:t>Depolarization</a:t>
            </a:r>
          </a:p>
        </p:txBody>
      </p:sp>
      <p:pic>
        <p:nvPicPr>
          <p:cNvPr id="485379" name="Picture 3" descr="volt4anim"/>
          <p:cNvPicPr>
            <a:picLocks noChangeAspect="1" noChangeArrowheads="1" noCrop="1"/>
          </p:cNvPicPr>
          <p:nvPr/>
        </p:nvPicPr>
        <p:blipFill>
          <a:blip r:embed="rId3" cstate="print"/>
          <a:srcRect/>
          <a:stretch>
            <a:fillRect/>
          </a:stretch>
        </p:blipFill>
        <p:spPr bwMode="auto">
          <a:xfrm>
            <a:off x="381000" y="2362200"/>
            <a:ext cx="8305800" cy="300196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48000" y="823913"/>
            <a:ext cx="1419225" cy="3883025"/>
            <a:chOff x="1920" y="519"/>
            <a:chExt cx="894" cy="2446"/>
          </a:xfrm>
        </p:grpSpPr>
        <p:sp>
          <p:nvSpPr>
            <p:cNvPr id="47125" name="Arc 3"/>
            <p:cNvSpPr>
              <a:spLocks/>
            </p:cNvSpPr>
            <p:nvPr/>
          </p:nvSpPr>
          <p:spPr bwMode="auto">
            <a:xfrm rot="10800000">
              <a:off x="1920" y="2599"/>
              <a:ext cx="765" cy="366"/>
            </a:xfrm>
            <a:custGeom>
              <a:avLst/>
              <a:gdLst>
                <a:gd name="T0" fmla="*/ 1 w 21600"/>
                <a:gd name="T1" fmla="*/ 0 h 21659"/>
                <a:gd name="T2" fmla="*/ 0 w 21600"/>
                <a:gd name="T3" fmla="*/ 0 h 21659"/>
                <a:gd name="T4" fmla="*/ 0 w 21600"/>
                <a:gd name="T5" fmla="*/ 0 h 21659"/>
                <a:gd name="T6" fmla="*/ 0 60000 65536"/>
                <a:gd name="T7" fmla="*/ 0 60000 65536"/>
                <a:gd name="T8" fmla="*/ 0 60000 65536"/>
                <a:gd name="T9" fmla="*/ 0 w 21600"/>
                <a:gd name="T10" fmla="*/ 0 h 21659"/>
                <a:gd name="T11" fmla="*/ 21600 w 21600"/>
                <a:gd name="T12" fmla="*/ 21659 h 21659"/>
              </a:gdLst>
              <a:ahLst/>
              <a:cxnLst>
                <a:cxn ang="T6">
                  <a:pos x="T0" y="T1"/>
                </a:cxn>
                <a:cxn ang="T7">
                  <a:pos x="T2" y="T3"/>
                </a:cxn>
                <a:cxn ang="T8">
                  <a:pos x="T4" y="T5"/>
                </a:cxn>
              </a:cxnLst>
              <a:rect l="T9" t="T10" r="T11" b="T12"/>
              <a:pathLst>
                <a:path w="21600" h="21659" fill="none" extrusionOk="0">
                  <a:moveTo>
                    <a:pt x="21599" y="0"/>
                  </a:moveTo>
                  <a:cubicBezTo>
                    <a:pt x="21599" y="19"/>
                    <a:pt x="21600" y="39"/>
                    <a:pt x="21600" y="59"/>
                  </a:cubicBezTo>
                  <a:cubicBezTo>
                    <a:pt x="21600" y="11988"/>
                    <a:pt x="11929" y="21658"/>
                    <a:pt x="0" y="21659"/>
                  </a:cubicBezTo>
                </a:path>
                <a:path w="21600" h="21659" stroke="0" extrusionOk="0">
                  <a:moveTo>
                    <a:pt x="21599" y="0"/>
                  </a:moveTo>
                  <a:cubicBezTo>
                    <a:pt x="21599" y="19"/>
                    <a:pt x="21600" y="39"/>
                    <a:pt x="21600" y="59"/>
                  </a:cubicBezTo>
                  <a:cubicBezTo>
                    <a:pt x="21600" y="11988"/>
                    <a:pt x="11929" y="21658"/>
                    <a:pt x="0" y="21659"/>
                  </a:cubicBezTo>
                  <a:lnTo>
                    <a:pt x="0" y="59"/>
                  </a:lnTo>
                  <a:close/>
                </a:path>
              </a:pathLst>
            </a:custGeom>
            <a:noFill/>
            <a:ln w="50800">
              <a:solidFill>
                <a:schemeClr val="accent2"/>
              </a:solidFill>
              <a:prstDash val="dash"/>
              <a:round/>
              <a:headEnd/>
              <a:tailEnd/>
            </a:ln>
          </p:spPr>
          <p:txBody>
            <a:bodyPr wrap="none" anchor="ctr"/>
            <a:lstStyle/>
            <a:p>
              <a:endParaRPr lang="en-US"/>
            </a:p>
          </p:txBody>
        </p:sp>
        <p:sp>
          <p:nvSpPr>
            <p:cNvPr id="47126" name="Arc 4"/>
            <p:cNvSpPr>
              <a:spLocks/>
            </p:cNvSpPr>
            <p:nvPr/>
          </p:nvSpPr>
          <p:spPr bwMode="auto">
            <a:xfrm rot="10800000">
              <a:off x="2718" y="519"/>
              <a:ext cx="96" cy="2119"/>
            </a:xfrm>
            <a:custGeom>
              <a:avLst/>
              <a:gdLst>
                <a:gd name="T0" fmla="*/ 0 w 21600"/>
                <a:gd name="T1" fmla="*/ 20 h 21599"/>
                <a:gd name="T2" fmla="*/ 0 w 21600"/>
                <a:gd name="T3" fmla="*/ 0 h 21599"/>
                <a:gd name="T4" fmla="*/ 0 w 21600"/>
                <a:gd name="T5" fmla="*/ 2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89"/>
                  </a:moveTo>
                  <a:cubicBezTo>
                    <a:pt x="5" y="9751"/>
                    <a:pt x="9537" y="124"/>
                    <a:pt x="21374" y="0"/>
                  </a:cubicBezTo>
                </a:path>
                <a:path w="21600" h="21599" stroke="0" extrusionOk="0">
                  <a:moveTo>
                    <a:pt x="0" y="21589"/>
                  </a:moveTo>
                  <a:cubicBezTo>
                    <a:pt x="5" y="9751"/>
                    <a:pt x="9537" y="124"/>
                    <a:pt x="21374" y="0"/>
                  </a:cubicBezTo>
                  <a:lnTo>
                    <a:pt x="21600" y="21599"/>
                  </a:lnTo>
                  <a:close/>
                </a:path>
              </a:pathLst>
            </a:custGeom>
            <a:noFill/>
            <a:ln w="50800">
              <a:solidFill>
                <a:schemeClr val="accent2"/>
              </a:solidFill>
              <a:prstDash val="dash"/>
              <a:round/>
              <a:headEnd/>
              <a:tailEnd/>
            </a:ln>
          </p:spPr>
          <p:txBody>
            <a:bodyPr wrap="none" anchor="ctr"/>
            <a:lstStyle/>
            <a:p>
              <a:endParaRPr lang="en-US"/>
            </a:p>
          </p:txBody>
        </p:sp>
      </p:grpSp>
      <p:grpSp>
        <p:nvGrpSpPr>
          <p:cNvPr id="3" name="Group 5"/>
          <p:cNvGrpSpPr>
            <a:grpSpLocks/>
          </p:cNvGrpSpPr>
          <p:nvPr/>
        </p:nvGrpSpPr>
        <p:grpSpPr bwMode="auto">
          <a:xfrm>
            <a:off x="4643438" y="4505325"/>
            <a:ext cx="3001962" cy="577850"/>
            <a:chOff x="2893" y="2838"/>
            <a:chExt cx="1891" cy="364"/>
          </a:xfrm>
        </p:grpSpPr>
        <p:sp>
          <p:nvSpPr>
            <p:cNvPr id="47122" name="Arc 6"/>
            <p:cNvSpPr>
              <a:spLocks/>
            </p:cNvSpPr>
            <p:nvPr/>
          </p:nvSpPr>
          <p:spPr bwMode="auto">
            <a:xfrm>
              <a:off x="2893" y="2838"/>
              <a:ext cx="579" cy="364"/>
            </a:xfrm>
            <a:custGeom>
              <a:avLst/>
              <a:gdLst>
                <a:gd name="T0" fmla="*/ 0 w 21600"/>
                <a:gd name="T1" fmla="*/ 0 h 21660"/>
                <a:gd name="T2" fmla="*/ 0 w 21600"/>
                <a:gd name="T3" fmla="*/ 0 h 21660"/>
                <a:gd name="T4" fmla="*/ 0 w 21600"/>
                <a:gd name="T5" fmla="*/ 0 h 21660"/>
                <a:gd name="T6" fmla="*/ 0 60000 65536"/>
                <a:gd name="T7" fmla="*/ 0 60000 65536"/>
                <a:gd name="T8" fmla="*/ 0 60000 65536"/>
                <a:gd name="T9" fmla="*/ 0 w 21600"/>
                <a:gd name="T10" fmla="*/ 0 h 21660"/>
                <a:gd name="T11" fmla="*/ 21600 w 21600"/>
                <a:gd name="T12" fmla="*/ 21660 h 21660"/>
              </a:gdLst>
              <a:ahLst/>
              <a:cxnLst>
                <a:cxn ang="T6">
                  <a:pos x="T0" y="T1"/>
                </a:cxn>
                <a:cxn ang="T7">
                  <a:pos x="T2" y="T3"/>
                </a:cxn>
                <a:cxn ang="T8">
                  <a:pos x="T4" y="T5"/>
                </a:cxn>
              </a:cxnLst>
              <a:rect l="T9" t="T10" r="T11" b="T12"/>
              <a:pathLst>
                <a:path w="21600" h="21660" fill="none" extrusionOk="0">
                  <a:moveTo>
                    <a:pt x="21563" y="21659"/>
                  </a:moveTo>
                  <a:cubicBezTo>
                    <a:pt x="9648" y="21639"/>
                    <a:pt x="0" y="11974"/>
                    <a:pt x="0" y="60"/>
                  </a:cubicBezTo>
                  <a:cubicBezTo>
                    <a:pt x="-1" y="40"/>
                    <a:pt x="0" y="20"/>
                    <a:pt x="0" y="0"/>
                  </a:cubicBezTo>
                </a:path>
                <a:path w="21600" h="21660" stroke="0" extrusionOk="0">
                  <a:moveTo>
                    <a:pt x="21563" y="21659"/>
                  </a:moveTo>
                  <a:cubicBezTo>
                    <a:pt x="9648" y="21639"/>
                    <a:pt x="0" y="11974"/>
                    <a:pt x="0" y="60"/>
                  </a:cubicBezTo>
                  <a:cubicBezTo>
                    <a:pt x="-1" y="40"/>
                    <a:pt x="0" y="20"/>
                    <a:pt x="0" y="0"/>
                  </a:cubicBezTo>
                  <a:lnTo>
                    <a:pt x="21600" y="60"/>
                  </a:lnTo>
                  <a:close/>
                </a:path>
              </a:pathLst>
            </a:custGeom>
            <a:noFill/>
            <a:ln w="38100">
              <a:solidFill>
                <a:srgbClr val="FF3300"/>
              </a:solidFill>
              <a:prstDash val="dash"/>
              <a:round/>
              <a:headEnd/>
              <a:tailEnd/>
            </a:ln>
          </p:spPr>
          <p:txBody>
            <a:bodyPr wrap="none" anchor="ctr"/>
            <a:lstStyle/>
            <a:p>
              <a:endParaRPr lang="en-US"/>
            </a:p>
          </p:txBody>
        </p:sp>
        <p:sp>
          <p:nvSpPr>
            <p:cNvPr id="47123" name="Arc 7"/>
            <p:cNvSpPr>
              <a:spLocks/>
            </p:cNvSpPr>
            <p:nvPr/>
          </p:nvSpPr>
          <p:spPr bwMode="auto">
            <a:xfrm>
              <a:off x="3444" y="3095"/>
              <a:ext cx="542" cy="99"/>
            </a:xfrm>
            <a:custGeom>
              <a:avLst/>
              <a:gdLst>
                <a:gd name="T0" fmla="*/ 0 w 21600"/>
                <a:gd name="T1" fmla="*/ 0 h 21819"/>
                <a:gd name="T2" fmla="*/ 0 w 21600"/>
                <a:gd name="T3" fmla="*/ 0 h 21819"/>
                <a:gd name="T4" fmla="*/ 0 w 21600"/>
                <a:gd name="T5" fmla="*/ 0 h 21819"/>
                <a:gd name="T6" fmla="*/ 0 60000 65536"/>
                <a:gd name="T7" fmla="*/ 0 60000 65536"/>
                <a:gd name="T8" fmla="*/ 0 60000 65536"/>
                <a:gd name="T9" fmla="*/ 0 w 21600"/>
                <a:gd name="T10" fmla="*/ 0 h 21819"/>
                <a:gd name="T11" fmla="*/ 21600 w 21600"/>
                <a:gd name="T12" fmla="*/ 21819 h 21819"/>
              </a:gdLst>
              <a:ahLst/>
              <a:cxnLst>
                <a:cxn ang="T6">
                  <a:pos x="T0" y="T1"/>
                </a:cxn>
                <a:cxn ang="T7">
                  <a:pos x="T2" y="T3"/>
                </a:cxn>
                <a:cxn ang="T8">
                  <a:pos x="T4" y="T5"/>
                </a:cxn>
              </a:cxnLst>
              <a:rect l="T9" t="T10" r="T11" b="T12"/>
              <a:pathLst>
                <a:path w="21600" h="21819" fill="none" extrusionOk="0">
                  <a:moveTo>
                    <a:pt x="21598" y="0"/>
                  </a:moveTo>
                  <a:cubicBezTo>
                    <a:pt x="21599" y="72"/>
                    <a:pt x="21600" y="145"/>
                    <a:pt x="21600" y="219"/>
                  </a:cubicBezTo>
                  <a:cubicBezTo>
                    <a:pt x="21600" y="12148"/>
                    <a:pt x="11929" y="21818"/>
                    <a:pt x="0" y="21819"/>
                  </a:cubicBezTo>
                </a:path>
                <a:path w="21600" h="21819" stroke="0" extrusionOk="0">
                  <a:moveTo>
                    <a:pt x="21598" y="0"/>
                  </a:moveTo>
                  <a:cubicBezTo>
                    <a:pt x="21599" y="72"/>
                    <a:pt x="21600" y="145"/>
                    <a:pt x="21600" y="219"/>
                  </a:cubicBezTo>
                  <a:cubicBezTo>
                    <a:pt x="21600" y="12148"/>
                    <a:pt x="11929" y="21818"/>
                    <a:pt x="0" y="21819"/>
                  </a:cubicBezTo>
                  <a:lnTo>
                    <a:pt x="0" y="219"/>
                  </a:lnTo>
                  <a:close/>
                </a:path>
              </a:pathLst>
            </a:custGeom>
            <a:noFill/>
            <a:ln w="38100">
              <a:solidFill>
                <a:srgbClr val="FF3300"/>
              </a:solidFill>
              <a:prstDash val="dash"/>
              <a:round/>
              <a:headEnd/>
              <a:tailEnd/>
            </a:ln>
          </p:spPr>
          <p:txBody>
            <a:bodyPr wrap="none" anchor="ctr"/>
            <a:lstStyle/>
            <a:p>
              <a:endParaRPr lang="en-US"/>
            </a:p>
          </p:txBody>
        </p:sp>
        <p:sp>
          <p:nvSpPr>
            <p:cNvPr id="47124" name="Arc 8"/>
            <p:cNvSpPr>
              <a:spLocks/>
            </p:cNvSpPr>
            <p:nvPr/>
          </p:nvSpPr>
          <p:spPr bwMode="auto">
            <a:xfrm>
              <a:off x="4020" y="2997"/>
              <a:ext cx="764" cy="99"/>
            </a:xfrm>
            <a:custGeom>
              <a:avLst/>
              <a:gdLst>
                <a:gd name="T0" fmla="*/ 0 w 21599"/>
                <a:gd name="T1" fmla="*/ 0 h 21600"/>
                <a:gd name="T2" fmla="*/ 1 w 21599"/>
                <a:gd name="T3" fmla="*/ 0 h 21600"/>
                <a:gd name="T4" fmla="*/ 1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0" y="21381"/>
                  </a:moveTo>
                  <a:cubicBezTo>
                    <a:pt x="120" y="9548"/>
                    <a:pt x="9738" y="15"/>
                    <a:pt x="21571" y="0"/>
                  </a:cubicBezTo>
                </a:path>
                <a:path w="21599" h="21600" stroke="0" extrusionOk="0">
                  <a:moveTo>
                    <a:pt x="0" y="21381"/>
                  </a:moveTo>
                  <a:cubicBezTo>
                    <a:pt x="120" y="9548"/>
                    <a:pt x="9738" y="15"/>
                    <a:pt x="21571" y="0"/>
                  </a:cubicBezTo>
                  <a:lnTo>
                    <a:pt x="21599" y="21600"/>
                  </a:lnTo>
                  <a:close/>
                </a:path>
              </a:pathLst>
            </a:custGeom>
            <a:noFill/>
            <a:ln w="38100">
              <a:solidFill>
                <a:srgbClr val="FF3300"/>
              </a:solidFill>
              <a:prstDash val="dash"/>
              <a:round/>
              <a:headEnd/>
              <a:tailEnd/>
            </a:ln>
          </p:spPr>
          <p:txBody>
            <a:bodyPr wrap="none" anchor="ctr"/>
            <a:lstStyle/>
            <a:p>
              <a:endParaRPr lang="en-US"/>
            </a:p>
          </p:txBody>
        </p:sp>
      </p:grpSp>
      <p:sp>
        <p:nvSpPr>
          <p:cNvPr id="47108" name="Arc 9"/>
          <p:cNvSpPr>
            <a:spLocks/>
          </p:cNvSpPr>
          <p:nvPr/>
        </p:nvSpPr>
        <p:spPr bwMode="auto">
          <a:xfrm>
            <a:off x="4464050" y="822325"/>
            <a:ext cx="161925" cy="3752850"/>
          </a:xfrm>
          <a:custGeom>
            <a:avLst/>
            <a:gdLst>
              <a:gd name="T0" fmla="*/ 0 w 21815"/>
              <a:gd name="T1" fmla="*/ 5252426 h 21600"/>
              <a:gd name="T2" fmla="*/ 8921367 w 21815"/>
              <a:gd name="T3" fmla="*/ 2147483647 h 21600"/>
              <a:gd name="T4" fmla="*/ 87936 w 21815"/>
              <a:gd name="T5" fmla="*/ 2147483647 h 21600"/>
              <a:gd name="T6" fmla="*/ 0 60000 65536"/>
              <a:gd name="T7" fmla="*/ 0 60000 65536"/>
              <a:gd name="T8" fmla="*/ 0 60000 65536"/>
              <a:gd name="T9" fmla="*/ 0 w 21815"/>
              <a:gd name="T10" fmla="*/ 0 h 21600"/>
              <a:gd name="T11" fmla="*/ 21815 w 21815"/>
              <a:gd name="T12" fmla="*/ 21600 h 21600"/>
            </a:gdLst>
            <a:ahLst/>
            <a:cxnLst>
              <a:cxn ang="T6">
                <a:pos x="T0" y="T1"/>
              </a:cxn>
              <a:cxn ang="T7">
                <a:pos x="T2" y="T3"/>
              </a:cxn>
              <a:cxn ang="T8">
                <a:pos x="T4" y="T5"/>
              </a:cxn>
            </a:cxnLst>
            <a:rect l="T9" t="T10" r="T11" b="T12"/>
            <a:pathLst>
              <a:path w="21815" h="21600" fill="none" extrusionOk="0">
                <a:moveTo>
                  <a:pt x="0" y="1"/>
                </a:moveTo>
                <a:cubicBezTo>
                  <a:pt x="71" y="0"/>
                  <a:pt x="143" y="-1"/>
                  <a:pt x="215" y="0"/>
                </a:cubicBezTo>
                <a:cubicBezTo>
                  <a:pt x="12140" y="0"/>
                  <a:pt x="21810" y="9665"/>
                  <a:pt x="21814" y="21591"/>
                </a:cubicBezTo>
              </a:path>
              <a:path w="21815" h="21600" stroke="0" extrusionOk="0">
                <a:moveTo>
                  <a:pt x="0" y="1"/>
                </a:moveTo>
                <a:cubicBezTo>
                  <a:pt x="71" y="0"/>
                  <a:pt x="143" y="-1"/>
                  <a:pt x="215" y="0"/>
                </a:cubicBezTo>
                <a:cubicBezTo>
                  <a:pt x="12140" y="0"/>
                  <a:pt x="21810" y="9665"/>
                  <a:pt x="21814" y="21591"/>
                </a:cubicBezTo>
                <a:lnTo>
                  <a:pt x="215" y="21600"/>
                </a:lnTo>
                <a:close/>
              </a:path>
            </a:pathLst>
          </a:custGeom>
          <a:noFill/>
          <a:ln w="76200" cap="rnd">
            <a:solidFill>
              <a:schemeClr val="tx2"/>
            </a:solidFill>
            <a:round/>
            <a:headEnd/>
            <a:tailEnd/>
          </a:ln>
        </p:spPr>
        <p:txBody>
          <a:bodyPr wrap="none" anchor="ctr"/>
          <a:lstStyle/>
          <a:p>
            <a:endParaRPr lang="en-US"/>
          </a:p>
        </p:txBody>
      </p:sp>
      <p:sp>
        <p:nvSpPr>
          <p:cNvPr id="47109" name="Rectangle 10"/>
          <p:cNvSpPr>
            <a:spLocks noChangeArrowheads="1"/>
          </p:cNvSpPr>
          <p:nvPr/>
        </p:nvSpPr>
        <p:spPr bwMode="auto">
          <a:xfrm>
            <a:off x="593725" y="4476750"/>
            <a:ext cx="655638" cy="515938"/>
          </a:xfrm>
          <a:prstGeom prst="rect">
            <a:avLst/>
          </a:prstGeom>
          <a:noFill/>
          <a:ln w="25400">
            <a:noFill/>
            <a:miter lim="800000"/>
            <a:headEnd/>
            <a:tailEnd/>
          </a:ln>
        </p:spPr>
        <p:txBody>
          <a:bodyPr wrap="none" lIns="90488" tIns="44450" rIns="90488" bIns="44450">
            <a:spAutoFit/>
          </a:bodyPr>
          <a:lstStyle/>
          <a:p>
            <a:r>
              <a:rPr lang="en-US" sz="2800" b="1" dirty="0">
                <a:latin typeface="Century Gothic" pitchFamily="34" charset="0"/>
              </a:rPr>
              <a:t>-70</a:t>
            </a:r>
          </a:p>
        </p:txBody>
      </p:sp>
      <p:sp>
        <p:nvSpPr>
          <p:cNvPr id="47110" name="Rectangle 11"/>
          <p:cNvSpPr>
            <a:spLocks noChangeArrowheads="1"/>
          </p:cNvSpPr>
          <p:nvPr/>
        </p:nvSpPr>
        <p:spPr bwMode="auto">
          <a:xfrm>
            <a:off x="593725" y="3717925"/>
            <a:ext cx="655638" cy="515938"/>
          </a:xfrm>
          <a:prstGeom prst="rect">
            <a:avLst/>
          </a:prstGeom>
          <a:noFill/>
          <a:ln w="25400">
            <a:noFill/>
            <a:miter lim="800000"/>
            <a:headEnd/>
            <a:tailEnd/>
          </a:ln>
        </p:spPr>
        <p:txBody>
          <a:bodyPr wrap="none" lIns="90488" tIns="44450" rIns="90488" bIns="44450">
            <a:spAutoFit/>
          </a:bodyPr>
          <a:lstStyle/>
          <a:p>
            <a:r>
              <a:rPr lang="en-US" sz="2800" b="1" dirty="0">
                <a:latin typeface="Century Gothic" pitchFamily="34" charset="0"/>
              </a:rPr>
              <a:t>-60</a:t>
            </a:r>
          </a:p>
        </p:txBody>
      </p:sp>
      <p:sp>
        <p:nvSpPr>
          <p:cNvPr id="47111" name="Rectangle 12"/>
          <p:cNvSpPr>
            <a:spLocks noChangeArrowheads="1"/>
          </p:cNvSpPr>
          <p:nvPr/>
        </p:nvSpPr>
        <p:spPr bwMode="auto">
          <a:xfrm>
            <a:off x="909638" y="1690688"/>
            <a:ext cx="358775" cy="515937"/>
          </a:xfrm>
          <a:prstGeom prst="rect">
            <a:avLst/>
          </a:prstGeom>
          <a:noFill/>
          <a:ln w="25400">
            <a:noFill/>
            <a:miter lim="800000"/>
            <a:headEnd/>
            <a:tailEnd/>
          </a:ln>
        </p:spPr>
        <p:txBody>
          <a:bodyPr wrap="none" lIns="90488" tIns="44450" rIns="90488" bIns="44450">
            <a:spAutoFit/>
          </a:bodyPr>
          <a:lstStyle/>
          <a:p>
            <a:r>
              <a:rPr lang="en-US" sz="2800" b="1">
                <a:latin typeface="Century Gothic" pitchFamily="34" charset="0"/>
              </a:rPr>
              <a:t>0</a:t>
            </a:r>
          </a:p>
        </p:txBody>
      </p:sp>
      <p:sp>
        <p:nvSpPr>
          <p:cNvPr id="47112" name="Rectangle 13"/>
          <p:cNvSpPr>
            <a:spLocks noChangeArrowheads="1"/>
          </p:cNvSpPr>
          <p:nvPr/>
        </p:nvSpPr>
        <p:spPr bwMode="auto">
          <a:xfrm>
            <a:off x="496888" y="601663"/>
            <a:ext cx="798296" cy="520655"/>
          </a:xfrm>
          <a:prstGeom prst="rect">
            <a:avLst/>
          </a:prstGeom>
          <a:noFill/>
          <a:ln w="25400">
            <a:noFill/>
            <a:miter lim="800000"/>
            <a:headEnd/>
            <a:tailEnd/>
          </a:ln>
        </p:spPr>
        <p:txBody>
          <a:bodyPr wrap="none" lIns="90488" tIns="44450" rIns="90488" bIns="44450">
            <a:spAutoFit/>
          </a:bodyPr>
          <a:lstStyle/>
          <a:p>
            <a:r>
              <a:rPr lang="en-US" sz="2800" b="1" dirty="0" smtClean="0">
                <a:latin typeface="Century Gothic" pitchFamily="34" charset="0"/>
              </a:rPr>
              <a:t>+35</a:t>
            </a:r>
            <a:endParaRPr lang="en-US" sz="2800" b="1" dirty="0">
              <a:latin typeface="Century Gothic" pitchFamily="34" charset="0"/>
            </a:endParaRPr>
          </a:p>
        </p:txBody>
      </p:sp>
      <p:sp>
        <p:nvSpPr>
          <p:cNvPr id="47113" name="Rectangle 14"/>
          <p:cNvSpPr>
            <a:spLocks noChangeArrowheads="1"/>
          </p:cNvSpPr>
          <p:nvPr/>
        </p:nvSpPr>
        <p:spPr bwMode="auto">
          <a:xfrm>
            <a:off x="593725" y="5141913"/>
            <a:ext cx="655638" cy="515937"/>
          </a:xfrm>
          <a:prstGeom prst="rect">
            <a:avLst/>
          </a:prstGeom>
          <a:noFill/>
          <a:ln w="25400">
            <a:noFill/>
            <a:miter lim="800000"/>
            <a:headEnd/>
            <a:tailEnd/>
          </a:ln>
        </p:spPr>
        <p:txBody>
          <a:bodyPr wrap="none" lIns="90488" tIns="44450" rIns="90488" bIns="44450">
            <a:spAutoFit/>
          </a:bodyPr>
          <a:lstStyle/>
          <a:p>
            <a:r>
              <a:rPr lang="en-US" sz="2800" b="1" dirty="0">
                <a:latin typeface="Century Gothic" pitchFamily="34" charset="0"/>
              </a:rPr>
              <a:t>-80</a:t>
            </a:r>
          </a:p>
        </p:txBody>
      </p:sp>
      <p:grpSp>
        <p:nvGrpSpPr>
          <p:cNvPr id="4" name="Group 15"/>
          <p:cNvGrpSpPr>
            <a:grpSpLocks/>
          </p:cNvGrpSpPr>
          <p:nvPr/>
        </p:nvGrpSpPr>
        <p:grpSpPr bwMode="auto">
          <a:xfrm>
            <a:off x="1752600" y="355600"/>
            <a:ext cx="7137400" cy="5232400"/>
            <a:chOff x="1104" y="224"/>
            <a:chExt cx="4496" cy="3296"/>
          </a:xfrm>
        </p:grpSpPr>
        <p:sp>
          <p:nvSpPr>
            <p:cNvPr id="47118" name="Line 16"/>
            <p:cNvSpPr>
              <a:spLocks noChangeShapeType="1"/>
            </p:cNvSpPr>
            <p:nvPr/>
          </p:nvSpPr>
          <p:spPr bwMode="auto">
            <a:xfrm flipV="1">
              <a:off x="1104" y="224"/>
              <a:ext cx="0" cy="3296"/>
            </a:xfrm>
            <a:prstGeom prst="line">
              <a:avLst/>
            </a:prstGeom>
            <a:noFill/>
            <a:ln w="50800">
              <a:solidFill>
                <a:schemeClr val="bg2"/>
              </a:solidFill>
              <a:round/>
              <a:headEnd/>
              <a:tailEnd/>
            </a:ln>
          </p:spPr>
          <p:txBody>
            <a:bodyPr wrap="none" anchor="ctr"/>
            <a:lstStyle/>
            <a:p>
              <a:endParaRPr lang="en-US"/>
            </a:p>
          </p:txBody>
        </p:sp>
        <p:grpSp>
          <p:nvGrpSpPr>
            <p:cNvPr id="5" name="Group 17"/>
            <p:cNvGrpSpPr>
              <a:grpSpLocks/>
            </p:cNvGrpSpPr>
            <p:nvPr/>
          </p:nvGrpSpPr>
          <p:grpSpPr bwMode="auto">
            <a:xfrm>
              <a:off x="1120" y="2960"/>
              <a:ext cx="4480" cy="544"/>
              <a:chOff x="1120" y="2960"/>
              <a:chExt cx="4480" cy="544"/>
            </a:xfrm>
          </p:grpSpPr>
          <p:sp>
            <p:nvSpPr>
              <p:cNvPr id="47120" name="Line 18"/>
              <p:cNvSpPr>
                <a:spLocks noChangeShapeType="1"/>
              </p:cNvSpPr>
              <p:nvPr/>
            </p:nvSpPr>
            <p:spPr bwMode="auto">
              <a:xfrm>
                <a:off x="1120" y="3504"/>
                <a:ext cx="4480" cy="0"/>
              </a:xfrm>
              <a:prstGeom prst="line">
                <a:avLst/>
              </a:prstGeom>
              <a:noFill/>
              <a:ln w="50800">
                <a:solidFill>
                  <a:schemeClr val="bg2"/>
                </a:solidFill>
                <a:round/>
                <a:headEnd/>
                <a:tailEnd/>
              </a:ln>
            </p:spPr>
            <p:txBody>
              <a:bodyPr wrap="none" anchor="ctr"/>
              <a:lstStyle/>
              <a:p>
                <a:endParaRPr lang="en-US"/>
              </a:p>
            </p:txBody>
          </p:sp>
          <p:sp>
            <p:nvSpPr>
              <p:cNvPr id="47121" name="Line 19"/>
              <p:cNvSpPr>
                <a:spLocks noChangeShapeType="1"/>
              </p:cNvSpPr>
              <p:nvPr/>
            </p:nvSpPr>
            <p:spPr bwMode="auto">
              <a:xfrm flipV="1">
                <a:off x="1205" y="2960"/>
                <a:ext cx="4251" cy="36"/>
              </a:xfrm>
              <a:prstGeom prst="line">
                <a:avLst/>
              </a:prstGeom>
              <a:noFill/>
              <a:ln w="50800">
                <a:solidFill>
                  <a:schemeClr val="bg2"/>
                </a:solidFill>
                <a:prstDash val="dash"/>
                <a:round/>
                <a:headEnd/>
                <a:tailEnd/>
              </a:ln>
            </p:spPr>
            <p:txBody>
              <a:bodyPr wrap="none" anchor="ctr"/>
              <a:lstStyle/>
              <a:p>
                <a:endParaRPr lang="en-US"/>
              </a:p>
            </p:txBody>
          </p:sp>
        </p:grpSp>
      </p:grpSp>
      <p:sp>
        <p:nvSpPr>
          <p:cNvPr id="47115" name="Rectangle 20"/>
          <p:cNvSpPr>
            <a:spLocks noChangeArrowheads="1"/>
          </p:cNvSpPr>
          <p:nvPr/>
        </p:nvSpPr>
        <p:spPr bwMode="auto">
          <a:xfrm>
            <a:off x="4252913" y="5807075"/>
            <a:ext cx="1109662" cy="515938"/>
          </a:xfrm>
          <a:prstGeom prst="rect">
            <a:avLst/>
          </a:prstGeom>
          <a:noFill/>
          <a:ln w="12700">
            <a:noFill/>
            <a:miter lim="800000"/>
            <a:headEnd/>
            <a:tailEnd/>
          </a:ln>
        </p:spPr>
        <p:txBody>
          <a:bodyPr wrap="none" lIns="90488" tIns="44450" rIns="90488" bIns="44450">
            <a:spAutoFit/>
          </a:bodyPr>
          <a:lstStyle/>
          <a:p>
            <a:r>
              <a:rPr lang="en-US" sz="2800" b="1">
                <a:latin typeface="Arial" charset="0"/>
              </a:rPr>
              <a:t>Time</a:t>
            </a:r>
            <a:r>
              <a:rPr lang="en-US" sz="2800" b="1">
                <a:solidFill>
                  <a:srgbClr val="7FFF00"/>
                </a:solidFill>
                <a:latin typeface="Arial" charset="0"/>
              </a:rPr>
              <a:t> </a:t>
            </a:r>
          </a:p>
        </p:txBody>
      </p:sp>
      <p:sp>
        <p:nvSpPr>
          <p:cNvPr id="47116" name="Line 21"/>
          <p:cNvSpPr>
            <a:spLocks noChangeShapeType="1"/>
          </p:cNvSpPr>
          <p:nvPr/>
        </p:nvSpPr>
        <p:spPr bwMode="auto">
          <a:xfrm>
            <a:off x="5359400" y="6019800"/>
            <a:ext cx="863600" cy="0"/>
          </a:xfrm>
          <a:prstGeom prst="line">
            <a:avLst/>
          </a:prstGeom>
          <a:noFill/>
          <a:ln w="50800">
            <a:solidFill>
              <a:schemeClr val="tx2"/>
            </a:solidFill>
            <a:round/>
            <a:headEnd/>
            <a:tailEnd type="triangle" w="med" len="med"/>
          </a:ln>
        </p:spPr>
        <p:txBody>
          <a:bodyPr wrap="none" anchor="ctr"/>
          <a:lstStyle/>
          <a:p>
            <a:endParaRPr lang="en-US"/>
          </a:p>
        </p:txBody>
      </p:sp>
      <p:sp>
        <p:nvSpPr>
          <p:cNvPr id="47117" name="Rectangle 22"/>
          <p:cNvSpPr>
            <a:spLocks noChangeArrowheads="1"/>
          </p:cNvSpPr>
          <p:nvPr/>
        </p:nvSpPr>
        <p:spPr bwMode="auto">
          <a:xfrm>
            <a:off x="5014913" y="1662113"/>
            <a:ext cx="2976562" cy="1671637"/>
          </a:xfrm>
          <a:prstGeom prst="rect">
            <a:avLst/>
          </a:prstGeom>
          <a:noFill/>
          <a:ln w="12700">
            <a:noFill/>
            <a:miter lim="800000"/>
            <a:headEnd/>
            <a:tailEnd/>
          </a:ln>
        </p:spPr>
        <p:txBody>
          <a:bodyPr wrap="none" lIns="90488" tIns="44450" rIns="90488" bIns="44450">
            <a:spAutoFit/>
          </a:bodyPr>
          <a:lstStyle/>
          <a:p>
            <a:r>
              <a:rPr lang="en-US" sz="3200" b="1">
                <a:solidFill>
                  <a:srgbClr val="FC0128"/>
                </a:solidFill>
                <a:latin typeface="Arial" charset="0"/>
              </a:rPr>
              <a:t>Repolarization</a:t>
            </a:r>
            <a:endParaRPr lang="en-US" b="1">
              <a:solidFill>
                <a:srgbClr val="FC0128"/>
              </a:solidFill>
              <a:latin typeface="Arial" charset="0"/>
            </a:endParaRPr>
          </a:p>
          <a:p>
            <a:endParaRPr lang="en-US" b="1">
              <a:solidFill>
                <a:srgbClr val="FC0128"/>
              </a:solidFill>
              <a:latin typeface="Arial" charset="0"/>
            </a:endParaRPr>
          </a:p>
          <a:p>
            <a:r>
              <a:rPr lang="en-US" b="1">
                <a:solidFill>
                  <a:srgbClr val="FC0128"/>
                </a:solidFill>
                <a:latin typeface="Arial" charset="0"/>
              </a:rPr>
              <a:t>    K+ efflux</a:t>
            </a:r>
          </a:p>
          <a:p>
            <a:r>
              <a:rPr lang="en-US" b="1">
                <a:solidFill>
                  <a:srgbClr val="FC0128"/>
                </a:solidFill>
                <a:latin typeface="Arial" charset="0"/>
              </a:rPr>
              <a:t>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7426" name="Rectangle 2"/>
          <p:cNvSpPr>
            <a:spLocks noGrp="1" noChangeArrowheads="1"/>
          </p:cNvSpPr>
          <p:nvPr>
            <p:ph type="title" idx="4294967295"/>
          </p:nvPr>
        </p:nvSpPr>
        <p:spPr>
          <a:xfrm>
            <a:off x="-828600" y="0"/>
            <a:ext cx="7498080" cy="1143000"/>
          </a:xfrm>
        </p:spPr>
        <p:txBody>
          <a:bodyPr>
            <a:normAutofit fontScale="90000"/>
          </a:bodyPr>
          <a:lstStyle/>
          <a:p>
            <a:pPr algn="just"/>
            <a:r>
              <a:rPr lang="en-US" dirty="0" smtClean="0"/>
              <a:t>				</a:t>
            </a:r>
            <a:br>
              <a:rPr lang="en-US" dirty="0" smtClean="0"/>
            </a:br>
            <a:r>
              <a:rPr lang="en-US" dirty="0" smtClean="0"/>
              <a:t>				</a:t>
            </a:r>
            <a:r>
              <a:rPr lang="en-US" dirty="0" err="1" smtClean="0"/>
              <a:t>Repolarization</a:t>
            </a:r>
            <a:endParaRPr lang="en-US" dirty="0"/>
          </a:p>
        </p:txBody>
      </p:sp>
      <p:sp>
        <p:nvSpPr>
          <p:cNvPr id="487427" name="Rectangle 3"/>
          <p:cNvSpPr>
            <a:spLocks noGrp="1" noChangeArrowheads="1"/>
          </p:cNvSpPr>
          <p:nvPr>
            <p:ph idx="1"/>
          </p:nvPr>
        </p:nvSpPr>
        <p:spPr>
          <a:xfrm>
            <a:off x="395536" y="1484784"/>
            <a:ext cx="9202216" cy="1365250"/>
          </a:xfrm>
        </p:spPr>
        <p:txBody>
          <a:bodyPr>
            <a:noAutofit/>
          </a:bodyPr>
          <a:lstStyle/>
          <a:p>
            <a:pPr>
              <a:lnSpc>
                <a:spcPct val="90000"/>
              </a:lnSpc>
            </a:pPr>
            <a:r>
              <a:rPr lang="en-US" dirty="0" smtClean="0"/>
              <a:t>Na</a:t>
            </a:r>
            <a:r>
              <a:rPr lang="en-US" baseline="30000" dirty="0" smtClean="0"/>
              <a:t>++</a:t>
            </a:r>
            <a:r>
              <a:rPr lang="en-US" dirty="0" smtClean="0"/>
              <a:t> </a:t>
            </a:r>
            <a:r>
              <a:rPr lang="en-US" dirty="0"/>
              <a:t>ion channels close and become </a:t>
            </a:r>
            <a:r>
              <a:rPr lang="en-US" b="1" dirty="0"/>
              <a:t>refractory</a:t>
            </a:r>
            <a:r>
              <a:rPr lang="en-US" dirty="0" smtClean="0"/>
              <a:t>.</a:t>
            </a:r>
          </a:p>
          <a:p>
            <a:pPr>
              <a:lnSpc>
                <a:spcPct val="90000"/>
              </a:lnSpc>
            </a:pPr>
            <a:endParaRPr lang="en-US" dirty="0"/>
          </a:p>
          <a:p>
            <a:pPr>
              <a:lnSpc>
                <a:spcPct val="90000"/>
              </a:lnSpc>
            </a:pPr>
            <a:r>
              <a:rPr lang="en-US" dirty="0"/>
              <a:t>Depolarization triggers opening of </a:t>
            </a:r>
            <a:r>
              <a:rPr lang="en-US" b="1" dirty="0"/>
              <a:t>voltage-gated </a:t>
            </a:r>
            <a:r>
              <a:rPr lang="en-US" b="1" dirty="0" smtClean="0"/>
              <a:t>K</a:t>
            </a:r>
            <a:r>
              <a:rPr lang="en-US" b="1" baseline="30000" dirty="0" smtClean="0"/>
              <a:t>+</a:t>
            </a:r>
            <a:r>
              <a:rPr lang="en-US" b="1" dirty="0" smtClean="0"/>
              <a:t> </a:t>
            </a:r>
            <a:r>
              <a:rPr lang="en-US" b="1" dirty="0"/>
              <a:t>ion channels</a:t>
            </a:r>
            <a:r>
              <a:rPr lang="en-US" b="1" dirty="0" smtClean="0"/>
              <a:t>.</a:t>
            </a:r>
          </a:p>
          <a:p>
            <a:pPr>
              <a:lnSpc>
                <a:spcPct val="90000"/>
              </a:lnSpc>
            </a:pPr>
            <a:endParaRPr lang="en-US" b="1" dirty="0"/>
          </a:p>
          <a:p>
            <a:pPr>
              <a:lnSpc>
                <a:spcPct val="90000"/>
              </a:lnSpc>
            </a:pPr>
            <a:r>
              <a:rPr lang="en-US" b="1" dirty="0"/>
              <a:t>K+ </a:t>
            </a:r>
            <a:r>
              <a:rPr lang="en-US" dirty="0"/>
              <a:t>ions rush out of the cell, </a:t>
            </a:r>
            <a:r>
              <a:rPr lang="en-US" dirty="0" err="1"/>
              <a:t>repolarizing</a:t>
            </a:r>
            <a:r>
              <a:rPr lang="en-US" dirty="0"/>
              <a:t> and then hyperpolarizing the membrane.</a:t>
            </a:r>
            <a:endParaRPr lang="en-US" sz="2000" dirty="0"/>
          </a:p>
        </p:txBody>
      </p:sp>
      <p:grpSp>
        <p:nvGrpSpPr>
          <p:cNvPr id="2" name="Group 4"/>
          <p:cNvGrpSpPr>
            <a:grpSpLocks/>
          </p:cNvGrpSpPr>
          <p:nvPr/>
        </p:nvGrpSpPr>
        <p:grpSpPr bwMode="auto">
          <a:xfrm>
            <a:off x="3959225" y="4384675"/>
            <a:ext cx="2292350" cy="2473325"/>
            <a:chOff x="2996" y="2762"/>
            <a:chExt cx="1444" cy="1558"/>
          </a:xfrm>
        </p:grpSpPr>
        <p:grpSp>
          <p:nvGrpSpPr>
            <p:cNvPr id="3" name="Group 5"/>
            <p:cNvGrpSpPr>
              <a:grpSpLocks/>
            </p:cNvGrpSpPr>
            <p:nvPr/>
          </p:nvGrpSpPr>
          <p:grpSpPr bwMode="auto">
            <a:xfrm>
              <a:off x="2996" y="3265"/>
              <a:ext cx="1444" cy="460"/>
              <a:chOff x="563" y="3045"/>
              <a:chExt cx="4630" cy="460"/>
            </a:xfrm>
          </p:grpSpPr>
          <p:sp>
            <p:nvSpPr>
              <p:cNvPr id="487430" name="Rectangle 6"/>
              <p:cNvSpPr>
                <a:spLocks noChangeArrowheads="1"/>
              </p:cNvSpPr>
              <p:nvPr/>
            </p:nvSpPr>
            <p:spPr bwMode="auto">
              <a:xfrm>
                <a:off x="563" y="3045"/>
                <a:ext cx="4630" cy="203"/>
              </a:xfrm>
              <a:prstGeom prst="rect">
                <a:avLst/>
              </a:prstGeom>
              <a:solidFill>
                <a:srgbClr val="FF8100"/>
              </a:solidFill>
              <a:ln w="9525">
                <a:noFill/>
                <a:miter lim="800000"/>
                <a:headEnd/>
                <a:tailEnd/>
              </a:ln>
              <a:effectLst/>
            </p:spPr>
            <p:txBody>
              <a:bodyPr wrap="none" anchor="ctr"/>
              <a:lstStyle/>
              <a:p>
                <a:endParaRPr lang="en-GB"/>
              </a:p>
            </p:txBody>
          </p:sp>
          <p:sp>
            <p:nvSpPr>
              <p:cNvPr id="487431" name="Rectangle 7"/>
              <p:cNvSpPr>
                <a:spLocks noChangeArrowheads="1"/>
              </p:cNvSpPr>
              <p:nvPr/>
            </p:nvSpPr>
            <p:spPr bwMode="auto">
              <a:xfrm>
                <a:off x="563" y="3302"/>
                <a:ext cx="4630" cy="203"/>
              </a:xfrm>
              <a:prstGeom prst="rect">
                <a:avLst/>
              </a:prstGeom>
              <a:solidFill>
                <a:srgbClr val="FF8100"/>
              </a:solidFill>
              <a:ln w="9525">
                <a:noFill/>
                <a:miter lim="800000"/>
                <a:headEnd/>
                <a:tailEnd/>
              </a:ln>
              <a:effectLst/>
            </p:spPr>
            <p:txBody>
              <a:bodyPr wrap="none" anchor="ctr"/>
              <a:lstStyle/>
              <a:p>
                <a:endParaRPr lang="en-GB"/>
              </a:p>
            </p:txBody>
          </p:sp>
        </p:grpSp>
        <p:grpSp>
          <p:nvGrpSpPr>
            <p:cNvPr id="4" name="Group 8"/>
            <p:cNvGrpSpPr>
              <a:grpSpLocks/>
            </p:cNvGrpSpPr>
            <p:nvPr/>
          </p:nvGrpSpPr>
          <p:grpSpPr bwMode="auto">
            <a:xfrm>
              <a:off x="3424" y="3110"/>
              <a:ext cx="743" cy="854"/>
              <a:chOff x="3836" y="3112"/>
              <a:chExt cx="743" cy="854"/>
            </a:xfrm>
          </p:grpSpPr>
          <p:sp>
            <p:nvSpPr>
              <p:cNvPr id="487433" name="Rectangle 9"/>
              <p:cNvSpPr>
                <a:spLocks noChangeArrowheads="1"/>
              </p:cNvSpPr>
              <p:nvPr/>
            </p:nvSpPr>
            <p:spPr bwMode="auto">
              <a:xfrm>
                <a:off x="3986" y="3112"/>
                <a:ext cx="427" cy="854"/>
              </a:xfrm>
              <a:prstGeom prst="rect">
                <a:avLst/>
              </a:prstGeom>
              <a:solidFill>
                <a:schemeClr val="bg1"/>
              </a:solidFill>
              <a:ln w="9525">
                <a:noFill/>
                <a:miter lim="800000"/>
                <a:headEnd/>
                <a:tailEnd/>
              </a:ln>
              <a:effectLst/>
            </p:spPr>
            <p:txBody>
              <a:bodyPr wrap="none" anchor="ctr"/>
              <a:lstStyle/>
              <a:p>
                <a:endParaRPr lang="en-GB"/>
              </a:p>
            </p:txBody>
          </p:sp>
          <p:sp>
            <p:nvSpPr>
              <p:cNvPr id="487434" name="AutoShape 10"/>
              <p:cNvSpPr>
                <a:spLocks noChangeArrowheads="1"/>
              </p:cNvSpPr>
              <p:nvPr/>
            </p:nvSpPr>
            <p:spPr bwMode="auto">
              <a:xfrm>
                <a:off x="3836" y="3143"/>
                <a:ext cx="333" cy="780"/>
              </a:xfrm>
              <a:prstGeom prst="roundRect">
                <a:avLst>
                  <a:gd name="adj" fmla="val 16667"/>
                </a:avLst>
              </a:prstGeom>
              <a:solidFill>
                <a:schemeClr val="accent2"/>
              </a:solidFill>
              <a:ln w="9525">
                <a:noFill/>
                <a:round/>
                <a:headEnd/>
                <a:tailEnd/>
              </a:ln>
              <a:effectLst/>
            </p:spPr>
            <p:txBody>
              <a:bodyPr wrap="none" anchor="ctr"/>
              <a:lstStyle/>
              <a:p>
                <a:endParaRPr lang="en-GB"/>
              </a:p>
            </p:txBody>
          </p:sp>
          <p:sp>
            <p:nvSpPr>
              <p:cNvPr id="487435" name="AutoShape 11"/>
              <p:cNvSpPr>
                <a:spLocks noChangeArrowheads="1"/>
              </p:cNvSpPr>
              <p:nvPr/>
            </p:nvSpPr>
            <p:spPr bwMode="auto">
              <a:xfrm>
                <a:off x="4246" y="3143"/>
                <a:ext cx="333" cy="780"/>
              </a:xfrm>
              <a:prstGeom prst="roundRect">
                <a:avLst>
                  <a:gd name="adj" fmla="val 16667"/>
                </a:avLst>
              </a:prstGeom>
              <a:solidFill>
                <a:schemeClr val="accent2"/>
              </a:solidFill>
              <a:ln w="9525">
                <a:noFill/>
                <a:round/>
                <a:headEnd/>
                <a:tailEnd/>
              </a:ln>
              <a:effectLst/>
            </p:spPr>
            <p:txBody>
              <a:bodyPr wrap="none" anchor="ctr"/>
              <a:lstStyle/>
              <a:p>
                <a:endParaRPr lang="en-GB"/>
              </a:p>
            </p:txBody>
          </p:sp>
        </p:grpSp>
        <p:sp>
          <p:nvSpPr>
            <p:cNvPr id="487436" name="Oval 12"/>
            <p:cNvSpPr>
              <a:spLocks noChangeArrowheads="1"/>
            </p:cNvSpPr>
            <p:nvPr/>
          </p:nvSpPr>
          <p:spPr bwMode="auto">
            <a:xfrm>
              <a:off x="3125" y="2839"/>
              <a:ext cx="556" cy="353"/>
            </a:xfrm>
            <a:prstGeom prst="ellipse">
              <a:avLst/>
            </a:prstGeom>
            <a:solidFill>
              <a:srgbClr val="FF0000"/>
            </a:solidFill>
            <a:ln w="9525">
              <a:noFill/>
              <a:round/>
              <a:headEnd/>
              <a:tailEnd/>
            </a:ln>
            <a:effectLst/>
          </p:spPr>
          <p:txBody>
            <a:bodyPr wrap="none" anchor="ctr"/>
            <a:lstStyle/>
            <a:p>
              <a:pPr algn="ctr"/>
              <a:r>
                <a:rPr lang="en-US">
                  <a:solidFill>
                    <a:schemeClr val="tx1"/>
                  </a:solidFill>
                  <a:latin typeface="Helvetica" pitchFamily="34" charset="0"/>
                </a:rPr>
                <a:t>K</a:t>
              </a:r>
              <a:r>
                <a:rPr lang="en-US" sz="2000" baseline="30000">
                  <a:solidFill>
                    <a:schemeClr val="tx1"/>
                  </a:solidFill>
                  <a:latin typeface="Helvetica" pitchFamily="34" charset="0"/>
                </a:rPr>
                <a:t>+</a:t>
              </a:r>
            </a:p>
          </p:txBody>
        </p:sp>
        <p:sp>
          <p:nvSpPr>
            <p:cNvPr id="487437" name="Oval 13"/>
            <p:cNvSpPr>
              <a:spLocks noChangeArrowheads="1"/>
            </p:cNvSpPr>
            <p:nvPr/>
          </p:nvSpPr>
          <p:spPr bwMode="auto">
            <a:xfrm>
              <a:off x="3722" y="2762"/>
              <a:ext cx="556" cy="353"/>
            </a:xfrm>
            <a:prstGeom prst="ellipse">
              <a:avLst/>
            </a:prstGeom>
            <a:solidFill>
              <a:srgbClr val="FF0000"/>
            </a:solidFill>
            <a:ln w="9525">
              <a:noFill/>
              <a:round/>
              <a:headEnd/>
              <a:tailEnd/>
            </a:ln>
            <a:effectLst/>
          </p:spPr>
          <p:txBody>
            <a:bodyPr wrap="none" anchor="ctr"/>
            <a:lstStyle/>
            <a:p>
              <a:pPr algn="ctr"/>
              <a:r>
                <a:rPr lang="en-US">
                  <a:solidFill>
                    <a:schemeClr val="tx1"/>
                  </a:solidFill>
                  <a:latin typeface="Helvetica" pitchFamily="34" charset="0"/>
                </a:rPr>
                <a:t>K</a:t>
              </a:r>
              <a:r>
                <a:rPr lang="en-US" sz="2000" baseline="30000">
                  <a:solidFill>
                    <a:schemeClr val="tx1"/>
                  </a:solidFill>
                  <a:latin typeface="Helvetica" pitchFamily="34" charset="0"/>
                </a:rPr>
                <a:t>+</a:t>
              </a:r>
            </a:p>
          </p:txBody>
        </p:sp>
        <p:sp>
          <p:nvSpPr>
            <p:cNvPr id="487438" name="Oval 14"/>
            <p:cNvSpPr>
              <a:spLocks noChangeArrowheads="1"/>
            </p:cNvSpPr>
            <p:nvPr/>
          </p:nvSpPr>
          <p:spPr bwMode="auto">
            <a:xfrm>
              <a:off x="3647" y="3967"/>
              <a:ext cx="556" cy="353"/>
            </a:xfrm>
            <a:prstGeom prst="ellipse">
              <a:avLst/>
            </a:prstGeom>
            <a:solidFill>
              <a:srgbClr val="FF0000"/>
            </a:solidFill>
            <a:ln w="9525">
              <a:noFill/>
              <a:round/>
              <a:headEnd/>
              <a:tailEnd/>
            </a:ln>
            <a:effectLst/>
          </p:spPr>
          <p:txBody>
            <a:bodyPr wrap="none" anchor="ctr"/>
            <a:lstStyle/>
            <a:p>
              <a:pPr algn="ctr"/>
              <a:r>
                <a:rPr lang="en-US">
                  <a:solidFill>
                    <a:schemeClr val="tx1"/>
                  </a:solidFill>
                  <a:latin typeface="Helvetica" pitchFamily="34" charset="0"/>
                </a:rPr>
                <a:t>K</a:t>
              </a:r>
              <a:r>
                <a:rPr lang="en-US" sz="2000" baseline="30000">
                  <a:solidFill>
                    <a:schemeClr val="tx1"/>
                  </a:solidFill>
                  <a:latin typeface="Helvetica" pitchFamily="34" charset="0"/>
                </a:rPr>
                <a:t>+</a:t>
              </a:r>
            </a:p>
          </p:txBody>
        </p:sp>
        <p:sp>
          <p:nvSpPr>
            <p:cNvPr id="487439" name="Line 15"/>
            <p:cNvSpPr>
              <a:spLocks noChangeShapeType="1"/>
            </p:cNvSpPr>
            <p:nvPr/>
          </p:nvSpPr>
          <p:spPr bwMode="auto">
            <a:xfrm flipV="1">
              <a:off x="3790" y="3107"/>
              <a:ext cx="0" cy="876"/>
            </a:xfrm>
            <a:prstGeom prst="line">
              <a:avLst/>
            </a:prstGeom>
            <a:noFill/>
            <a:ln w="38100">
              <a:solidFill>
                <a:schemeClr val="tx1"/>
              </a:solidFill>
              <a:round/>
              <a:headEnd/>
              <a:tailEnd type="triangle" w="med" len="med"/>
            </a:ln>
            <a:effectLst/>
          </p:spPr>
          <p:txBody>
            <a:bodyPr wrap="none" anchor="ctr"/>
            <a:lstStyle/>
            <a:p>
              <a:endParaRPr lang="en-GB"/>
            </a:p>
          </p:txBody>
        </p:sp>
      </p:grpSp>
      <p:grpSp>
        <p:nvGrpSpPr>
          <p:cNvPr id="5" name="Group 16"/>
          <p:cNvGrpSpPr>
            <a:grpSpLocks/>
          </p:cNvGrpSpPr>
          <p:nvPr/>
        </p:nvGrpSpPr>
        <p:grpSpPr bwMode="auto">
          <a:xfrm>
            <a:off x="307975" y="4352925"/>
            <a:ext cx="2528888" cy="2501900"/>
            <a:chOff x="194" y="2742"/>
            <a:chExt cx="1593" cy="1576"/>
          </a:xfrm>
        </p:grpSpPr>
        <p:grpSp>
          <p:nvGrpSpPr>
            <p:cNvPr id="6" name="Group 17"/>
            <p:cNvGrpSpPr>
              <a:grpSpLocks/>
            </p:cNvGrpSpPr>
            <p:nvPr/>
          </p:nvGrpSpPr>
          <p:grpSpPr bwMode="auto">
            <a:xfrm>
              <a:off x="194" y="3265"/>
              <a:ext cx="1592" cy="460"/>
              <a:chOff x="563" y="3045"/>
              <a:chExt cx="4630" cy="460"/>
            </a:xfrm>
          </p:grpSpPr>
          <p:sp>
            <p:nvSpPr>
              <p:cNvPr id="487442" name="Rectangle 18"/>
              <p:cNvSpPr>
                <a:spLocks noChangeArrowheads="1"/>
              </p:cNvSpPr>
              <p:nvPr/>
            </p:nvSpPr>
            <p:spPr bwMode="auto">
              <a:xfrm>
                <a:off x="563" y="3045"/>
                <a:ext cx="4630" cy="203"/>
              </a:xfrm>
              <a:prstGeom prst="rect">
                <a:avLst/>
              </a:prstGeom>
              <a:solidFill>
                <a:srgbClr val="FF8100"/>
              </a:solidFill>
              <a:ln w="9525">
                <a:noFill/>
                <a:miter lim="800000"/>
                <a:headEnd/>
                <a:tailEnd/>
              </a:ln>
              <a:effectLst/>
            </p:spPr>
            <p:txBody>
              <a:bodyPr wrap="none" anchor="ctr"/>
              <a:lstStyle/>
              <a:p>
                <a:endParaRPr lang="en-GB"/>
              </a:p>
            </p:txBody>
          </p:sp>
          <p:sp>
            <p:nvSpPr>
              <p:cNvPr id="487443" name="Rectangle 19"/>
              <p:cNvSpPr>
                <a:spLocks noChangeArrowheads="1"/>
              </p:cNvSpPr>
              <p:nvPr/>
            </p:nvSpPr>
            <p:spPr bwMode="auto">
              <a:xfrm>
                <a:off x="563" y="3302"/>
                <a:ext cx="4630" cy="203"/>
              </a:xfrm>
              <a:prstGeom prst="rect">
                <a:avLst/>
              </a:prstGeom>
              <a:solidFill>
                <a:srgbClr val="FF8100"/>
              </a:solidFill>
              <a:ln w="9525">
                <a:noFill/>
                <a:miter lim="800000"/>
                <a:headEnd/>
                <a:tailEnd/>
              </a:ln>
              <a:effectLst/>
            </p:spPr>
            <p:txBody>
              <a:bodyPr wrap="none" anchor="ctr"/>
              <a:lstStyle/>
              <a:p>
                <a:endParaRPr lang="en-GB"/>
              </a:p>
            </p:txBody>
          </p:sp>
        </p:grpSp>
        <p:sp>
          <p:nvSpPr>
            <p:cNvPr id="487444" name="Rectangle 20"/>
            <p:cNvSpPr>
              <a:spLocks noChangeArrowheads="1"/>
            </p:cNvSpPr>
            <p:nvPr/>
          </p:nvSpPr>
          <p:spPr bwMode="auto">
            <a:xfrm>
              <a:off x="846" y="3110"/>
              <a:ext cx="427" cy="854"/>
            </a:xfrm>
            <a:prstGeom prst="rect">
              <a:avLst/>
            </a:prstGeom>
            <a:solidFill>
              <a:schemeClr val="bg1"/>
            </a:solidFill>
            <a:ln w="9525">
              <a:noFill/>
              <a:miter lim="800000"/>
              <a:headEnd/>
              <a:tailEnd/>
            </a:ln>
            <a:effectLst/>
          </p:spPr>
          <p:txBody>
            <a:bodyPr wrap="none" anchor="ctr"/>
            <a:lstStyle/>
            <a:p>
              <a:endParaRPr lang="en-GB"/>
            </a:p>
          </p:txBody>
        </p:sp>
        <p:sp>
          <p:nvSpPr>
            <p:cNvPr id="487445" name="AutoShape 21"/>
            <p:cNvSpPr>
              <a:spLocks noChangeArrowheads="1"/>
            </p:cNvSpPr>
            <p:nvPr/>
          </p:nvSpPr>
          <p:spPr bwMode="auto">
            <a:xfrm>
              <a:off x="745" y="3141"/>
              <a:ext cx="333" cy="780"/>
            </a:xfrm>
            <a:prstGeom prst="roundRect">
              <a:avLst>
                <a:gd name="adj" fmla="val 16667"/>
              </a:avLst>
            </a:prstGeom>
            <a:solidFill>
              <a:schemeClr val="accent2"/>
            </a:solidFill>
            <a:ln w="9525">
              <a:noFill/>
              <a:round/>
              <a:headEnd/>
              <a:tailEnd/>
            </a:ln>
            <a:effectLst/>
          </p:spPr>
          <p:txBody>
            <a:bodyPr wrap="none" anchor="ctr"/>
            <a:lstStyle/>
            <a:p>
              <a:endParaRPr lang="en-GB"/>
            </a:p>
          </p:txBody>
        </p:sp>
        <p:sp>
          <p:nvSpPr>
            <p:cNvPr id="487446" name="AutoShape 22"/>
            <p:cNvSpPr>
              <a:spLocks noChangeArrowheads="1"/>
            </p:cNvSpPr>
            <p:nvPr/>
          </p:nvSpPr>
          <p:spPr bwMode="auto">
            <a:xfrm>
              <a:off x="1085" y="3141"/>
              <a:ext cx="333" cy="780"/>
            </a:xfrm>
            <a:prstGeom prst="roundRect">
              <a:avLst>
                <a:gd name="adj" fmla="val 16667"/>
              </a:avLst>
            </a:prstGeom>
            <a:solidFill>
              <a:schemeClr val="accent2"/>
            </a:solidFill>
            <a:ln w="9525">
              <a:noFill/>
              <a:round/>
              <a:headEnd/>
              <a:tailEnd/>
            </a:ln>
            <a:effectLst/>
          </p:spPr>
          <p:txBody>
            <a:bodyPr wrap="none" anchor="ctr"/>
            <a:lstStyle/>
            <a:p>
              <a:endParaRPr lang="en-GB"/>
            </a:p>
          </p:txBody>
        </p:sp>
        <p:sp>
          <p:nvSpPr>
            <p:cNvPr id="487447" name="Oval 23"/>
            <p:cNvSpPr>
              <a:spLocks noChangeArrowheads="1"/>
            </p:cNvSpPr>
            <p:nvPr/>
          </p:nvSpPr>
          <p:spPr bwMode="auto">
            <a:xfrm>
              <a:off x="336" y="3965"/>
              <a:ext cx="556" cy="353"/>
            </a:xfrm>
            <a:prstGeom prst="ellipse">
              <a:avLst/>
            </a:prstGeom>
            <a:solidFill>
              <a:srgbClr val="FF0000"/>
            </a:solidFill>
            <a:ln w="9525">
              <a:noFill/>
              <a:round/>
              <a:headEnd/>
              <a:tailEnd/>
            </a:ln>
            <a:effectLst/>
          </p:spPr>
          <p:txBody>
            <a:bodyPr wrap="none" anchor="ctr"/>
            <a:lstStyle/>
            <a:p>
              <a:pPr algn="ctr"/>
              <a:r>
                <a:rPr lang="en-US">
                  <a:solidFill>
                    <a:schemeClr val="tx1"/>
                  </a:solidFill>
                  <a:latin typeface="Helvetica" pitchFamily="34" charset="0"/>
                </a:rPr>
                <a:t>Na</a:t>
              </a:r>
              <a:r>
                <a:rPr lang="en-US" sz="2000" baseline="30000">
                  <a:solidFill>
                    <a:schemeClr val="tx1"/>
                  </a:solidFill>
                  <a:latin typeface="Helvetica" pitchFamily="34" charset="0"/>
                </a:rPr>
                <a:t>+</a:t>
              </a:r>
            </a:p>
          </p:txBody>
        </p:sp>
        <p:sp>
          <p:nvSpPr>
            <p:cNvPr id="487448" name="Oval 24"/>
            <p:cNvSpPr>
              <a:spLocks noChangeArrowheads="1"/>
            </p:cNvSpPr>
            <p:nvPr/>
          </p:nvSpPr>
          <p:spPr bwMode="auto">
            <a:xfrm>
              <a:off x="824" y="2742"/>
              <a:ext cx="556" cy="353"/>
            </a:xfrm>
            <a:prstGeom prst="ellipse">
              <a:avLst/>
            </a:prstGeom>
            <a:solidFill>
              <a:srgbClr val="FF0000"/>
            </a:solidFill>
            <a:ln w="9525">
              <a:noFill/>
              <a:round/>
              <a:headEnd/>
              <a:tailEnd/>
            </a:ln>
            <a:effectLst/>
          </p:spPr>
          <p:txBody>
            <a:bodyPr wrap="none" anchor="ctr"/>
            <a:lstStyle/>
            <a:p>
              <a:pPr algn="ctr"/>
              <a:r>
                <a:rPr lang="en-US">
                  <a:solidFill>
                    <a:schemeClr val="tx1"/>
                  </a:solidFill>
                  <a:latin typeface="Helvetica" pitchFamily="34" charset="0"/>
                </a:rPr>
                <a:t>Na</a:t>
              </a:r>
              <a:r>
                <a:rPr lang="en-US" sz="2000" baseline="30000">
                  <a:solidFill>
                    <a:schemeClr val="tx1"/>
                  </a:solidFill>
                  <a:latin typeface="Helvetica" pitchFamily="34" charset="0"/>
                </a:rPr>
                <a:t>+</a:t>
              </a:r>
            </a:p>
          </p:txBody>
        </p:sp>
        <p:sp>
          <p:nvSpPr>
            <p:cNvPr id="487449" name="Oval 25"/>
            <p:cNvSpPr>
              <a:spLocks noChangeArrowheads="1"/>
            </p:cNvSpPr>
            <p:nvPr/>
          </p:nvSpPr>
          <p:spPr bwMode="auto">
            <a:xfrm>
              <a:off x="1231" y="3860"/>
              <a:ext cx="556" cy="353"/>
            </a:xfrm>
            <a:prstGeom prst="ellipse">
              <a:avLst/>
            </a:prstGeom>
            <a:solidFill>
              <a:srgbClr val="FF0000"/>
            </a:solidFill>
            <a:ln w="9525">
              <a:noFill/>
              <a:round/>
              <a:headEnd/>
              <a:tailEnd/>
            </a:ln>
            <a:effectLst/>
          </p:spPr>
          <p:txBody>
            <a:bodyPr wrap="none" anchor="ctr"/>
            <a:lstStyle/>
            <a:p>
              <a:pPr algn="ctr"/>
              <a:r>
                <a:rPr lang="en-US">
                  <a:solidFill>
                    <a:schemeClr val="tx1"/>
                  </a:solidFill>
                  <a:latin typeface="Helvetica" pitchFamily="34" charset="0"/>
                </a:rPr>
                <a:t>Na</a:t>
              </a:r>
              <a:r>
                <a:rPr lang="en-US" sz="2000" baseline="30000">
                  <a:solidFill>
                    <a:schemeClr val="tx1"/>
                  </a:solidFill>
                  <a:latin typeface="Helvetica" pitchFamily="34" charset="0"/>
                </a:rPr>
                <a:t>+</a:t>
              </a:r>
            </a:p>
          </p:txBody>
        </p:sp>
        <p:sp>
          <p:nvSpPr>
            <p:cNvPr id="487450" name="Line 26"/>
            <p:cNvSpPr>
              <a:spLocks noChangeShapeType="1"/>
            </p:cNvSpPr>
            <p:nvPr/>
          </p:nvSpPr>
          <p:spPr bwMode="auto">
            <a:xfrm>
              <a:off x="1062" y="3069"/>
              <a:ext cx="0" cy="142"/>
            </a:xfrm>
            <a:prstGeom prst="line">
              <a:avLst/>
            </a:prstGeom>
            <a:noFill/>
            <a:ln w="38100">
              <a:solidFill>
                <a:schemeClr val="tx1"/>
              </a:solidFill>
              <a:round/>
              <a:headEnd/>
              <a:tailEnd type="triangle" w="med" len="med"/>
            </a:ln>
            <a:effectLst/>
          </p:spPr>
          <p:txBody>
            <a:bodyPr wrap="none" anchor="ctr"/>
            <a:lstStyle/>
            <a:p>
              <a:endParaRPr lang="en-GB"/>
            </a:p>
          </p:txBody>
        </p:sp>
      </p:grpSp>
      <p:grpSp>
        <p:nvGrpSpPr>
          <p:cNvPr id="7" name="Group 27"/>
          <p:cNvGrpSpPr>
            <a:grpSpLocks/>
          </p:cNvGrpSpPr>
          <p:nvPr/>
        </p:nvGrpSpPr>
        <p:grpSpPr bwMode="auto">
          <a:xfrm>
            <a:off x="7423150" y="4465638"/>
            <a:ext cx="1262063" cy="2249487"/>
            <a:chOff x="4676" y="2813"/>
            <a:chExt cx="795" cy="1417"/>
          </a:xfrm>
        </p:grpSpPr>
        <p:grpSp>
          <p:nvGrpSpPr>
            <p:cNvPr id="8" name="Group 28"/>
            <p:cNvGrpSpPr>
              <a:grpSpLocks/>
            </p:cNvGrpSpPr>
            <p:nvPr/>
          </p:nvGrpSpPr>
          <p:grpSpPr bwMode="auto">
            <a:xfrm>
              <a:off x="4705" y="3269"/>
              <a:ext cx="766" cy="460"/>
              <a:chOff x="563" y="3045"/>
              <a:chExt cx="4630" cy="460"/>
            </a:xfrm>
          </p:grpSpPr>
          <p:sp>
            <p:nvSpPr>
              <p:cNvPr id="487453" name="Rectangle 29"/>
              <p:cNvSpPr>
                <a:spLocks noChangeArrowheads="1"/>
              </p:cNvSpPr>
              <p:nvPr/>
            </p:nvSpPr>
            <p:spPr bwMode="auto">
              <a:xfrm>
                <a:off x="563" y="3045"/>
                <a:ext cx="4630" cy="203"/>
              </a:xfrm>
              <a:prstGeom prst="rect">
                <a:avLst/>
              </a:prstGeom>
              <a:solidFill>
                <a:srgbClr val="FF8100"/>
              </a:solidFill>
              <a:ln w="9525">
                <a:noFill/>
                <a:miter lim="800000"/>
                <a:headEnd/>
                <a:tailEnd/>
              </a:ln>
              <a:effectLst/>
            </p:spPr>
            <p:txBody>
              <a:bodyPr wrap="none" anchor="ctr"/>
              <a:lstStyle/>
              <a:p>
                <a:endParaRPr lang="en-GB"/>
              </a:p>
            </p:txBody>
          </p:sp>
          <p:sp>
            <p:nvSpPr>
              <p:cNvPr id="487454" name="Rectangle 30"/>
              <p:cNvSpPr>
                <a:spLocks noChangeArrowheads="1"/>
              </p:cNvSpPr>
              <p:nvPr/>
            </p:nvSpPr>
            <p:spPr bwMode="auto">
              <a:xfrm>
                <a:off x="563" y="3302"/>
                <a:ext cx="4630" cy="203"/>
              </a:xfrm>
              <a:prstGeom prst="rect">
                <a:avLst/>
              </a:prstGeom>
              <a:solidFill>
                <a:srgbClr val="FF8100"/>
              </a:solidFill>
              <a:ln w="9525">
                <a:noFill/>
                <a:miter lim="800000"/>
                <a:headEnd/>
                <a:tailEnd/>
              </a:ln>
              <a:effectLst/>
            </p:spPr>
            <p:txBody>
              <a:bodyPr wrap="none" anchor="ctr"/>
              <a:lstStyle/>
              <a:p>
                <a:endParaRPr lang="en-GB"/>
              </a:p>
            </p:txBody>
          </p:sp>
        </p:grpSp>
        <p:grpSp>
          <p:nvGrpSpPr>
            <p:cNvPr id="9" name="Group 31"/>
            <p:cNvGrpSpPr>
              <a:grpSpLocks/>
            </p:cNvGrpSpPr>
            <p:nvPr/>
          </p:nvGrpSpPr>
          <p:grpSpPr bwMode="auto">
            <a:xfrm>
              <a:off x="4676" y="2813"/>
              <a:ext cx="745" cy="1417"/>
              <a:chOff x="4676" y="2813"/>
              <a:chExt cx="745" cy="1417"/>
            </a:xfrm>
          </p:grpSpPr>
          <p:sp>
            <p:nvSpPr>
              <p:cNvPr id="487456" name="Oval 32"/>
              <p:cNvSpPr>
                <a:spLocks noChangeArrowheads="1"/>
              </p:cNvSpPr>
              <p:nvPr/>
            </p:nvSpPr>
            <p:spPr bwMode="auto">
              <a:xfrm>
                <a:off x="4689" y="2813"/>
                <a:ext cx="732" cy="535"/>
              </a:xfrm>
              <a:prstGeom prst="ellipse">
                <a:avLst/>
              </a:prstGeom>
              <a:solidFill>
                <a:srgbClr val="FF0000"/>
              </a:solidFill>
              <a:ln w="9525">
                <a:noFill/>
                <a:round/>
                <a:headEnd/>
                <a:tailEnd/>
              </a:ln>
              <a:effectLst/>
            </p:spPr>
            <p:txBody>
              <a:bodyPr wrap="none" anchor="ctr"/>
              <a:lstStyle/>
              <a:p>
                <a:pPr algn="ctr"/>
                <a:r>
                  <a:rPr lang="en-US" sz="6600">
                    <a:solidFill>
                      <a:schemeClr val="tx1"/>
                    </a:solidFill>
                    <a:latin typeface="Helvetica" pitchFamily="34" charset="0"/>
                  </a:rPr>
                  <a:t>+</a:t>
                </a:r>
              </a:p>
            </p:txBody>
          </p:sp>
          <p:sp>
            <p:nvSpPr>
              <p:cNvPr id="487457" name="Oval 33"/>
              <p:cNvSpPr>
                <a:spLocks noChangeArrowheads="1"/>
              </p:cNvSpPr>
              <p:nvPr/>
            </p:nvSpPr>
            <p:spPr bwMode="auto">
              <a:xfrm>
                <a:off x="4676" y="3695"/>
                <a:ext cx="732" cy="535"/>
              </a:xfrm>
              <a:prstGeom prst="ellipse">
                <a:avLst/>
              </a:prstGeom>
              <a:solidFill>
                <a:srgbClr val="580098"/>
              </a:solidFill>
              <a:ln w="9525">
                <a:noFill/>
                <a:round/>
                <a:headEnd/>
                <a:tailEnd/>
              </a:ln>
              <a:effectLst/>
            </p:spPr>
            <p:txBody>
              <a:bodyPr wrap="none" anchor="ctr"/>
              <a:lstStyle/>
              <a:p>
                <a:pPr algn="ctr"/>
                <a:r>
                  <a:rPr lang="en-US" sz="6600">
                    <a:solidFill>
                      <a:schemeClr val="tx1"/>
                    </a:solidFill>
                    <a:latin typeface="Helvetica" pitchFamily="34" charset="0"/>
                  </a:rPr>
                  <a:t>-</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7427">
                                            <p:txEl>
                                              <p:pRg st="0" end="0"/>
                                            </p:txEl>
                                          </p:spTgt>
                                        </p:tgtEl>
                                        <p:attrNameLst>
                                          <p:attrName>style.visibility</p:attrName>
                                        </p:attrNameLst>
                                      </p:cBhvr>
                                      <p:to>
                                        <p:strVal val="visible"/>
                                      </p:to>
                                    </p:set>
                                    <p:anim calcmode="lin" valueType="num">
                                      <p:cBhvr additive="base">
                                        <p:cTn id="7" dur="2000" fill="hold"/>
                                        <p:tgtEl>
                                          <p:spTgt spid="487427">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874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87427">
                                            <p:txEl>
                                              <p:pRg st="2" end="2"/>
                                            </p:txEl>
                                          </p:spTgt>
                                        </p:tgtEl>
                                        <p:attrNameLst>
                                          <p:attrName>style.visibility</p:attrName>
                                        </p:attrNameLst>
                                      </p:cBhvr>
                                      <p:to>
                                        <p:strVal val="visible"/>
                                      </p:to>
                                    </p:set>
                                    <p:anim calcmode="lin" valueType="num">
                                      <p:cBhvr additive="base">
                                        <p:cTn id="17" dur="2000" fill="hold"/>
                                        <p:tgtEl>
                                          <p:spTgt spid="487427">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4874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87427">
                                            <p:txEl>
                                              <p:pRg st="4" end="4"/>
                                            </p:txEl>
                                          </p:spTgt>
                                        </p:tgtEl>
                                        <p:attrNameLst>
                                          <p:attrName>style.visibility</p:attrName>
                                        </p:attrNameLst>
                                      </p:cBhvr>
                                      <p:to>
                                        <p:strVal val="visible"/>
                                      </p:to>
                                    </p:set>
                                    <p:anim calcmode="lin" valueType="num">
                                      <p:cBhvr additive="base">
                                        <p:cTn id="27" dur="2000" fill="hold"/>
                                        <p:tgtEl>
                                          <p:spTgt spid="487427">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4874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42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p:txBody>
          <a:bodyPr/>
          <a:lstStyle/>
          <a:p>
            <a:r>
              <a:rPr lang="en-US"/>
              <a:t>Repolarization</a:t>
            </a:r>
          </a:p>
        </p:txBody>
      </p:sp>
      <p:pic>
        <p:nvPicPr>
          <p:cNvPr id="489475" name="Picture 3" descr="volt5anim"/>
          <p:cNvPicPr>
            <a:picLocks noChangeAspect="1" noChangeArrowheads="1" noCrop="1"/>
          </p:cNvPicPr>
          <p:nvPr/>
        </p:nvPicPr>
        <p:blipFill>
          <a:blip r:embed="rId3" cstate="print"/>
          <a:srcRect/>
          <a:stretch>
            <a:fillRect/>
          </a:stretch>
        </p:blipFill>
        <p:spPr bwMode="auto">
          <a:xfrm>
            <a:off x="228600" y="1981200"/>
            <a:ext cx="8686800" cy="31400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Content Placeholder 6" descr="showimageCAFCZCM9.jpg"/>
          <p:cNvPicPr>
            <a:picLocks noChangeAspect="1"/>
          </p:cNvPicPr>
          <p:nvPr/>
        </p:nvPicPr>
        <p:blipFill>
          <a:blip r:embed="rId2" cstate="print"/>
          <a:stretch>
            <a:fillRect/>
          </a:stretch>
        </p:blipFill>
        <p:spPr>
          <a:xfrm>
            <a:off x="1" y="-1"/>
            <a:ext cx="9143999" cy="6858001"/>
          </a:xfrm>
          <a:prstGeom prst="rect">
            <a:avLst/>
          </a:prstGeom>
        </p:spPr>
      </p:pic>
      <p:sp>
        <p:nvSpPr>
          <p:cNvPr id="2" name="Title 1"/>
          <p:cNvSpPr>
            <a:spLocks noGrp="1"/>
          </p:cNvSpPr>
          <p:nvPr>
            <p:ph type="title"/>
          </p:nvPr>
        </p:nvSpPr>
        <p:spPr>
          <a:xfrm>
            <a:off x="1600200" y="0"/>
            <a:ext cx="7543800" cy="1295400"/>
          </a:xfrm>
        </p:spPr>
        <p:txBody>
          <a:bodyPr>
            <a:normAutofit/>
          </a:bodyPr>
          <a:lstStyle/>
          <a:p>
            <a:pPr algn="ctr"/>
            <a:r>
              <a:rPr lang="en-GB" sz="5400" b="1" dirty="0" smtClean="0">
                <a:solidFill>
                  <a:srgbClr val="FF0000"/>
                </a:solidFill>
              </a:rPr>
              <a:t>OBJECTIVES</a:t>
            </a:r>
            <a:endParaRPr lang="en-GB" sz="5400" b="1" dirty="0">
              <a:solidFill>
                <a:srgbClr val="FF0000"/>
              </a:solidFill>
            </a:endParaRPr>
          </a:p>
        </p:txBody>
      </p:sp>
      <p:sp>
        <p:nvSpPr>
          <p:cNvPr id="3073" name="Rectangle 1"/>
          <p:cNvSpPr>
            <a:spLocks noChangeArrowheads="1"/>
          </p:cNvSpPr>
          <p:nvPr/>
        </p:nvSpPr>
        <p:spPr bwMode="auto">
          <a:xfrm>
            <a:off x="0" y="1785926"/>
            <a:ext cx="9644130" cy="4213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1" fontAlgn="base" latinLnBrk="0" hangingPunct="1">
              <a:lnSpc>
                <a:spcPct val="250000"/>
              </a:lnSpc>
              <a:spcBef>
                <a:spcPct val="0"/>
              </a:spcBef>
              <a:spcAft>
                <a:spcPct val="0"/>
              </a:spcAft>
              <a:buClrTx/>
              <a:buSzTx/>
              <a:buFont typeface="+mj-lt"/>
              <a:buAutoNum type="arabicPeriod"/>
              <a:tabLst/>
            </a:pP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Define</a:t>
            </a:r>
            <a:r>
              <a:rPr kumimoji="0" lang="en-US" sz="2800" b="1" i="0" u="none" strike="noStrike" cap="none" normalizeH="0" baseline="0" dirty="0" smtClean="0">
                <a:ln>
                  <a:noFill/>
                </a:ln>
                <a:solidFill>
                  <a:srgbClr val="17365D"/>
                </a:solidFill>
                <a:effectLst/>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rgbClr val="17365D"/>
                </a:solidFill>
                <a:effectLst/>
                <a:latin typeface="Arial" pitchFamily="34" charset="0"/>
                <a:ea typeface="Times New Roman" pitchFamily="18" charset="0"/>
                <a:cs typeface="Arial" pitchFamily="34" charset="0"/>
              </a:rPr>
              <a:t>the  action potential.</a:t>
            </a:r>
            <a:endParaRPr kumimoji="0" lang="en-GB" sz="2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l" defTabSz="914400" rtl="0" eaLnBrk="0" fontAlgn="base" latinLnBrk="0" hangingPunct="0">
              <a:lnSpc>
                <a:spcPct val="250000"/>
              </a:lnSpc>
              <a:spcBef>
                <a:spcPct val="0"/>
              </a:spcBef>
              <a:spcAft>
                <a:spcPct val="0"/>
              </a:spcAft>
              <a:buClrTx/>
              <a:buSzTx/>
              <a:buFont typeface="+mj-lt"/>
              <a:buAutoNum type="arabicPeriod"/>
              <a:tabLst/>
            </a:pPr>
            <a:r>
              <a:rPr kumimoji="0" lang="en-US" sz="2800" b="0" i="0" u="none" strike="noStrike" cap="none" normalizeH="0" baseline="0" dirty="0" smtClean="0">
                <a:ln>
                  <a:noFill/>
                </a:ln>
                <a:solidFill>
                  <a:srgbClr val="17365D"/>
                </a:solidFill>
                <a:effectLst/>
                <a:latin typeface="Arial" pitchFamily="34" charset="0"/>
                <a:ea typeface="Times New Roman" pitchFamily="18" charset="0"/>
                <a:cs typeface="Arial" pitchFamily="34" charset="0"/>
              </a:rPr>
              <a:t>Describe</a:t>
            </a:r>
            <a:r>
              <a:rPr kumimoji="0" lang="en-US" sz="28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the </a:t>
            </a: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changes</a:t>
            </a:r>
            <a:r>
              <a:rPr kumimoji="0" lang="en-US" sz="28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rgbClr val="17365D"/>
                </a:solidFill>
                <a:effectLst/>
                <a:latin typeface="Arial" pitchFamily="34" charset="0"/>
                <a:ea typeface="Times New Roman" pitchFamily="18" charset="0"/>
                <a:cs typeface="Arial" pitchFamily="34" charset="0"/>
              </a:rPr>
              <a:t>during action potential.</a:t>
            </a:r>
            <a:endParaRPr kumimoji="0" lang="en-GB" sz="2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l" defTabSz="914400" rtl="0" eaLnBrk="0" fontAlgn="base" latinLnBrk="0" hangingPunct="0">
              <a:lnSpc>
                <a:spcPct val="250000"/>
              </a:lnSpc>
              <a:spcBef>
                <a:spcPct val="0"/>
              </a:spcBef>
              <a:spcAft>
                <a:spcPct val="0"/>
              </a:spcAft>
              <a:buClrTx/>
              <a:buSzTx/>
              <a:buFont typeface="+mj-lt"/>
              <a:buAutoNum type="arabicPeriod"/>
              <a:tabLst/>
            </a:pPr>
            <a:r>
              <a:rPr kumimoji="0" lang="en-US" sz="2800" b="0" i="0" u="none" strike="noStrike" cap="none" normalizeH="0" baseline="0" dirty="0" smtClean="0">
                <a:ln>
                  <a:noFill/>
                </a:ln>
                <a:solidFill>
                  <a:srgbClr val="17365D"/>
                </a:solidFill>
                <a:effectLst/>
                <a:latin typeface="Arial" pitchFamily="34" charset="0"/>
                <a:ea typeface="Times New Roman" pitchFamily="18" charset="0"/>
                <a:cs typeface="Arial" pitchFamily="34" charset="0"/>
              </a:rPr>
              <a:t>Discuss </a:t>
            </a: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conduction</a:t>
            </a:r>
            <a:r>
              <a:rPr kumimoji="0" lang="en-US" sz="2800" b="0" i="0" u="none" strike="noStrike" cap="none" normalizeH="0" baseline="0" dirty="0" smtClean="0">
                <a:ln>
                  <a:noFill/>
                </a:ln>
                <a:solidFill>
                  <a:srgbClr val="17365D"/>
                </a:solidFill>
                <a:effectLst/>
                <a:latin typeface="Arial" pitchFamily="34" charset="0"/>
                <a:ea typeface="Times New Roman" pitchFamily="18" charset="0"/>
                <a:cs typeface="Arial" pitchFamily="34" charset="0"/>
              </a:rPr>
              <a:t> (propagation) of action potential</a:t>
            </a:r>
          </a:p>
          <a:p>
            <a:pPr marL="514350" marR="0" lvl="0" indent="-514350" algn="l" defTabSz="914400" rtl="0" eaLnBrk="0" fontAlgn="base" latinLnBrk="0" hangingPunct="0">
              <a:lnSpc>
                <a:spcPct val="250000"/>
              </a:lnSpc>
              <a:spcBef>
                <a:spcPct val="0"/>
              </a:spcBef>
              <a:spcAft>
                <a:spcPct val="0"/>
              </a:spcAft>
              <a:buClrTx/>
              <a:buSzTx/>
              <a:buFont typeface="+mj-lt"/>
              <a:buAutoNum type="arabicPeriod"/>
              <a:tabLst/>
            </a:pPr>
            <a:r>
              <a:rPr kumimoji="0" lang="en-US" sz="2800" b="0" i="0" u="none" strike="noStrike" cap="none" normalizeH="0" baseline="0" dirty="0" smtClean="0">
                <a:ln>
                  <a:noFill/>
                </a:ln>
                <a:solidFill>
                  <a:srgbClr val="17365D"/>
                </a:solidFill>
                <a:effectLst/>
                <a:latin typeface="Arial" pitchFamily="34" charset="0"/>
                <a:ea typeface="Times New Roman" pitchFamily="18" charset="0"/>
                <a:cs typeface="Arial" pitchFamily="34" charset="0"/>
              </a:rPr>
              <a:t>Describe  </a:t>
            </a: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recording </a:t>
            </a:r>
            <a:r>
              <a:rPr kumimoji="0" lang="en-US" sz="2800" b="0" i="0" u="none" strike="noStrike" cap="none" normalizeH="0" baseline="0" dirty="0" smtClean="0">
                <a:ln>
                  <a:noFill/>
                </a:ln>
                <a:solidFill>
                  <a:srgbClr val="17365D"/>
                </a:solidFill>
                <a:effectLst/>
                <a:latin typeface="Arial" pitchFamily="34" charset="0"/>
                <a:ea typeface="Times New Roman" pitchFamily="18" charset="0"/>
                <a:cs typeface="Arial" pitchFamily="34" charset="0"/>
              </a:rPr>
              <a:t>of </a:t>
            </a:r>
            <a:r>
              <a:rPr kumimoji="0" lang="en-US" sz="2800" b="0" i="0" u="none" strike="noStrike" cap="none" normalizeH="0" baseline="0" dirty="0" err="1" smtClean="0">
                <a:ln>
                  <a:noFill/>
                </a:ln>
                <a:solidFill>
                  <a:srgbClr val="17365D"/>
                </a:solidFill>
                <a:effectLst/>
                <a:latin typeface="Arial" pitchFamily="34" charset="0"/>
                <a:ea typeface="Times New Roman" pitchFamily="18" charset="0"/>
                <a:cs typeface="Arial" pitchFamily="34" charset="0"/>
              </a:rPr>
              <a:t>monophasic</a:t>
            </a:r>
            <a:r>
              <a:rPr kumimoji="0" lang="en-US" sz="2800" b="0" i="0" u="none" strike="noStrike" cap="none" normalizeH="0" baseline="0" dirty="0" smtClean="0">
                <a:ln>
                  <a:noFill/>
                </a:ln>
                <a:solidFill>
                  <a:srgbClr val="17365D"/>
                </a:solidFill>
                <a:effectLst/>
                <a:latin typeface="Arial" pitchFamily="34" charset="0"/>
                <a:ea typeface="Times New Roman" pitchFamily="18" charset="0"/>
                <a:cs typeface="Arial" pitchFamily="34" charset="0"/>
              </a:rPr>
              <a:t> action potential.</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592638" y="4505325"/>
            <a:ext cx="3001962" cy="577850"/>
            <a:chOff x="2893" y="2838"/>
            <a:chExt cx="1891" cy="364"/>
          </a:xfrm>
        </p:grpSpPr>
        <p:sp>
          <p:nvSpPr>
            <p:cNvPr id="48150" name="Arc 3"/>
            <p:cNvSpPr>
              <a:spLocks/>
            </p:cNvSpPr>
            <p:nvPr/>
          </p:nvSpPr>
          <p:spPr bwMode="auto">
            <a:xfrm>
              <a:off x="2893" y="2838"/>
              <a:ext cx="579" cy="364"/>
            </a:xfrm>
            <a:custGeom>
              <a:avLst/>
              <a:gdLst>
                <a:gd name="T0" fmla="*/ 0 w 21600"/>
                <a:gd name="T1" fmla="*/ 0 h 21660"/>
                <a:gd name="T2" fmla="*/ 0 w 21600"/>
                <a:gd name="T3" fmla="*/ 0 h 21660"/>
                <a:gd name="T4" fmla="*/ 0 w 21600"/>
                <a:gd name="T5" fmla="*/ 0 h 21660"/>
                <a:gd name="T6" fmla="*/ 0 60000 65536"/>
                <a:gd name="T7" fmla="*/ 0 60000 65536"/>
                <a:gd name="T8" fmla="*/ 0 60000 65536"/>
                <a:gd name="T9" fmla="*/ 0 w 21600"/>
                <a:gd name="T10" fmla="*/ 0 h 21660"/>
                <a:gd name="T11" fmla="*/ 21600 w 21600"/>
                <a:gd name="T12" fmla="*/ 21660 h 21660"/>
              </a:gdLst>
              <a:ahLst/>
              <a:cxnLst>
                <a:cxn ang="T6">
                  <a:pos x="T0" y="T1"/>
                </a:cxn>
                <a:cxn ang="T7">
                  <a:pos x="T2" y="T3"/>
                </a:cxn>
                <a:cxn ang="T8">
                  <a:pos x="T4" y="T5"/>
                </a:cxn>
              </a:cxnLst>
              <a:rect l="T9" t="T10" r="T11" b="T12"/>
              <a:pathLst>
                <a:path w="21600" h="21660" fill="none" extrusionOk="0">
                  <a:moveTo>
                    <a:pt x="21563" y="21659"/>
                  </a:moveTo>
                  <a:cubicBezTo>
                    <a:pt x="9648" y="21639"/>
                    <a:pt x="0" y="11974"/>
                    <a:pt x="0" y="60"/>
                  </a:cubicBezTo>
                  <a:cubicBezTo>
                    <a:pt x="-1" y="40"/>
                    <a:pt x="0" y="20"/>
                    <a:pt x="0" y="0"/>
                  </a:cubicBezTo>
                </a:path>
                <a:path w="21600" h="21660" stroke="0" extrusionOk="0">
                  <a:moveTo>
                    <a:pt x="21563" y="21659"/>
                  </a:moveTo>
                  <a:cubicBezTo>
                    <a:pt x="9648" y="21639"/>
                    <a:pt x="0" y="11974"/>
                    <a:pt x="0" y="60"/>
                  </a:cubicBezTo>
                  <a:cubicBezTo>
                    <a:pt x="-1" y="40"/>
                    <a:pt x="0" y="20"/>
                    <a:pt x="0" y="0"/>
                  </a:cubicBezTo>
                  <a:lnTo>
                    <a:pt x="21600" y="60"/>
                  </a:lnTo>
                  <a:close/>
                </a:path>
              </a:pathLst>
            </a:custGeom>
            <a:noFill/>
            <a:ln w="76200" cap="rnd">
              <a:solidFill>
                <a:srgbClr val="FF3300"/>
              </a:solidFill>
              <a:round/>
              <a:headEnd/>
              <a:tailEnd/>
            </a:ln>
          </p:spPr>
          <p:txBody>
            <a:bodyPr wrap="none" anchor="ctr"/>
            <a:lstStyle/>
            <a:p>
              <a:endParaRPr lang="en-US"/>
            </a:p>
          </p:txBody>
        </p:sp>
        <p:sp>
          <p:nvSpPr>
            <p:cNvPr id="48151" name="Arc 4"/>
            <p:cNvSpPr>
              <a:spLocks/>
            </p:cNvSpPr>
            <p:nvPr/>
          </p:nvSpPr>
          <p:spPr bwMode="auto">
            <a:xfrm>
              <a:off x="3444" y="3095"/>
              <a:ext cx="542" cy="99"/>
            </a:xfrm>
            <a:custGeom>
              <a:avLst/>
              <a:gdLst>
                <a:gd name="T0" fmla="*/ 0 w 21600"/>
                <a:gd name="T1" fmla="*/ 0 h 21819"/>
                <a:gd name="T2" fmla="*/ 0 w 21600"/>
                <a:gd name="T3" fmla="*/ 0 h 21819"/>
                <a:gd name="T4" fmla="*/ 0 w 21600"/>
                <a:gd name="T5" fmla="*/ 0 h 21819"/>
                <a:gd name="T6" fmla="*/ 0 60000 65536"/>
                <a:gd name="T7" fmla="*/ 0 60000 65536"/>
                <a:gd name="T8" fmla="*/ 0 60000 65536"/>
                <a:gd name="T9" fmla="*/ 0 w 21600"/>
                <a:gd name="T10" fmla="*/ 0 h 21819"/>
                <a:gd name="T11" fmla="*/ 21600 w 21600"/>
                <a:gd name="T12" fmla="*/ 21819 h 21819"/>
              </a:gdLst>
              <a:ahLst/>
              <a:cxnLst>
                <a:cxn ang="T6">
                  <a:pos x="T0" y="T1"/>
                </a:cxn>
                <a:cxn ang="T7">
                  <a:pos x="T2" y="T3"/>
                </a:cxn>
                <a:cxn ang="T8">
                  <a:pos x="T4" y="T5"/>
                </a:cxn>
              </a:cxnLst>
              <a:rect l="T9" t="T10" r="T11" b="T12"/>
              <a:pathLst>
                <a:path w="21600" h="21819" fill="none" extrusionOk="0">
                  <a:moveTo>
                    <a:pt x="21598" y="0"/>
                  </a:moveTo>
                  <a:cubicBezTo>
                    <a:pt x="21599" y="72"/>
                    <a:pt x="21600" y="145"/>
                    <a:pt x="21600" y="219"/>
                  </a:cubicBezTo>
                  <a:cubicBezTo>
                    <a:pt x="21600" y="12148"/>
                    <a:pt x="11929" y="21818"/>
                    <a:pt x="0" y="21819"/>
                  </a:cubicBezTo>
                </a:path>
                <a:path w="21600" h="21819" stroke="0" extrusionOk="0">
                  <a:moveTo>
                    <a:pt x="21598" y="0"/>
                  </a:moveTo>
                  <a:cubicBezTo>
                    <a:pt x="21599" y="72"/>
                    <a:pt x="21600" y="145"/>
                    <a:pt x="21600" y="219"/>
                  </a:cubicBezTo>
                  <a:cubicBezTo>
                    <a:pt x="21600" y="12148"/>
                    <a:pt x="11929" y="21818"/>
                    <a:pt x="0" y="21819"/>
                  </a:cubicBezTo>
                  <a:lnTo>
                    <a:pt x="0" y="219"/>
                  </a:lnTo>
                  <a:close/>
                </a:path>
              </a:pathLst>
            </a:custGeom>
            <a:noFill/>
            <a:ln w="76200" cap="rnd">
              <a:solidFill>
                <a:srgbClr val="FF3300"/>
              </a:solidFill>
              <a:round/>
              <a:headEnd/>
              <a:tailEnd/>
            </a:ln>
          </p:spPr>
          <p:txBody>
            <a:bodyPr wrap="none" anchor="ctr"/>
            <a:lstStyle/>
            <a:p>
              <a:endParaRPr lang="en-US"/>
            </a:p>
          </p:txBody>
        </p:sp>
        <p:sp>
          <p:nvSpPr>
            <p:cNvPr id="48152" name="Arc 5"/>
            <p:cNvSpPr>
              <a:spLocks/>
            </p:cNvSpPr>
            <p:nvPr/>
          </p:nvSpPr>
          <p:spPr bwMode="auto">
            <a:xfrm>
              <a:off x="4020" y="2997"/>
              <a:ext cx="764" cy="99"/>
            </a:xfrm>
            <a:custGeom>
              <a:avLst/>
              <a:gdLst>
                <a:gd name="T0" fmla="*/ 0 w 21599"/>
                <a:gd name="T1" fmla="*/ 0 h 21600"/>
                <a:gd name="T2" fmla="*/ 1 w 21599"/>
                <a:gd name="T3" fmla="*/ 0 h 21600"/>
                <a:gd name="T4" fmla="*/ 1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0" y="21381"/>
                  </a:moveTo>
                  <a:cubicBezTo>
                    <a:pt x="120" y="9548"/>
                    <a:pt x="9738" y="15"/>
                    <a:pt x="21571" y="0"/>
                  </a:cubicBezTo>
                </a:path>
                <a:path w="21599" h="21600" stroke="0" extrusionOk="0">
                  <a:moveTo>
                    <a:pt x="0" y="21381"/>
                  </a:moveTo>
                  <a:cubicBezTo>
                    <a:pt x="120" y="9548"/>
                    <a:pt x="9738" y="15"/>
                    <a:pt x="21571" y="0"/>
                  </a:cubicBezTo>
                  <a:lnTo>
                    <a:pt x="21599" y="21600"/>
                  </a:lnTo>
                  <a:close/>
                </a:path>
              </a:pathLst>
            </a:custGeom>
            <a:noFill/>
            <a:ln w="76200" cap="rnd">
              <a:solidFill>
                <a:srgbClr val="FF3300"/>
              </a:solidFill>
              <a:round/>
              <a:headEnd/>
              <a:tailEnd/>
            </a:ln>
          </p:spPr>
          <p:txBody>
            <a:bodyPr wrap="none" anchor="ctr"/>
            <a:lstStyle/>
            <a:p>
              <a:endParaRPr lang="en-US"/>
            </a:p>
          </p:txBody>
        </p:sp>
      </p:grpSp>
      <p:sp>
        <p:nvSpPr>
          <p:cNvPr id="48131" name="Rectangle 6"/>
          <p:cNvSpPr>
            <a:spLocks noChangeArrowheads="1"/>
          </p:cNvSpPr>
          <p:nvPr/>
        </p:nvSpPr>
        <p:spPr bwMode="auto">
          <a:xfrm>
            <a:off x="593725" y="4476750"/>
            <a:ext cx="655638" cy="515938"/>
          </a:xfrm>
          <a:prstGeom prst="rect">
            <a:avLst/>
          </a:prstGeom>
          <a:noFill/>
          <a:ln w="25400">
            <a:noFill/>
            <a:miter lim="800000"/>
            <a:headEnd/>
            <a:tailEnd/>
          </a:ln>
        </p:spPr>
        <p:txBody>
          <a:bodyPr wrap="none" lIns="90488" tIns="44450" rIns="90488" bIns="44450">
            <a:spAutoFit/>
          </a:bodyPr>
          <a:lstStyle/>
          <a:p>
            <a:r>
              <a:rPr lang="en-US" sz="2800" b="1">
                <a:latin typeface="Century Gothic" pitchFamily="34" charset="0"/>
              </a:rPr>
              <a:t>-70</a:t>
            </a:r>
          </a:p>
        </p:txBody>
      </p:sp>
      <p:sp>
        <p:nvSpPr>
          <p:cNvPr id="48132" name="Rectangle 7"/>
          <p:cNvSpPr>
            <a:spLocks noChangeArrowheads="1"/>
          </p:cNvSpPr>
          <p:nvPr/>
        </p:nvSpPr>
        <p:spPr bwMode="auto">
          <a:xfrm>
            <a:off x="593725" y="3717925"/>
            <a:ext cx="655638" cy="515938"/>
          </a:xfrm>
          <a:prstGeom prst="rect">
            <a:avLst/>
          </a:prstGeom>
          <a:noFill/>
          <a:ln w="25400">
            <a:noFill/>
            <a:miter lim="800000"/>
            <a:headEnd/>
            <a:tailEnd/>
          </a:ln>
        </p:spPr>
        <p:txBody>
          <a:bodyPr wrap="none" lIns="90488" tIns="44450" rIns="90488" bIns="44450">
            <a:spAutoFit/>
          </a:bodyPr>
          <a:lstStyle/>
          <a:p>
            <a:r>
              <a:rPr lang="en-US" sz="2800" b="1">
                <a:latin typeface="Century Gothic" pitchFamily="34" charset="0"/>
              </a:rPr>
              <a:t>-60</a:t>
            </a:r>
          </a:p>
        </p:txBody>
      </p:sp>
      <p:sp>
        <p:nvSpPr>
          <p:cNvPr id="48133" name="Rectangle 8"/>
          <p:cNvSpPr>
            <a:spLocks noChangeArrowheads="1"/>
          </p:cNvSpPr>
          <p:nvPr/>
        </p:nvSpPr>
        <p:spPr bwMode="auto">
          <a:xfrm>
            <a:off x="909638" y="1690688"/>
            <a:ext cx="358775" cy="515937"/>
          </a:xfrm>
          <a:prstGeom prst="rect">
            <a:avLst/>
          </a:prstGeom>
          <a:noFill/>
          <a:ln w="25400">
            <a:noFill/>
            <a:miter lim="800000"/>
            <a:headEnd/>
            <a:tailEnd/>
          </a:ln>
        </p:spPr>
        <p:txBody>
          <a:bodyPr wrap="none" lIns="90488" tIns="44450" rIns="90488" bIns="44450">
            <a:spAutoFit/>
          </a:bodyPr>
          <a:lstStyle/>
          <a:p>
            <a:r>
              <a:rPr lang="en-US" sz="2800" b="1">
                <a:latin typeface="Century Gothic" pitchFamily="34" charset="0"/>
              </a:rPr>
              <a:t>0</a:t>
            </a:r>
          </a:p>
        </p:txBody>
      </p:sp>
      <p:sp>
        <p:nvSpPr>
          <p:cNvPr id="48134" name="Rectangle 9"/>
          <p:cNvSpPr>
            <a:spLocks noChangeArrowheads="1"/>
          </p:cNvSpPr>
          <p:nvPr/>
        </p:nvSpPr>
        <p:spPr bwMode="auto">
          <a:xfrm>
            <a:off x="496888" y="601663"/>
            <a:ext cx="798296" cy="520655"/>
          </a:xfrm>
          <a:prstGeom prst="rect">
            <a:avLst/>
          </a:prstGeom>
          <a:noFill/>
          <a:ln w="25400">
            <a:noFill/>
            <a:miter lim="800000"/>
            <a:headEnd/>
            <a:tailEnd/>
          </a:ln>
        </p:spPr>
        <p:txBody>
          <a:bodyPr wrap="none" lIns="90488" tIns="44450" rIns="90488" bIns="44450">
            <a:spAutoFit/>
          </a:bodyPr>
          <a:lstStyle/>
          <a:p>
            <a:r>
              <a:rPr lang="en-US" sz="2800" b="1" dirty="0" smtClean="0">
                <a:latin typeface="Century Gothic" pitchFamily="34" charset="0"/>
              </a:rPr>
              <a:t>+35</a:t>
            </a:r>
            <a:endParaRPr lang="en-US" sz="2800" b="1" dirty="0">
              <a:latin typeface="Century Gothic" pitchFamily="34" charset="0"/>
            </a:endParaRPr>
          </a:p>
        </p:txBody>
      </p:sp>
      <p:sp>
        <p:nvSpPr>
          <p:cNvPr id="48135" name="Rectangle 10"/>
          <p:cNvSpPr>
            <a:spLocks noChangeArrowheads="1"/>
          </p:cNvSpPr>
          <p:nvPr/>
        </p:nvSpPr>
        <p:spPr bwMode="auto">
          <a:xfrm>
            <a:off x="593725" y="5141913"/>
            <a:ext cx="655638" cy="515937"/>
          </a:xfrm>
          <a:prstGeom prst="rect">
            <a:avLst/>
          </a:prstGeom>
          <a:noFill/>
          <a:ln w="25400">
            <a:noFill/>
            <a:miter lim="800000"/>
            <a:headEnd/>
            <a:tailEnd/>
          </a:ln>
        </p:spPr>
        <p:txBody>
          <a:bodyPr wrap="none" lIns="90488" tIns="44450" rIns="90488" bIns="44450">
            <a:spAutoFit/>
          </a:bodyPr>
          <a:lstStyle/>
          <a:p>
            <a:r>
              <a:rPr lang="en-US" sz="2800" b="1">
                <a:latin typeface="Century Gothic" pitchFamily="34" charset="0"/>
              </a:rPr>
              <a:t>-80</a:t>
            </a:r>
          </a:p>
        </p:txBody>
      </p:sp>
      <p:grpSp>
        <p:nvGrpSpPr>
          <p:cNvPr id="3" name="Group 11"/>
          <p:cNvGrpSpPr>
            <a:grpSpLocks/>
          </p:cNvGrpSpPr>
          <p:nvPr/>
        </p:nvGrpSpPr>
        <p:grpSpPr bwMode="auto">
          <a:xfrm>
            <a:off x="1752600" y="355600"/>
            <a:ext cx="7137400" cy="5232400"/>
            <a:chOff x="1104" y="224"/>
            <a:chExt cx="4496" cy="3296"/>
          </a:xfrm>
        </p:grpSpPr>
        <p:sp>
          <p:nvSpPr>
            <p:cNvPr id="48146" name="Line 12"/>
            <p:cNvSpPr>
              <a:spLocks noChangeShapeType="1"/>
            </p:cNvSpPr>
            <p:nvPr/>
          </p:nvSpPr>
          <p:spPr bwMode="auto">
            <a:xfrm flipV="1">
              <a:off x="1104" y="224"/>
              <a:ext cx="0" cy="3296"/>
            </a:xfrm>
            <a:prstGeom prst="line">
              <a:avLst/>
            </a:prstGeom>
            <a:noFill/>
            <a:ln w="50800">
              <a:solidFill>
                <a:schemeClr val="bg2"/>
              </a:solidFill>
              <a:round/>
              <a:headEnd/>
              <a:tailEnd/>
            </a:ln>
          </p:spPr>
          <p:txBody>
            <a:bodyPr wrap="none" anchor="ctr"/>
            <a:lstStyle/>
            <a:p>
              <a:endParaRPr lang="en-US"/>
            </a:p>
          </p:txBody>
        </p:sp>
        <p:grpSp>
          <p:nvGrpSpPr>
            <p:cNvPr id="4" name="Group 13"/>
            <p:cNvGrpSpPr>
              <a:grpSpLocks/>
            </p:cNvGrpSpPr>
            <p:nvPr/>
          </p:nvGrpSpPr>
          <p:grpSpPr bwMode="auto">
            <a:xfrm>
              <a:off x="1120" y="2960"/>
              <a:ext cx="4480" cy="544"/>
              <a:chOff x="1120" y="2960"/>
              <a:chExt cx="4480" cy="544"/>
            </a:xfrm>
          </p:grpSpPr>
          <p:sp>
            <p:nvSpPr>
              <p:cNvPr id="48148" name="Line 14"/>
              <p:cNvSpPr>
                <a:spLocks noChangeShapeType="1"/>
              </p:cNvSpPr>
              <p:nvPr/>
            </p:nvSpPr>
            <p:spPr bwMode="auto">
              <a:xfrm>
                <a:off x="1120" y="3504"/>
                <a:ext cx="4480" cy="0"/>
              </a:xfrm>
              <a:prstGeom prst="line">
                <a:avLst/>
              </a:prstGeom>
              <a:noFill/>
              <a:ln w="50800">
                <a:solidFill>
                  <a:schemeClr val="bg2"/>
                </a:solidFill>
                <a:round/>
                <a:headEnd/>
                <a:tailEnd/>
              </a:ln>
            </p:spPr>
            <p:txBody>
              <a:bodyPr wrap="none" anchor="ctr"/>
              <a:lstStyle/>
              <a:p>
                <a:endParaRPr lang="en-US"/>
              </a:p>
            </p:txBody>
          </p:sp>
          <p:sp>
            <p:nvSpPr>
              <p:cNvPr id="48149" name="Line 15"/>
              <p:cNvSpPr>
                <a:spLocks noChangeShapeType="1"/>
              </p:cNvSpPr>
              <p:nvPr/>
            </p:nvSpPr>
            <p:spPr bwMode="auto">
              <a:xfrm flipV="1">
                <a:off x="1205" y="2960"/>
                <a:ext cx="4251" cy="36"/>
              </a:xfrm>
              <a:prstGeom prst="line">
                <a:avLst/>
              </a:prstGeom>
              <a:noFill/>
              <a:ln w="50800">
                <a:solidFill>
                  <a:schemeClr val="bg2"/>
                </a:solidFill>
                <a:prstDash val="dash"/>
                <a:round/>
                <a:headEnd/>
                <a:tailEnd/>
              </a:ln>
            </p:spPr>
            <p:txBody>
              <a:bodyPr wrap="none" anchor="ctr"/>
              <a:lstStyle/>
              <a:p>
                <a:endParaRPr lang="en-US"/>
              </a:p>
            </p:txBody>
          </p:sp>
        </p:grpSp>
      </p:grpSp>
      <p:sp>
        <p:nvSpPr>
          <p:cNvPr id="48137" name="Rectangle 16"/>
          <p:cNvSpPr>
            <a:spLocks noChangeArrowheads="1"/>
          </p:cNvSpPr>
          <p:nvPr/>
        </p:nvSpPr>
        <p:spPr bwMode="auto">
          <a:xfrm>
            <a:off x="4252913" y="5807075"/>
            <a:ext cx="1109662" cy="515938"/>
          </a:xfrm>
          <a:prstGeom prst="rect">
            <a:avLst/>
          </a:prstGeom>
          <a:noFill/>
          <a:ln w="12700">
            <a:noFill/>
            <a:miter lim="800000"/>
            <a:headEnd/>
            <a:tailEnd/>
          </a:ln>
        </p:spPr>
        <p:txBody>
          <a:bodyPr wrap="none" lIns="90488" tIns="44450" rIns="90488" bIns="44450">
            <a:spAutoFit/>
          </a:bodyPr>
          <a:lstStyle/>
          <a:p>
            <a:r>
              <a:rPr lang="en-US" sz="2800" b="1">
                <a:latin typeface="Arial" charset="0"/>
              </a:rPr>
              <a:t>Time</a:t>
            </a:r>
            <a:r>
              <a:rPr lang="en-US" sz="2800" b="1">
                <a:solidFill>
                  <a:srgbClr val="7FFF00"/>
                </a:solidFill>
                <a:latin typeface="Arial" charset="0"/>
              </a:rPr>
              <a:t> </a:t>
            </a:r>
          </a:p>
        </p:txBody>
      </p:sp>
      <p:sp>
        <p:nvSpPr>
          <p:cNvPr id="48138" name="Line 17"/>
          <p:cNvSpPr>
            <a:spLocks noChangeShapeType="1"/>
          </p:cNvSpPr>
          <p:nvPr/>
        </p:nvSpPr>
        <p:spPr bwMode="auto">
          <a:xfrm>
            <a:off x="5359400" y="6019800"/>
            <a:ext cx="863600" cy="0"/>
          </a:xfrm>
          <a:prstGeom prst="line">
            <a:avLst/>
          </a:prstGeom>
          <a:noFill/>
          <a:ln w="50800">
            <a:solidFill>
              <a:schemeClr val="tx2"/>
            </a:solidFill>
            <a:round/>
            <a:headEnd/>
            <a:tailEnd type="triangle" w="med" len="med"/>
          </a:ln>
        </p:spPr>
        <p:txBody>
          <a:bodyPr wrap="none" anchor="ctr"/>
          <a:lstStyle/>
          <a:p>
            <a:endParaRPr lang="en-US"/>
          </a:p>
        </p:txBody>
      </p:sp>
      <p:grpSp>
        <p:nvGrpSpPr>
          <p:cNvPr id="5" name="Group 18"/>
          <p:cNvGrpSpPr>
            <a:grpSpLocks/>
          </p:cNvGrpSpPr>
          <p:nvPr/>
        </p:nvGrpSpPr>
        <p:grpSpPr bwMode="auto">
          <a:xfrm>
            <a:off x="5276850" y="1920875"/>
            <a:ext cx="3562350" cy="3082925"/>
            <a:chOff x="3324" y="1210"/>
            <a:chExt cx="2244" cy="1942"/>
          </a:xfrm>
        </p:grpSpPr>
        <p:sp>
          <p:nvSpPr>
            <p:cNvPr id="48144" name="Rectangle 19"/>
            <p:cNvSpPr>
              <a:spLocks noChangeArrowheads="1"/>
            </p:cNvSpPr>
            <p:nvPr/>
          </p:nvSpPr>
          <p:spPr bwMode="auto">
            <a:xfrm>
              <a:off x="3324" y="1210"/>
              <a:ext cx="2244" cy="1130"/>
            </a:xfrm>
            <a:prstGeom prst="rect">
              <a:avLst/>
            </a:prstGeom>
            <a:noFill/>
            <a:ln w="12700">
              <a:noFill/>
              <a:miter lim="800000"/>
              <a:headEnd/>
              <a:tailEnd/>
            </a:ln>
          </p:spPr>
          <p:txBody>
            <a:bodyPr wrap="none" lIns="90488" tIns="44450" rIns="90488" bIns="44450">
              <a:spAutoFit/>
            </a:bodyPr>
            <a:lstStyle/>
            <a:p>
              <a:r>
                <a:rPr lang="en-US" sz="3200" b="1">
                  <a:solidFill>
                    <a:schemeClr val="tx2"/>
                  </a:solidFill>
                  <a:latin typeface="Arial" charset="0"/>
                </a:rPr>
                <a:t>After- </a:t>
              </a:r>
            </a:p>
            <a:p>
              <a:r>
                <a:rPr lang="en-US" sz="3200" b="1">
                  <a:solidFill>
                    <a:schemeClr val="tx2"/>
                  </a:solidFill>
                  <a:latin typeface="Arial" charset="0"/>
                </a:rPr>
                <a:t>hyperpolarization</a:t>
              </a:r>
              <a:endParaRPr lang="en-US" b="1">
                <a:solidFill>
                  <a:schemeClr val="accent1"/>
                </a:solidFill>
                <a:latin typeface="Arial" charset="0"/>
              </a:endParaRPr>
            </a:p>
            <a:p>
              <a:endParaRPr lang="en-US" b="1">
                <a:latin typeface="Arial" charset="0"/>
              </a:endParaRPr>
            </a:p>
            <a:p>
              <a:r>
                <a:rPr lang="en-US" b="1">
                  <a:latin typeface="Arial" charset="0"/>
                </a:rPr>
                <a:t>     </a:t>
              </a:r>
            </a:p>
          </p:txBody>
        </p:sp>
        <p:sp>
          <p:nvSpPr>
            <p:cNvPr id="48145" name="Line 20"/>
            <p:cNvSpPr>
              <a:spLocks noChangeShapeType="1"/>
            </p:cNvSpPr>
            <p:nvPr/>
          </p:nvSpPr>
          <p:spPr bwMode="auto">
            <a:xfrm flipH="1">
              <a:off x="3488" y="2176"/>
              <a:ext cx="800" cy="976"/>
            </a:xfrm>
            <a:prstGeom prst="line">
              <a:avLst/>
            </a:prstGeom>
            <a:noFill/>
            <a:ln w="76200">
              <a:solidFill>
                <a:schemeClr val="tx1"/>
              </a:solidFill>
              <a:round/>
              <a:headEnd/>
              <a:tailEnd type="triangle" w="med" len="med"/>
            </a:ln>
          </p:spPr>
          <p:txBody>
            <a:bodyPr wrap="none" anchor="ctr"/>
            <a:lstStyle/>
            <a:p>
              <a:endParaRPr lang="en-US"/>
            </a:p>
          </p:txBody>
        </p:sp>
      </p:grpSp>
      <p:grpSp>
        <p:nvGrpSpPr>
          <p:cNvPr id="6" name="Group 21"/>
          <p:cNvGrpSpPr>
            <a:grpSpLocks/>
          </p:cNvGrpSpPr>
          <p:nvPr/>
        </p:nvGrpSpPr>
        <p:grpSpPr bwMode="auto">
          <a:xfrm>
            <a:off x="3048000" y="823913"/>
            <a:ext cx="1419225" cy="3883025"/>
            <a:chOff x="1920" y="519"/>
            <a:chExt cx="894" cy="2446"/>
          </a:xfrm>
        </p:grpSpPr>
        <p:sp>
          <p:nvSpPr>
            <p:cNvPr id="48142" name="Arc 22"/>
            <p:cNvSpPr>
              <a:spLocks/>
            </p:cNvSpPr>
            <p:nvPr/>
          </p:nvSpPr>
          <p:spPr bwMode="auto">
            <a:xfrm rot="10800000">
              <a:off x="1920" y="2599"/>
              <a:ext cx="765" cy="366"/>
            </a:xfrm>
            <a:custGeom>
              <a:avLst/>
              <a:gdLst>
                <a:gd name="T0" fmla="*/ 1 w 21600"/>
                <a:gd name="T1" fmla="*/ 0 h 21659"/>
                <a:gd name="T2" fmla="*/ 0 w 21600"/>
                <a:gd name="T3" fmla="*/ 0 h 21659"/>
                <a:gd name="T4" fmla="*/ 0 w 21600"/>
                <a:gd name="T5" fmla="*/ 0 h 21659"/>
                <a:gd name="T6" fmla="*/ 0 60000 65536"/>
                <a:gd name="T7" fmla="*/ 0 60000 65536"/>
                <a:gd name="T8" fmla="*/ 0 60000 65536"/>
                <a:gd name="T9" fmla="*/ 0 w 21600"/>
                <a:gd name="T10" fmla="*/ 0 h 21659"/>
                <a:gd name="T11" fmla="*/ 21600 w 21600"/>
                <a:gd name="T12" fmla="*/ 21659 h 21659"/>
              </a:gdLst>
              <a:ahLst/>
              <a:cxnLst>
                <a:cxn ang="T6">
                  <a:pos x="T0" y="T1"/>
                </a:cxn>
                <a:cxn ang="T7">
                  <a:pos x="T2" y="T3"/>
                </a:cxn>
                <a:cxn ang="T8">
                  <a:pos x="T4" y="T5"/>
                </a:cxn>
              </a:cxnLst>
              <a:rect l="T9" t="T10" r="T11" b="T12"/>
              <a:pathLst>
                <a:path w="21600" h="21659" fill="none" extrusionOk="0">
                  <a:moveTo>
                    <a:pt x="21599" y="0"/>
                  </a:moveTo>
                  <a:cubicBezTo>
                    <a:pt x="21599" y="19"/>
                    <a:pt x="21600" y="39"/>
                    <a:pt x="21600" y="59"/>
                  </a:cubicBezTo>
                  <a:cubicBezTo>
                    <a:pt x="21600" y="11988"/>
                    <a:pt x="11929" y="21658"/>
                    <a:pt x="0" y="21659"/>
                  </a:cubicBezTo>
                </a:path>
                <a:path w="21600" h="21659" stroke="0" extrusionOk="0">
                  <a:moveTo>
                    <a:pt x="21599" y="0"/>
                  </a:moveTo>
                  <a:cubicBezTo>
                    <a:pt x="21599" y="19"/>
                    <a:pt x="21600" y="39"/>
                    <a:pt x="21600" y="59"/>
                  </a:cubicBezTo>
                  <a:cubicBezTo>
                    <a:pt x="21600" y="11988"/>
                    <a:pt x="11929" y="21658"/>
                    <a:pt x="0" y="21659"/>
                  </a:cubicBezTo>
                  <a:lnTo>
                    <a:pt x="0" y="59"/>
                  </a:lnTo>
                  <a:close/>
                </a:path>
              </a:pathLst>
            </a:custGeom>
            <a:noFill/>
            <a:ln w="50800">
              <a:solidFill>
                <a:schemeClr val="accent2"/>
              </a:solidFill>
              <a:prstDash val="dash"/>
              <a:round/>
              <a:headEnd/>
              <a:tailEnd/>
            </a:ln>
          </p:spPr>
          <p:txBody>
            <a:bodyPr wrap="none" anchor="ctr"/>
            <a:lstStyle/>
            <a:p>
              <a:endParaRPr lang="en-US"/>
            </a:p>
          </p:txBody>
        </p:sp>
        <p:sp>
          <p:nvSpPr>
            <p:cNvPr id="48143" name="Arc 23"/>
            <p:cNvSpPr>
              <a:spLocks/>
            </p:cNvSpPr>
            <p:nvPr/>
          </p:nvSpPr>
          <p:spPr bwMode="auto">
            <a:xfrm rot="10800000">
              <a:off x="2718" y="519"/>
              <a:ext cx="96" cy="2119"/>
            </a:xfrm>
            <a:custGeom>
              <a:avLst/>
              <a:gdLst>
                <a:gd name="T0" fmla="*/ 0 w 21600"/>
                <a:gd name="T1" fmla="*/ 20 h 21599"/>
                <a:gd name="T2" fmla="*/ 0 w 21600"/>
                <a:gd name="T3" fmla="*/ 0 h 21599"/>
                <a:gd name="T4" fmla="*/ 0 w 21600"/>
                <a:gd name="T5" fmla="*/ 2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89"/>
                  </a:moveTo>
                  <a:cubicBezTo>
                    <a:pt x="5" y="9751"/>
                    <a:pt x="9537" y="124"/>
                    <a:pt x="21374" y="0"/>
                  </a:cubicBezTo>
                </a:path>
                <a:path w="21600" h="21599" stroke="0" extrusionOk="0">
                  <a:moveTo>
                    <a:pt x="0" y="21589"/>
                  </a:moveTo>
                  <a:cubicBezTo>
                    <a:pt x="5" y="9751"/>
                    <a:pt x="9537" y="124"/>
                    <a:pt x="21374" y="0"/>
                  </a:cubicBezTo>
                  <a:lnTo>
                    <a:pt x="21600" y="21599"/>
                  </a:lnTo>
                  <a:close/>
                </a:path>
              </a:pathLst>
            </a:custGeom>
            <a:noFill/>
            <a:ln w="50800">
              <a:solidFill>
                <a:schemeClr val="accent2"/>
              </a:solidFill>
              <a:prstDash val="dash"/>
              <a:round/>
              <a:headEnd/>
              <a:tailEnd/>
            </a:ln>
          </p:spPr>
          <p:txBody>
            <a:bodyPr wrap="none" anchor="ctr"/>
            <a:lstStyle/>
            <a:p>
              <a:endParaRPr lang="en-US"/>
            </a:p>
          </p:txBody>
        </p:sp>
      </p:grpSp>
      <p:sp>
        <p:nvSpPr>
          <p:cNvPr id="48141" name="Arc 24"/>
          <p:cNvSpPr>
            <a:spLocks/>
          </p:cNvSpPr>
          <p:nvPr/>
        </p:nvSpPr>
        <p:spPr bwMode="auto">
          <a:xfrm>
            <a:off x="4464050" y="822325"/>
            <a:ext cx="161925" cy="3752850"/>
          </a:xfrm>
          <a:custGeom>
            <a:avLst/>
            <a:gdLst>
              <a:gd name="T0" fmla="*/ 0 w 21815"/>
              <a:gd name="T1" fmla="*/ 5252426 h 21600"/>
              <a:gd name="T2" fmla="*/ 8921367 w 21815"/>
              <a:gd name="T3" fmla="*/ 2147483647 h 21600"/>
              <a:gd name="T4" fmla="*/ 87936 w 21815"/>
              <a:gd name="T5" fmla="*/ 2147483647 h 21600"/>
              <a:gd name="T6" fmla="*/ 0 60000 65536"/>
              <a:gd name="T7" fmla="*/ 0 60000 65536"/>
              <a:gd name="T8" fmla="*/ 0 60000 65536"/>
              <a:gd name="T9" fmla="*/ 0 w 21815"/>
              <a:gd name="T10" fmla="*/ 0 h 21600"/>
              <a:gd name="T11" fmla="*/ 21815 w 21815"/>
              <a:gd name="T12" fmla="*/ 21600 h 21600"/>
            </a:gdLst>
            <a:ahLst/>
            <a:cxnLst>
              <a:cxn ang="T6">
                <a:pos x="T0" y="T1"/>
              </a:cxn>
              <a:cxn ang="T7">
                <a:pos x="T2" y="T3"/>
              </a:cxn>
              <a:cxn ang="T8">
                <a:pos x="T4" y="T5"/>
              </a:cxn>
            </a:cxnLst>
            <a:rect l="T9" t="T10" r="T11" b="T12"/>
            <a:pathLst>
              <a:path w="21815" h="21600" fill="none" extrusionOk="0">
                <a:moveTo>
                  <a:pt x="0" y="1"/>
                </a:moveTo>
                <a:cubicBezTo>
                  <a:pt x="71" y="0"/>
                  <a:pt x="143" y="-1"/>
                  <a:pt x="215" y="0"/>
                </a:cubicBezTo>
                <a:cubicBezTo>
                  <a:pt x="12140" y="0"/>
                  <a:pt x="21810" y="9665"/>
                  <a:pt x="21814" y="21591"/>
                </a:cubicBezTo>
              </a:path>
              <a:path w="21815" h="21600" stroke="0" extrusionOk="0">
                <a:moveTo>
                  <a:pt x="0" y="1"/>
                </a:moveTo>
                <a:cubicBezTo>
                  <a:pt x="71" y="0"/>
                  <a:pt x="143" y="-1"/>
                  <a:pt x="215" y="0"/>
                </a:cubicBezTo>
                <a:cubicBezTo>
                  <a:pt x="12140" y="0"/>
                  <a:pt x="21810" y="9665"/>
                  <a:pt x="21814" y="21591"/>
                </a:cubicBezTo>
                <a:lnTo>
                  <a:pt x="215" y="21600"/>
                </a:lnTo>
                <a:close/>
              </a:path>
            </a:pathLst>
          </a:custGeom>
          <a:noFill/>
          <a:ln w="50800">
            <a:solidFill>
              <a:schemeClr val="tx2"/>
            </a:solidFill>
            <a:prstDash val="dash"/>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93570" name="Rectangle 2"/>
          <p:cNvSpPr>
            <a:spLocks noGrp="1" noChangeArrowheads="1"/>
          </p:cNvSpPr>
          <p:nvPr>
            <p:ph type="title" idx="4294967295"/>
          </p:nvPr>
        </p:nvSpPr>
        <p:spPr>
          <a:xfrm>
            <a:off x="0" y="0"/>
            <a:ext cx="7498080" cy="1143000"/>
          </a:xfrm>
        </p:spPr>
        <p:txBody>
          <a:bodyPr>
            <a:normAutofit fontScale="90000"/>
          </a:bodyPr>
          <a:lstStyle/>
          <a:p>
            <a:r>
              <a:rPr lang="en-US" dirty="0" smtClean="0"/>
              <a:t/>
            </a:r>
            <a:br>
              <a:rPr lang="en-US" dirty="0" smtClean="0"/>
            </a:br>
            <a:r>
              <a:rPr lang="en-US" dirty="0" smtClean="0"/>
              <a:t>			Resuming </a:t>
            </a:r>
            <a:r>
              <a:rPr lang="en-US" dirty="0"/>
              <a:t>the </a:t>
            </a:r>
            <a:r>
              <a:rPr lang="en-US" dirty="0" smtClean="0"/>
              <a:t>RMP</a:t>
            </a:r>
            <a:endParaRPr lang="en-US" dirty="0"/>
          </a:p>
        </p:txBody>
      </p:sp>
      <p:sp>
        <p:nvSpPr>
          <p:cNvPr id="493571" name="Rectangle 3"/>
          <p:cNvSpPr>
            <a:spLocks noGrp="1" noChangeArrowheads="1"/>
          </p:cNvSpPr>
          <p:nvPr>
            <p:ph idx="1"/>
          </p:nvPr>
        </p:nvSpPr>
        <p:spPr>
          <a:xfrm>
            <a:off x="914400" y="1340768"/>
            <a:ext cx="8229600" cy="2232025"/>
          </a:xfrm>
        </p:spPr>
        <p:txBody>
          <a:bodyPr/>
          <a:lstStyle/>
          <a:p>
            <a:pPr>
              <a:lnSpc>
                <a:spcPct val="90000"/>
              </a:lnSpc>
            </a:pPr>
            <a:r>
              <a:rPr lang="en-US" sz="2400" dirty="0"/>
              <a:t>Potassium channels close.</a:t>
            </a:r>
          </a:p>
          <a:p>
            <a:pPr>
              <a:lnSpc>
                <a:spcPct val="90000"/>
              </a:lnSpc>
            </a:pPr>
            <a:r>
              <a:rPr lang="en-US" sz="2400" dirty="0" err="1"/>
              <a:t>Repolarization</a:t>
            </a:r>
            <a:r>
              <a:rPr lang="en-US" sz="2400" dirty="0"/>
              <a:t> resets sodium ion channels.</a:t>
            </a:r>
          </a:p>
          <a:p>
            <a:pPr>
              <a:lnSpc>
                <a:spcPct val="90000"/>
              </a:lnSpc>
            </a:pPr>
            <a:r>
              <a:rPr lang="en-US" sz="2400" dirty="0"/>
              <a:t>Ions diffuse away from the area.</a:t>
            </a:r>
          </a:p>
          <a:p>
            <a:pPr>
              <a:lnSpc>
                <a:spcPct val="90000"/>
              </a:lnSpc>
            </a:pPr>
            <a:r>
              <a:rPr lang="en-US" sz="2400" dirty="0"/>
              <a:t>Sodium-potassium transporter maintains polarization.</a:t>
            </a:r>
          </a:p>
          <a:p>
            <a:pPr>
              <a:lnSpc>
                <a:spcPct val="90000"/>
              </a:lnSpc>
            </a:pPr>
            <a:r>
              <a:rPr lang="en-US" sz="2400" dirty="0"/>
              <a:t>The membrane is now ready to “fire” again.</a:t>
            </a:r>
          </a:p>
        </p:txBody>
      </p:sp>
      <p:grpSp>
        <p:nvGrpSpPr>
          <p:cNvPr id="2" name="Group 4"/>
          <p:cNvGrpSpPr>
            <a:grpSpLocks/>
          </p:cNvGrpSpPr>
          <p:nvPr/>
        </p:nvGrpSpPr>
        <p:grpSpPr bwMode="auto">
          <a:xfrm>
            <a:off x="849313" y="4381500"/>
            <a:ext cx="2292350" cy="2473325"/>
            <a:chOff x="535" y="2760"/>
            <a:chExt cx="1444" cy="1558"/>
          </a:xfrm>
        </p:grpSpPr>
        <p:sp>
          <p:nvSpPr>
            <p:cNvPr id="493573" name="Rectangle 5"/>
            <p:cNvSpPr>
              <a:spLocks noChangeArrowheads="1"/>
            </p:cNvSpPr>
            <p:nvPr/>
          </p:nvSpPr>
          <p:spPr bwMode="auto">
            <a:xfrm>
              <a:off x="535" y="3263"/>
              <a:ext cx="1444" cy="203"/>
            </a:xfrm>
            <a:prstGeom prst="rect">
              <a:avLst/>
            </a:prstGeom>
            <a:solidFill>
              <a:srgbClr val="FF8100"/>
            </a:solidFill>
            <a:ln w="9525">
              <a:noFill/>
              <a:miter lim="800000"/>
              <a:headEnd/>
              <a:tailEnd/>
            </a:ln>
            <a:effectLst/>
          </p:spPr>
          <p:txBody>
            <a:bodyPr wrap="none" anchor="ctr"/>
            <a:lstStyle/>
            <a:p>
              <a:endParaRPr lang="en-GB"/>
            </a:p>
          </p:txBody>
        </p:sp>
        <p:sp>
          <p:nvSpPr>
            <p:cNvPr id="493574" name="Rectangle 6"/>
            <p:cNvSpPr>
              <a:spLocks noChangeArrowheads="1"/>
            </p:cNvSpPr>
            <p:nvPr/>
          </p:nvSpPr>
          <p:spPr bwMode="auto">
            <a:xfrm>
              <a:off x="535" y="3520"/>
              <a:ext cx="1444" cy="203"/>
            </a:xfrm>
            <a:prstGeom prst="rect">
              <a:avLst/>
            </a:prstGeom>
            <a:solidFill>
              <a:srgbClr val="FF8100"/>
            </a:solidFill>
            <a:ln w="9525">
              <a:noFill/>
              <a:miter lim="800000"/>
              <a:headEnd/>
              <a:tailEnd/>
            </a:ln>
            <a:effectLst/>
          </p:spPr>
          <p:txBody>
            <a:bodyPr wrap="none" anchor="ctr"/>
            <a:lstStyle/>
            <a:p>
              <a:endParaRPr lang="en-GB"/>
            </a:p>
          </p:txBody>
        </p:sp>
        <p:sp>
          <p:nvSpPr>
            <p:cNvPr id="493575" name="Rectangle 7"/>
            <p:cNvSpPr>
              <a:spLocks noChangeArrowheads="1"/>
            </p:cNvSpPr>
            <p:nvPr/>
          </p:nvSpPr>
          <p:spPr bwMode="auto">
            <a:xfrm>
              <a:off x="1113" y="3874"/>
              <a:ext cx="427" cy="88"/>
            </a:xfrm>
            <a:prstGeom prst="rect">
              <a:avLst/>
            </a:prstGeom>
            <a:solidFill>
              <a:schemeClr val="bg1"/>
            </a:solidFill>
            <a:ln w="9525">
              <a:noFill/>
              <a:miter lim="800000"/>
              <a:headEnd/>
              <a:tailEnd/>
            </a:ln>
            <a:effectLst/>
          </p:spPr>
          <p:txBody>
            <a:bodyPr wrap="none" anchor="ctr"/>
            <a:lstStyle/>
            <a:p>
              <a:endParaRPr lang="en-GB"/>
            </a:p>
          </p:txBody>
        </p:sp>
        <p:sp>
          <p:nvSpPr>
            <p:cNvPr id="493576" name="Rectangle 8"/>
            <p:cNvSpPr>
              <a:spLocks noChangeArrowheads="1"/>
            </p:cNvSpPr>
            <p:nvPr/>
          </p:nvSpPr>
          <p:spPr bwMode="auto">
            <a:xfrm>
              <a:off x="1186" y="3213"/>
              <a:ext cx="251" cy="644"/>
            </a:xfrm>
            <a:prstGeom prst="rect">
              <a:avLst/>
            </a:prstGeom>
            <a:solidFill>
              <a:schemeClr val="bg1"/>
            </a:solidFill>
            <a:ln w="9525">
              <a:noFill/>
              <a:miter lim="800000"/>
              <a:headEnd/>
              <a:tailEnd/>
            </a:ln>
            <a:effectLst/>
          </p:spPr>
          <p:txBody>
            <a:bodyPr wrap="none" anchor="ctr"/>
            <a:lstStyle/>
            <a:p>
              <a:endParaRPr lang="en-GB"/>
            </a:p>
          </p:txBody>
        </p:sp>
        <p:sp>
          <p:nvSpPr>
            <p:cNvPr id="493577" name="AutoShape 9"/>
            <p:cNvSpPr>
              <a:spLocks noChangeArrowheads="1"/>
            </p:cNvSpPr>
            <p:nvPr/>
          </p:nvSpPr>
          <p:spPr bwMode="auto">
            <a:xfrm>
              <a:off x="984" y="3139"/>
              <a:ext cx="333" cy="780"/>
            </a:xfrm>
            <a:prstGeom prst="roundRect">
              <a:avLst>
                <a:gd name="adj" fmla="val 16667"/>
              </a:avLst>
            </a:prstGeom>
            <a:solidFill>
              <a:schemeClr val="accent2"/>
            </a:solidFill>
            <a:ln w="9525">
              <a:noFill/>
              <a:round/>
              <a:headEnd/>
              <a:tailEnd/>
            </a:ln>
            <a:effectLst/>
          </p:spPr>
          <p:txBody>
            <a:bodyPr wrap="none" anchor="ctr"/>
            <a:lstStyle/>
            <a:p>
              <a:endParaRPr lang="en-GB"/>
            </a:p>
          </p:txBody>
        </p:sp>
        <p:sp>
          <p:nvSpPr>
            <p:cNvPr id="493578" name="AutoShape 10"/>
            <p:cNvSpPr>
              <a:spLocks noChangeArrowheads="1"/>
            </p:cNvSpPr>
            <p:nvPr/>
          </p:nvSpPr>
          <p:spPr bwMode="auto">
            <a:xfrm>
              <a:off x="1324" y="3139"/>
              <a:ext cx="333" cy="780"/>
            </a:xfrm>
            <a:prstGeom prst="roundRect">
              <a:avLst>
                <a:gd name="adj" fmla="val 16667"/>
              </a:avLst>
            </a:prstGeom>
            <a:solidFill>
              <a:schemeClr val="accent2"/>
            </a:solidFill>
            <a:ln w="9525">
              <a:noFill/>
              <a:round/>
              <a:headEnd/>
              <a:tailEnd/>
            </a:ln>
            <a:effectLst/>
          </p:spPr>
          <p:txBody>
            <a:bodyPr wrap="none" anchor="ctr"/>
            <a:lstStyle/>
            <a:p>
              <a:endParaRPr lang="en-GB"/>
            </a:p>
          </p:txBody>
        </p:sp>
        <p:sp>
          <p:nvSpPr>
            <p:cNvPr id="493579" name="Oval 11"/>
            <p:cNvSpPr>
              <a:spLocks noChangeArrowheads="1"/>
            </p:cNvSpPr>
            <p:nvPr/>
          </p:nvSpPr>
          <p:spPr bwMode="auto">
            <a:xfrm>
              <a:off x="664" y="2837"/>
              <a:ext cx="556" cy="353"/>
            </a:xfrm>
            <a:prstGeom prst="ellipse">
              <a:avLst/>
            </a:prstGeom>
            <a:solidFill>
              <a:srgbClr val="FF0000"/>
            </a:solidFill>
            <a:ln w="9525">
              <a:noFill/>
              <a:round/>
              <a:headEnd/>
              <a:tailEnd/>
            </a:ln>
            <a:effectLst/>
          </p:spPr>
          <p:txBody>
            <a:bodyPr wrap="none" anchor="ctr"/>
            <a:lstStyle/>
            <a:p>
              <a:pPr algn="ctr"/>
              <a:r>
                <a:rPr lang="en-US">
                  <a:solidFill>
                    <a:schemeClr val="tx1"/>
                  </a:solidFill>
                  <a:latin typeface="Helvetica" pitchFamily="34" charset="0"/>
                </a:rPr>
                <a:t>K</a:t>
              </a:r>
              <a:r>
                <a:rPr lang="en-US" baseline="30000">
                  <a:solidFill>
                    <a:schemeClr val="tx1"/>
                  </a:solidFill>
                  <a:latin typeface="Helvetica" pitchFamily="34" charset="0"/>
                </a:rPr>
                <a:t>+</a:t>
              </a:r>
            </a:p>
          </p:txBody>
        </p:sp>
        <p:sp>
          <p:nvSpPr>
            <p:cNvPr id="493580" name="Oval 12"/>
            <p:cNvSpPr>
              <a:spLocks noChangeArrowheads="1"/>
            </p:cNvSpPr>
            <p:nvPr/>
          </p:nvSpPr>
          <p:spPr bwMode="auto">
            <a:xfrm>
              <a:off x="1261" y="2760"/>
              <a:ext cx="556" cy="353"/>
            </a:xfrm>
            <a:prstGeom prst="ellipse">
              <a:avLst/>
            </a:prstGeom>
            <a:solidFill>
              <a:srgbClr val="FF0000"/>
            </a:solidFill>
            <a:ln w="9525">
              <a:noFill/>
              <a:round/>
              <a:headEnd/>
              <a:tailEnd/>
            </a:ln>
            <a:effectLst/>
          </p:spPr>
          <p:txBody>
            <a:bodyPr wrap="none" anchor="ctr"/>
            <a:lstStyle/>
            <a:p>
              <a:pPr algn="ctr"/>
              <a:r>
                <a:rPr lang="en-US">
                  <a:solidFill>
                    <a:schemeClr val="tx1"/>
                  </a:solidFill>
                  <a:latin typeface="Helvetica" pitchFamily="34" charset="0"/>
                </a:rPr>
                <a:t>K</a:t>
              </a:r>
              <a:r>
                <a:rPr lang="en-US" baseline="30000">
                  <a:solidFill>
                    <a:schemeClr val="tx1"/>
                  </a:solidFill>
                  <a:latin typeface="Helvetica" pitchFamily="34" charset="0"/>
                </a:rPr>
                <a:t>+</a:t>
              </a:r>
            </a:p>
          </p:txBody>
        </p:sp>
        <p:sp>
          <p:nvSpPr>
            <p:cNvPr id="493581" name="Oval 13"/>
            <p:cNvSpPr>
              <a:spLocks noChangeArrowheads="1"/>
            </p:cNvSpPr>
            <p:nvPr/>
          </p:nvSpPr>
          <p:spPr bwMode="auto">
            <a:xfrm>
              <a:off x="1186" y="3965"/>
              <a:ext cx="556" cy="353"/>
            </a:xfrm>
            <a:prstGeom prst="ellipse">
              <a:avLst/>
            </a:prstGeom>
            <a:solidFill>
              <a:srgbClr val="FF0000"/>
            </a:solidFill>
            <a:ln w="9525">
              <a:noFill/>
              <a:round/>
              <a:headEnd/>
              <a:tailEnd/>
            </a:ln>
            <a:effectLst/>
          </p:spPr>
          <p:txBody>
            <a:bodyPr wrap="none" anchor="ctr"/>
            <a:lstStyle/>
            <a:p>
              <a:pPr algn="ctr"/>
              <a:r>
                <a:rPr lang="en-US">
                  <a:solidFill>
                    <a:schemeClr val="tx1"/>
                  </a:solidFill>
                  <a:latin typeface="Helvetica" pitchFamily="34" charset="0"/>
                </a:rPr>
                <a:t>K</a:t>
              </a:r>
              <a:r>
                <a:rPr lang="en-US" baseline="30000">
                  <a:solidFill>
                    <a:schemeClr val="tx1"/>
                  </a:solidFill>
                  <a:latin typeface="Helvetica" pitchFamily="34" charset="0"/>
                </a:rPr>
                <a:t>+</a:t>
              </a:r>
            </a:p>
          </p:txBody>
        </p:sp>
        <p:sp>
          <p:nvSpPr>
            <p:cNvPr id="493582" name="Line 14"/>
            <p:cNvSpPr>
              <a:spLocks noChangeShapeType="1"/>
            </p:cNvSpPr>
            <p:nvPr/>
          </p:nvSpPr>
          <p:spPr bwMode="auto">
            <a:xfrm flipV="1">
              <a:off x="1329" y="3858"/>
              <a:ext cx="0" cy="198"/>
            </a:xfrm>
            <a:prstGeom prst="line">
              <a:avLst/>
            </a:prstGeom>
            <a:noFill/>
            <a:ln w="38100">
              <a:solidFill>
                <a:schemeClr val="tx1"/>
              </a:solidFill>
              <a:round/>
              <a:headEnd/>
              <a:tailEnd type="triangle" w="med" len="med"/>
            </a:ln>
            <a:effectLst/>
          </p:spPr>
          <p:txBody>
            <a:bodyPr wrap="none" anchor="ctr"/>
            <a:lstStyle/>
            <a:p>
              <a:endParaRPr lang="en-GB"/>
            </a:p>
          </p:txBody>
        </p:sp>
      </p:grpSp>
      <p:grpSp>
        <p:nvGrpSpPr>
          <p:cNvPr id="3" name="Group 15"/>
          <p:cNvGrpSpPr>
            <a:grpSpLocks/>
          </p:cNvGrpSpPr>
          <p:nvPr/>
        </p:nvGrpSpPr>
        <p:grpSpPr bwMode="auto">
          <a:xfrm>
            <a:off x="6032500" y="4152900"/>
            <a:ext cx="2573338" cy="2749550"/>
            <a:chOff x="2797" y="2616"/>
            <a:chExt cx="1621" cy="1732"/>
          </a:xfrm>
        </p:grpSpPr>
        <p:sp>
          <p:nvSpPr>
            <p:cNvPr id="493584" name="Oval 16"/>
            <p:cNvSpPr>
              <a:spLocks noChangeArrowheads="1"/>
            </p:cNvSpPr>
            <p:nvPr/>
          </p:nvSpPr>
          <p:spPr bwMode="auto">
            <a:xfrm>
              <a:off x="3862" y="3995"/>
              <a:ext cx="556" cy="353"/>
            </a:xfrm>
            <a:prstGeom prst="ellipse">
              <a:avLst/>
            </a:prstGeom>
            <a:solidFill>
              <a:srgbClr val="FF0000"/>
            </a:solidFill>
            <a:ln w="9525">
              <a:noFill/>
              <a:round/>
              <a:headEnd/>
              <a:tailEnd/>
            </a:ln>
            <a:effectLst/>
          </p:spPr>
          <p:txBody>
            <a:bodyPr wrap="none" anchor="ctr"/>
            <a:lstStyle/>
            <a:p>
              <a:pPr algn="ctr"/>
              <a:r>
                <a:rPr lang="en-US">
                  <a:solidFill>
                    <a:schemeClr val="tx1"/>
                  </a:solidFill>
                  <a:latin typeface="Helvetica" pitchFamily="34" charset="0"/>
                </a:rPr>
                <a:t>K</a:t>
              </a:r>
              <a:r>
                <a:rPr lang="en-US" baseline="30000">
                  <a:solidFill>
                    <a:schemeClr val="tx1"/>
                  </a:solidFill>
                  <a:latin typeface="Helvetica" pitchFamily="34" charset="0"/>
                </a:rPr>
                <a:t>+</a:t>
              </a:r>
            </a:p>
          </p:txBody>
        </p:sp>
        <p:grpSp>
          <p:nvGrpSpPr>
            <p:cNvPr id="4" name="Group 17"/>
            <p:cNvGrpSpPr>
              <a:grpSpLocks/>
            </p:cNvGrpSpPr>
            <p:nvPr/>
          </p:nvGrpSpPr>
          <p:grpSpPr bwMode="auto">
            <a:xfrm>
              <a:off x="3108" y="3262"/>
              <a:ext cx="766" cy="460"/>
              <a:chOff x="563" y="3045"/>
              <a:chExt cx="4630" cy="460"/>
            </a:xfrm>
          </p:grpSpPr>
          <p:sp>
            <p:nvSpPr>
              <p:cNvPr id="493586" name="Rectangle 18"/>
              <p:cNvSpPr>
                <a:spLocks noChangeArrowheads="1"/>
              </p:cNvSpPr>
              <p:nvPr/>
            </p:nvSpPr>
            <p:spPr bwMode="auto">
              <a:xfrm>
                <a:off x="563" y="3045"/>
                <a:ext cx="4630" cy="203"/>
              </a:xfrm>
              <a:prstGeom prst="rect">
                <a:avLst/>
              </a:prstGeom>
              <a:solidFill>
                <a:srgbClr val="FF8100"/>
              </a:solidFill>
              <a:ln w="9525">
                <a:noFill/>
                <a:miter lim="800000"/>
                <a:headEnd/>
                <a:tailEnd/>
              </a:ln>
              <a:effectLst/>
            </p:spPr>
            <p:txBody>
              <a:bodyPr wrap="none" anchor="ctr"/>
              <a:lstStyle/>
              <a:p>
                <a:endParaRPr lang="en-GB"/>
              </a:p>
            </p:txBody>
          </p:sp>
          <p:sp>
            <p:nvSpPr>
              <p:cNvPr id="493587" name="Rectangle 19"/>
              <p:cNvSpPr>
                <a:spLocks noChangeArrowheads="1"/>
              </p:cNvSpPr>
              <p:nvPr/>
            </p:nvSpPr>
            <p:spPr bwMode="auto">
              <a:xfrm>
                <a:off x="563" y="3302"/>
                <a:ext cx="4630" cy="203"/>
              </a:xfrm>
              <a:prstGeom prst="rect">
                <a:avLst/>
              </a:prstGeom>
              <a:solidFill>
                <a:srgbClr val="FF8100"/>
              </a:solidFill>
              <a:ln w="9525">
                <a:noFill/>
                <a:miter lim="800000"/>
                <a:headEnd/>
                <a:tailEnd/>
              </a:ln>
              <a:effectLst/>
            </p:spPr>
            <p:txBody>
              <a:bodyPr wrap="none" anchor="ctr"/>
              <a:lstStyle/>
              <a:p>
                <a:endParaRPr lang="en-GB"/>
              </a:p>
            </p:txBody>
          </p:sp>
        </p:grpSp>
        <p:sp>
          <p:nvSpPr>
            <p:cNvPr id="493588" name="AutoShape 20"/>
            <p:cNvSpPr>
              <a:spLocks noChangeArrowheads="1"/>
            </p:cNvSpPr>
            <p:nvPr/>
          </p:nvSpPr>
          <p:spPr bwMode="auto">
            <a:xfrm>
              <a:off x="3311" y="3213"/>
              <a:ext cx="333" cy="631"/>
            </a:xfrm>
            <a:prstGeom prst="roundRect">
              <a:avLst>
                <a:gd name="adj" fmla="val 16667"/>
              </a:avLst>
            </a:prstGeom>
            <a:solidFill>
              <a:schemeClr val="accent2"/>
            </a:solidFill>
            <a:ln w="9525">
              <a:noFill/>
              <a:round/>
              <a:headEnd/>
              <a:tailEnd/>
            </a:ln>
            <a:effectLst/>
          </p:spPr>
          <p:txBody>
            <a:bodyPr wrap="none" anchor="ctr"/>
            <a:lstStyle/>
            <a:p>
              <a:endParaRPr lang="en-GB"/>
            </a:p>
          </p:txBody>
        </p:sp>
        <p:sp>
          <p:nvSpPr>
            <p:cNvPr id="493589" name="Rectangle 21"/>
            <p:cNvSpPr>
              <a:spLocks noChangeArrowheads="1"/>
            </p:cNvSpPr>
            <p:nvPr/>
          </p:nvSpPr>
          <p:spPr bwMode="auto">
            <a:xfrm>
              <a:off x="3401" y="3066"/>
              <a:ext cx="61" cy="962"/>
            </a:xfrm>
            <a:prstGeom prst="rect">
              <a:avLst/>
            </a:prstGeom>
            <a:solidFill>
              <a:schemeClr val="bg1"/>
            </a:solidFill>
            <a:ln w="9525">
              <a:noFill/>
              <a:miter lim="800000"/>
              <a:headEnd/>
              <a:tailEnd/>
            </a:ln>
            <a:effectLst/>
          </p:spPr>
          <p:txBody>
            <a:bodyPr wrap="none" anchor="ctr"/>
            <a:lstStyle/>
            <a:p>
              <a:endParaRPr lang="en-GB"/>
            </a:p>
          </p:txBody>
        </p:sp>
        <p:sp>
          <p:nvSpPr>
            <p:cNvPr id="493590" name="Rectangle 22"/>
            <p:cNvSpPr>
              <a:spLocks noChangeArrowheads="1"/>
            </p:cNvSpPr>
            <p:nvPr/>
          </p:nvSpPr>
          <p:spPr bwMode="auto">
            <a:xfrm>
              <a:off x="3496" y="3066"/>
              <a:ext cx="61" cy="962"/>
            </a:xfrm>
            <a:prstGeom prst="rect">
              <a:avLst/>
            </a:prstGeom>
            <a:solidFill>
              <a:schemeClr val="bg1"/>
            </a:solidFill>
            <a:ln w="9525">
              <a:noFill/>
              <a:miter lim="800000"/>
              <a:headEnd/>
              <a:tailEnd/>
            </a:ln>
            <a:effectLst/>
          </p:spPr>
          <p:txBody>
            <a:bodyPr wrap="none" anchor="ctr"/>
            <a:lstStyle/>
            <a:p>
              <a:endParaRPr lang="en-GB"/>
            </a:p>
          </p:txBody>
        </p:sp>
        <p:sp>
          <p:nvSpPr>
            <p:cNvPr id="493591" name="Oval 23"/>
            <p:cNvSpPr>
              <a:spLocks noChangeArrowheads="1"/>
            </p:cNvSpPr>
            <p:nvPr/>
          </p:nvSpPr>
          <p:spPr bwMode="auto">
            <a:xfrm>
              <a:off x="2797" y="2616"/>
              <a:ext cx="556" cy="353"/>
            </a:xfrm>
            <a:prstGeom prst="ellipse">
              <a:avLst/>
            </a:prstGeom>
            <a:solidFill>
              <a:srgbClr val="FF0000"/>
            </a:solidFill>
            <a:ln w="9525">
              <a:noFill/>
              <a:round/>
              <a:headEnd/>
              <a:tailEnd/>
            </a:ln>
            <a:effectLst/>
          </p:spPr>
          <p:txBody>
            <a:bodyPr wrap="none" anchor="ctr"/>
            <a:lstStyle/>
            <a:p>
              <a:pPr algn="ctr"/>
              <a:r>
                <a:rPr lang="en-US">
                  <a:solidFill>
                    <a:schemeClr val="tx1"/>
                  </a:solidFill>
                  <a:latin typeface="Helvetica" pitchFamily="34" charset="0"/>
                </a:rPr>
                <a:t>Na</a:t>
              </a:r>
              <a:r>
                <a:rPr lang="en-US" baseline="30000">
                  <a:solidFill>
                    <a:schemeClr val="tx1"/>
                  </a:solidFill>
                  <a:latin typeface="Helvetica" pitchFamily="34" charset="0"/>
                </a:rPr>
                <a:t>+</a:t>
              </a:r>
            </a:p>
          </p:txBody>
        </p:sp>
        <p:sp>
          <p:nvSpPr>
            <p:cNvPr id="493592" name="Freeform 24"/>
            <p:cNvSpPr>
              <a:spLocks/>
            </p:cNvSpPr>
            <p:nvPr/>
          </p:nvSpPr>
          <p:spPr bwMode="auto">
            <a:xfrm>
              <a:off x="3516" y="3032"/>
              <a:ext cx="400" cy="1173"/>
            </a:xfrm>
            <a:custGeom>
              <a:avLst/>
              <a:gdLst/>
              <a:ahLst/>
              <a:cxnLst>
                <a:cxn ang="0">
                  <a:pos x="400" y="0"/>
                </a:cxn>
                <a:cxn ang="0">
                  <a:pos x="0" y="163"/>
                </a:cxn>
                <a:cxn ang="0">
                  <a:pos x="0" y="881"/>
                </a:cxn>
                <a:cxn ang="0">
                  <a:pos x="278" y="1173"/>
                </a:cxn>
              </a:cxnLst>
              <a:rect l="0" t="0" r="r" b="b"/>
              <a:pathLst>
                <a:path w="400" h="1173">
                  <a:moveTo>
                    <a:pt x="400" y="0"/>
                  </a:moveTo>
                  <a:lnTo>
                    <a:pt x="0" y="163"/>
                  </a:lnTo>
                  <a:lnTo>
                    <a:pt x="0" y="881"/>
                  </a:lnTo>
                  <a:lnTo>
                    <a:pt x="278" y="1173"/>
                  </a:lnTo>
                </a:path>
              </a:pathLst>
            </a:custGeom>
            <a:noFill/>
            <a:ln w="28575" cmpd="sng">
              <a:solidFill>
                <a:schemeClr val="tx1"/>
              </a:solidFill>
              <a:round/>
              <a:headEnd/>
              <a:tailEnd type="arrow" w="med" len="med"/>
            </a:ln>
            <a:effectLst/>
          </p:spPr>
          <p:txBody>
            <a:bodyPr wrap="none" anchor="ctr"/>
            <a:lstStyle/>
            <a:p>
              <a:endParaRPr lang="en-GB"/>
            </a:p>
          </p:txBody>
        </p:sp>
        <p:sp>
          <p:nvSpPr>
            <p:cNvPr id="493593" name="Freeform 25"/>
            <p:cNvSpPr>
              <a:spLocks/>
            </p:cNvSpPr>
            <p:nvPr/>
          </p:nvSpPr>
          <p:spPr bwMode="auto">
            <a:xfrm>
              <a:off x="3096" y="3045"/>
              <a:ext cx="324" cy="1153"/>
            </a:xfrm>
            <a:custGeom>
              <a:avLst/>
              <a:gdLst/>
              <a:ahLst/>
              <a:cxnLst>
                <a:cxn ang="0">
                  <a:pos x="6" y="1153"/>
                </a:cxn>
                <a:cxn ang="0">
                  <a:pos x="324" y="872"/>
                </a:cxn>
                <a:cxn ang="0">
                  <a:pos x="324" y="154"/>
                </a:cxn>
                <a:cxn ang="0">
                  <a:pos x="0" y="0"/>
                </a:cxn>
              </a:cxnLst>
              <a:rect l="0" t="0" r="r" b="b"/>
              <a:pathLst>
                <a:path w="324" h="1153">
                  <a:moveTo>
                    <a:pt x="6" y="1153"/>
                  </a:moveTo>
                  <a:lnTo>
                    <a:pt x="324" y="872"/>
                  </a:lnTo>
                  <a:lnTo>
                    <a:pt x="324" y="154"/>
                  </a:lnTo>
                  <a:lnTo>
                    <a:pt x="0" y="0"/>
                  </a:lnTo>
                </a:path>
              </a:pathLst>
            </a:custGeom>
            <a:noFill/>
            <a:ln w="28575" cmpd="sng">
              <a:solidFill>
                <a:schemeClr val="tx1"/>
              </a:solidFill>
              <a:round/>
              <a:headEnd/>
              <a:tailEnd type="arrow" w="med" len="med"/>
            </a:ln>
            <a:effectLst/>
          </p:spPr>
          <p:txBody>
            <a:bodyPr wrap="none" anchor="ctr"/>
            <a:lstStyle/>
            <a:p>
              <a:endParaRPr lang="en-GB"/>
            </a:p>
          </p:txBody>
        </p:sp>
      </p:grpSp>
      <p:grpSp>
        <p:nvGrpSpPr>
          <p:cNvPr id="5" name="Group 26"/>
          <p:cNvGrpSpPr>
            <a:grpSpLocks/>
          </p:cNvGrpSpPr>
          <p:nvPr/>
        </p:nvGrpSpPr>
        <p:grpSpPr bwMode="auto">
          <a:xfrm>
            <a:off x="3810000" y="4651375"/>
            <a:ext cx="2117725" cy="1728788"/>
            <a:chOff x="2400" y="2930"/>
            <a:chExt cx="1334" cy="1089"/>
          </a:xfrm>
        </p:grpSpPr>
        <p:sp>
          <p:nvSpPr>
            <p:cNvPr id="493595" name="Line 27"/>
            <p:cNvSpPr>
              <a:spLocks noChangeShapeType="1"/>
            </p:cNvSpPr>
            <p:nvPr/>
          </p:nvSpPr>
          <p:spPr bwMode="auto">
            <a:xfrm>
              <a:off x="2542" y="3308"/>
              <a:ext cx="977" cy="0"/>
            </a:xfrm>
            <a:prstGeom prst="line">
              <a:avLst/>
            </a:prstGeom>
            <a:noFill/>
            <a:ln w="38100">
              <a:solidFill>
                <a:srgbClr val="FF8100"/>
              </a:solidFill>
              <a:round/>
              <a:headEnd/>
              <a:tailEnd/>
            </a:ln>
            <a:effectLst/>
          </p:spPr>
          <p:txBody>
            <a:bodyPr wrap="none" anchor="ctr"/>
            <a:lstStyle/>
            <a:p>
              <a:endParaRPr lang="en-GB"/>
            </a:p>
          </p:txBody>
        </p:sp>
        <p:sp>
          <p:nvSpPr>
            <p:cNvPr id="493596" name="Line 28"/>
            <p:cNvSpPr>
              <a:spLocks noChangeShapeType="1"/>
            </p:cNvSpPr>
            <p:nvPr/>
          </p:nvSpPr>
          <p:spPr bwMode="auto">
            <a:xfrm>
              <a:off x="2542" y="3348"/>
              <a:ext cx="977" cy="0"/>
            </a:xfrm>
            <a:prstGeom prst="line">
              <a:avLst/>
            </a:prstGeom>
            <a:noFill/>
            <a:ln w="38100">
              <a:solidFill>
                <a:srgbClr val="FF8100"/>
              </a:solidFill>
              <a:round/>
              <a:headEnd/>
              <a:tailEnd/>
            </a:ln>
            <a:effectLst/>
          </p:spPr>
          <p:txBody>
            <a:bodyPr wrap="none" anchor="ctr"/>
            <a:lstStyle/>
            <a:p>
              <a:endParaRPr lang="en-GB"/>
            </a:p>
          </p:txBody>
        </p:sp>
        <p:sp>
          <p:nvSpPr>
            <p:cNvPr id="493597" name="Text Box 29"/>
            <p:cNvSpPr txBox="1">
              <a:spLocks noChangeArrowheads="1"/>
            </p:cNvSpPr>
            <p:nvPr/>
          </p:nvSpPr>
          <p:spPr bwMode="auto">
            <a:xfrm>
              <a:off x="2884" y="3173"/>
              <a:ext cx="210" cy="144"/>
            </a:xfrm>
            <a:prstGeom prst="rect">
              <a:avLst/>
            </a:prstGeom>
            <a:noFill/>
            <a:ln w="9525">
              <a:noFill/>
              <a:miter lim="800000"/>
              <a:headEnd/>
              <a:tailEnd/>
            </a:ln>
            <a:effectLst/>
          </p:spPr>
          <p:txBody>
            <a:bodyPr wrap="none">
              <a:spAutoFit/>
            </a:bodyPr>
            <a:lstStyle/>
            <a:p>
              <a:r>
                <a:rPr lang="en-US" sz="900" b="1">
                  <a:solidFill>
                    <a:schemeClr val="tx1"/>
                  </a:solidFill>
                  <a:latin typeface="Helvetica" pitchFamily="34" charset="0"/>
                </a:rPr>
                <a:t>K+</a:t>
              </a:r>
            </a:p>
          </p:txBody>
        </p:sp>
        <p:sp>
          <p:nvSpPr>
            <p:cNvPr id="493598" name="Text Box 30"/>
            <p:cNvSpPr txBox="1">
              <a:spLocks noChangeArrowheads="1"/>
            </p:cNvSpPr>
            <p:nvPr/>
          </p:nvSpPr>
          <p:spPr bwMode="auto">
            <a:xfrm>
              <a:off x="2764" y="3108"/>
              <a:ext cx="210" cy="144"/>
            </a:xfrm>
            <a:prstGeom prst="rect">
              <a:avLst/>
            </a:prstGeom>
            <a:noFill/>
            <a:ln w="9525">
              <a:noFill/>
              <a:miter lim="800000"/>
              <a:headEnd/>
              <a:tailEnd/>
            </a:ln>
            <a:effectLst/>
          </p:spPr>
          <p:txBody>
            <a:bodyPr wrap="none">
              <a:spAutoFit/>
            </a:bodyPr>
            <a:lstStyle/>
            <a:p>
              <a:r>
                <a:rPr lang="en-US" sz="900" b="1">
                  <a:solidFill>
                    <a:schemeClr val="tx1"/>
                  </a:solidFill>
                  <a:latin typeface="Helvetica" pitchFamily="34" charset="0"/>
                </a:rPr>
                <a:t>K+</a:t>
              </a:r>
            </a:p>
          </p:txBody>
        </p:sp>
        <p:sp>
          <p:nvSpPr>
            <p:cNvPr id="493599" name="Text Box 31"/>
            <p:cNvSpPr txBox="1">
              <a:spLocks noChangeArrowheads="1"/>
            </p:cNvSpPr>
            <p:nvPr/>
          </p:nvSpPr>
          <p:spPr bwMode="auto">
            <a:xfrm>
              <a:off x="3199" y="3177"/>
              <a:ext cx="210" cy="144"/>
            </a:xfrm>
            <a:prstGeom prst="rect">
              <a:avLst/>
            </a:prstGeom>
            <a:noFill/>
            <a:ln w="9525">
              <a:noFill/>
              <a:miter lim="800000"/>
              <a:headEnd/>
              <a:tailEnd/>
            </a:ln>
            <a:effectLst/>
          </p:spPr>
          <p:txBody>
            <a:bodyPr wrap="none">
              <a:spAutoFit/>
            </a:bodyPr>
            <a:lstStyle/>
            <a:p>
              <a:r>
                <a:rPr lang="en-US" sz="900" b="1">
                  <a:solidFill>
                    <a:schemeClr val="tx1"/>
                  </a:solidFill>
                  <a:latin typeface="Helvetica" pitchFamily="34" charset="0"/>
                </a:rPr>
                <a:t>K+</a:t>
              </a:r>
            </a:p>
          </p:txBody>
        </p:sp>
        <p:sp>
          <p:nvSpPr>
            <p:cNvPr id="493600" name="Text Box 32"/>
            <p:cNvSpPr txBox="1">
              <a:spLocks noChangeArrowheads="1"/>
            </p:cNvSpPr>
            <p:nvPr/>
          </p:nvSpPr>
          <p:spPr bwMode="auto">
            <a:xfrm>
              <a:off x="3038" y="3144"/>
              <a:ext cx="210" cy="144"/>
            </a:xfrm>
            <a:prstGeom prst="rect">
              <a:avLst/>
            </a:prstGeom>
            <a:noFill/>
            <a:ln w="9525">
              <a:noFill/>
              <a:miter lim="800000"/>
              <a:headEnd/>
              <a:tailEnd/>
            </a:ln>
            <a:effectLst/>
          </p:spPr>
          <p:txBody>
            <a:bodyPr wrap="none">
              <a:spAutoFit/>
            </a:bodyPr>
            <a:lstStyle/>
            <a:p>
              <a:r>
                <a:rPr lang="en-US" sz="900" b="1">
                  <a:solidFill>
                    <a:schemeClr val="tx1"/>
                  </a:solidFill>
                  <a:latin typeface="Helvetica" pitchFamily="34" charset="0"/>
                </a:rPr>
                <a:t>K+</a:t>
              </a:r>
            </a:p>
          </p:txBody>
        </p:sp>
        <p:sp>
          <p:nvSpPr>
            <p:cNvPr id="493601" name="Text Box 33"/>
            <p:cNvSpPr txBox="1">
              <a:spLocks noChangeArrowheads="1"/>
            </p:cNvSpPr>
            <p:nvPr/>
          </p:nvSpPr>
          <p:spPr bwMode="auto">
            <a:xfrm>
              <a:off x="2972" y="3363"/>
              <a:ext cx="250" cy="144"/>
            </a:xfrm>
            <a:prstGeom prst="rect">
              <a:avLst/>
            </a:prstGeom>
            <a:noFill/>
            <a:ln w="9525">
              <a:noFill/>
              <a:miter lim="800000"/>
              <a:headEnd/>
              <a:tailEnd/>
            </a:ln>
            <a:effectLst/>
          </p:spPr>
          <p:txBody>
            <a:bodyPr wrap="none">
              <a:spAutoFit/>
            </a:bodyPr>
            <a:lstStyle/>
            <a:p>
              <a:r>
                <a:rPr lang="en-US" sz="900" b="1">
                  <a:solidFill>
                    <a:schemeClr val="tx1"/>
                  </a:solidFill>
                  <a:latin typeface="Helvetica" pitchFamily="34" charset="0"/>
                </a:rPr>
                <a:t>Na+</a:t>
              </a:r>
            </a:p>
          </p:txBody>
        </p:sp>
        <p:sp>
          <p:nvSpPr>
            <p:cNvPr id="493602" name="Text Box 34"/>
            <p:cNvSpPr txBox="1">
              <a:spLocks noChangeArrowheads="1"/>
            </p:cNvSpPr>
            <p:nvPr/>
          </p:nvSpPr>
          <p:spPr bwMode="auto">
            <a:xfrm>
              <a:off x="3068" y="3459"/>
              <a:ext cx="250" cy="144"/>
            </a:xfrm>
            <a:prstGeom prst="rect">
              <a:avLst/>
            </a:prstGeom>
            <a:noFill/>
            <a:ln w="9525">
              <a:noFill/>
              <a:miter lim="800000"/>
              <a:headEnd/>
              <a:tailEnd/>
            </a:ln>
            <a:effectLst/>
          </p:spPr>
          <p:txBody>
            <a:bodyPr wrap="none">
              <a:spAutoFit/>
            </a:bodyPr>
            <a:lstStyle/>
            <a:p>
              <a:r>
                <a:rPr lang="en-US" sz="900" b="1">
                  <a:solidFill>
                    <a:schemeClr val="tx1"/>
                  </a:solidFill>
                  <a:latin typeface="Helvetica" pitchFamily="34" charset="0"/>
                </a:rPr>
                <a:t>Na+</a:t>
              </a:r>
            </a:p>
          </p:txBody>
        </p:sp>
        <p:sp>
          <p:nvSpPr>
            <p:cNvPr id="493603" name="Text Box 35"/>
            <p:cNvSpPr txBox="1">
              <a:spLocks noChangeArrowheads="1"/>
            </p:cNvSpPr>
            <p:nvPr/>
          </p:nvSpPr>
          <p:spPr bwMode="auto">
            <a:xfrm>
              <a:off x="2785" y="3422"/>
              <a:ext cx="250" cy="144"/>
            </a:xfrm>
            <a:prstGeom prst="rect">
              <a:avLst/>
            </a:prstGeom>
            <a:noFill/>
            <a:ln w="9525">
              <a:noFill/>
              <a:miter lim="800000"/>
              <a:headEnd/>
              <a:tailEnd/>
            </a:ln>
            <a:effectLst/>
          </p:spPr>
          <p:txBody>
            <a:bodyPr wrap="none">
              <a:spAutoFit/>
            </a:bodyPr>
            <a:lstStyle/>
            <a:p>
              <a:r>
                <a:rPr lang="en-US" sz="900" b="1">
                  <a:solidFill>
                    <a:schemeClr val="tx1"/>
                  </a:solidFill>
                  <a:latin typeface="Helvetica" pitchFamily="34" charset="0"/>
                </a:rPr>
                <a:t>Na+</a:t>
              </a:r>
            </a:p>
          </p:txBody>
        </p:sp>
        <p:sp>
          <p:nvSpPr>
            <p:cNvPr id="493604" name="Text Box 36"/>
            <p:cNvSpPr txBox="1">
              <a:spLocks noChangeArrowheads="1"/>
            </p:cNvSpPr>
            <p:nvPr/>
          </p:nvSpPr>
          <p:spPr bwMode="auto">
            <a:xfrm>
              <a:off x="3287" y="3699"/>
              <a:ext cx="210" cy="144"/>
            </a:xfrm>
            <a:prstGeom prst="rect">
              <a:avLst/>
            </a:prstGeom>
            <a:noFill/>
            <a:ln w="9525">
              <a:noFill/>
              <a:miter lim="800000"/>
              <a:headEnd/>
              <a:tailEnd/>
            </a:ln>
            <a:effectLst/>
          </p:spPr>
          <p:txBody>
            <a:bodyPr wrap="none">
              <a:spAutoFit/>
            </a:bodyPr>
            <a:lstStyle/>
            <a:p>
              <a:r>
                <a:rPr lang="en-US" sz="900" b="1">
                  <a:solidFill>
                    <a:schemeClr val="tx1"/>
                  </a:solidFill>
                  <a:latin typeface="Helvetica" pitchFamily="34" charset="0"/>
                </a:rPr>
                <a:t>K+</a:t>
              </a:r>
            </a:p>
          </p:txBody>
        </p:sp>
        <p:sp>
          <p:nvSpPr>
            <p:cNvPr id="493605" name="Text Box 37"/>
            <p:cNvSpPr txBox="1">
              <a:spLocks noChangeArrowheads="1"/>
            </p:cNvSpPr>
            <p:nvPr/>
          </p:nvSpPr>
          <p:spPr bwMode="auto">
            <a:xfrm>
              <a:off x="2582" y="3753"/>
              <a:ext cx="210" cy="144"/>
            </a:xfrm>
            <a:prstGeom prst="rect">
              <a:avLst/>
            </a:prstGeom>
            <a:noFill/>
            <a:ln w="9525">
              <a:noFill/>
              <a:miter lim="800000"/>
              <a:headEnd/>
              <a:tailEnd/>
            </a:ln>
            <a:effectLst/>
          </p:spPr>
          <p:txBody>
            <a:bodyPr wrap="none">
              <a:spAutoFit/>
            </a:bodyPr>
            <a:lstStyle/>
            <a:p>
              <a:r>
                <a:rPr lang="en-US" sz="900" b="1">
                  <a:solidFill>
                    <a:schemeClr val="tx1"/>
                  </a:solidFill>
                  <a:latin typeface="Helvetica" pitchFamily="34" charset="0"/>
                </a:rPr>
                <a:t>K+</a:t>
              </a:r>
            </a:p>
          </p:txBody>
        </p:sp>
        <p:sp>
          <p:nvSpPr>
            <p:cNvPr id="493606" name="Text Box 38"/>
            <p:cNvSpPr txBox="1">
              <a:spLocks noChangeArrowheads="1"/>
            </p:cNvSpPr>
            <p:nvPr/>
          </p:nvSpPr>
          <p:spPr bwMode="auto">
            <a:xfrm>
              <a:off x="2961" y="3807"/>
              <a:ext cx="210" cy="144"/>
            </a:xfrm>
            <a:prstGeom prst="rect">
              <a:avLst/>
            </a:prstGeom>
            <a:noFill/>
            <a:ln w="9525">
              <a:noFill/>
              <a:miter lim="800000"/>
              <a:headEnd/>
              <a:tailEnd/>
            </a:ln>
            <a:effectLst/>
          </p:spPr>
          <p:txBody>
            <a:bodyPr wrap="none">
              <a:spAutoFit/>
            </a:bodyPr>
            <a:lstStyle/>
            <a:p>
              <a:r>
                <a:rPr lang="en-US" sz="900" b="1">
                  <a:solidFill>
                    <a:schemeClr val="tx1"/>
                  </a:solidFill>
                  <a:latin typeface="Helvetica" pitchFamily="34" charset="0"/>
                </a:rPr>
                <a:t>K+</a:t>
              </a:r>
            </a:p>
          </p:txBody>
        </p:sp>
        <p:sp>
          <p:nvSpPr>
            <p:cNvPr id="493607" name="Text Box 39"/>
            <p:cNvSpPr txBox="1">
              <a:spLocks noChangeArrowheads="1"/>
            </p:cNvSpPr>
            <p:nvPr/>
          </p:nvSpPr>
          <p:spPr bwMode="auto">
            <a:xfrm>
              <a:off x="2500" y="3630"/>
              <a:ext cx="210" cy="144"/>
            </a:xfrm>
            <a:prstGeom prst="rect">
              <a:avLst/>
            </a:prstGeom>
            <a:noFill/>
            <a:ln w="9525">
              <a:noFill/>
              <a:miter lim="800000"/>
              <a:headEnd/>
              <a:tailEnd/>
            </a:ln>
            <a:effectLst/>
          </p:spPr>
          <p:txBody>
            <a:bodyPr wrap="none">
              <a:spAutoFit/>
            </a:bodyPr>
            <a:lstStyle/>
            <a:p>
              <a:r>
                <a:rPr lang="en-US" sz="900" b="1">
                  <a:solidFill>
                    <a:schemeClr val="tx1"/>
                  </a:solidFill>
                  <a:latin typeface="Helvetica" pitchFamily="34" charset="0"/>
                </a:rPr>
                <a:t>K+</a:t>
              </a:r>
            </a:p>
          </p:txBody>
        </p:sp>
        <p:sp>
          <p:nvSpPr>
            <p:cNvPr id="493608" name="Text Box 40"/>
            <p:cNvSpPr txBox="1">
              <a:spLocks noChangeArrowheads="1"/>
            </p:cNvSpPr>
            <p:nvPr/>
          </p:nvSpPr>
          <p:spPr bwMode="auto">
            <a:xfrm>
              <a:off x="3442" y="3508"/>
              <a:ext cx="210" cy="144"/>
            </a:xfrm>
            <a:prstGeom prst="rect">
              <a:avLst/>
            </a:prstGeom>
            <a:noFill/>
            <a:ln w="9525">
              <a:noFill/>
              <a:miter lim="800000"/>
              <a:headEnd/>
              <a:tailEnd/>
            </a:ln>
            <a:effectLst/>
          </p:spPr>
          <p:txBody>
            <a:bodyPr wrap="none">
              <a:spAutoFit/>
            </a:bodyPr>
            <a:lstStyle/>
            <a:p>
              <a:r>
                <a:rPr lang="en-US" sz="900" b="1">
                  <a:solidFill>
                    <a:schemeClr val="tx1"/>
                  </a:solidFill>
                  <a:latin typeface="Helvetica" pitchFamily="34" charset="0"/>
                </a:rPr>
                <a:t>K+</a:t>
              </a:r>
            </a:p>
          </p:txBody>
        </p:sp>
        <p:sp>
          <p:nvSpPr>
            <p:cNvPr id="493609" name="Text Box 41"/>
            <p:cNvSpPr txBox="1">
              <a:spLocks noChangeArrowheads="1"/>
            </p:cNvSpPr>
            <p:nvPr/>
          </p:nvSpPr>
          <p:spPr bwMode="auto">
            <a:xfrm>
              <a:off x="3524" y="3800"/>
              <a:ext cx="210" cy="144"/>
            </a:xfrm>
            <a:prstGeom prst="rect">
              <a:avLst/>
            </a:prstGeom>
            <a:noFill/>
            <a:ln w="9525">
              <a:noFill/>
              <a:miter lim="800000"/>
              <a:headEnd/>
              <a:tailEnd/>
            </a:ln>
            <a:effectLst/>
          </p:spPr>
          <p:txBody>
            <a:bodyPr wrap="none">
              <a:spAutoFit/>
            </a:bodyPr>
            <a:lstStyle/>
            <a:p>
              <a:r>
                <a:rPr lang="en-US" sz="900" b="1">
                  <a:solidFill>
                    <a:schemeClr val="tx1"/>
                  </a:solidFill>
                  <a:latin typeface="Helvetica" pitchFamily="34" charset="0"/>
                </a:rPr>
                <a:t>K+</a:t>
              </a:r>
            </a:p>
          </p:txBody>
        </p:sp>
        <p:sp>
          <p:nvSpPr>
            <p:cNvPr id="493610" name="Text Box 42"/>
            <p:cNvSpPr txBox="1">
              <a:spLocks noChangeArrowheads="1"/>
            </p:cNvSpPr>
            <p:nvPr/>
          </p:nvSpPr>
          <p:spPr bwMode="auto">
            <a:xfrm>
              <a:off x="3233" y="3854"/>
              <a:ext cx="210" cy="144"/>
            </a:xfrm>
            <a:prstGeom prst="rect">
              <a:avLst/>
            </a:prstGeom>
            <a:noFill/>
            <a:ln w="9525">
              <a:noFill/>
              <a:miter lim="800000"/>
              <a:headEnd/>
              <a:tailEnd/>
            </a:ln>
            <a:effectLst/>
          </p:spPr>
          <p:txBody>
            <a:bodyPr wrap="none">
              <a:spAutoFit/>
            </a:bodyPr>
            <a:lstStyle/>
            <a:p>
              <a:r>
                <a:rPr lang="en-US" sz="900" b="1">
                  <a:solidFill>
                    <a:schemeClr val="tx1"/>
                  </a:solidFill>
                  <a:latin typeface="Helvetica" pitchFamily="34" charset="0"/>
                </a:rPr>
                <a:t>K+</a:t>
              </a:r>
            </a:p>
          </p:txBody>
        </p:sp>
        <p:sp>
          <p:nvSpPr>
            <p:cNvPr id="493611" name="Text Box 43"/>
            <p:cNvSpPr txBox="1">
              <a:spLocks noChangeArrowheads="1"/>
            </p:cNvSpPr>
            <p:nvPr/>
          </p:nvSpPr>
          <p:spPr bwMode="auto">
            <a:xfrm>
              <a:off x="2779" y="3753"/>
              <a:ext cx="210" cy="144"/>
            </a:xfrm>
            <a:prstGeom prst="rect">
              <a:avLst/>
            </a:prstGeom>
            <a:noFill/>
            <a:ln w="9525">
              <a:noFill/>
              <a:miter lim="800000"/>
              <a:headEnd/>
              <a:tailEnd/>
            </a:ln>
            <a:effectLst/>
          </p:spPr>
          <p:txBody>
            <a:bodyPr wrap="none">
              <a:spAutoFit/>
            </a:bodyPr>
            <a:lstStyle/>
            <a:p>
              <a:r>
                <a:rPr lang="en-US" sz="900" b="1">
                  <a:solidFill>
                    <a:schemeClr val="tx1"/>
                  </a:solidFill>
                  <a:latin typeface="Helvetica" pitchFamily="34" charset="0"/>
                </a:rPr>
                <a:t>K+</a:t>
              </a:r>
            </a:p>
          </p:txBody>
        </p:sp>
        <p:sp>
          <p:nvSpPr>
            <p:cNvPr id="493612" name="Text Box 44"/>
            <p:cNvSpPr txBox="1">
              <a:spLocks noChangeArrowheads="1"/>
            </p:cNvSpPr>
            <p:nvPr/>
          </p:nvSpPr>
          <p:spPr bwMode="auto">
            <a:xfrm>
              <a:off x="2400" y="3875"/>
              <a:ext cx="210" cy="144"/>
            </a:xfrm>
            <a:prstGeom prst="rect">
              <a:avLst/>
            </a:prstGeom>
            <a:noFill/>
            <a:ln w="9525">
              <a:noFill/>
              <a:miter lim="800000"/>
              <a:headEnd/>
              <a:tailEnd/>
            </a:ln>
            <a:effectLst/>
          </p:spPr>
          <p:txBody>
            <a:bodyPr wrap="none">
              <a:spAutoFit/>
            </a:bodyPr>
            <a:lstStyle/>
            <a:p>
              <a:r>
                <a:rPr lang="en-US" sz="900" b="1">
                  <a:solidFill>
                    <a:schemeClr val="tx1"/>
                  </a:solidFill>
                  <a:latin typeface="Helvetica" pitchFamily="34" charset="0"/>
                </a:rPr>
                <a:t>K+</a:t>
              </a:r>
            </a:p>
          </p:txBody>
        </p:sp>
        <p:sp>
          <p:nvSpPr>
            <p:cNvPr id="493613" name="Line 45"/>
            <p:cNvSpPr>
              <a:spLocks noChangeShapeType="1"/>
            </p:cNvSpPr>
            <p:nvPr/>
          </p:nvSpPr>
          <p:spPr bwMode="auto">
            <a:xfrm flipH="1">
              <a:off x="2915" y="3525"/>
              <a:ext cx="95" cy="197"/>
            </a:xfrm>
            <a:prstGeom prst="line">
              <a:avLst/>
            </a:prstGeom>
            <a:noFill/>
            <a:ln w="9525">
              <a:solidFill>
                <a:schemeClr val="tx1"/>
              </a:solidFill>
              <a:round/>
              <a:headEnd/>
              <a:tailEnd type="triangle" w="med" len="med"/>
            </a:ln>
            <a:effectLst/>
          </p:spPr>
          <p:txBody>
            <a:bodyPr wrap="none" anchor="ctr"/>
            <a:lstStyle/>
            <a:p>
              <a:endParaRPr lang="en-GB"/>
            </a:p>
          </p:txBody>
        </p:sp>
        <p:sp>
          <p:nvSpPr>
            <p:cNvPr id="493614" name="Line 46"/>
            <p:cNvSpPr>
              <a:spLocks noChangeShapeType="1"/>
            </p:cNvSpPr>
            <p:nvPr/>
          </p:nvSpPr>
          <p:spPr bwMode="auto">
            <a:xfrm flipH="1" flipV="1">
              <a:off x="3343" y="3486"/>
              <a:ext cx="163" cy="182"/>
            </a:xfrm>
            <a:prstGeom prst="line">
              <a:avLst/>
            </a:prstGeom>
            <a:noFill/>
            <a:ln w="9525">
              <a:solidFill>
                <a:schemeClr val="tx1"/>
              </a:solidFill>
              <a:round/>
              <a:headEnd/>
              <a:tailEnd type="triangle" w="med" len="med"/>
            </a:ln>
            <a:effectLst/>
          </p:spPr>
          <p:txBody>
            <a:bodyPr wrap="none" anchor="ctr"/>
            <a:lstStyle/>
            <a:p>
              <a:endParaRPr lang="en-GB"/>
            </a:p>
          </p:txBody>
        </p:sp>
        <p:sp>
          <p:nvSpPr>
            <p:cNvPr id="493615" name="Line 47"/>
            <p:cNvSpPr>
              <a:spLocks noChangeShapeType="1"/>
            </p:cNvSpPr>
            <p:nvPr/>
          </p:nvSpPr>
          <p:spPr bwMode="auto">
            <a:xfrm>
              <a:off x="3165" y="3619"/>
              <a:ext cx="49" cy="204"/>
            </a:xfrm>
            <a:prstGeom prst="line">
              <a:avLst/>
            </a:prstGeom>
            <a:noFill/>
            <a:ln w="9525">
              <a:solidFill>
                <a:schemeClr val="tx1"/>
              </a:solidFill>
              <a:round/>
              <a:headEnd/>
              <a:tailEnd type="triangle" w="med" len="med"/>
            </a:ln>
            <a:effectLst/>
          </p:spPr>
          <p:txBody>
            <a:bodyPr wrap="none" anchor="ctr"/>
            <a:lstStyle/>
            <a:p>
              <a:endParaRPr lang="en-GB"/>
            </a:p>
          </p:txBody>
        </p:sp>
        <p:sp>
          <p:nvSpPr>
            <p:cNvPr id="493616" name="Line 48"/>
            <p:cNvSpPr>
              <a:spLocks noChangeShapeType="1"/>
            </p:cNvSpPr>
            <p:nvPr/>
          </p:nvSpPr>
          <p:spPr bwMode="auto">
            <a:xfrm flipV="1">
              <a:off x="2557" y="3473"/>
              <a:ext cx="149" cy="161"/>
            </a:xfrm>
            <a:prstGeom prst="line">
              <a:avLst/>
            </a:prstGeom>
            <a:noFill/>
            <a:ln w="9525">
              <a:solidFill>
                <a:schemeClr val="tx1"/>
              </a:solidFill>
              <a:round/>
              <a:headEnd/>
              <a:tailEnd type="triangle" w="med" len="med"/>
            </a:ln>
            <a:effectLst/>
          </p:spPr>
          <p:txBody>
            <a:bodyPr wrap="none" anchor="ctr"/>
            <a:lstStyle/>
            <a:p>
              <a:endParaRPr lang="en-GB"/>
            </a:p>
          </p:txBody>
        </p:sp>
        <p:sp>
          <p:nvSpPr>
            <p:cNvPr id="493617" name="Line 49"/>
            <p:cNvSpPr>
              <a:spLocks noChangeShapeType="1"/>
            </p:cNvSpPr>
            <p:nvPr/>
          </p:nvSpPr>
          <p:spPr bwMode="auto">
            <a:xfrm flipH="1" flipV="1">
              <a:off x="2631" y="2930"/>
              <a:ext cx="163" cy="182"/>
            </a:xfrm>
            <a:prstGeom prst="line">
              <a:avLst/>
            </a:prstGeom>
            <a:noFill/>
            <a:ln w="9525">
              <a:solidFill>
                <a:schemeClr val="tx1"/>
              </a:solidFill>
              <a:round/>
              <a:headEnd/>
              <a:tailEnd type="triangle" w="med" len="med"/>
            </a:ln>
            <a:effectLst/>
          </p:spPr>
          <p:txBody>
            <a:bodyPr wrap="none" anchor="ctr"/>
            <a:lstStyle/>
            <a:p>
              <a:endParaRPr lang="en-GB"/>
            </a:p>
          </p:txBody>
        </p:sp>
        <p:sp>
          <p:nvSpPr>
            <p:cNvPr id="493618" name="Line 50"/>
            <p:cNvSpPr>
              <a:spLocks noChangeShapeType="1"/>
            </p:cNvSpPr>
            <p:nvPr/>
          </p:nvSpPr>
          <p:spPr bwMode="auto">
            <a:xfrm flipV="1">
              <a:off x="3283" y="2951"/>
              <a:ext cx="149" cy="161"/>
            </a:xfrm>
            <a:prstGeom prst="line">
              <a:avLst/>
            </a:prstGeom>
            <a:noFill/>
            <a:ln w="9525">
              <a:solidFill>
                <a:schemeClr val="tx1"/>
              </a:solidFill>
              <a:round/>
              <a:headEnd/>
              <a:tailEnd type="triangle" w="med" len="med"/>
            </a:ln>
            <a:effectLst/>
          </p:spPr>
          <p:txBody>
            <a:bodyPr wrap="none" anchor="ctr"/>
            <a:lstStyle/>
            <a:p>
              <a:endParaRPr lang="en-GB"/>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3571">
                                            <p:txEl>
                                              <p:pRg st="0" end="0"/>
                                            </p:txEl>
                                          </p:spTgt>
                                        </p:tgtEl>
                                        <p:attrNameLst>
                                          <p:attrName>style.visibility</p:attrName>
                                        </p:attrNameLst>
                                      </p:cBhvr>
                                      <p:to>
                                        <p:strVal val="visible"/>
                                      </p:to>
                                    </p:set>
                                    <p:anim calcmode="lin" valueType="num">
                                      <p:cBhvr additive="base">
                                        <p:cTn id="7" dur="2000" fill="hold"/>
                                        <p:tgtEl>
                                          <p:spTgt spid="493571">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935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93571">
                                            <p:txEl>
                                              <p:pRg st="1" end="1"/>
                                            </p:txEl>
                                          </p:spTgt>
                                        </p:tgtEl>
                                        <p:attrNameLst>
                                          <p:attrName>style.visibility</p:attrName>
                                        </p:attrNameLst>
                                      </p:cBhvr>
                                      <p:to>
                                        <p:strVal val="visible"/>
                                      </p:to>
                                    </p:set>
                                    <p:anim calcmode="lin" valueType="num">
                                      <p:cBhvr additive="base">
                                        <p:cTn id="17" dur="2000" fill="hold"/>
                                        <p:tgtEl>
                                          <p:spTgt spid="493571">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4935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93571">
                                            <p:txEl>
                                              <p:pRg st="2" end="2"/>
                                            </p:txEl>
                                          </p:spTgt>
                                        </p:tgtEl>
                                        <p:attrNameLst>
                                          <p:attrName>style.visibility</p:attrName>
                                        </p:attrNameLst>
                                      </p:cBhvr>
                                      <p:to>
                                        <p:strVal val="visible"/>
                                      </p:to>
                                    </p:set>
                                    <p:anim calcmode="lin" valueType="num">
                                      <p:cBhvr additive="base">
                                        <p:cTn id="23" dur="2000" fill="hold"/>
                                        <p:tgtEl>
                                          <p:spTgt spid="493571">
                                            <p:txEl>
                                              <p:pRg st="2" end="2"/>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4935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93571">
                                            <p:txEl>
                                              <p:pRg st="3" end="3"/>
                                            </p:txEl>
                                          </p:spTgt>
                                        </p:tgtEl>
                                        <p:attrNameLst>
                                          <p:attrName>style.visibility</p:attrName>
                                        </p:attrNameLst>
                                      </p:cBhvr>
                                      <p:to>
                                        <p:strVal val="visible"/>
                                      </p:to>
                                    </p:set>
                                    <p:anim calcmode="lin" valueType="num">
                                      <p:cBhvr additive="base">
                                        <p:cTn id="33" dur="2000" fill="hold"/>
                                        <p:tgtEl>
                                          <p:spTgt spid="493571">
                                            <p:txEl>
                                              <p:pRg st="3" end="3"/>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4935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93571">
                                            <p:txEl>
                                              <p:pRg st="4" end="4"/>
                                            </p:txEl>
                                          </p:spTgt>
                                        </p:tgtEl>
                                        <p:attrNameLst>
                                          <p:attrName>style.visibility</p:attrName>
                                        </p:attrNameLst>
                                      </p:cBhvr>
                                      <p:to>
                                        <p:strVal val="visible"/>
                                      </p:to>
                                    </p:set>
                                    <p:anim calcmode="lin" valueType="num">
                                      <p:cBhvr additive="base">
                                        <p:cTn id="43" dur="2000" fill="hold"/>
                                        <p:tgtEl>
                                          <p:spTgt spid="493571">
                                            <p:txEl>
                                              <p:pRg st="4" end="4"/>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4935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571"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915816" y="404664"/>
            <a:ext cx="4143372" cy="1143000"/>
          </a:xfrm>
        </p:spPr>
        <p:txBody>
          <a:bodyPr>
            <a:normAutofit fontScale="90000"/>
          </a:bodyPr>
          <a:lstStyle/>
          <a:p>
            <a:pPr marL="342900" indent="-342900"/>
            <a:r>
              <a:rPr lang="en-US" sz="3600" dirty="0">
                <a:solidFill>
                  <a:schemeClr val="accent5">
                    <a:lumMod val="50000"/>
                  </a:schemeClr>
                </a:solidFill>
              </a:rPr>
              <a:t>Refractory </a:t>
            </a:r>
            <a:r>
              <a:rPr lang="en-US" sz="3600" dirty="0" smtClean="0">
                <a:solidFill>
                  <a:schemeClr val="accent5">
                    <a:lumMod val="50000"/>
                  </a:schemeClr>
                </a:solidFill>
              </a:rPr>
              <a:t>Period</a:t>
            </a:r>
            <a:br>
              <a:rPr lang="en-US" sz="3600" dirty="0" smtClean="0">
                <a:solidFill>
                  <a:schemeClr val="accent5">
                    <a:lumMod val="50000"/>
                  </a:schemeClr>
                </a:solidFill>
              </a:rPr>
            </a:br>
            <a:r>
              <a:rPr lang="en-US" sz="3600" dirty="0" smtClean="0">
                <a:solidFill>
                  <a:schemeClr val="accent5">
                    <a:lumMod val="50000"/>
                  </a:schemeClr>
                </a:solidFill>
                <a:effectLst>
                  <a:outerShdw blurRad="38100" dist="38100" dir="2700000" algn="tl">
                    <a:srgbClr val="000000">
                      <a:alpha val="43137"/>
                    </a:srgbClr>
                  </a:outerShdw>
                </a:effectLst>
              </a:rPr>
              <a:t/>
            </a:r>
            <a:br>
              <a:rPr lang="en-US" sz="3600" dirty="0" smtClean="0">
                <a:solidFill>
                  <a:schemeClr val="accent5">
                    <a:lumMod val="50000"/>
                  </a:schemeClr>
                </a:solidFill>
                <a:effectLst>
                  <a:outerShdw blurRad="38100" dist="38100" dir="2700000" algn="tl">
                    <a:srgbClr val="000000">
                      <a:alpha val="43137"/>
                    </a:srgbClr>
                  </a:outerShdw>
                </a:effectLst>
              </a:rPr>
            </a:br>
            <a:r>
              <a:rPr lang="en-US" sz="3600" dirty="0" smtClean="0">
                <a:solidFill>
                  <a:schemeClr val="accent5">
                    <a:lumMod val="50000"/>
                  </a:schemeClr>
                </a:solidFill>
                <a:effectLst>
                  <a:outerShdw blurRad="38100" dist="38100" dir="2700000" algn="tl">
                    <a:srgbClr val="000000">
                      <a:alpha val="43137"/>
                    </a:srgbClr>
                  </a:outerShdw>
                </a:effectLst>
              </a:rPr>
              <a:t>		</a:t>
            </a:r>
            <a:br>
              <a:rPr lang="en-US" sz="3600" dirty="0" smtClean="0">
                <a:solidFill>
                  <a:schemeClr val="accent5">
                    <a:lumMod val="50000"/>
                  </a:schemeClr>
                </a:solidFill>
                <a:effectLst>
                  <a:outerShdw blurRad="38100" dist="38100" dir="2700000" algn="tl">
                    <a:srgbClr val="000000">
                      <a:alpha val="43137"/>
                    </a:srgbClr>
                  </a:outerShdw>
                </a:effectLst>
              </a:rPr>
            </a:br>
            <a:r>
              <a:rPr lang="en-US" sz="3600" dirty="0" smtClean="0">
                <a:solidFill>
                  <a:schemeClr val="accent5">
                    <a:lumMod val="50000"/>
                  </a:schemeClr>
                </a:solidFill>
                <a:effectLst>
                  <a:outerShdw blurRad="38100" dist="38100" dir="2700000" algn="tl">
                    <a:srgbClr val="000000">
                      <a:alpha val="43137"/>
                    </a:srgbClr>
                  </a:outerShdw>
                </a:effectLst>
              </a:rPr>
              <a:t>		</a:t>
            </a:r>
            <a:endParaRPr lang="en-US" sz="3600" dirty="0">
              <a:solidFill>
                <a:schemeClr val="accent5">
                  <a:lumMod val="50000"/>
                </a:schemeClr>
              </a:solidFill>
            </a:endParaRPr>
          </a:p>
        </p:txBody>
      </p:sp>
      <p:sp>
        <p:nvSpPr>
          <p:cNvPr id="27652" name="Rectangle 4"/>
          <p:cNvSpPr>
            <a:spLocks noGrp="1" noChangeArrowheads="1"/>
          </p:cNvSpPr>
          <p:nvPr>
            <p:ph type="body" sz="half" idx="2"/>
          </p:nvPr>
        </p:nvSpPr>
        <p:spPr>
          <a:xfrm>
            <a:off x="3357554" y="928670"/>
            <a:ext cx="5786446" cy="6858000"/>
          </a:xfrm>
        </p:spPr>
        <p:txBody>
          <a:bodyPr>
            <a:normAutofit/>
          </a:bodyPr>
          <a:lstStyle/>
          <a:p>
            <a:pPr lvl="1">
              <a:lnSpc>
                <a:spcPct val="90000"/>
              </a:lnSpc>
              <a:buClr>
                <a:schemeClr val="tx1"/>
              </a:buClr>
            </a:pPr>
            <a:r>
              <a:rPr lang="en-US" sz="2400" b="1" dirty="0" smtClean="0">
                <a:solidFill>
                  <a:schemeClr val="accent5">
                    <a:lumMod val="50000"/>
                  </a:schemeClr>
                </a:solidFill>
              </a:rPr>
              <a:t>Absolute </a:t>
            </a:r>
            <a:r>
              <a:rPr lang="en-US" sz="2400" dirty="0" smtClean="0">
                <a:solidFill>
                  <a:schemeClr val="accent5">
                    <a:lumMod val="50000"/>
                  </a:schemeClr>
                </a:solidFill>
              </a:rPr>
              <a:t>Lasts 1 </a:t>
            </a:r>
            <a:r>
              <a:rPr lang="en-US" sz="2400" dirty="0" err="1" smtClean="0">
                <a:solidFill>
                  <a:schemeClr val="accent5">
                    <a:lumMod val="50000"/>
                  </a:schemeClr>
                </a:solidFill>
              </a:rPr>
              <a:t>msec</a:t>
            </a:r>
            <a:endParaRPr lang="en-US" sz="2400" b="1" dirty="0">
              <a:solidFill>
                <a:schemeClr val="accent5">
                  <a:lumMod val="50000"/>
                </a:schemeClr>
              </a:solidFill>
            </a:endParaRPr>
          </a:p>
          <a:p>
            <a:pPr lvl="2">
              <a:lnSpc>
                <a:spcPct val="90000"/>
              </a:lnSpc>
            </a:pPr>
            <a:r>
              <a:rPr lang="en-US" sz="2400" dirty="0">
                <a:solidFill>
                  <a:schemeClr val="accent5">
                    <a:lumMod val="50000"/>
                  </a:schemeClr>
                </a:solidFill>
              </a:rPr>
              <a:t>Complete insensitivity exists to another stimulus</a:t>
            </a:r>
          </a:p>
          <a:p>
            <a:pPr lvl="2">
              <a:lnSpc>
                <a:spcPct val="90000"/>
              </a:lnSpc>
            </a:pPr>
            <a:r>
              <a:rPr lang="en-US" sz="2400" dirty="0">
                <a:solidFill>
                  <a:schemeClr val="accent5">
                    <a:lumMod val="50000"/>
                  </a:schemeClr>
                </a:solidFill>
              </a:rPr>
              <a:t>From beginning of action potential until near end of </a:t>
            </a:r>
            <a:r>
              <a:rPr lang="en-US" sz="2400" dirty="0" err="1">
                <a:solidFill>
                  <a:schemeClr val="accent5">
                    <a:lumMod val="50000"/>
                  </a:schemeClr>
                </a:solidFill>
              </a:rPr>
              <a:t>repolarization</a:t>
            </a:r>
            <a:r>
              <a:rPr lang="en-US" sz="2400" dirty="0">
                <a:solidFill>
                  <a:schemeClr val="accent5">
                    <a:lumMod val="50000"/>
                  </a:schemeClr>
                </a:solidFill>
              </a:rPr>
              <a:t>. </a:t>
            </a:r>
          </a:p>
          <a:p>
            <a:pPr lvl="2">
              <a:lnSpc>
                <a:spcPct val="90000"/>
              </a:lnSpc>
            </a:pPr>
            <a:r>
              <a:rPr lang="en-US" sz="2400" dirty="0">
                <a:solidFill>
                  <a:schemeClr val="accent5">
                    <a:lumMod val="50000"/>
                  </a:schemeClr>
                </a:solidFill>
                <a:cs typeface="Times New Roman" charset="0"/>
              </a:rPr>
              <a:t>No matter how large the stimulus, a second action potential cannot be produced. </a:t>
            </a:r>
          </a:p>
          <a:p>
            <a:pPr lvl="2">
              <a:lnSpc>
                <a:spcPct val="90000"/>
              </a:lnSpc>
            </a:pPr>
            <a:r>
              <a:rPr lang="en-US" sz="2400" dirty="0">
                <a:solidFill>
                  <a:schemeClr val="accent5">
                    <a:lumMod val="50000"/>
                  </a:schemeClr>
                </a:solidFill>
                <a:cs typeface="Times New Roman" charset="0"/>
              </a:rPr>
              <a:t>Has consequences for function of muscle</a:t>
            </a:r>
            <a:endParaRPr lang="en-US" sz="2400" dirty="0">
              <a:solidFill>
                <a:schemeClr val="accent5">
                  <a:lumMod val="50000"/>
                </a:schemeClr>
              </a:solidFill>
            </a:endParaRPr>
          </a:p>
          <a:p>
            <a:pPr lvl="1">
              <a:lnSpc>
                <a:spcPct val="90000"/>
              </a:lnSpc>
              <a:buClr>
                <a:schemeClr val="tx1"/>
              </a:buClr>
            </a:pPr>
            <a:r>
              <a:rPr lang="en-US" sz="2400" b="1" dirty="0">
                <a:solidFill>
                  <a:schemeClr val="accent5">
                    <a:lumMod val="50000"/>
                  </a:schemeClr>
                </a:solidFill>
              </a:rPr>
              <a:t>Relative</a:t>
            </a:r>
          </a:p>
          <a:p>
            <a:pPr lvl="2">
              <a:lnSpc>
                <a:spcPct val="90000"/>
              </a:lnSpc>
            </a:pPr>
            <a:r>
              <a:rPr lang="en-US" sz="2400" dirty="0">
                <a:solidFill>
                  <a:schemeClr val="accent5">
                    <a:lumMod val="50000"/>
                  </a:schemeClr>
                </a:solidFill>
              </a:rPr>
              <a:t>A stronger-than-threshold stimulus can initiate another action potential</a:t>
            </a:r>
          </a:p>
        </p:txBody>
      </p:sp>
      <p:pic>
        <p:nvPicPr>
          <p:cNvPr id="6" name="Picture 2" descr="C:\Users\q.rasool\Pictures\Action Potential  howMed_files\refractory-period.bmp"/>
          <p:cNvPicPr>
            <a:picLocks noChangeAspect="1" noChangeArrowheads="1"/>
          </p:cNvPicPr>
          <p:nvPr/>
        </p:nvPicPr>
        <p:blipFill>
          <a:blip r:embed="rId3" cstate="print"/>
          <a:stretch>
            <a:fillRect/>
          </a:stretch>
        </p:blipFill>
        <p:spPr bwMode="auto">
          <a:xfrm>
            <a:off x="0" y="620688"/>
            <a:ext cx="3500430" cy="2786082"/>
          </a:xfrm>
          <a:prstGeom prst="rect">
            <a:avLst/>
          </a:prstGeom>
          <a:noFill/>
          <a:ln w="9525">
            <a:noFill/>
            <a:miter lim="800000"/>
            <a:headEnd/>
            <a:tailEnd/>
          </a:ln>
          <a:effectLst/>
        </p:spPr>
      </p:pic>
      <p:pic>
        <p:nvPicPr>
          <p:cNvPr id="8" name="Picture 4"/>
          <p:cNvPicPr>
            <a:picLocks noChangeAspect="1" noChangeArrowheads="1"/>
          </p:cNvPicPr>
          <p:nvPr/>
        </p:nvPicPr>
        <p:blipFill>
          <a:blip r:embed="rId4" cstate="print"/>
          <a:srcRect/>
          <a:stretch>
            <a:fillRect/>
          </a:stretch>
        </p:blipFill>
        <p:spPr bwMode="auto">
          <a:xfrm>
            <a:off x="0" y="3356992"/>
            <a:ext cx="4139952" cy="350100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p:cNvPicPr>
            <a:picLocks noGrp="1" noChangeAspect="1" noChangeArrowheads="1"/>
          </p:cNvPicPr>
          <p:nvPr>
            <p:ph idx="4294967295"/>
          </p:nvPr>
        </p:nvPicPr>
        <p:blipFill>
          <a:blip r:embed="rId3" cstate="print"/>
          <a:srcRect/>
          <a:stretch>
            <a:fillRect/>
          </a:stretch>
        </p:blipFill>
        <p:spPr bwMode="auto">
          <a:xfrm>
            <a:off x="0" y="1"/>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
          <p:cNvPicPr>
            <a:picLocks noChangeAspect="1" noChangeArrowheads="1"/>
          </p:cNvPicPr>
          <p:nvPr/>
        </p:nvPicPr>
        <p:blipFill>
          <a:blip r:embed="rId3" cstate="print"/>
          <a:srcRect/>
          <a:stretch>
            <a:fillRect/>
          </a:stretch>
        </p:blipFill>
        <p:spPr bwMode="auto">
          <a:xfrm>
            <a:off x="0" y="0"/>
            <a:ext cx="4932040" cy="6858000"/>
          </a:xfrm>
          <a:prstGeom prst="rect">
            <a:avLst/>
          </a:prstGeom>
          <a:noFill/>
          <a:ln w="9525">
            <a:noFill/>
            <a:miter lim="800000"/>
            <a:headEnd/>
            <a:tailEnd/>
          </a:ln>
        </p:spPr>
      </p:pic>
      <p:sp>
        <p:nvSpPr>
          <p:cNvPr id="9" name="Rectangle 8"/>
          <p:cNvSpPr/>
          <p:nvPr/>
        </p:nvSpPr>
        <p:spPr>
          <a:xfrm>
            <a:off x="4860032" y="1844824"/>
            <a:ext cx="4283968" cy="4185761"/>
          </a:xfrm>
          <a:prstGeom prst="rect">
            <a:avLst/>
          </a:prstGeom>
        </p:spPr>
        <p:txBody>
          <a:bodyPr wrap="square">
            <a:spAutoFit/>
          </a:bodyPr>
          <a:lstStyle/>
          <a:p>
            <a:pPr>
              <a:spcBef>
                <a:spcPct val="50000"/>
              </a:spcBef>
            </a:pPr>
            <a:r>
              <a:rPr lang="en-US" sz="2800" dirty="0" smtClean="0">
                <a:solidFill>
                  <a:schemeClr val="accent5">
                    <a:lumMod val="50000"/>
                  </a:schemeClr>
                </a:solidFill>
                <a:latin typeface="Arial" pitchFamily="34" charset="0"/>
                <a:cs typeface="Arial" pitchFamily="34" charset="0"/>
              </a:rPr>
              <a:t>1. </a:t>
            </a:r>
            <a:r>
              <a:rPr lang="en-US" sz="2800" b="1" dirty="0" smtClean="0">
                <a:solidFill>
                  <a:srgbClr val="FF0000"/>
                </a:solidFill>
                <a:latin typeface="Arial" pitchFamily="34" charset="0"/>
                <a:cs typeface="Arial" pitchFamily="34" charset="0"/>
              </a:rPr>
              <a:t>M gate= </a:t>
            </a:r>
            <a:r>
              <a:rPr lang="en-US" sz="2800" b="1" dirty="0" smtClean="0">
                <a:solidFill>
                  <a:schemeClr val="accent5">
                    <a:lumMod val="50000"/>
                  </a:schemeClr>
                </a:solidFill>
                <a:latin typeface="Arial" pitchFamily="34" charset="0"/>
                <a:cs typeface="Arial" pitchFamily="34" charset="0"/>
              </a:rPr>
              <a:t>activation gate o</a:t>
            </a:r>
            <a:r>
              <a:rPr lang="en-US" sz="2800" dirty="0" smtClean="0">
                <a:solidFill>
                  <a:schemeClr val="accent5">
                    <a:lumMod val="50000"/>
                  </a:schemeClr>
                </a:solidFill>
                <a:latin typeface="Arial" pitchFamily="34" charset="0"/>
                <a:cs typeface="Arial" pitchFamily="34" charset="0"/>
              </a:rPr>
              <a:t>n Na channel; opens quickly when  membrane is depolarized</a:t>
            </a:r>
          </a:p>
          <a:p>
            <a:pPr>
              <a:spcBef>
                <a:spcPct val="50000"/>
              </a:spcBef>
            </a:pPr>
            <a:r>
              <a:rPr lang="en-US" sz="2800" dirty="0" smtClean="0">
                <a:solidFill>
                  <a:schemeClr val="accent5">
                    <a:lumMod val="50000"/>
                  </a:schemeClr>
                </a:solidFill>
                <a:latin typeface="Arial" pitchFamily="34" charset="0"/>
                <a:cs typeface="Arial" pitchFamily="34" charset="0"/>
              </a:rPr>
              <a:t>2. </a:t>
            </a:r>
            <a:r>
              <a:rPr lang="en-US" sz="2800" b="1" dirty="0" smtClean="0">
                <a:solidFill>
                  <a:srgbClr val="FF0000"/>
                </a:solidFill>
                <a:latin typeface="Arial" pitchFamily="34" charset="0"/>
                <a:cs typeface="Arial" pitchFamily="34" charset="0"/>
              </a:rPr>
              <a:t>H gate- </a:t>
            </a:r>
            <a:r>
              <a:rPr lang="en-US" sz="2800" dirty="0" smtClean="0">
                <a:solidFill>
                  <a:schemeClr val="accent5">
                    <a:lumMod val="50000"/>
                  </a:schemeClr>
                </a:solidFill>
                <a:latin typeface="Arial" pitchFamily="34" charset="0"/>
                <a:cs typeface="Arial" pitchFamily="34" charset="0"/>
              </a:rPr>
              <a:t>inactivation gate on Na channel; Closes slowly after membrane is  depolarized </a:t>
            </a:r>
          </a:p>
        </p:txBody>
      </p:sp>
      <p:sp>
        <p:nvSpPr>
          <p:cNvPr id="6" name="Rectangle 5"/>
          <p:cNvSpPr/>
          <p:nvPr/>
        </p:nvSpPr>
        <p:spPr>
          <a:xfrm>
            <a:off x="4499992" y="332656"/>
            <a:ext cx="4968552" cy="437043"/>
          </a:xfrm>
          <a:prstGeom prst="rect">
            <a:avLst/>
          </a:prstGeom>
        </p:spPr>
        <p:txBody>
          <a:bodyPr wrap="square">
            <a:spAutoFit/>
          </a:bodyPr>
          <a:lstStyle/>
          <a:p>
            <a:pPr>
              <a:lnSpc>
                <a:spcPct val="80000"/>
              </a:lnSpc>
            </a:pPr>
            <a:r>
              <a:rPr lang="en-GB" sz="2800" b="1" u="sng" dirty="0" smtClean="0">
                <a:solidFill>
                  <a:srgbClr val="FF0000"/>
                </a:solidFill>
                <a:latin typeface="Arial" pitchFamily="34" charset="0"/>
                <a:cs typeface="Arial" pitchFamily="34" charset="0"/>
              </a:rPr>
              <a:t>Voltage-Gated  Na</a:t>
            </a:r>
            <a:r>
              <a:rPr lang="en-GB" sz="2800" b="1" u="sng" baseline="30000" dirty="0" smtClean="0">
                <a:solidFill>
                  <a:srgbClr val="FF0000"/>
                </a:solidFill>
                <a:latin typeface="Arial" pitchFamily="34" charset="0"/>
                <a:cs typeface="Arial" pitchFamily="34" charset="0"/>
              </a:rPr>
              <a:t>++</a:t>
            </a:r>
            <a:r>
              <a:rPr lang="en-GB" sz="2800" b="1" u="sng" dirty="0" smtClean="0">
                <a:solidFill>
                  <a:srgbClr val="FF0000"/>
                </a:solidFill>
                <a:latin typeface="Arial" pitchFamily="34" charset="0"/>
                <a:cs typeface="Arial" pitchFamily="34" charset="0"/>
              </a:rPr>
              <a:t>Channel</a:t>
            </a:r>
            <a:endParaRPr lang="en-GB" sz="2800" b="1" u="sng"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2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20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ers\q.rasool\Pictures\nature05408-f1_2.jpg"/>
          <p:cNvPicPr>
            <a:picLocks noChangeAspect="1" noChangeArrowheads="1"/>
          </p:cNvPicPr>
          <p:nvPr/>
        </p:nvPicPr>
        <p:blipFill>
          <a:blip r:embed="rId3" cstate="print"/>
          <a:srcRect/>
          <a:stretch>
            <a:fillRect/>
          </a:stretch>
        </p:blipFill>
        <p:spPr bwMode="auto">
          <a:xfrm>
            <a:off x="0" y="548680"/>
            <a:ext cx="9144000" cy="5544616"/>
          </a:xfrm>
          <a:prstGeom prst="rect">
            <a:avLst/>
          </a:prstGeom>
          <a:noFill/>
        </p:spPr>
      </p:pic>
      <p:sp>
        <p:nvSpPr>
          <p:cNvPr id="17411" name="Text Box 3"/>
          <p:cNvSpPr txBox="1">
            <a:spLocks noChangeArrowheads="1"/>
          </p:cNvSpPr>
          <p:nvPr/>
        </p:nvSpPr>
        <p:spPr bwMode="auto">
          <a:xfrm>
            <a:off x="0" y="5509939"/>
            <a:ext cx="10369152" cy="1348061"/>
          </a:xfrm>
          <a:prstGeom prst="rect">
            <a:avLst/>
          </a:prstGeom>
          <a:noFill/>
          <a:ln w="9525">
            <a:noFill/>
            <a:miter lim="800000"/>
            <a:headEnd/>
            <a:tailEnd/>
          </a:ln>
          <a:effectLst/>
        </p:spPr>
        <p:txBody>
          <a:bodyPr wrap="square">
            <a:spAutoFit/>
          </a:bodyPr>
          <a:lstStyle/>
          <a:p>
            <a:pPr marL="457200" indent="-457200">
              <a:spcBef>
                <a:spcPct val="20000"/>
              </a:spcBef>
              <a:buFont typeface="+mj-lt"/>
              <a:buAutoNum type="arabicPeriod"/>
            </a:pPr>
            <a:r>
              <a:rPr lang="en-US" sz="2400" b="1" u="sng" dirty="0" smtClean="0">
                <a:solidFill>
                  <a:srgbClr val="FF0000"/>
                </a:solidFill>
                <a:latin typeface="Arial" pitchFamily="34" charset="0"/>
                <a:cs typeface="Arial" pitchFamily="34" charset="0"/>
              </a:rPr>
              <a:t>SINGLE GATE (N) </a:t>
            </a:r>
            <a:r>
              <a:rPr lang="en-US" sz="2400" dirty="0" smtClean="0">
                <a:solidFill>
                  <a:schemeClr val="accent5">
                    <a:lumMod val="50000"/>
                  </a:schemeClr>
                </a:solidFill>
                <a:latin typeface="Arial" pitchFamily="34" charset="0"/>
                <a:cs typeface="Arial" pitchFamily="34" charset="0"/>
              </a:rPr>
              <a:t>that </a:t>
            </a:r>
            <a:r>
              <a:rPr lang="en-US" sz="2400" dirty="0">
                <a:solidFill>
                  <a:schemeClr val="accent5">
                    <a:lumMod val="50000"/>
                  </a:schemeClr>
                </a:solidFill>
                <a:latin typeface="Arial" pitchFamily="34" charset="0"/>
                <a:cs typeface="Arial" pitchFamily="34" charset="0"/>
              </a:rPr>
              <a:t>stays open as long as </a:t>
            </a:r>
            <a:r>
              <a:rPr lang="en-US" sz="2400" dirty="0" err="1">
                <a:solidFill>
                  <a:schemeClr val="accent5">
                    <a:lumMod val="50000"/>
                  </a:schemeClr>
                </a:solidFill>
                <a:latin typeface="Arial" pitchFamily="34" charset="0"/>
                <a:cs typeface="Arial" pitchFamily="34" charset="0"/>
              </a:rPr>
              <a:t>Vm</a:t>
            </a:r>
            <a:r>
              <a:rPr lang="en-US" sz="2400" dirty="0">
                <a:solidFill>
                  <a:schemeClr val="accent5">
                    <a:lumMod val="50000"/>
                  </a:schemeClr>
                </a:solidFill>
                <a:latin typeface="Arial" pitchFamily="34" charset="0"/>
                <a:cs typeface="Arial" pitchFamily="34" charset="0"/>
              </a:rPr>
              <a:t> is </a:t>
            </a:r>
            <a:r>
              <a:rPr lang="en-US" sz="2400" dirty="0" smtClean="0">
                <a:solidFill>
                  <a:schemeClr val="accent5">
                    <a:lumMod val="50000"/>
                  </a:schemeClr>
                </a:solidFill>
                <a:latin typeface="Arial" pitchFamily="34" charset="0"/>
                <a:cs typeface="Arial" pitchFamily="34" charset="0"/>
              </a:rPr>
              <a:t>depolarized.</a:t>
            </a:r>
          </a:p>
          <a:p>
            <a:pPr marL="457200" indent="-457200">
              <a:spcBef>
                <a:spcPct val="20000"/>
              </a:spcBef>
              <a:buFont typeface="+mj-lt"/>
              <a:buAutoNum type="arabicPeriod"/>
            </a:pPr>
            <a:r>
              <a:rPr lang="en-US" sz="2400" dirty="0" smtClean="0">
                <a:solidFill>
                  <a:schemeClr val="accent5">
                    <a:lumMod val="50000"/>
                  </a:schemeClr>
                </a:solidFill>
                <a:latin typeface="Arial" pitchFamily="34" charset="0"/>
                <a:cs typeface="Arial" pitchFamily="34" charset="0"/>
              </a:rPr>
              <a:t>slowly </a:t>
            </a:r>
            <a:r>
              <a:rPr lang="en-US" sz="2400" dirty="0">
                <a:solidFill>
                  <a:schemeClr val="accent5">
                    <a:lumMod val="50000"/>
                  </a:schemeClr>
                </a:solidFill>
                <a:latin typeface="Arial" pitchFamily="34" charset="0"/>
                <a:cs typeface="Arial" pitchFamily="34" charset="0"/>
              </a:rPr>
              <a:t>this allows the </a:t>
            </a:r>
            <a:r>
              <a:rPr lang="en-US" sz="2400" dirty="0" err="1">
                <a:solidFill>
                  <a:schemeClr val="accent5">
                    <a:lumMod val="50000"/>
                  </a:schemeClr>
                </a:solidFill>
                <a:latin typeface="Arial" pitchFamily="34" charset="0"/>
                <a:cs typeface="Arial" pitchFamily="34" charset="0"/>
              </a:rPr>
              <a:t>Vm</a:t>
            </a:r>
            <a:r>
              <a:rPr lang="en-US" sz="2400" dirty="0">
                <a:solidFill>
                  <a:schemeClr val="accent5">
                    <a:lumMod val="50000"/>
                  </a:schemeClr>
                </a:solidFill>
                <a:latin typeface="Arial" pitchFamily="34" charset="0"/>
                <a:cs typeface="Arial" pitchFamily="34" charset="0"/>
              </a:rPr>
              <a:t> to depolarize due to Na influx; </a:t>
            </a:r>
            <a:endParaRPr lang="en-US" sz="2400" dirty="0" smtClean="0">
              <a:solidFill>
                <a:schemeClr val="accent5">
                  <a:lumMod val="50000"/>
                </a:schemeClr>
              </a:solidFill>
              <a:latin typeface="Arial" pitchFamily="34" charset="0"/>
              <a:cs typeface="Arial" pitchFamily="34" charset="0"/>
            </a:endParaRPr>
          </a:p>
          <a:p>
            <a:pPr marL="457200" indent="-457200">
              <a:spcBef>
                <a:spcPct val="20000"/>
              </a:spcBef>
              <a:buFont typeface="+mj-lt"/>
              <a:buAutoNum type="arabicPeriod"/>
            </a:pPr>
            <a:r>
              <a:rPr lang="en-US" sz="2400" dirty="0" smtClean="0">
                <a:solidFill>
                  <a:schemeClr val="accent5">
                    <a:lumMod val="50000"/>
                  </a:schemeClr>
                </a:solidFill>
                <a:latin typeface="Arial" pitchFamily="34" charset="0"/>
                <a:cs typeface="Arial" pitchFamily="34" charset="0"/>
              </a:rPr>
              <a:t>Na </a:t>
            </a:r>
            <a:r>
              <a:rPr lang="en-US" sz="2400" dirty="0">
                <a:solidFill>
                  <a:schemeClr val="accent5">
                    <a:lumMod val="50000"/>
                  </a:schemeClr>
                </a:solidFill>
                <a:latin typeface="Arial" pitchFamily="34" charset="0"/>
                <a:cs typeface="Arial" pitchFamily="34" charset="0"/>
              </a:rPr>
              <a:t>and K currents do not offset each other right away</a:t>
            </a:r>
          </a:p>
        </p:txBody>
      </p:sp>
      <p:sp>
        <p:nvSpPr>
          <p:cNvPr id="17412" name="Text Box 4"/>
          <p:cNvSpPr txBox="1">
            <a:spLocks noChangeArrowheads="1"/>
          </p:cNvSpPr>
          <p:nvPr/>
        </p:nvSpPr>
        <p:spPr bwMode="auto">
          <a:xfrm>
            <a:off x="-1044624" y="0"/>
            <a:ext cx="10945216" cy="584775"/>
          </a:xfrm>
          <a:prstGeom prst="rect">
            <a:avLst/>
          </a:prstGeom>
          <a:noFill/>
          <a:ln w="9525">
            <a:noFill/>
            <a:miter lim="800000"/>
            <a:headEnd/>
            <a:tailEnd/>
          </a:ln>
          <a:effectLst/>
        </p:spPr>
        <p:txBody>
          <a:bodyPr wrap="square">
            <a:spAutoFit/>
          </a:bodyPr>
          <a:lstStyle/>
          <a:p>
            <a:pPr algn="ctr"/>
            <a:r>
              <a:rPr lang="en-US" sz="3200" b="1" dirty="0">
                <a:solidFill>
                  <a:schemeClr val="accent5">
                    <a:lumMod val="50000"/>
                  </a:schemeClr>
                </a:solidFill>
              </a:rPr>
              <a:t>Gate on the Delayed </a:t>
            </a:r>
            <a:r>
              <a:rPr lang="en-US" sz="3200" b="1" dirty="0" smtClean="0">
                <a:solidFill>
                  <a:schemeClr val="accent5">
                    <a:lumMod val="50000"/>
                  </a:schemeClr>
                </a:solidFill>
              </a:rPr>
              <a:t>Rectifier </a:t>
            </a:r>
            <a:r>
              <a:rPr lang="en-US" sz="3200" b="1" dirty="0" err="1" smtClean="0">
                <a:solidFill>
                  <a:schemeClr val="accent5">
                    <a:lumMod val="50000"/>
                  </a:schemeClr>
                </a:solidFill>
              </a:rPr>
              <a:t>K</a:t>
            </a:r>
            <a:r>
              <a:rPr lang="en-US" sz="3200" b="1" baseline="30000" dirty="0" err="1" smtClean="0">
                <a:solidFill>
                  <a:schemeClr val="accent5">
                    <a:lumMod val="50000"/>
                  </a:schemeClr>
                </a:solidFill>
              </a:rPr>
              <a:t>+</a:t>
            </a:r>
            <a:r>
              <a:rPr lang="en-US" sz="3200" b="1" dirty="0" err="1" smtClean="0">
                <a:solidFill>
                  <a:schemeClr val="accent5">
                    <a:lumMod val="50000"/>
                  </a:schemeClr>
                </a:solidFill>
              </a:rPr>
              <a:t>Channel</a:t>
            </a:r>
            <a:endParaRPr lang="en-US" sz="3200" b="1" dirty="0">
              <a:solidFill>
                <a:schemeClr val="accent5">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2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2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2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323528" y="0"/>
            <a:ext cx="9196504" cy="769441"/>
          </a:xfrm>
          <a:prstGeom prst="rect">
            <a:avLst/>
          </a:prstGeom>
          <a:noFill/>
          <a:ln w="9525">
            <a:noFill/>
            <a:miter lim="800000"/>
            <a:headEnd/>
            <a:tailEnd/>
          </a:ln>
          <a:effectLst/>
        </p:spPr>
        <p:txBody>
          <a:bodyPr wrap="square">
            <a:spAutoFit/>
          </a:bodyPr>
          <a:lstStyle/>
          <a:p>
            <a:pPr algn="ctr" eaLnBrk="0" hangingPunct="0">
              <a:spcBef>
                <a:spcPct val="50000"/>
              </a:spcBef>
            </a:pPr>
            <a:r>
              <a:rPr lang="en-US" altLang="en-US" sz="4400" b="1" dirty="0" err="1" smtClean="0">
                <a:solidFill>
                  <a:srgbClr val="002060"/>
                </a:solidFill>
                <a:latin typeface="Calibri" pitchFamily="34" charset="0"/>
                <a:cs typeface="Calibri" pitchFamily="34" charset="0"/>
              </a:rPr>
              <a:t>Hogkin’s</a:t>
            </a:r>
            <a:r>
              <a:rPr lang="en-US" altLang="en-US" sz="4400" b="1" dirty="0" smtClean="0">
                <a:solidFill>
                  <a:srgbClr val="002060"/>
                </a:solidFill>
                <a:latin typeface="Calibri" pitchFamily="34" charset="0"/>
                <a:cs typeface="Calibri" pitchFamily="34" charset="0"/>
              </a:rPr>
              <a:t> cycle Positive </a:t>
            </a:r>
            <a:r>
              <a:rPr lang="en-US" altLang="en-US" sz="4400" b="1" dirty="0">
                <a:solidFill>
                  <a:srgbClr val="002060"/>
                </a:solidFill>
                <a:latin typeface="Calibri" pitchFamily="34" charset="0"/>
                <a:cs typeface="Calibri" pitchFamily="34" charset="0"/>
              </a:rPr>
              <a:t>feedback loop</a:t>
            </a:r>
          </a:p>
        </p:txBody>
      </p:sp>
      <p:sp>
        <p:nvSpPr>
          <p:cNvPr id="40963" name="AutoShape 3"/>
          <p:cNvSpPr>
            <a:spLocks noChangeArrowheads="1"/>
          </p:cNvSpPr>
          <p:nvPr/>
        </p:nvSpPr>
        <p:spPr bwMode="auto">
          <a:xfrm rot="5400000">
            <a:off x="2555776" y="1196752"/>
            <a:ext cx="1008112" cy="3744416"/>
          </a:xfrm>
          <a:prstGeom prst="curvedRightArrow">
            <a:avLst>
              <a:gd name="adj1" fmla="val 65225"/>
              <a:gd name="adj2" fmla="val 130449"/>
              <a:gd name="adj3" fmla="val 33333"/>
            </a:avLst>
          </a:prstGeom>
          <a:solidFill>
            <a:schemeClr val="accent1"/>
          </a:solidFill>
          <a:ln w="9525">
            <a:solidFill>
              <a:schemeClr val="tx1"/>
            </a:solidFill>
            <a:miter lim="800000"/>
            <a:headEnd/>
            <a:tailEnd/>
          </a:ln>
          <a:effectLst/>
        </p:spPr>
        <p:txBody>
          <a:bodyPr wrap="none" anchor="ctr"/>
          <a:lstStyle/>
          <a:p>
            <a:endParaRPr lang="en-US" sz="4000">
              <a:solidFill>
                <a:srgbClr val="002060"/>
              </a:solidFill>
            </a:endParaRPr>
          </a:p>
        </p:txBody>
      </p:sp>
      <p:grpSp>
        <p:nvGrpSpPr>
          <p:cNvPr id="2" name="Group 6"/>
          <p:cNvGrpSpPr>
            <a:grpSpLocks/>
          </p:cNvGrpSpPr>
          <p:nvPr/>
        </p:nvGrpSpPr>
        <p:grpSpPr bwMode="auto">
          <a:xfrm>
            <a:off x="228600" y="1066800"/>
            <a:ext cx="1701800" cy="2284413"/>
            <a:chOff x="130" y="664"/>
            <a:chExt cx="1072" cy="1439"/>
          </a:xfrm>
        </p:grpSpPr>
        <p:sp>
          <p:nvSpPr>
            <p:cNvPr id="40967" name="AutoShape 7"/>
            <p:cNvSpPr>
              <a:spLocks noChangeArrowheads="1"/>
            </p:cNvSpPr>
            <p:nvPr/>
          </p:nvSpPr>
          <p:spPr bwMode="auto">
            <a:xfrm>
              <a:off x="391" y="1397"/>
              <a:ext cx="400" cy="706"/>
            </a:xfrm>
            <a:prstGeom prst="downArrow">
              <a:avLst>
                <a:gd name="adj1" fmla="val 50000"/>
                <a:gd name="adj2" fmla="val 44125"/>
              </a:avLst>
            </a:prstGeom>
            <a:solidFill>
              <a:srgbClr val="CC00CC"/>
            </a:solidFill>
            <a:ln w="9525">
              <a:solidFill>
                <a:schemeClr val="tx1"/>
              </a:solidFill>
              <a:miter lim="800000"/>
              <a:headEnd/>
              <a:tailEnd/>
            </a:ln>
            <a:effectLst/>
          </p:spPr>
          <p:txBody>
            <a:bodyPr wrap="none" anchor="ctr"/>
            <a:lstStyle/>
            <a:p>
              <a:endParaRPr lang="en-US" sz="4000">
                <a:solidFill>
                  <a:srgbClr val="002060"/>
                </a:solidFill>
              </a:endParaRPr>
            </a:p>
          </p:txBody>
        </p:sp>
        <p:sp>
          <p:nvSpPr>
            <p:cNvPr id="40968" name="WordArt 8"/>
            <p:cNvSpPr>
              <a:spLocks noChangeArrowheads="1" noChangeShapeType="1" noTextEdit="1"/>
            </p:cNvSpPr>
            <p:nvPr/>
          </p:nvSpPr>
          <p:spPr bwMode="auto">
            <a:xfrm>
              <a:off x="130" y="664"/>
              <a:ext cx="1072" cy="704"/>
            </a:xfrm>
            <a:prstGeom prst="rect">
              <a:avLst/>
            </a:prstGeom>
          </p:spPr>
          <p:txBody>
            <a:bodyPr wrap="none" fromWordArt="1">
              <a:prstTxWarp prst="textPlain">
                <a:avLst>
                  <a:gd name="adj" fmla="val 50000"/>
                </a:avLst>
              </a:prstTxWarp>
            </a:bodyPr>
            <a:lstStyle/>
            <a:p>
              <a:pPr algn="ctr"/>
              <a:r>
                <a:rPr lang="en-US" sz="4000" b="1" kern="10" dirty="0">
                  <a:solidFill>
                    <a:srgbClr val="002060"/>
                  </a:solidFill>
                  <a:effectLst>
                    <a:outerShdw blurRad="38100" dist="38100" dir="2700000" algn="tl">
                      <a:srgbClr val="000000">
                        <a:alpha val="43137"/>
                      </a:srgbClr>
                    </a:outerShdw>
                  </a:effectLst>
                  <a:latin typeface="Calibri" pitchFamily="34" charset="0"/>
                  <a:cs typeface="Calibri" pitchFamily="34" charset="0"/>
                </a:rPr>
                <a:t>graded</a:t>
              </a:r>
              <a:r>
                <a:rPr lang="en-US" sz="4000" b="1" kern="10" dirty="0">
                  <a:ln w="19050">
                    <a:solidFill>
                      <a:srgbClr val="99CCFF"/>
                    </a:solidFill>
                    <a:round/>
                    <a:headEnd/>
                    <a:tailEnd/>
                  </a:ln>
                  <a:solidFill>
                    <a:srgbClr val="002060"/>
                  </a:solidFill>
                  <a:effectLst>
                    <a:outerShdw blurRad="38100" dist="38100" dir="2700000" algn="tl" rotWithShape="0">
                      <a:srgbClr val="000000">
                        <a:alpha val="43137"/>
                      </a:srgbClr>
                    </a:outerShdw>
                  </a:effectLst>
                  <a:latin typeface="Calibri" pitchFamily="34" charset="0"/>
                  <a:cs typeface="Calibri" pitchFamily="34" charset="0"/>
                </a:rPr>
                <a:t> </a:t>
              </a:r>
              <a:r>
                <a:rPr lang="en-US" sz="4000" b="1" kern="10" dirty="0">
                  <a:solidFill>
                    <a:srgbClr val="002060"/>
                  </a:solidFill>
                  <a:effectLst>
                    <a:outerShdw blurRad="38100" dist="38100" dir="2700000" algn="tl">
                      <a:srgbClr val="000000">
                        <a:alpha val="43137"/>
                      </a:srgbClr>
                    </a:outerShdw>
                  </a:effectLst>
                  <a:latin typeface="Calibri" pitchFamily="34" charset="0"/>
                  <a:cs typeface="Calibri" pitchFamily="34" charset="0"/>
                </a:rPr>
                <a:t>Na+</a:t>
              </a:r>
              <a:endParaRPr lang="en-US" sz="4000" b="1" kern="10" dirty="0">
                <a:ln w="19050">
                  <a:solidFill>
                    <a:srgbClr val="99CCFF"/>
                  </a:solidFill>
                  <a:round/>
                  <a:headEnd/>
                  <a:tailEnd/>
                </a:ln>
                <a:solidFill>
                  <a:srgbClr val="002060"/>
                </a:solidFill>
                <a:effectLst>
                  <a:outerShdw blurRad="38100" dist="38100" dir="2700000" algn="tl">
                    <a:srgbClr val="000000">
                      <a:alpha val="43137"/>
                    </a:srgbClr>
                  </a:outerShdw>
                </a:effectLst>
                <a:latin typeface="Calibri" pitchFamily="34" charset="0"/>
                <a:cs typeface="Calibri" pitchFamily="34" charset="0"/>
              </a:endParaRPr>
            </a:p>
            <a:p>
              <a:pPr algn="ctr"/>
              <a:r>
                <a:rPr lang="en-US" sz="4000" b="1" kern="10" dirty="0">
                  <a:solidFill>
                    <a:srgbClr val="002060"/>
                  </a:solidFill>
                  <a:effectLst>
                    <a:outerShdw blurRad="38100" dist="38100" dir="2700000" algn="tl">
                      <a:srgbClr val="000000">
                        <a:alpha val="43137"/>
                      </a:srgbClr>
                    </a:outerShdw>
                  </a:effectLst>
                  <a:latin typeface="Calibri" pitchFamily="34" charset="0"/>
                  <a:cs typeface="Calibri" pitchFamily="34" charset="0"/>
                </a:rPr>
                <a:t>potential</a:t>
              </a:r>
              <a:endParaRPr lang="en-US" sz="4000" b="1" kern="10" dirty="0">
                <a:ln w="19050">
                  <a:solidFill>
                    <a:srgbClr val="99CCFF"/>
                  </a:solidFill>
                  <a:round/>
                  <a:headEnd/>
                  <a:tailEnd/>
                </a:ln>
                <a:solidFill>
                  <a:srgbClr val="002060"/>
                </a:solidFill>
                <a:effectLst>
                  <a:outerShdw blurRad="38100" dist="38100" dir="2700000" algn="tl">
                    <a:srgbClr val="000000">
                      <a:alpha val="43137"/>
                    </a:srgbClr>
                  </a:outerShdw>
                </a:effectLst>
                <a:latin typeface="Calibri" pitchFamily="34" charset="0"/>
                <a:cs typeface="Calibri" pitchFamily="34" charset="0"/>
              </a:endParaRPr>
            </a:p>
          </p:txBody>
        </p:sp>
      </p:grpSp>
      <p:sp>
        <p:nvSpPr>
          <p:cNvPr id="40970" name="AutoShape 10"/>
          <p:cNvSpPr>
            <a:spLocks noChangeArrowheads="1"/>
          </p:cNvSpPr>
          <p:nvPr/>
        </p:nvSpPr>
        <p:spPr bwMode="auto">
          <a:xfrm rot="16200000">
            <a:off x="2679490" y="3161270"/>
            <a:ext cx="976709" cy="3960441"/>
          </a:xfrm>
          <a:prstGeom prst="curvedRightArrow">
            <a:avLst>
              <a:gd name="adj1" fmla="val 64911"/>
              <a:gd name="adj2" fmla="val 129822"/>
              <a:gd name="adj3" fmla="val 33333"/>
            </a:avLst>
          </a:prstGeom>
          <a:solidFill>
            <a:schemeClr val="accent1"/>
          </a:solidFill>
          <a:ln w="9525">
            <a:solidFill>
              <a:schemeClr val="tx1"/>
            </a:solidFill>
            <a:miter lim="800000"/>
            <a:headEnd/>
            <a:tailEnd/>
          </a:ln>
          <a:effectLst/>
        </p:spPr>
        <p:txBody>
          <a:bodyPr wrap="none" anchor="ctr"/>
          <a:lstStyle/>
          <a:p>
            <a:endParaRPr lang="en-US" sz="4000">
              <a:solidFill>
                <a:srgbClr val="002060"/>
              </a:solidFill>
            </a:endParaRPr>
          </a:p>
        </p:txBody>
      </p:sp>
      <p:sp>
        <p:nvSpPr>
          <p:cNvPr id="40976" name="Line 16"/>
          <p:cNvSpPr>
            <a:spLocks noChangeShapeType="1"/>
          </p:cNvSpPr>
          <p:nvPr/>
        </p:nvSpPr>
        <p:spPr bwMode="auto">
          <a:xfrm>
            <a:off x="990600" y="685800"/>
            <a:ext cx="0" cy="304800"/>
          </a:xfrm>
          <a:prstGeom prst="line">
            <a:avLst/>
          </a:prstGeom>
          <a:noFill/>
          <a:ln w="9525">
            <a:solidFill>
              <a:schemeClr val="tx1"/>
            </a:solidFill>
            <a:round/>
            <a:headEnd/>
            <a:tailEnd type="triangle" w="med" len="med"/>
          </a:ln>
          <a:effectLst/>
        </p:spPr>
        <p:txBody>
          <a:bodyPr/>
          <a:lstStyle/>
          <a:p>
            <a:endParaRPr lang="en-US" sz="4000">
              <a:solidFill>
                <a:srgbClr val="002060"/>
              </a:solidFill>
            </a:endParaRPr>
          </a:p>
        </p:txBody>
      </p:sp>
      <p:sp>
        <p:nvSpPr>
          <p:cNvPr id="19" name="Rectangle 18"/>
          <p:cNvSpPr/>
          <p:nvPr/>
        </p:nvSpPr>
        <p:spPr>
          <a:xfrm>
            <a:off x="-990600" y="3733800"/>
            <a:ext cx="4572000" cy="646331"/>
          </a:xfrm>
          <a:prstGeom prst="rect">
            <a:avLst/>
          </a:prstGeom>
        </p:spPr>
        <p:txBody>
          <a:bodyPr>
            <a:spAutoFit/>
          </a:bodyPr>
          <a:lstStyle/>
          <a:p>
            <a:pPr algn="ctr"/>
            <a:r>
              <a:rPr lang="en-US" b="1" kern="10" dirty="0" smtClean="0">
                <a:solidFill>
                  <a:srgbClr val="002060"/>
                </a:solidFill>
                <a:effectLst>
                  <a:outerShdw blurRad="38100" dist="38100" dir="2700000" algn="tl">
                    <a:srgbClr val="000000">
                      <a:alpha val="43137"/>
                    </a:srgbClr>
                  </a:outerShdw>
                </a:effectLst>
                <a:latin typeface="Arial Black"/>
              </a:rPr>
              <a:t>Na+ enters</a:t>
            </a:r>
          </a:p>
          <a:p>
            <a:pPr algn="ctr"/>
            <a:r>
              <a:rPr lang="en-US" b="1" kern="10" dirty="0" smtClean="0">
                <a:solidFill>
                  <a:srgbClr val="002060"/>
                </a:solidFill>
                <a:effectLst>
                  <a:outerShdw blurRad="38100" dist="38100" dir="2700000" algn="tl">
                    <a:srgbClr val="000000">
                      <a:alpha val="43137"/>
                    </a:srgbClr>
                  </a:outerShdw>
                </a:effectLst>
                <a:latin typeface="Arial Black"/>
              </a:rPr>
              <a:t>(depolarization</a:t>
            </a:r>
            <a:endParaRPr lang="en-US" b="1" dirty="0">
              <a:solidFill>
                <a:srgbClr val="002060"/>
              </a:solidFill>
              <a:effectLst>
                <a:outerShdw blurRad="38100" dist="38100" dir="2700000" algn="tl">
                  <a:srgbClr val="000000">
                    <a:alpha val="43137"/>
                  </a:srgbClr>
                </a:outerShdw>
              </a:effectLst>
            </a:endParaRPr>
          </a:p>
        </p:txBody>
      </p:sp>
      <p:sp>
        <p:nvSpPr>
          <p:cNvPr id="20" name="Rectangle 19"/>
          <p:cNvSpPr/>
          <p:nvPr/>
        </p:nvSpPr>
        <p:spPr>
          <a:xfrm>
            <a:off x="2123728" y="3861048"/>
            <a:ext cx="4572000" cy="646331"/>
          </a:xfrm>
          <a:prstGeom prst="rect">
            <a:avLst/>
          </a:prstGeom>
        </p:spPr>
        <p:txBody>
          <a:bodyPr>
            <a:spAutoFit/>
          </a:bodyPr>
          <a:lstStyle/>
          <a:p>
            <a:pPr algn="ctr"/>
            <a:r>
              <a:rPr lang="en-US" kern="10" dirty="0" smtClean="0">
                <a:solidFill>
                  <a:srgbClr val="002060"/>
                </a:solidFill>
                <a:latin typeface="Calibri" pitchFamily="34" charset="0"/>
                <a:cs typeface="Calibri" pitchFamily="34" charset="0"/>
              </a:rPr>
              <a:t>V-gate Na+ </a:t>
            </a:r>
          </a:p>
          <a:p>
            <a:pPr algn="ctr"/>
            <a:r>
              <a:rPr lang="en-US" kern="10" dirty="0" smtClean="0">
                <a:solidFill>
                  <a:srgbClr val="002060"/>
                </a:solidFill>
                <a:latin typeface="Calibri" pitchFamily="34" charset="0"/>
                <a:cs typeface="Calibri" pitchFamily="34" charset="0"/>
              </a:rPr>
              <a:t>channels open</a:t>
            </a:r>
            <a:endParaRPr lang="en-US" kern="10" dirty="0">
              <a:solidFill>
                <a:srgbClr val="002060"/>
              </a:solidFill>
              <a:latin typeface="Calibri" pitchFamily="34" charset="0"/>
              <a:cs typeface="Calibri" pitchFamily="34" charset="0"/>
            </a:endParaRPr>
          </a:p>
        </p:txBody>
      </p:sp>
      <p:pic>
        <p:nvPicPr>
          <p:cNvPr id="12" name="Picture 2"/>
          <p:cNvPicPr>
            <a:picLocks noChangeAspect="1" noChangeArrowheads="1"/>
          </p:cNvPicPr>
          <p:nvPr/>
        </p:nvPicPr>
        <p:blipFill>
          <a:blip r:embed="rId3" cstate="print"/>
          <a:srcRect/>
          <a:stretch>
            <a:fillRect/>
          </a:stretch>
        </p:blipFill>
        <p:spPr bwMode="auto">
          <a:xfrm>
            <a:off x="4932040" y="620688"/>
            <a:ext cx="4211960" cy="62373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2000" fill="hold"/>
                                        <p:tgtEl>
                                          <p:spTgt spid="40962"/>
                                        </p:tgtEl>
                                        <p:attrNameLst>
                                          <p:attrName>ppt_x</p:attrName>
                                        </p:attrNameLst>
                                      </p:cBhvr>
                                      <p:tavLst>
                                        <p:tav tm="0">
                                          <p:val>
                                            <p:strVal val="#ppt_x"/>
                                          </p:val>
                                        </p:tav>
                                        <p:tav tm="100000">
                                          <p:val>
                                            <p:strVal val="#ppt_x"/>
                                          </p:val>
                                        </p:tav>
                                      </p:tavLst>
                                    </p:anim>
                                    <p:anim calcmode="lin" valueType="num">
                                      <p:cBhvr additive="base">
                                        <p:cTn id="8" dur="2000" fill="hold"/>
                                        <p:tgtEl>
                                          <p:spTgt spid="409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76"/>
                                        </p:tgtEl>
                                        <p:attrNameLst>
                                          <p:attrName>style.visibility</p:attrName>
                                        </p:attrNameLst>
                                      </p:cBhvr>
                                      <p:to>
                                        <p:strVal val="visible"/>
                                      </p:to>
                                    </p:set>
                                    <p:anim calcmode="lin" valueType="num">
                                      <p:cBhvr additive="base">
                                        <p:cTn id="13" dur="2000" fill="hold"/>
                                        <p:tgtEl>
                                          <p:spTgt spid="40976"/>
                                        </p:tgtEl>
                                        <p:attrNameLst>
                                          <p:attrName>ppt_x</p:attrName>
                                        </p:attrNameLst>
                                      </p:cBhvr>
                                      <p:tavLst>
                                        <p:tav tm="0">
                                          <p:val>
                                            <p:strVal val="#ppt_x"/>
                                          </p:val>
                                        </p:tav>
                                        <p:tav tm="100000">
                                          <p:val>
                                            <p:strVal val="#ppt_x"/>
                                          </p:val>
                                        </p:tav>
                                      </p:tavLst>
                                    </p:anim>
                                    <p:anim calcmode="lin" valueType="num">
                                      <p:cBhvr additive="base">
                                        <p:cTn id="14" dur="2000" fill="hold"/>
                                        <p:tgtEl>
                                          <p:spTgt spid="4097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2000" fill="hold"/>
                                        <p:tgtEl>
                                          <p:spTgt spid="2"/>
                                        </p:tgtEl>
                                        <p:attrNameLst>
                                          <p:attrName>ppt_x</p:attrName>
                                        </p:attrNameLst>
                                      </p:cBhvr>
                                      <p:tavLst>
                                        <p:tav tm="0">
                                          <p:val>
                                            <p:strVal val="#ppt_x"/>
                                          </p:val>
                                        </p:tav>
                                        <p:tav tm="100000">
                                          <p:val>
                                            <p:strVal val="#ppt_x"/>
                                          </p:val>
                                        </p:tav>
                                      </p:tavLst>
                                    </p:anim>
                                    <p:anim calcmode="lin" valueType="num">
                                      <p:cBhvr additive="base">
                                        <p:cTn id="20"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2000" fill="hold"/>
                                        <p:tgtEl>
                                          <p:spTgt spid="19"/>
                                        </p:tgtEl>
                                        <p:attrNameLst>
                                          <p:attrName>ppt_x</p:attrName>
                                        </p:attrNameLst>
                                      </p:cBhvr>
                                      <p:tavLst>
                                        <p:tav tm="0">
                                          <p:val>
                                            <p:strVal val="#ppt_x"/>
                                          </p:val>
                                        </p:tav>
                                        <p:tav tm="100000">
                                          <p:val>
                                            <p:strVal val="#ppt_x"/>
                                          </p:val>
                                        </p:tav>
                                      </p:tavLst>
                                    </p:anim>
                                    <p:anim calcmode="lin" valueType="num">
                                      <p:cBhvr additive="base">
                                        <p:cTn id="26" dur="2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970"/>
                                        </p:tgtEl>
                                        <p:attrNameLst>
                                          <p:attrName>style.visibility</p:attrName>
                                        </p:attrNameLst>
                                      </p:cBhvr>
                                      <p:to>
                                        <p:strVal val="visible"/>
                                      </p:to>
                                    </p:set>
                                    <p:anim calcmode="lin" valueType="num">
                                      <p:cBhvr additive="base">
                                        <p:cTn id="31" dur="2000" fill="hold"/>
                                        <p:tgtEl>
                                          <p:spTgt spid="40970"/>
                                        </p:tgtEl>
                                        <p:attrNameLst>
                                          <p:attrName>ppt_x</p:attrName>
                                        </p:attrNameLst>
                                      </p:cBhvr>
                                      <p:tavLst>
                                        <p:tav tm="0">
                                          <p:val>
                                            <p:strVal val="#ppt_x"/>
                                          </p:val>
                                        </p:tav>
                                        <p:tav tm="100000">
                                          <p:val>
                                            <p:strVal val="#ppt_x"/>
                                          </p:val>
                                        </p:tav>
                                      </p:tavLst>
                                    </p:anim>
                                    <p:anim calcmode="lin" valueType="num">
                                      <p:cBhvr additive="base">
                                        <p:cTn id="32" dur="2000" fill="hold"/>
                                        <p:tgtEl>
                                          <p:spTgt spid="4097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2000" fill="hold"/>
                                        <p:tgtEl>
                                          <p:spTgt spid="20"/>
                                        </p:tgtEl>
                                        <p:attrNameLst>
                                          <p:attrName>ppt_x</p:attrName>
                                        </p:attrNameLst>
                                      </p:cBhvr>
                                      <p:tavLst>
                                        <p:tav tm="0">
                                          <p:val>
                                            <p:strVal val="#ppt_x"/>
                                          </p:val>
                                        </p:tav>
                                        <p:tav tm="100000">
                                          <p:val>
                                            <p:strVal val="#ppt_x"/>
                                          </p:val>
                                        </p:tav>
                                      </p:tavLst>
                                    </p:anim>
                                    <p:anim calcmode="lin" valueType="num">
                                      <p:cBhvr additive="base">
                                        <p:cTn id="38"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0963"/>
                                        </p:tgtEl>
                                        <p:attrNameLst>
                                          <p:attrName>style.visibility</p:attrName>
                                        </p:attrNameLst>
                                      </p:cBhvr>
                                      <p:to>
                                        <p:strVal val="visible"/>
                                      </p:to>
                                    </p:set>
                                    <p:anim calcmode="lin" valueType="num">
                                      <p:cBhvr additive="base">
                                        <p:cTn id="43" dur="2000" fill="hold"/>
                                        <p:tgtEl>
                                          <p:spTgt spid="40963"/>
                                        </p:tgtEl>
                                        <p:attrNameLst>
                                          <p:attrName>ppt_x</p:attrName>
                                        </p:attrNameLst>
                                      </p:cBhvr>
                                      <p:tavLst>
                                        <p:tav tm="0">
                                          <p:val>
                                            <p:strVal val="#ppt_x"/>
                                          </p:val>
                                        </p:tav>
                                        <p:tav tm="100000">
                                          <p:val>
                                            <p:strVal val="#ppt_x"/>
                                          </p:val>
                                        </p:tav>
                                      </p:tavLst>
                                    </p:anim>
                                    <p:anim calcmode="lin" valueType="num">
                                      <p:cBhvr additive="base">
                                        <p:cTn id="44" dur="2000" fill="hold"/>
                                        <p:tgtEl>
                                          <p:spTgt spid="4096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2000" fill="hold"/>
                                        <p:tgtEl>
                                          <p:spTgt spid="12"/>
                                        </p:tgtEl>
                                        <p:attrNameLst>
                                          <p:attrName>ppt_x</p:attrName>
                                        </p:attrNameLst>
                                      </p:cBhvr>
                                      <p:tavLst>
                                        <p:tav tm="0">
                                          <p:val>
                                            <p:strVal val="#ppt_x"/>
                                          </p:val>
                                        </p:tav>
                                        <p:tav tm="100000">
                                          <p:val>
                                            <p:strVal val="#ppt_x"/>
                                          </p:val>
                                        </p:tav>
                                      </p:tavLst>
                                    </p:anim>
                                    <p:anim calcmode="lin" valueType="num">
                                      <p:cBhvr additive="base">
                                        <p:cTn id="50"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animBg="1"/>
      <p:bldP spid="40970" grpId="0" animBg="1"/>
      <p:bldP spid="40976" grpId="0" animBg="1"/>
      <p:bldP spid="19"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Grp="1" noChangeAspect="1" noChangeArrowheads="1"/>
          </p:cNvPicPr>
          <p:nvPr>
            <p:ph idx="4294967295"/>
          </p:nvPr>
        </p:nvPicPr>
        <p:blipFill>
          <a:blip r:embed="rId3" cstate="print"/>
          <a:stretch>
            <a:fillRect/>
          </a:stretch>
        </p:blipFill>
        <p:spPr bwMode="auto">
          <a:xfrm>
            <a:off x="0" y="0"/>
            <a:ext cx="9144000" cy="6858000"/>
          </a:xfrm>
          <a:prstGeom prst="rect">
            <a:avLst/>
          </a:prstGeom>
          <a:noFill/>
          <a:ln w="9525">
            <a:noFill/>
            <a:miter lim="800000"/>
            <a:headEnd/>
            <a:tailEnd/>
          </a:ln>
          <a:effectLst/>
        </p:spPr>
      </p:pic>
      <p:sp>
        <p:nvSpPr>
          <p:cNvPr id="4" name="Rectangle 3"/>
          <p:cNvSpPr/>
          <p:nvPr/>
        </p:nvSpPr>
        <p:spPr>
          <a:xfrm>
            <a:off x="571472" y="214290"/>
            <a:ext cx="6286544" cy="1077218"/>
          </a:xfrm>
          <a:prstGeom prst="rect">
            <a:avLst/>
          </a:prstGeom>
        </p:spPr>
        <p:txBody>
          <a:bodyPr wrap="square">
            <a:spAutoFit/>
          </a:bodyPr>
          <a:lstStyle/>
          <a:p>
            <a:r>
              <a:rPr lang="en-US" sz="3200" b="1" u="sng" dirty="0" smtClean="0">
                <a:solidFill>
                  <a:schemeClr val="accent5">
                    <a:lumMod val="50000"/>
                  </a:schemeClr>
                </a:solidFill>
              </a:rPr>
              <a:t>Ionic Events Underlying</a:t>
            </a:r>
            <a:br>
              <a:rPr lang="en-US" sz="3200" b="1" u="sng" dirty="0" smtClean="0">
                <a:solidFill>
                  <a:schemeClr val="accent5">
                    <a:lumMod val="50000"/>
                  </a:schemeClr>
                </a:solidFill>
              </a:rPr>
            </a:br>
            <a:r>
              <a:rPr lang="en-US" sz="3200" b="1" u="sng" dirty="0" smtClean="0">
                <a:solidFill>
                  <a:schemeClr val="accent5">
                    <a:lumMod val="50000"/>
                  </a:schemeClr>
                </a:solidFill>
              </a:rPr>
              <a:t>Action Potentials</a:t>
            </a:r>
            <a:endParaRPr lang="en-GB" sz="3200" b="1" u="sng"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p:txBody>
          <a:bodyPr/>
          <a:lstStyle/>
          <a:p>
            <a:r>
              <a:rPr lang="en-US" dirty="0">
                <a:solidFill>
                  <a:schemeClr val="accent5">
                    <a:lumMod val="50000"/>
                  </a:schemeClr>
                </a:solidFill>
              </a:rPr>
              <a:t>Action </a:t>
            </a:r>
            <a:r>
              <a:rPr lang="en-US" dirty="0" smtClean="0">
                <a:solidFill>
                  <a:schemeClr val="accent5">
                    <a:lumMod val="50000"/>
                  </a:schemeClr>
                </a:solidFill>
              </a:rPr>
              <a:t>Potential</a:t>
            </a:r>
            <a:r>
              <a:rPr lang="en-US" sz="4400" dirty="0" smtClean="0">
                <a:solidFill>
                  <a:schemeClr val="accent5">
                    <a:lumMod val="50000"/>
                  </a:schemeClr>
                </a:solidFill>
                <a:effectLst>
                  <a:outerShdw blurRad="38100" dist="38100" dir="2700000" algn="tl">
                    <a:srgbClr val="000000">
                      <a:alpha val="43137"/>
                    </a:srgbClr>
                  </a:outerShdw>
                </a:effectLst>
                <a:latin typeface="Times New Roman" pitchFamily="18" charset="0"/>
              </a:rPr>
              <a:t> Propagation:</a:t>
            </a:r>
            <a:endParaRPr lang="en-US" dirty="0">
              <a:solidFill>
                <a:schemeClr val="accent5">
                  <a:lumMod val="50000"/>
                </a:schemeClr>
              </a:solidFill>
            </a:endParaRPr>
          </a:p>
        </p:txBody>
      </p:sp>
      <p:pic>
        <p:nvPicPr>
          <p:cNvPr id="499715" name="Picture 3" descr="actpotanim"/>
          <p:cNvPicPr>
            <a:picLocks noChangeAspect="1" noChangeArrowheads="1" noCrop="1"/>
          </p:cNvPicPr>
          <p:nvPr/>
        </p:nvPicPr>
        <p:blipFill>
          <a:blip r:embed="rId3" cstate="print"/>
          <a:srcRect/>
          <a:stretch>
            <a:fillRect/>
          </a:stretch>
        </p:blipFill>
        <p:spPr bwMode="auto">
          <a:xfrm>
            <a:off x="1981200" y="2209800"/>
            <a:ext cx="5038725" cy="3781425"/>
          </a:xfrm>
          <a:prstGeom prst="rect">
            <a:avLst/>
          </a:prstGeom>
          <a:noFill/>
        </p:spPr>
      </p:pic>
      <p:sp>
        <p:nvSpPr>
          <p:cNvPr id="499716" name="Text Box 4"/>
          <p:cNvSpPr txBox="1">
            <a:spLocks noChangeArrowheads="1"/>
          </p:cNvSpPr>
          <p:nvPr/>
        </p:nvSpPr>
        <p:spPr bwMode="auto">
          <a:xfrm>
            <a:off x="315942" y="5657671"/>
            <a:ext cx="8828058" cy="1200329"/>
          </a:xfrm>
          <a:prstGeom prst="rect">
            <a:avLst/>
          </a:prstGeom>
          <a:noFill/>
          <a:ln w="9525">
            <a:noFill/>
            <a:miter lim="800000"/>
            <a:headEnd/>
            <a:tailEnd/>
          </a:ln>
          <a:effectLst/>
        </p:spPr>
        <p:txBody>
          <a:bodyPr wrap="none">
            <a:spAutoFit/>
          </a:bodyPr>
          <a:lstStyle/>
          <a:p>
            <a:pPr marL="457200" indent="-457200">
              <a:buFont typeface="+mj-lt"/>
              <a:buAutoNum type="arabicPeriod"/>
            </a:pPr>
            <a:r>
              <a:rPr lang="en-US" sz="2400" dirty="0">
                <a:solidFill>
                  <a:schemeClr val="tx2"/>
                </a:solidFill>
                <a:latin typeface="Arial" pitchFamily="34" charset="0"/>
                <a:cs typeface="Arial" pitchFamily="34" charset="0"/>
              </a:rPr>
              <a:t>Local Currents depolarize adjacent channels causing</a:t>
            </a:r>
          </a:p>
          <a:p>
            <a:pPr marL="457200" indent="-457200"/>
            <a:r>
              <a:rPr lang="en-US" sz="2400" dirty="0" smtClean="0">
                <a:solidFill>
                  <a:schemeClr val="tx2"/>
                </a:solidFill>
                <a:latin typeface="Arial" pitchFamily="34" charset="0"/>
                <a:cs typeface="Arial" pitchFamily="34" charset="0"/>
              </a:rPr>
              <a:t>	depolarization </a:t>
            </a:r>
            <a:r>
              <a:rPr lang="en-US" sz="2400" dirty="0">
                <a:solidFill>
                  <a:schemeClr val="tx2"/>
                </a:solidFill>
                <a:latin typeface="Arial" pitchFamily="34" charset="0"/>
                <a:cs typeface="Arial" pitchFamily="34" charset="0"/>
              </a:rPr>
              <a:t>and opening of adjacent Na channels</a:t>
            </a:r>
          </a:p>
          <a:p>
            <a:pPr marL="457200" indent="-457200">
              <a:buFont typeface="+mj-lt"/>
              <a:buAutoNum type="arabicPeriod"/>
            </a:pPr>
            <a:r>
              <a:rPr lang="en-US" sz="2400" dirty="0">
                <a:solidFill>
                  <a:schemeClr val="tx2"/>
                </a:solidFill>
                <a:latin typeface="Arial" pitchFamily="34" charset="0"/>
                <a:cs typeface="Arial" pitchFamily="34" charset="0"/>
              </a:rPr>
              <a:t>Question: Why doesn’t the action potential travel backward?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5"/>
          <p:cNvGrpSpPr>
            <a:grpSpLocks/>
          </p:cNvGrpSpPr>
          <p:nvPr/>
        </p:nvGrpSpPr>
        <p:grpSpPr bwMode="auto">
          <a:xfrm>
            <a:off x="5511800" y="2924945"/>
            <a:ext cx="3632200" cy="3933056"/>
            <a:chOff x="2208" y="2112"/>
            <a:chExt cx="2288" cy="1493"/>
          </a:xfrm>
        </p:grpSpPr>
        <p:pic>
          <p:nvPicPr>
            <p:cNvPr id="379910" name="Picture 6"/>
            <p:cNvPicPr>
              <a:picLocks noChangeAspect="1" noChangeArrowheads="1"/>
            </p:cNvPicPr>
            <p:nvPr/>
          </p:nvPicPr>
          <p:blipFill>
            <a:blip r:embed="rId3" cstate="print"/>
            <a:srcRect/>
            <a:stretch>
              <a:fillRect/>
            </a:stretch>
          </p:blipFill>
          <p:spPr bwMode="auto">
            <a:xfrm flipH="1">
              <a:off x="2256" y="2160"/>
              <a:ext cx="2240" cy="1445"/>
            </a:xfrm>
            <a:prstGeom prst="rect">
              <a:avLst/>
            </a:prstGeom>
            <a:noFill/>
            <a:ln w="9525">
              <a:noFill/>
              <a:miter lim="800000"/>
              <a:headEnd/>
              <a:tailEnd/>
            </a:ln>
            <a:effectLst/>
          </p:spPr>
        </p:pic>
        <p:sp>
          <p:nvSpPr>
            <p:cNvPr id="379911" name="Rectangle 7"/>
            <p:cNvSpPr>
              <a:spLocks noChangeArrowheads="1"/>
            </p:cNvSpPr>
            <p:nvPr/>
          </p:nvSpPr>
          <p:spPr bwMode="auto">
            <a:xfrm>
              <a:off x="2208" y="2112"/>
              <a:ext cx="1008" cy="480"/>
            </a:xfrm>
            <a:prstGeom prst="rect">
              <a:avLst/>
            </a:prstGeom>
            <a:solidFill>
              <a:schemeClr val="bg1"/>
            </a:solidFill>
            <a:ln w="9525">
              <a:noFill/>
              <a:miter lim="800000"/>
              <a:headEnd/>
              <a:tailEnd/>
            </a:ln>
            <a:effectLst/>
          </p:spPr>
          <p:txBody>
            <a:bodyPr wrap="none" anchor="ctr"/>
            <a:lstStyle/>
            <a:p>
              <a:endParaRPr lang="en-US">
                <a:solidFill>
                  <a:schemeClr val="accent5">
                    <a:lumMod val="50000"/>
                  </a:schemeClr>
                </a:solidFill>
              </a:endParaRPr>
            </a:p>
          </p:txBody>
        </p:sp>
      </p:grpSp>
      <p:sp>
        <p:nvSpPr>
          <p:cNvPr id="379906" name="Rectangle 2"/>
          <p:cNvSpPr>
            <a:spLocks noGrp="1" noChangeArrowheads="1"/>
          </p:cNvSpPr>
          <p:nvPr>
            <p:ph type="title" idx="4294967295"/>
          </p:nvPr>
        </p:nvSpPr>
        <p:spPr>
          <a:xfrm>
            <a:off x="533400" y="152400"/>
            <a:ext cx="8229600" cy="1143000"/>
          </a:xfrm>
        </p:spPr>
        <p:txBody>
          <a:bodyPr/>
          <a:lstStyle/>
          <a:p>
            <a:pPr algn="ctr"/>
            <a:r>
              <a:rPr lang="en-US" b="1" dirty="0">
                <a:solidFill>
                  <a:schemeClr val="accent5">
                    <a:lumMod val="50000"/>
                  </a:schemeClr>
                </a:solidFill>
                <a:effectLst>
                  <a:outerShdw blurRad="38100" dist="38100" dir="2700000" algn="tl">
                    <a:srgbClr val="000000">
                      <a:alpha val="43137"/>
                    </a:srgbClr>
                  </a:outerShdw>
                </a:effectLst>
              </a:rPr>
              <a:t>Transmission of a signal</a:t>
            </a:r>
          </a:p>
        </p:txBody>
      </p:sp>
      <p:sp>
        <p:nvSpPr>
          <p:cNvPr id="379907" name="Rectangle 3" descr="Rectangle: Click to edit Master text styles&#10;Second level&#10;Third level&#10;Fourth level&#10;Fifth level"/>
          <p:cNvSpPr>
            <a:spLocks noGrp="1" noChangeArrowheads="1"/>
          </p:cNvSpPr>
          <p:nvPr>
            <p:ph idx="1"/>
          </p:nvPr>
        </p:nvSpPr>
        <p:spPr>
          <a:xfrm>
            <a:off x="0" y="1268760"/>
            <a:ext cx="8305800" cy="5589240"/>
          </a:xfrm>
        </p:spPr>
        <p:txBody>
          <a:bodyPr>
            <a:normAutofit/>
          </a:bodyPr>
          <a:lstStyle/>
          <a:p>
            <a:pPr marL="514350" indent="-514350">
              <a:buFont typeface="+mj-lt"/>
              <a:buAutoNum type="arabicPeriod"/>
            </a:pPr>
            <a:r>
              <a:rPr lang="en-US" b="1" dirty="0">
                <a:solidFill>
                  <a:schemeClr val="accent5">
                    <a:lumMod val="50000"/>
                  </a:schemeClr>
                </a:solidFill>
              </a:rPr>
              <a:t>Think dominoes! </a:t>
            </a:r>
          </a:p>
          <a:p>
            <a:pPr marL="850392" lvl="1" indent="-457200">
              <a:buFont typeface="+mj-lt"/>
              <a:buAutoNum type="arabicPeriod"/>
            </a:pPr>
            <a:r>
              <a:rPr lang="en-US" b="1" u="sng" dirty="0">
                <a:solidFill>
                  <a:schemeClr val="accent5">
                    <a:lumMod val="50000"/>
                  </a:schemeClr>
                </a:solidFill>
              </a:rPr>
              <a:t>start the signal</a:t>
            </a:r>
            <a:r>
              <a:rPr lang="en-US" b="1" dirty="0">
                <a:solidFill>
                  <a:schemeClr val="accent5">
                    <a:lumMod val="50000"/>
                  </a:schemeClr>
                </a:solidFill>
              </a:rPr>
              <a:t> </a:t>
            </a:r>
          </a:p>
          <a:p>
            <a:pPr marL="1124712" lvl="2" indent="-457200">
              <a:buNone/>
            </a:pPr>
            <a:r>
              <a:rPr lang="en-US" b="1" dirty="0" smtClean="0">
                <a:solidFill>
                  <a:schemeClr val="accent5">
                    <a:lumMod val="50000"/>
                  </a:schemeClr>
                </a:solidFill>
              </a:rPr>
              <a:t>	knock </a:t>
            </a:r>
            <a:r>
              <a:rPr lang="en-US" b="1" dirty="0">
                <a:solidFill>
                  <a:schemeClr val="accent5">
                    <a:lumMod val="50000"/>
                  </a:schemeClr>
                </a:solidFill>
              </a:rPr>
              <a:t>down line of dominoes by tipping 1</a:t>
            </a:r>
            <a:r>
              <a:rPr lang="en-US" b="1" baseline="30000" dirty="0">
                <a:solidFill>
                  <a:schemeClr val="accent5">
                    <a:lumMod val="50000"/>
                  </a:schemeClr>
                </a:solidFill>
              </a:rPr>
              <a:t>st </a:t>
            </a:r>
            <a:r>
              <a:rPr lang="en-US" b="1" dirty="0">
                <a:solidFill>
                  <a:schemeClr val="accent5">
                    <a:lumMod val="50000"/>
                  </a:schemeClr>
                </a:solidFill>
              </a:rPr>
              <a:t>one </a:t>
            </a:r>
          </a:p>
          <a:p>
            <a:pPr marL="1124712" lvl="2" indent="-457200">
              <a:buNone/>
            </a:pPr>
            <a:r>
              <a:rPr lang="en-US" b="1" dirty="0">
                <a:solidFill>
                  <a:schemeClr val="accent5">
                    <a:lumMod val="50000"/>
                  </a:schemeClr>
                </a:solidFill>
                <a:sym typeface="Symbol" pitchFamily="18" charset="2"/>
              </a:rPr>
              <a:t>	</a:t>
            </a:r>
            <a:r>
              <a:rPr lang="en-US" b="1" dirty="0" smtClean="0">
                <a:solidFill>
                  <a:schemeClr val="accent5">
                    <a:lumMod val="50000"/>
                  </a:schemeClr>
                </a:solidFill>
                <a:sym typeface="Symbol" pitchFamily="18" charset="2"/>
              </a:rPr>
              <a:t>			 </a:t>
            </a:r>
            <a:r>
              <a:rPr lang="en-US" b="1" dirty="0">
                <a:solidFill>
                  <a:schemeClr val="accent5">
                    <a:lumMod val="50000"/>
                  </a:schemeClr>
                </a:solidFill>
              </a:rPr>
              <a:t>trigger the signal</a:t>
            </a:r>
          </a:p>
          <a:p>
            <a:pPr marL="850392" lvl="1" indent="-457200">
              <a:buFont typeface="+mj-lt"/>
              <a:buAutoNum type="arabicPeriod"/>
            </a:pPr>
            <a:r>
              <a:rPr lang="en-US" b="1" u="sng" dirty="0">
                <a:solidFill>
                  <a:schemeClr val="accent5">
                    <a:lumMod val="50000"/>
                  </a:schemeClr>
                </a:solidFill>
              </a:rPr>
              <a:t>propagate the signal</a:t>
            </a:r>
            <a:endParaRPr lang="en-US" b="1" dirty="0">
              <a:solidFill>
                <a:schemeClr val="accent5">
                  <a:lumMod val="50000"/>
                </a:schemeClr>
              </a:solidFill>
            </a:endParaRPr>
          </a:p>
          <a:p>
            <a:pPr marL="1124712" lvl="2" indent="-457200">
              <a:buNone/>
            </a:pPr>
            <a:r>
              <a:rPr lang="en-US" b="1" dirty="0" smtClean="0">
                <a:solidFill>
                  <a:schemeClr val="accent5">
                    <a:lumMod val="50000"/>
                  </a:schemeClr>
                </a:solidFill>
              </a:rPr>
              <a:t>	do </a:t>
            </a:r>
            <a:r>
              <a:rPr lang="en-US" b="1" dirty="0">
                <a:solidFill>
                  <a:schemeClr val="accent5">
                    <a:lumMod val="50000"/>
                  </a:schemeClr>
                </a:solidFill>
              </a:rPr>
              <a:t>dominoes move down the line?  </a:t>
            </a:r>
          </a:p>
          <a:p>
            <a:pPr marL="1124712" lvl="2" indent="-457200">
              <a:buNone/>
            </a:pPr>
            <a:r>
              <a:rPr lang="en-US" b="1" dirty="0">
                <a:solidFill>
                  <a:schemeClr val="accent5">
                    <a:lumMod val="50000"/>
                  </a:schemeClr>
                </a:solidFill>
                <a:sym typeface="Symbol" pitchFamily="18" charset="2"/>
              </a:rPr>
              <a:t>	</a:t>
            </a:r>
            <a:r>
              <a:rPr lang="en-US" b="1" dirty="0" smtClean="0">
                <a:solidFill>
                  <a:schemeClr val="accent5">
                    <a:lumMod val="50000"/>
                  </a:schemeClr>
                </a:solidFill>
                <a:sym typeface="Symbol" pitchFamily="18" charset="2"/>
              </a:rPr>
              <a:t>	 </a:t>
            </a:r>
            <a:r>
              <a:rPr lang="en-US" b="1" dirty="0">
                <a:solidFill>
                  <a:schemeClr val="accent5">
                    <a:lumMod val="50000"/>
                  </a:schemeClr>
                </a:solidFill>
              </a:rPr>
              <a:t>no, just a wave through them! </a:t>
            </a:r>
          </a:p>
          <a:p>
            <a:pPr marL="850392" lvl="1" indent="-457200">
              <a:buFont typeface="+mj-lt"/>
              <a:buAutoNum type="arabicPeriod"/>
            </a:pPr>
            <a:r>
              <a:rPr lang="en-US" b="1" u="sng" dirty="0">
                <a:solidFill>
                  <a:schemeClr val="accent5">
                    <a:lumMod val="50000"/>
                  </a:schemeClr>
                </a:solidFill>
              </a:rPr>
              <a:t>re-set the system</a:t>
            </a:r>
            <a:endParaRPr lang="en-US" b="1" dirty="0">
              <a:solidFill>
                <a:schemeClr val="accent5">
                  <a:lumMod val="50000"/>
                </a:schemeClr>
              </a:solidFill>
            </a:endParaRPr>
          </a:p>
          <a:p>
            <a:pPr marL="1124712" lvl="2" indent="-457200">
              <a:buNone/>
            </a:pPr>
            <a:r>
              <a:rPr lang="en-US" b="1" dirty="0" smtClean="0">
                <a:solidFill>
                  <a:schemeClr val="accent5">
                    <a:lumMod val="50000"/>
                  </a:schemeClr>
                </a:solidFill>
              </a:rPr>
              <a:t>    before </a:t>
            </a:r>
            <a:r>
              <a:rPr lang="en-US" b="1" dirty="0">
                <a:solidFill>
                  <a:schemeClr val="accent5">
                    <a:lumMod val="50000"/>
                  </a:schemeClr>
                </a:solidFill>
              </a:rPr>
              <a:t>you can do it again, </a:t>
            </a:r>
            <a:br>
              <a:rPr lang="en-US" b="1" dirty="0">
                <a:solidFill>
                  <a:schemeClr val="accent5">
                    <a:lumMod val="50000"/>
                  </a:schemeClr>
                </a:solidFill>
              </a:rPr>
            </a:br>
            <a:r>
              <a:rPr lang="en-US" b="1" dirty="0">
                <a:solidFill>
                  <a:schemeClr val="accent5">
                    <a:lumMod val="50000"/>
                  </a:schemeClr>
                </a:solidFill>
              </a:rPr>
              <a:t>have to set up dominoes again </a:t>
            </a:r>
          </a:p>
          <a:p>
            <a:pPr marL="1124712" lvl="2" indent="-457200">
              <a:buNone/>
            </a:pPr>
            <a:r>
              <a:rPr lang="en-US" b="1" dirty="0">
                <a:solidFill>
                  <a:schemeClr val="accent5">
                    <a:lumMod val="50000"/>
                  </a:schemeClr>
                </a:solidFill>
                <a:sym typeface="Symbol" pitchFamily="18" charset="2"/>
              </a:rPr>
              <a:t>	</a:t>
            </a:r>
            <a:r>
              <a:rPr lang="en-US" b="1" dirty="0" smtClean="0">
                <a:solidFill>
                  <a:schemeClr val="accent5">
                    <a:lumMod val="50000"/>
                  </a:schemeClr>
                </a:solidFill>
                <a:sym typeface="Symbol" pitchFamily="18" charset="2"/>
              </a:rPr>
              <a:t>	 </a:t>
            </a:r>
            <a:r>
              <a:rPr lang="en-US" b="1" dirty="0">
                <a:solidFill>
                  <a:schemeClr val="accent5">
                    <a:lumMod val="50000"/>
                  </a:schemeClr>
                </a:solidFill>
              </a:rPr>
              <a:t>reset the axon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9907">
                                            <p:txEl>
                                              <p:pRg st="1" end="1"/>
                                            </p:txEl>
                                          </p:spTgt>
                                        </p:tgtEl>
                                        <p:attrNameLst>
                                          <p:attrName>style.visibility</p:attrName>
                                        </p:attrNameLst>
                                      </p:cBhvr>
                                      <p:to>
                                        <p:strVal val="visible"/>
                                      </p:to>
                                    </p:set>
                                    <p:anim calcmode="lin" valueType="num">
                                      <p:cBhvr additive="base">
                                        <p:cTn id="7" dur="2000" fill="hold"/>
                                        <p:tgtEl>
                                          <p:spTgt spid="379907">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7990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79907">
                                            <p:txEl>
                                              <p:pRg st="2" end="2"/>
                                            </p:txEl>
                                          </p:spTgt>
                                        </p:tgtEl>
                                        <p:attrNameLst>
                                          <p:attrName>style.visibility</p:attrName>
                                        </p:attrNameLst>
                                      </p:cBhvr>
                                      <p:to>
                                        <p:strVal val="visible"/>
                                      </p:to>
                                    </p:set>
                                    <p:anim calcmode="lin" valueType="num">
                                      <p:cBhvr additive="base">
                                        <p:cTn id="11" dur="2000" fill="hold"/>
                                        <p:tgtEl>
                                          <p:spTgt spid="379907">
                                            <p:txEl>
                                              <p:pRg st="2" end="2"/>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7990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79907">
                                            <p:txEl>
                                              <p:pRg st="3" end="3"/>
                                            </p:txEl>
                                          </p:spTgt>
                                        </p:tgtEl>
                                        <p:attrNameLst>
                                          <p:attrName>style.visibility</p:attrName>
                                        </p:attrNameLst>
                                      </p:cBhvr>
                                      <p:to>
                                        <p:strVal val="visible"/>
                                      </p:to>
                                    </p:set>
                                    <p:anim calcmode="lin" valueType="num">
                                      <p:cBhvr additive="base">
                                        <p:cTn id="15" dur="2000" fill="hold"/>
                                        <p:tgtEl>
                                          <p:spTgt spid="379907">
                                            <p:txEl>
                                              <p:pRg st="3" end="3"/>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799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79907">
                                            <p:txEl>
                                              <p:pRg st="4" end="4"/>
                                            </p:txEl>
                                          </p:spTgt>
                                        </p:tgtEl>
                                        <p:attrNameLst>
                                          <p:attrName>style.visibility</p:attrName>
                                        </p:attrNameLst>
                                      </p:cBhvr>
                                      <p:to>
                                        <p:strVal val="visible"/>
                                      </p:to>
                                    </p:set>
                                    <p:anim calcmode="lin" valueType="num">
                                      <p:cBhvr additive="base">
                                        <p:cTn id="21" dur="2000" fill="hold"/>
                                        <p:tgtEl>
                                          <p:spTgt spid="379907">
                                            <p:txEl>
                                              <p:pRg st="4" end="4"/>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79907">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79907">
                                            <p:txEl>
                                              <p:pRg st="5" end="5"/>
                                            </p:txEl>
                                          </p:spTgt>
                                        </p:tgtEl>
                                        <p:attrNameLst>
                                          <p:attrName>style.visibility</p:attrName>
                                        </p:attrNameLst>
                                      </p:cBhvr>
                                      <p:to>
                                        <p:strVal val="visible"/>
                                      </p:to>
                                    </p:set>
                                    <p:anim calcmode="lin" valueType="num">
                                      <p:cBhvr additive="base">
                                        <p:cTn id="25" dur="2000" fill="hold"/>
                                        <p:tgtEl>
                                          <p:spTgt spid="379907">
                                            <p:txEl>
                                              <p:pRg st="5" end="5"/>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79907">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79907">
                                            <p:txEl>
                                              <p:pRg st="6" end="6"/>
                                            </p:txEl>
                                          </p:spTgt>
                                        </p:tgtEl>
                                        <p:attrNameLst>
                                          <p:attrName>style.visibility</p:attrName>
                                        </p:attrNameLst>
                                      </p:cBhvr>
                                      <p:to>
                                        <p:strVal val="visible"/>
                                      </p:to>
                                    </p:set>
                                    <p:anim calcmode="lin" valueType="num">
                                      <p:cBhvr additive="base">
                                        <p:cTn id="29" dur="2000" fill="hold"/>
                                        <p:tgtEl>
                                          <p:spTgt spid="379907">
                                            <p:txEl>
                                              <p:pRg st="6" end="6"/>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37990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79907">
                                            <p:txEl>
                                              <p:pRg st="7" end="7"/>
                                            </p:txEl>
                                          </p:spTgt>
                                        </p:tgtEl>
                                        <p:attrNameLst>
                                          <p:attrName>style.visibility</p:attrName>
                                        </p:attrNameLst>
                                      </p:cBhvr>
                                      <p:to>
                                        <p:strVal val="visible"/>
                                      </p:to>
                                    </p:set>
                                    <p:anim calcmode="lin" valueType="num">
                                      <p:cBhvr additive="base">
                                        <p:cTn id="35" dur="2000" fill="hold"/>
                                        <p:tgtEl>
                                          <p:spTgt spid="379907">
                                            <p:txEl>
                                              <p:pRg st="7" end="7"/>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379907">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79907">
                                            <p:txEl>
                                              <p:pRg st="8" end="8"/>
                                            </p:txEl>
                                          </p:spTgt>
                                        </p:tgtEl>
                                        <p:attrNameLst>
                                          <p:attrName>style.visibility</p:attrName>
                                        </p:attrNameLst>
                                      </p:cBhvr>
                                      <p:to>
                                        <p:strVal val="visible"/>
                                      </p:to>
                                    </p:set>
                                    <p:anim calcmode="lin" valueType="num">
                                      <p:cBhvr additive="base">
                                        <p:cTn id="39" dur="2000" fill="hold"/>
                                        <p:tgtEl>
                                          <p:spTgt spid="379907">
                                            <p:txEl>
                                              <p:pRg st="8" end="8"/>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379907">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79907">
                                            <p:txEl>
                                              <p:pRg st="9" end="9"/>
                                            </p:txEl>
                                          </p:spTgt>
                                        </p:tgtEl>
                                        <p:attrNameLst>
                                          <p:attrName>style.visibility</p:attrName>
                                        </p:attrNameLst>
                                      </p:cBhvr>
                                      <p:to>
                                        <p:strVal val="visible"/>
                                      </p:to>
                                    </p:set>
                                    <p:anim calcmode="lin" valueType="num">
                                      <p:cBhvr additive="base">
                                        <p:cTn id="43" dur="2000" fill="hold"/>
                                        <p:tgtEl>
                                          <p:spTgt spid="379907">
                                            <p:txEl>
                                              <p:pRg st="9" end="9"/>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7990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Action Potential</a:t>
            </a:r>
            <a:endParaRPr lang="en-US" dirty="0"/>
          </a:p>
        </p:txBody>
      </p:sp>
      <p:sp>
        <p:nvSpPr>
          <p:cNvPr id="3" name="Rectangle 2"/>
          <p:cNvSpPr/>
          <p:nvPr/>
        </p:nvSpPr>
        <p:spPr>
          <a:xfrm>
            <a:off x="0" y="1484784"/>
            <a:ext cx="5111552" cy="5693866"/>
          </a:xfrm>
          <a:prstGeom prst="rect">
            <a:avLst/>
          </a:prstGeom>
        </p:spPr>
        <p:txBody>
          <a:bodyPr wrap="square">
            <a:spAutoFit/>
          </a:bodyPr>
          <a:lstStyle/>
          <a:p>
            <a:r>
              <a:rPr lang="en-GB" sz="2800" dirty="0" smtClean="0">
                <a:latin typeface="+mj-lt"/>
              </a:rPr>
              <a:t>-Rapid, large alterations in the membrane potential during which time the membrane potential may change 100 mV,</a:t>
            </a:r>
          </a:p>
          <a:p>
            <a:r>
              <a:rPr lang="en-GB" sz="2800" dirty="0" smtClean="0">
                <a:latin typeface="+mj-lt"/>
              </a:rPr>
              <a:t>( -70  to +30), and then </a:t>
            </a:r>
            <a:r>
              <a:rPr lang="en-GB" sz="2800" dirty="0" err="1" smtClean="0">
                <a:latin typeface="+mj-lt"/>
              </a:rPr>
              <a:t>repolarize</a:t>
            </a:r>
            <a:r>
              <a:rPr lang="en-GB" sz="2800" dirty="0" smtClean="0">
                <a:latin typeface="+mj-lt"/>
              </a:rPr>
              <a:t> to its RMP</a:t>
            </a:r>
          </a:p>
          <a:p>
            <a:endParaRPr lang="en-GB" sz="2800" dirty="0" smtClean="0">
              <a:latin typeface="Arial" pitchFamily="34" charset="0"/>
              <a:cs typeface="Arial" pitchFamily="34" charset="0"/>
            </a:endParaRPr>
          </a:p>
          <a:p>
            <a:pPr marL="514350" indent="-514350">
              <a:buFont typeface="+mj-lt"/>
              <a:buAutoNum type="arabicPeriod"/>
            </a:pPr>
            <a:r>
              <a:rPr lang="en-GB" sz="2800" dirty="0" smtClean="0">
                <a:latin typeface="+mj-lt"/>
              </a:rPr>
              <a:t>Nerve</a:t>
            </a:r>
          </a:p>
          <a:p>
            <a:pPr marL="514350" indent="-514350">
              <a:buFont typeface="+mj-lt"/>
              <a:buAutoNum type="arabicPeriod"/>
            </a:pPr>
            <a:r>
              <a:rPr lang="en-GB" sz="2800" dirty="0" smtClean="0">
                <a:latin typeface="+mj-lt"/>
              </a:rPr>
              <a:t>Muscle cells </a:t>
            </a:r>
          </a:p>
          <a:p>
            <a:pPr marL="514350" indent="-514350">
              <a:buFont typeface="+mj-lt"/>
              <a:buAutoNum type="arabicPeriod"/>
            </a:pPr>
            <a:r>
              <a:rPr lang="en-GB" sz="2800" dirty="0" smtClean="0">
                <a:latin typeface="+mj-lt"/>
              </a:rPr>
              <a:t>Endocrine</a:t>
            </a:r>
          </a:p>
          <a:p>
            <a:pPr marL="514350" indent="-514350">
              <a:buFont typeface="+mj-lt"/>
              <a:buAutoNum type="arabicPeriod"/>
            </a:pPr>
            <a:r>
              <a:rPr lang="en-GB" sz="2800" dirty="0" smtClean="0">
                <a:latin typeface="+mj-lt"/>
              </a:rPr>
              <a:t>Immune</a:t>
            </a:r>
          </a:p>
          <a:p>
            <a:pPr marL="514350" indent="-514350">
              <a:buFont typeface="+mj-lt"/>
              <a:buAutoNum type="arabicPeriod"/>
            </a:pPr>
            <a:r>
              <a:rPr lang="en-GB" sz="2800" dirty="0" smtClean="0">
                <a:latin typeface="+mj-lt"/>
              </a:rPr>
              <a:t>Reproductive cells </a:t>
            </a:r>
          </a:p>
          <a:p>
            <a:endParaRPr lang="en-US" sz="2800" dirty="0">
              <a:latin typeface="+mj-lt"/>
            </a:endParaRPr>
          </a:p>
        </p:txBody>
      </p:sp>
      <p:pic>
        <p:nvPicPr>
          <p:cNvPr id="4" name="Picture 4" descr="E:\ART\JPEG\CH05\F5_01.JPG"/>
          <p:cNvPicPr>
            <a:picLocks noChangeAspect="1" noChangeArrowheads="1"/>
          </p:cNvPicPr>
          <p:nvPr/>
        </p:nvPicPr>
        <p:blipFill>
          <a:blip r:embed="rId3" cstate="print"/>
          <a:srcRect/>
          <a:stretch>
            <a:fillRect/>
          </a:stretch>
        </p:blipFill>
        <p:spPr bwMode="auto">
          <a:xfrm>
            <a:off x="5076056" y="1484784"/>
            <a:ext cx="4067944" cy="537321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ppt_x"/>
                                          </p:val>
                                        </p:tav>
                                        <p:tav tm="100000">
                                          <p:val>
                                            <p:strVal val="#ppt_x"/>
                                          </p:val>
                                        </p:tav>
                                      </p:tavLst>
                                    </p:anim>
                                    <p:anim calcmode="lin" valueType="num">
                                      <p:cBhvr additive="base">
                                        <p:cTn id="1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Grp="1" noChangeAspect="1" noChangeArrowheads="1"/>
          </p:cNvPicPr>
          <p:nvPr>
            <p:ph idx="4294967295"/>
          </p:nvPr>
        </p:nvPicPr>
        <p:blipFill>
          <a:blip r:embed="rId2" cstate="print"/>
          <a:stretch>
            <a:fillRect/>
          </a:stretch>
        </p:blipFill>
        <p:spPr bwMode="auto">
          <a:xfrm>
            <a:off x="0" y="0"/>
            <a:ext cx="9144000" cy="65253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SILVER\CHAP08\FIGURES\FG08_19.PCT"/>
          <p:cNvPicPr>
            <a:picLocks noGrp="1" noChangeAspect="1" noChangeArrowheads="1"/>
          </p:cNvPicPr>
          <p:nvPr>
            <p:ph idx="4294967295"/>
          </p:nvPr>
        </p:nvPicPr>
        <p:blipFill>
          <a:blip r:embed="rId2"/>
          <a:stretch>
            <a:fillRect/>
          </a:stretch>
        </p:blipFill>
        <p:spPr bwMode="auto">
          <a:xfrm>
            <a:off x="9144000" y="3848100"/>
            <a:ext cx="0" cy="0"/>
          </a:xfrm>
          <a:prstGeom prst="rect">
            <a:avLst/>
          </a:prstGeom>
          <a:noFill/>
          <a:ln w="9525">
            <a:noFill/>
            <a:miter lim="800000"/>
            <a:headEnd/>
            <a:tailEnd/>
          </a:ln>
        </p:spPr>
      </p:pic>
      <p:pic>
        <p:nvPicPr>
          <p:cNvPr id="5" name="Picture 2" descr="E:\SILVER\CHAP08\FIGURES\FG08_19.PCT"/>
          <p:cNvPicPr>
            <a:picLocks noChangeAspect="1" noChangeArrowheads="1"/>
          </p:cNvPicPr>
          <p:nvPr/>
        </p:nvPicPr>
        <p:blipFill>
          <a:blip r:embed="rId2" cstate="print"/>
          <a:srcRect t="18420"/>
          <a:stretch>
            <a:fillRect/>
          </a:stretch>
        </p:blipFill>
        <p:spPr bwMode="auto">
          <a:xfrm>
            <a:off x="0" y="0"/>
            <a:ext cx="9144000" cy="3214686"/>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tretch>
            <a:fillRect/>
          </a:stretch>
        </p:blipFill>
        <p:spPr bwMode="auto">
          <a:xfrm>
            <a:off x="0" y="3214686"/>
            <a:ext cx="9144000" cy="36433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35608" y="274638"/>
            <a:ext cx="7498080" cy="1143000"/>
          </a:xfrm>
        </p:spPr>
        <p:txBody>
          <a:bodyPr>
            <a:normAutofit fontScale="90000"/>
          </a:bodyPr>
          <a:lstStyle/>
          <a:p>
            <a:r>
              <a:rPr lang="en-US" sz="3600" dirty="0" smtClean="0">
                <a:solidFill>
                  <a:srgbClr val="002060"/>
                </a:solidFill>
                <a:effectLst>
                  <a:outerShdw blurRad="38100" dist="38100" dir="2700000" algn="tl">
                    <a:srgbClr val="000000">
                      <a:alpha val="43137"/>
                    </a:srgbClr>
                  </a:outerShdw>
                </a:effectLst>
                <a:latin typeface="Times New Roman" pitchFamily="18" charset="0"/>
              </a:rPr>
              <a:t/>
            </a:r>
            <a:br>
              <a:rPr lang="en-US" sz="3600" dirty="0" smtClean="0">
                <a:solidFill>
                  <a:srgbClr val="002060"/>
                </a:solidFill>
                <a:effectLst>
                  <a:outerShdw blurRad="38100" dist="38100" dir="2700000" algn="tl">
                    <a:srgbClr val="000000">
                      <a:alpha val="43137"/>
                    </a:srgbClr>
                  </a:outerShdw>
                </a:effectLst>
                <a:latin typeface="Times New Roman" pitchFamily="18" charset="0"/>
              </a:rPr>
            </a:br>
            <a:endParaRPr lang="en-GB" dirty="0"/>
          </a:p>
        </p:txBody>
      </p:sp>
      <p:pic>
        <p:nvPicPr>
          <p:cNvPr id="110595" name="Picture 3"/>
          <p:cNvPicPr>
            <a:picLocks noChangeAspect="1" noChangeArrowheads="1"/>
          </p:cNvPicPr>
          <p:nvPr/>
        </p:nvPicPr>
        <p:blipFill>
          <a:blip r:embed="rId3" cstate="print"/>
          <a:srcRect/>
          <a:stretch>
            <a:fillRect/>
          </a:stretch>
        </p:blipFill>
        <p:spPr bwMode="auto">
          <a:xfrm>
            <a:off x="5724128" y="2486025"/>
            <a:ext cx="3419872" cy="4371975"/>
          </a:xfrm>
          <a:prstGeom prst="rect">
            <a:avLst/>
          </a:prstGeom>
          <a:noFill/>
          <a:ln w="9525">
            <a:noFill/>
            <a:miter lim="800000"/>
            <a:headEnd/>
            <a:tailEnd/>
          </a:ln>
          <a:effectLst/>
        </p:spPr>
      </p:pic>
      <p:pic>
        <p:nvPicPr>
          <p:cNvPr id="5" name="Picture 4" descr="pf11_24"/>
          <p:cNvPicPr>
            <a:picLocks noChangeAspect="1" noChangeArrowheads="1"/>
          </p:cNvPicPr>
          <p:nvPr/>
        </p:nvPicPr>
        <p:blipFill>
          <a:blip r:embed="rId4" cstate="print"/>
          <a:srcRect/>
          <a:stretch>
            <a:fillRect/>
          </a:stretch>
        </p:blipFill>
        <p:spPr bwMode="auto">
          <a:xfrm>
            <a:off x="0" y="285728"/>
            <a:ext cx="5857884" cy="6248400"/>
          </a:xfrm>
          <a:prstGeom prst="rect">
            <a:avLst/>
          </a:prstGeom>
          <a:noFill/>
        </p:spPr>
      </p:pic>
      <p:sp>
        <p:nvSpPr>
          <p:cNvPr id="6" name="Content Placeholder 5"/>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01" name="Object 1"/>
          <p:cNvGraphicFramePr>
            <a:graphicFrameLocks noChangeAspect="1"/>
          </p:cNvGraphicFramePr>
          <p:nvPr/>
        </p:nvGraphicFramePr>
        <p:xfrm>
          <a:off x="0" y="0"/>
          <a:ext cx="9144000" cy="6858000"/>
        </p:xfrm>
        <a:graphic>
          <a:graphicData uri="http://schemas.openxmlformats.org/presentationml/2006/ole">
            <p:oleObj spid="_x0000_s153601" name="Presentation" r:id="rId4" imgW="4570603" imgH="3427427" progId="PowerPoint.Show.12">
              <p:embed/>
            </p:oleObj>
          </a:graphicData>
        </a:graphic>
      </p:graphicFrame>
      <p:sp>
        <p:nvSpPr>
          <p:cNvPr id="507906" name="Rectangle 2"/>
          <p:cNvSpPr>
            <a:spLocks noGrp="1" noChangeArrowheads="1"/>
          </p:cNvSpPr>
          <p:nvPr>
            <p:ph type="title" idx="4294967295"/>
          </p:nvPr>
        </p:nvSpPr>
        <p:spPr>
          <a:xfrm>
            <a:off x="1435608" y="274638"/>
            <a:ext cx="7498080" cy="1143000"/>
          </a:xfrm>
        </p:spPr>
        <p:txBody>
          <a:bodyPr>
            <a:normAutofit/>
          </a:bodyPr>
          <a:lstStyle/>
          <a:p>
            <a:r>
              <a:rPr lang="en-US" dirty="0" err="1"/>
              <a:t>Saltatory</a:t>
            </a:r>
            <a:r>
              <a:rPr lang="en-US" dirty="0"/>
              <a:t> Conduction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435608" y="274638"/>
            <a:ext cx="7498080" cy="1143000"/>
          </a:xfrm>
        </p:spPr>
        <p:txBody>
          <a:bodyPr>
            <a:normAutofit/>
          </a:bodyPr>
          <a:lstStyle/>
          <a:p>
            <a:r>
              <a:rPr lang="en-US" sz="2800">
                <a:latin typeface="Georgia" pitchFamily="1" charset="0"/>
              </a:rPr>
              <a:t>Saltatory Conduction</a:t>
            </a:r>
            <a:br>
              <a:rPr lang="en-US" sz="2800">
                <a:latin typeface="Georgia" pitchFamily="1" charset="0"/>
              </a:rPr>
            </a:br>
            <a:r>
              <a:rPr lang="en-US" sz="2800">
                <a:latin typeface="Georgia" pitchFamily="1" charset="0"/>
              </a:rPr>
              <a:t>Impulse Conduction in Myelinated Neurons</a:t>
            </a:r>
            <a:endParaRPr lang="en-US"/>
          </a:p>
        </p:txBody>
      </p:sp>
      <p:sp>
        <p:nvSpPr>
          <p:cNvPr id="8" name="Slide Number Placeholder 5"/>
          <p:cNvSpPr>
            <a:spLocks noGrp="1"/>
          </p:cNvSpPr>
          <p:nvPr>
            <p:ph type="sldNum" sz="quarter" idx="4294967295"/>
          </p:nvPr>
        </p:nvSpPr>
        <p:spPr>
          <a:xfrm>
            <a:off x="8613648" y="6305550"/>
            <a:ext cx="457200" cy="476250"/>
          </a:xfrm>
        </p:spPr>
        <p:txBody>
          <a:bodyPr/>
          <a:lstStyle/>
          <a:p>
            <a:r>
              <a:rPr lang="en-US"/>
              <a:t>11-</a:t>
            </a:r>
            <a:fld id="{BDC0419D-EE4E-4CDD-82BF-D4AC228DD459}" type="slidenum">
              <a:rPr lang="en-US"/>
              <a:pPr/>
              <a:t>34</a:t>
            </a:fld>
            <a:endParaRPr lang="en-US"/>
          </a:p>
        </p:txBody>
      </p:sp>
      <p:pic>
        <p:nvPicPr>
          <p:cNvPr id="28682" name="Picture 10" descr="pf11_25"/>
          <p:cNvPicPr>
            <a:picLocks noChangeAspect="1" noChangeArrowheads="1"/>
          </p:cNvPicPr>
          <p:nvPr/>
        </p:nvPicPr>
        <p:blipFill>
          <a:blip r:embed="rId3" cstate="print"/>
          <a:srcRect/>
          <a:stretch>
            <a:fillRect/>
          </a:stretch>
        </p:blipFill>
        <p:spPr bwMode="auto">
          <a:xfrm>
            <a:off x="357158" y="0"/>
            <a:ext cx="8458200" cy="6857999"/>
          </a:xfrm>
          <a:prstGeom prst="rect">
            <a:avLst/>
          </a:prstGeom>
          <a:noFill/>
        </p:spPr>
      </p:pic>
      <p:sp>
        <p:nvSpPr>
          <p:cNvPr id="28683" name="Text Box 11"/>
          <p:cNvSpPr txBox="1">
            <a:spLocks noChangeArrowheads="1"/>
          </p:cNvSpPr>
          <p:nvPr/>
        </p:nvSpPr>
        <p:spPr bwMode="auto">
          <a:xfrm>
            <a:off x="857224" y="2428868"/>
            <a:ext cx="7696200" cy="396875"/>
          </a:xfrm>
          <a:prstGeom prst="rect">
            <a:avLst/>
          </a:prstGeom>
          <a:noFill/>
          <a:ln w="9525">
            <a:noFill/>
            <a:miter lim="800000"/>
            <a:headEnd/>
            <a:tailEnd/>
          </a:ln>
          <a:effectLst/>
        </p:spPr>
        <p:txBody>
          <a:bodyPr>
            <a:spAutoFit/>
          </a:bodyPr>
          <a:lstStyle/>
          <a:p>
            <a:pPr algn="l"/>
            <a:r>
              <a:rPr lang="en-US" sz="2000" i="0" dirty="0">
                <a:latin typeface="Georgia" pitchFamily="1" charset="0"/>
              </a:rPr>
              <a:t>Most Na+ channels concentrated at nodes.  No myelin present.</a:t>
            </a:r>
            <a:endParaRPr lang="en-US" i="0" dirty="0"/>
          </a:p>
        </p:txBody>
      </p:sp>
      <p:sp>
        <p:nvSpPr>
          <p:cNvPr id="28684" name="Text Box 12"/>
          <p:cNvSpPr txBox="1">
            <a:spLocks noChangeArrowheads="1"/>
          </p:cNvSpPr>
          <p:nvPr/>
        </p:nvSpPr>
        <p:spPr bwMode="auto">
          <a:xfrm>
            <a:off x="533400" y="4419600"/>
            <a:ext cx="8077200" cy="641350"/>
          </a:xfrm>
          <a:prstGeom prst="rect">
            <a:avLst/>
          </a:prstGeom>
          <a:noFill/>
          <a:ln w="9525">
            <a:noFill/>
            <a:miter lim="800000"/>
            <a:headEnd/>
            <a:tailEnd/>
          </a:ln>
          <a:effectLst/>
        </p:spPr>
        <p:txBody>
          <a:bodyPr>
            <a:spAutoFit/>
          </a:bodyPr>
          <a:lstStyle/>
          <a:p>
            <a:pPr algn="l"/>
            <a:r>
              <a:rPr lang="en-US" sz="1800" i="0">
                <a:latin typeface="Georgia" pitchFamily="1" charset="0"/>
              </a:rPr>
              <a:t>Leakage of ions from one node to another destabilize the second leading to another action potential in the second node.  And so on….</a:t>
            </a:r>
            <a:endParaRPr lang="en-US" i="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a:t>
            </a:r>
            <a:br>
              <a:rPr kumimoji="0" lang="en-US" sz="1800" b="0" i="0" u="none" strike="noStrike" cap="none" normalizeH="0" baseline="0" smtClean="0">
                <a:ln>
                  <a:noFill/>
                </a:ln>
                <a:solidFill>
                  <a:schemeClr val="tx1"/>
                </a:solidFill>
                <a:effectLst/>
                <a:latin typeface="Arial" charset="0"/>
                <a:cs typeface="Arial" charset="0"/>
              </a:rPr>
            </a:br>
            <a:endParaRPr kumimoji="0" lang="en-US" sz="1800" b="0" i="0" u="none" strike="noStrike" cap="none" normalizeH="0" baseline="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t>
            </a:r>
            <a:endParaRPr kumimoji="0" lang="en-US" sz="5400" b="0" i="0" u="none" strike="noStrike" cap="none" normalizeH="0" baseline="0" smtClean="0">
              <a:ln>
                <a:noFill/>
              </a:ln>
              <a:solidFill>
                <a:schemeClr val="tx1"/>
              </a:solidFill>
              <a:effectLst/>
              <a:latin typeface="Arial" charset="0"/>
              <a:cs typeface="Arial" charset="0"/>
            </a:endParaRPr>
          </a:p>
        </p:txBody>
      </p:sp>
      <p:sp>
        <p:nvSpPr>
          <p:cNvPr id="242690" name="AutoShape 2" descr="http://webspace.ship.edu/cgboer/axonactionpot.gif"/>
          <p:cNvSpPr>
            <a:spLocks noChangeAspect="1" noChangeArrowheads="1"/>
          </p:cNvSpPr>
          <p:nvPr/>
        </p:nvSpPr>
        <p:spPr bwMode="auto">
          <a:xfrm>
            <a:off x="0" y="138113"/>
            <a:ext cx="2266950" cy="857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269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a:t>
            </a:r>
            <a:br>
              <a:rPr kumimoji="0" lang="en-US" sz="1800" b="0" i="0" u="none" strike="noStrike" cap="none" normalizeH="0" baseline="0" smtClean="0">
                <a:ln>
                  <a:noFill/>
                </a:ln>
                <a:solidFill>
                  <a:schemeClr val="tx1"/>
                </a:solidFill>
                <a:effectLst/>
                <a:latin typeface="Arial" charset="0"/>
                <a:cs typeface="Arial" charset="0"/>
              </a:rPr>
            </a:br>
            <a:endParaRPr kumimoji="0" lang="en-US" sz="1800" b="0" i="0" u="none" strike="noStrike" cap="none" normalizeH="0" baseline="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t>
            </a:r>
            <a:endParaRPr kumimoji="0" lang="en-US" sz="5400" b="0" i="0" u="none" strike="noStrike" cap="none" normalizeH="0" baseline="0" smtClean="0">
              <a:ln>
                <a:noFill/>
              </a:ln>
              <a:solidFill>
                <a:schemeClr val="tx1"/>
              </a:solidFill>
              <a:effectLst/>
              <a:latin typeface="Arial" charset="0"/>
              <a:cs typeface="Arial" charset="0"/>
            </a:endParaRPr>
          </a:p>
        </p:txBody>
      </p:sp>
      <p:sp>
        <p:nvSpPr>
          <p:cNvPr id="242692" name="AutoShape 4" descr="http://webspace.ship.edu/cgboer/axonactionpot.gif"/>
          <p:cNvSpPr>
            <a:spLocks noChangeAspect="1" noChangeArrowheads="1"/>
          </p:cNvSpPr>
          <p:nvPr/>
        </p:nvSpPr>
        <p:spPr bwMode="auto">
          <a:xfrm>
            <a:off x="0" y="138113"/>
            <a:ext cx="2266950" cy="857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269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a:t>
            </a:r>
            <a:br>
              <a:rPr kumimoji="0" lang="en-US" sz="1800" b="0" i="0" u="none" strike="noStrike" cap="none" normalizeH="0" baseline="0" smtClean="0">
                <a:ln>
                  <a:noFill/>
                </a:ln>
                <a:solidFill>
                  <a:schemeClr val="tx1"/>
                </a:solidFill>
                <a:effectLst/>
                <a:latin typeface="Arial" charset="0"/>
                <a:cs typeface="Arial" charset="0"/>
              </a:rPr>
            </a:br>
            <a:endParaRPr kumimoji="0" lang="en-US" sz="1800" b="0" i="0" u="none" strike="noStrike" cap="none" normalizeH="0" baseline="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t>
            </a:r>
            <a:endParaRPr kumimoji="0" lang="en-US" sz="5400" b="0" i="0" u="none" strike="noStrike" cap="none" normalizeH="0" baseline="0" smtClean="0">
              <a:ln>
                <a:noFill/>
              </a:ln>
              <a:solidFill>
                <a:schemeClr val="tx1"/>
              </a:solidFill>
              <a:effectLst/>
              <a:latin typeface="Arial" charset="0"/>
              <a:cs typeface="Arial" charset="0"/>
            </a:endParaRPr>
          </a:p>
        </p:txBody>
      </p:sp>
      <p:sp>
        <p:nvSpPr>
          <p:cNvPr id="242694" name="AutoShape 6" descr="http://webspace.ship.edu/cgboer/axonactionpot.gif"/>
          <p:cNvSpPr>
            <a:spLocks noChangeAspect="1" noChangeArrowheads="1"/>
          </p:cNvSpPr>
          <p:nvPr/>
        </p:nvSpPr>
        <p:spPr bwMode="auto">
          <a:xfrm>
            <a:off x="0" y="138113"/>
            <a:ext cx="2266950" cy="857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2695" name="Picture 7" descr="C:\Users\q.rasool\Pictures\axonactionpot.gif"/>
          <p:cNvPicPr>
            <a:picLocks noChangeAspect="1" noChangeArrowheads="1" noCrop="1"/>
          </p:cNvPicPr>
          <p:nvPr/>
        </p:nvPicPr>
        <p:blipFill>
          <a:blip r:embed="rId2" cstate="print"/>
          <a:srcRect/>
          <a:stretch>
            <a:fillRect/>
          </a:stretch>
        </p:blipFill>
        <p:spPr bwMode="auto">
          <a:xfrm>
            <a:off x="899592" y="-387424"/>
            <a:ext cx="7200800" cy="4176464"/>
          </a:xfrm>
          <a:prstGeom prst="rect">
            <a:avLst/>
          </a:prstGeom>
          <a:noFill/>
        </p:spPr>
      </p:pic>
      <p:pic>
        <p:nvPicPr>
          <p:cNvPr id="242696" name="Picture 8" descr="C:\Users\q.rasool\Pictures\axonactionpot2.gif"/>
          <p:cNvPicPr>
            <a:picLocks noChangeAspect="1" noChangeArrowheads="1" noCrop="1"/>
          </p:cNvPicPr>
          <p:nvPr/>
        </p:nvPicPr>
        <p:blipFill>
          <a:blip r:embed="rId3" cstate="print"/>
          <a:srcRect/>
          <a:stretch>
            <a:fillRect/>
          </a:stretch>
        </p:blipFill>
        <p:spPr bwMode="auto">
          <a:xfrm>
            <a:off x="683568" y="2708920"/>
            <a:ext cx="7776863" cy="2736303"/>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57224" y="-571500"/>
            <a:ext cx="7772400" cy="1143000"/>
          </a:xfrm>
        </p:spPr>
        <p:txBody>
          <a:bodyPr>
            <a:normAutofit fontScale="90000"/>
          </a:bodyPr>
          <a:lstStyle/>
          <a:p>
            <a:pPr>
              <a:defRPr/>
            </a:pPr>
            <a:r>
              <a:rPr lang="en-US" sz="4800" dirty="0" smtClean="0"/>
              <a:t/>
            </a:r>
            <a:br>
              <a:rPr lang="en-US" sz="4800" dirty="0" smtClean="0"/>
            </a:br>
            <a:endParaRPr lang="en-US" sz="4800" dirty="0" smtClean="0"/>
          </a:p>
        </p:txBody>
      </p:sp>
      <p:sp>
        <p:nvSpPr>
          <p:cNvPr id="10243" name="Rectangle 3"/>
          <p:cNvSpPr>
            <a:spLocks noGrp="1" noChangeArrowheads="1"/>
          </p:cNvSpPr>
          <p:nvPr>
            <p:ph type="body" sz="half" idx="1"/>
          </p:nvPr>
        </p:nvSpPr>
        <p:spPr/>
        <p:txBody>
          <a:bodyPr/>
          <a:lstStyle/>
          <a:p>
            <a:pPr>
              <a:defRPr/>
            </a:pPr>
            <a:endParaRPr lang="en-US" sz="2800" smtClean="0"/>
          </a:p>
        </p:txBody>
      </p:sp>
      <p:graphicFrame>
        <p:nvGraphicFramePr>
          <p:cNvPr id="36868" name="Object 7"/>
          <p:cNvGraphicFramePr>
            <a:graphicFrameLocks noChangeAspect="1"/>
          </p:cNvGraphicFramePr>
          <p:nvPr>
            <p:ph type="clipArt" sz="half" idx="2"/>
          </p:nvPr>
        </p:nvGraphicFramePr>
        <p:xfrm>
          <a:off x="1538288" y="0"/>
          <a:ext cx="6065837" cy="3857625"/>
        </p:xfrm>
        <a:graphic>
          <a:graphicData uri="http://schemas.openxmlformats.org/presentationml/2006/ole">
            <p:oleObj spid="_x0000_s238594" name="Bitmap Image" r:id="rId4" imgW="4762007" imgH="3029221" progId="PBrush">
              <p:embed/>
            </p:oleObj>
          </a:graphicData>
        </a:graphic>
      </p:graphicFrame>
      <p:pic>
        <p:nvPicPr>
          <p:cNvPr id="5" name="Picture 2"/>
          <p:cNvPicPr>
            <a:picLocks noChangeAspect="1" noChangeArrowheads="1"/>
          </p:cNvPicPr>
          <p:nvPr/>
        </p:nvPicPr>
        <p:blipFill>
          <a:blip r:embed="rId5" cstate="print"/>
          <a:srcRect/>
          <a:stretch>
            <a:fillRect/>
          </a:stretch>
        </p:blipFill>
        <p:spPr bwMode="auto">
          <a:xfrm>
            <a:off x="0" y="3786190"/>
            <a:ext cx="9144000" cy="30718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00" y="-285776"/>
            <a:ext cx="7498080" cy="1143000"/>
          </a:xfrm>
        </p:spPr>
        <p:txBody>
          <a:bodyPr/>
          <a:lstStyle/>
          <a:p>
            <a:pPr algn="ctr"/>
            <a:r>
              <a:rPr lang="en-GB" dirty="0" smtClean="0">
                <a:solidFill>
                  <a:srgbClr val="FF0000"/>
                </a:solidFill>
              </a:rPr>
              <a:t>SUMMARY</a:t>
            </a:r>
            <a:endParaRPr lang="en-GB" dirty="0">
              <a:solidFill>
                <a:srgbClr val="FF0000"/>
              </a:solidFill>
            </a:endParaRPr>
          </a:p>
        </p:txBody>
      </p:sp>
      <p:pic>
        <p:nvPicPr>
          <p:cNvPr id="243714" name="Picture 2"/>
          <p:cNvPicPr>
            <a:picLocks noChangeAspect="1" noChangeArrowheads="1"/>
          </p:cNvPicPr>
          <p:nvPr/>
        </p:nvPicPr>
        <p:blipFill>
          <a:blip r:embed="rId2"/>
          <a:srcRect/>
          <a:stretch>
            <a:fillRect/>
          </a:stretch>
        </p:blipFill>
        <p:spPr bwMode="auto">
          <a:xfrm>
            <a:off x="0" y="642918"/>
            <a:ext cx="9144000" cy="6215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457200" y="0"/>
            <a:ext cx="8229600" cy="1066800"/>
          </a:xfrm>
        </p:spPr>
        <p:txBody>
          <a:bodyPr>
            <a:normAutofit/>
          </a:bodyPr>
          <a:lstStyle/>
          <a:p>
            <a:pPr algn="ctr"/>
            <a:r>
              <a:rPr lang="en-US" sz="4000" dirty="0" smtClean="0">
                <a:solidFill>
                  <a:schemeClr val="accent5">
                    <a:lumMod val="50000"/>
                  </a:schemeClr>
                </a:solidFill>
              </a:rPr>
              <a:t> </a:t>
            </a:r>
            <a:r>
              <a:rPr lang="en-US" sz="4000" b="1" dirty="0" smtClean="0">
                <a:solidFill>
                  <a:schemeClr val="accent5">
                    <a:lumMod val="50000"/>
                  </a:schemeClr>
                </a:solidFill>
                <a:effectLst>
                  <a:outerShdw blurRad="38100" dist="38100" dir="2700000" algn="tl">
                    <a:srgbClr val="000000">
                      <a:alpha val="43137"/>
                    </a:srgbClr>
                  </a:outerShdw>
                </a:effectLst>
              </a:rPr>
              <a:t>FUNCTIONS OF AP</a:t>
            </a:r>
            <a:endParaRPr lang="en-US" sz="4000" b="1" dirty="0">
              <a:solidFill>
                <a:schemeClr val="accent5">
                  <a:lumMod val="50000"/>
                </a:schemeClr>
              </a:solidFill>
              <a:effectLst>
                <a:outerShdw blurRad="38100" dist="38100" dir="2700000" algn="tl">
                  <a:srgbClr val="000000">
                    <a:alpha val="43137"/>
                  </a:srgbClr>
                </a:outerShdw>
              </a:effectLst>
            </a:endParaRPr>
          </a:p>
        </p:txBody>
      </p:sp>
      <p:sp>
        <p:nvSpPr>
          <p:cNvPr id="3075" name="Rectangle 3"/>
          <p:cNvSpPr>
            <a:spLocks noGrp="1" noChangeArrowheads="1"/>
          </p:cNvSpPr>
          <p:nvPr>
            <p:ph idx="1"/>
          </p:nvPr>
        </p:nvSpPr>
        <p:spPr>
          <a:xfrm>
            <a:off x="683568" y="1219200"/>
            <a:ext cx="9144000" cy="5638800"/>
          </a:xfrm>
        </p:spPr>
        <p:txBody>
          <a:bodyPr>
            <a:normAutofit lnSpcReduction="10000"/>
          </a:bodyPr>
          <a:lstStyle/>
          <a:p>
            <a:pPr marL="514350" indent="-514350">
              <a:lnSpc>
                <a:spcPct val="150000"/>
              </a:lnSpc>
              <a:buFont typeface="+mj-lt"/>
              <a:buAutoNum type="arabicPeriod"/>
            </a:pPr>
            <a:r>
              <a:rPr lang="en-US" sz="2600" dirty="0">
                <a:solidFill>
                  <a:srgbClr val="FF0000"/>
                </a:solidFill>
              </a:rPr>
              <a:t>Relay</a:t>
            </a:r>
            <a:r>
              <a:rPr lang="en-US" sz="2600" dirty="0">
                <a:solidFill>
                  <a:schemeClr val="accent5">
                    <a:lumMod val="50000"/>
                  </a:schemeClr>
                </a:solidFill>
              </a:rPr>
              <a:t> a neuron’s message over a relatively </a:t>
            </a:r>
            <a:r>
              <a:rPr lang="en-US" sz="2600" dirty="0">
                <a:solidFill>
                  <a:srgbClr val="FF0000"/>
                </a:solidFill>
              </a:rPr>
              <a:t>long</a:t>
            </a:r>
            <a:r>
              <a:rPr lang="en-US" sz="2600" dirty="0">
                <a:solidFill>
                  <a:schemeClr val="accent5">
                    <a:lumMod val="50000"/>
                  </a:schemeClr>
                </a:solidFill>
              </a:rPr>
              <a:t> </a:t>
            </a:r>
            <a:r>
              <a:rPr lang="en-US" sz="2600" dirty="0" smtClean="0">
                <a:solidFill>
                  <a:schemeClr val="accent5">
                    <a:lumMod val="50000"/>
                  </a:schemeClr>
                </a:solidFill>
              </a:rPr>
              <a:t>	distance</a:t>
            </a:r>
            <a:r>
              <a:rPr lang="en-US" sz="2600" dirty="0">
                <a:solidFill>
                  <a:schemeClr val="accent5">
                    <a:lumMod val="50000"/>
                  </a:schemeClr>
                </a:solidFill>
              </a:rPr>
              <a:t>, leading to </a:t>
            </a:r>
            <a:r>
              <a:rPr lang="en-US" sz="2600" dirty="0" smtClean="0">
                <a:solidFill>
                  <a:schemeClr val="accent5">
                    <a:lumMod val="50000"/>
                  </a:schemeClr>
                </a:solidFill>
              </a:rPr>
              <a:t>NT release</a:t>
            </a:r>
            <a:r>
              <a:rPr lang="en-US" sz="2600" dirty="0">
                <a:solidFill>
                  <a:schemeClr val="accent5">
                    <a:lumMod val="50000"/>
                  </a:schemeClr>
                </a:solidFill>
              </a:rPr>
              <a:t>.</a:t>
            </a:r>
          </a:p>
          <a:p>
            <a:pPr marL="514350" indent="-514350">
              <a:lnSpc>
                <a:spcPct val="150000"/>
              </a:lnSpc>
              <a:buFont typeface="+mj-lt"/>
              <a:buAutoNum type="arabicPeriod"/>
            </a:pPr>
            <a:r>
              <a:rPr lang="en-US" sz="2600" dirty="0">
                <a:solidFill>
                  <a:schemeClr val="accent5">
                    <a:lumMod val="50000"/>
                  </a:schemeClr>
                </a:solidFill>
              </a:rPr>
              <a:t>Relay the </a:t>
            </a:r>
            <a:r>
              <a:rPr lang="en-US" sz="2600" dirty="0">
                <a:solidFill>
                  <a:srgbClr val="FF0000"/>
                </a:solidFill>
              </a:rPr>
              <a:t>activation signal </a:t>
            </a:r>
            <a:r>
              <a:rPr lang="en-US" sz="2600" dirty="0">
                <a:solidFill>
                  <a:schemeClr val="accent5">
                    <a:lumMod val="50000"/>
                  </a:schemeClr>
                </a:solidFill>
              </a:rPr>
              <a:t>over the surface of a </a:t>
            </a:r>
            <a:r>
              <a:rPr lang="en-US" sz="2600" dirty="0" smtClean="0">
                <a:solidFill>
                  <a:schemeClr val="accent5">
                    <a:lumMod val="50000"/>
                  </a:schemeClr>
                </a:solidFill>
              </a:rPr>
              <a:t>	muscle </a:t>
            </a:r>
            <a:r>
              <a:rPr lang="en-US" sz="2600" dirty="0">
                <a:solidFill>
                  <a:schemeClr val="accent5">
                    <a:lumMod val="50000"/>
                  </a:schemeClr>
                </a:solidFill>
              </a:rPr>
              <a:t>cell.</a:t>
            </a:r>
          </a:p>
          <a:p>
            <a:pPr marL="514350" indent="-514350">
              <a:lnSpc>
                <a:spcPct val="150000"/>
              </a:lnSpc>
              <a:buFont typeface="+mj-lt"/>
              <a:buAutoNum type="arabicPeriod"/>
            </a:pPr>
            <a:r>
              <a:rPr lang="en-US" sz="2600" dirty="0">
                <a:solidFill>
                  <a:schemeClr val="accent5">
                    <a:lumMod val="50000"/>
                  </a:schemeClr>
                </a:solidFill>
              </a:rPr>
              <a:t>“</a:t>
            </a:r>
            <a:r>
              <a:rPr lang="en-US" sz="2600" dirty="0">
                <a:solidFill>
                  <a:srgbClr val="FF0000"/>
                </a:solidFill>
              </a:rPr>
              <a:t>Motivate</a:t>
            </a:r>
            <a:r>
              <a:rPr lang="en-US" sz="2600" dirty="0">
                <a:solidFill>
                  <a:schemeClr val="accent5">
                    <a:lumMod val="50000"/>
                  </a:schemeClr>
                </a:solidFill>
              </a:rPr>
              <a:t>” </a:t>
            </a:r>
            <a:r>
              <a:rPr lang="en-US" sz="2600" dirty="0" err="1">
                <a:solidFill>
                  <a:schemeClr val="accent5">
                    <a:lumMod val="50000"/>
                  </a:schemeClr>
                </a:solidFill>
              </a:rPr>
              <a:t>neuroendocrine</a:t>
            </a:r>
            <a:r>
              <a:rPr lang="en-US" sz="2600" dirty="0">
                <a:solidFill>
                  <a:schemeClr val="accent5">
                    <a:lumMod val="50000"/>
                  </a:schemeClr>
                </a:solidFill>
              </a:rPr>
              <a:t> cells to release </a:t>
            </a:r>
            <a:r>
              <a:rPr lang="en-US" sz="2600" dirty="0" smtClean="0">
                <a:solidFill>
                  <a:schemeClr val="accent5">
                    <a:lumMod val="50000"/>
                  </a:schemeClr>
                </a:solidFill>
              </a:rPr>
              <a:t>hormones</a:t>
            </a:r>
            <a:r>
              <a:rPr lang="en-US" sz="2600" dirty="0">
                <a:solidFill>
                  <a:schemeClr val="accent5">
                    <a:lumMod val="50000"/>
                  </a:schemeClr>
                </a:solidFill>
              </a:rPr>
              <a:t>.</a:t>
            </a:r>
          </a:p>
          <a:p>
            <a:pPr marL="514350" indent="-514350">
              <a:lnSpc>
                <a:spcPct val="150000"/>
              </a:lnSpc>
              <a:buFont typeface="+mj-lt"/>
              <a:buAutoNum type="arabicPeriod"/>
            </a:pPr>
            <a:r>
              <a:rPr lang="en-US" sz="2600" dirty="0">
                <a:solidFill>
                  <a:srgbClr val="FF0000"/>
                </a:solidFill>
              </a:rPr>
              <a:t>Spread</a:t>
            </a:r>
            <a:r>
              <a:rPr lang="en-US" sz="2600" dirty="0">
                <a:solidFill>
                  <a:schemeClr val="accent5">
                    <a:lumMod val="50000"/>
                  </a:schemeClr>
                </a:solidFill>
              </a:rPr>
              <a:t> an activation response over the membrane </a:t>
            </a:r>
            <a:r>
              <a:rPr lang="en-US" sz="2600" dirty="0" smtClean="0">
                <a:solidFill>
                  <a:schemeClr val="accent5">
                    <a:lumMod val="50000"/>
                  </a:schemeClr>
                </a:solidFill>
              </a:rPr>
              <a:t>	surface </a:t>
            </a:r>
            <a:r>
              <a:rPr lang="en-US" sz="2600" dirty="0">
                <a:solidFill>
                  <a:schemeClr val="accent5">
                    <a:lumMod val="50000"/>
                  </a:schemeClr>
                </a:solidFill>
              </a:rPr>
              <a:t>of immune cells. </a:t>
            </a:r>
          </a:p>
          <a:p>
            <a:pPr marL="514350" indent="-514350">
              <a:lnSpc>
                <a:spcPct val="150000"/>
              </a:lnSpc>
              <a:buFont typeface="+mj-lt"/>
              <a:buAutoNum type="arabicPeriod"/>
            </a:pPr>
            <a:r>
              <a:rPr lang="en-US" sz="2600" dirty="0">
                <a:solidFill>
                  <a:schemeClr val="accent5">
                    <a:lumMod val="50000"/>
                  </a:schemeClr>
                </a:solidFill>
              </a:rPr>
              <a:t>Relay the message of </a:t>
            </a:r>
            <a:r>
              <a:rPr lang="en-US" sz="2600" dirty="0">
                <a:solidFill>
                  <a:srgbClr val="FF0000"/>
                </a:solidFill>
              </a:rPr>
              <a:t>fertilization </a:t>
            </a:r>
            <a:r>
              <a:rPr lang="en-US" sz="2600" dirty="0">
                <a:solidFill>
                  <a:schemeClr val="accent5">
                    <a:lumMod val="50000"/>
                  </a:schemeClr>
                </a:solidFill>
              </a:rPr>
              <a:t>over the surface of </a:t>
            </a:r>
            <a:r>
              <a:rPr lang="en-US" sz="2600" dirty="0" smtClean="0">
                <a:solidFill>
                  <a:schemeClr val="accent5">
                    <a:lumMod val="50000"/>
                  </a:schemeClr>
                </a:solidFill>
              </a:rPr>
              <a:t>	an </a:t>
            </a:r>
            <a:r>
              <a:rPr lang="en-US" sz="2600" dirty="0">
                <a:solidFill>
                  <a:schemeClr val="accent5">
                    <a:lumMod val="50000"/>
                  </a:schemeClr>
                </a:solidFill>
              </a:rPr>
              <a:t>egg.</a:t>
            </a:r>
          </a:p>
          <a:p>
            <a:pPr marL="514350" indent="-514350">
              <a:lnSpc>
                <a:spcPct val="150000"/>
              </a:lnSpc>
              <a:buFont typeface="+mj-lt"/>
              <a:buAutoNum type="arabicPeriod"/>
            </a:pPr>
            <a:endParaRPr lang="en-US" b="1" dirty="0">
              <a:solidFill>
                <a:schemeClr val="accent5">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9921" name="Picture 1"/>
          <p:cNvPicPr>
            <a:picLocks noChangeAspect="1" noChangeArrowheads="1"/>
          </p:cNvPicPr>
          <p:nvPr/>
        </p:nvPicPr>
        <p:blipFill>
          <a:blip r:embed="rId3" cstate="print"/>
          <a:srcRect/>
          <a:stretch>
            <a:fillRect/>
          </a:stretch>
        </p:blipFill>
        <p:spPr bwMode="auto">
          <a:xfrm>
            <a:off x="4257675" y="1268760"/>
            <a:ext cx="4886325" cy="4972819"/>
          </a:xfrm>
          <a:prstGeom prst="rect">
            <a:avLst/>
          </a:prstGeom>
          <a:noFill/>
          <a:ln w="9525">
            <a:noFill/>
            <a:miter lim="800000"/>
            <a:headEnd/>
            <a:tailEnd/>
          </a:ln>
        </p:spPr>
      </p:pic>
      <p:sp>
        <p:nvSpPr>
          <p:cNvPr id="6" name="Title 5"/>
          <p:cNvSpPr>
            <a:spLocks noGrp="1"/>
          </p:cNvSpPr>
          <p:nvPr>
            <p:ph type="title" idx="4294967295"/>
          </p:nvPr>
        </p:nvSpPr>
        <p:spPr>
          <a:xfrm>
            <a:off x="0" y="0"/>
            <a:ext cx="9144000" cy="1295400"/>
          </a:xfrm>
        </p:spPr>
        <p:txBody>
          <a:bodyPr>
            <a:normAutofit fontScale="90000"/>
          </a:bodyPr>
          <a:lstStyle/>
          <a:p>
            <a:pPr algn="ctr"/>
            <a:r>
              <a:rPr kumimoji="1" lang="en-US" altLang="zh-CN" sz="3200" b="0" u="sng" dirty="0" smtClean="0">
                <a:solidFill>
                  <a:schemeClr val="accent5">
                    <a:lumMod val="50000"/>
                  </a:schemeClr>
                </a:solidFill>
                <a:effectLst/>
                <a:latin typeface="Arial" pitchFamily="34" charset="0"/>
                <a:cs typeface="Arial" pitchFamily="34" charset="0"/>
              </a:rPr>
              <a:t>Stimulus:</a:t>
            </a:r>
            <a:br>
              <a:rPr kumimoji="1" lang="en-US" altLang="zh-CN" sz="3200" b="0" u="sng" dirty="0" smtClean="0">
                <a:solidFill>
                  <a:schemeClr val="accent5">
                    <a:lumMod val="50000"/>
                  </a:schemeClr>
                </a:solidFill>
                <a:effectLst/>
                <a:latin typeface="Arial" pitchFamily="34" charset="0"/>
                <a:cs typeface="Arial" pitchFamily="34" charset="0"/>
              </a:rPr>
            </a:br>
            <a:r>
              <a:rPr kumimoji="1" lang="en-US" altLang="zh-CN" sz="3200" b="0" dirty="0" smtClean="0">
                <a:solidFill>
                  <a:schemeClr val="accent5">
                    <a:lumMod val="50000"/>
                  </a:schemeClr>
                </a:solidFill>
                <a:effectLst/>
                <a:latin typeface="Arial" pitchFamily="34" charset="0"/>
                <a:cs typeface="Arial" pitchFamily="34" charset="0"/>
              </a:rPr>
              <a:t>s</a:t>
            </a:r>
            <a:r>
              <a:rPr kumimoji="1" lang="en-US" altLang="zh-CN" sz="2400" b="0" dirty="0" smtClean="0">
                <a:solidFill>
                  <a:schemeClr val="accent5">
                    <a:lumMod val="50000"/>
                  </a:schemeClr>
                </a:solidFill>
                <a:latin typeface="Arial" pitchFamily="34" charset="0"/>
                <a:cs typeface="Arial" pitchFamily="34" charset="0"/>
              </a:rPr>
              <a:t>udden change of  (internal or external) environmental condition - cell.</a:t>
            </a:r>
            <a:endParaRPr lang="en-GB" sz="3200" b="0" dirty="0">
              <a:solidFill>
                <a:schemeClr val="accent5">
                  <a:lumMod val="50000"/>
                </a:schemeClr>
              </a:solidFill>
              <a:latin typeface="Arial" pitchFamily="34" charset="0"/>
              <a:cs typeface="Arial" pitchFamily="34" charset="0"/>
            </a:endParaRPr>
          </a:p>
        </p:txBody>
      </p:sp>
      <p:sp>
        <p:nvSpPr>
          <p:cNvPr id="91140" name="Rectangle 1028"/>
          <p:cNvSpPr>
            <a:spLocks noGrp="1" noChangeArrowheads="1"/>
          </p:cNvSpPr>
          <p:nvPr>
            <p:ph idx="1"/>
          </p:nvPr>
        </p:nvSpPr>
        <p:spPr>
          <a:xfrm>
            <a:off x="1" y="1557338"/>
            <a:ext cx="5643570" cy="5111750"/>
          </a:xfrm>
        </p:spPr>
        <p:txBody>
          <a:bodyPr>
            <a:normAutofit/>
          </a:bodyPr>
          <a:lstStyle/>
          <a:p>
            <a:pPr marL="850392" lvl="1" indent="-457200">
              <a:buFont typeface="+mj-lt"/>
              <a:buAutoNum type="arabicPeriod"/>
            </a:pPr>
            <a:endParaRPr lang="en-US" altLang="zh-CN" sz="2400" dirty="0">
              <a:solidFill>
                <a:schemeClr val="accent5">
                  <a:lumMod val="50000"/>
                </a:schemeClr>
              </a:solidFill>
            </a:endParaRPr>
          </a:p>
        </p:txBody>
      </p:sp>
      <p:sp>
        <p:nvSpPr>
          <p:cNvPr id="5" name="Slide Number Placeholder 5"/>
          <p:cNvSpPr>
            <a:spLocks noGrp="1"/>
          </p:cNvSpPr>
          <p:nvPr>
            <p:ph type="sldNum" sz="quarter" idx="4294967295"/>
          </p:nvPr>
        </p:nvSpPr>
        <p:spPr>
          <a:xfrm>
            <a:off x="8613648" y="6305550"/>
            <a:ext cx="457200" cy="476250"/>
          </a:xfrm>
        </p:spPr>
        <p:txBody>
          <a:bodyPr/>
          <a:lstStyle/>
          <a:p>
            <a:fld id="{248989C4-81A8-48AA-B705-D81F09CC48EE}" type="slidenum">
              <a:rPr lang="en-US" altLang="zh-CN">
                <a:solidFill>
                  <a:schemeClr val="accent5">
                    <a:lumMod val="50000"/>
                  </a:schemeClr>
                </a:solidFill>
              </a:rPr>
              <a:pPr/>
              <a:t>5</a:t>
            </a:fld>
            <a:endParaRPr lang="en-US" altLang="zh-CN">
              <a:solidFill>
                <a:schemeClr val="accent5">
                  <a:lumMod val="50000"/>
                </a:schemeClr>
              </a:solidFill>
            </a:endParaRPr>
          </a:p>
        </p:txBody>
      </p:sp>
      <p:sp>
        <p:nvSpPr>
          <p:cNvPr id="7" name="Rectangle 6"/>
          <p:cNvSpPr/>
          <p:nvPr/>
        </p:nvSpPr>
        <p:spPr>
          <a:xfrm>
            <a:off x="683568" y="2132856"/>
            <a:ext cx="3286116" cy="3877985"/>
          </a:xfrm>
          <a:prstGeom prst="rect">
            <a:avLst/>
          </a:prstGeom>
        </p:spPr>
        <p:txBody>
          <a:bodyPr wrap="square">
            <a:spAutoFit/>
          </a:bodyPr>
          <a:lstStyle/>
          <a:p>
            <a:pPr marL="514350" indent="-514350" algn="ctr">
              <a:lnSpc>
                <a:spcPct val="150000"/>
              </a:lnSpc>
              <a:buNone/>
            </a:pPr>
            <a:r>
              <a:rPr lang="en-US" sz="2400" dirty="0" smtClean="0">
                <a:solidFill>
                  <a:schemeClr val="accent5">
                    <a:lumMod val="50000"/>
                  </a:schemeClr>
                </a:solidFill>
              </a:rPr>
              <a:t>5 types</a:t>
            </a:r>
          </a:p>
          <a:p>
            <a:pPr marL="514350" indent="-514350" algn="ctr">
              <a:lnSpc>
                <a:spcPct val="150000"/>
              </a:lnSpc>
              <a:buNone/>
            </a:pPr>
            <a:r>
              <a:rPr lang="en-US" sz="2800" dirty="0" smtClean="0">
                <a:solidFill>
                  <a:schemeClr val="accent5">
                    <a:lumMod val="50000"/>
                  </a:schemeClr>
                </a:solidFill>
              </a:rPr>
              <a:t>1.Submiminal</a:t>
            </a:r>
          </a:p>
          <a:p>
            <a:pPr marL="514350" indent="-514350" algn="ctr">
              <a:lnSpc>
                <a:spcPct val="150000"/>
              </a:lnSpc>
              <a:buNone/>
            </a:pPr>
            <a:r>
              <a:rPr lang="en-US" sz="2800" dirty="0" smtClean="0">
                <a:solidFill>
                  <a:schemeClr val="accent5">
                    <a:lumMod val="50000"/>
                  </a:schemeClr>
                </a:solidFill>
              </a:rPr>
              <a:t>2. </a:t>
            </a:r>
            <a:r>
              <a:rPr lang="en-US" sz="2800" dirty="0" err="1" smtClean="0">
                <a:solidFill>
                  <a:schemeClr val="accent5">
                    <a:lumMod val="50000"/>
                  </a:schemeClr>
                </a:solidFill>
              </a:rPr>
              <a:t>Miminal</a:t>
            </a:r>
            <a:endParaRPr lang="en-US" sz="2800" dirty="0" smtClean="0">
              <a:solidFill>
                <a:schemeClr val="accent5">
                  <a:lumMod val="50000"/>
                </a:schemeClr>
              </a:solidFill>
            </a:endParaRPr>
          </a:p>
          <a:p>
            <a:pPr marL="514350" indent="-514350" algn="ctr">
              <a:lnSpc>
                <a:spcPct val="150000"/>
              </a:lnSpc>
              <a:buNone/>
            </a:pPr>
            <a:r>
              <a:rPr lang="en-US" sz="2800" dirty="0" smtClean="0">
                <a:solidFill>
                  <a:schemeClr val="accent5">
                    <a:lumMod val="50000"/>
                  </a:schemeClr>
                </a:solidFill>
              </a:rPr>
              <a:t>3.Submaximal</a:t>
            </a:r>
          </a:p>
          <a:p>
            <a:pPr marL="514350" indent="-514350" algn="ctr">
              <a:lnSpc>
                <a:spcPct val="150000"/>
              </a:lnSpc>
              <a:buNone/>
            </a:pPr>
            <a:r>
              <a:rPr lang="en-US" sz="2800" dirty="0" smtClean="0">
                <a:solidFill>
                  <a:schemeClr val="accent5">
                    <a:lumMod val="50000"/>
                  </a:schemeClr>
                </a:solidFill>
              </a:rPr>
              <a:t>4. Maximal</a:t>
            </a:r>
          </a:p>
          <a:p>
            <a:pPr marL="514350" indent="-514350" algn="ctr">
              <a:lnSpc>
                <a:spcPct val="150000"/>
              </a:lnSpc>
              <a:buNone/>
            </a:pPr>
            <a:r>
              <a:rPr lang="en-US" sz="2800" dirty="0" smtClean="0">
                <a:solidFill>
                  <a:schemeClr val="accent5">
                    <a:lumMod val="50000"/>
                  </a:schemeClr>
                </a:solidFill>
              </a:rPr>
              <a:t>5. Supra maximal</a:t>
            </a:r>
            <a:endParaRPr lang="en-US" sz="2400" dirty="0">
              <a:solidFill>
                <a:schemeClr val="accent5">
                  <a:lumMod val="50000"/>
                </a:schemeClr>
              </a:solidFill>
            </a:endParaRPr>
          </a:p>
        </p:txBody>
      </p:sp>
      <p:pic>
        <p:nvPicPr>
          <p:cNvPr id="105473" name="Picture 1"/>
          <p:cNvPicPr>
            <a:picLocks noChangeAspect="1" noChangeArrowheads="1"/>
          </p:cNvPicPr>
          <p:nvPr/>
        </p:nvPicPr>
        <p:blipFill>
          <a:blip r:embed="rId4" cstate="print"/>
          <a:srcRect/>
          <a:stretch>
            <a:fillRect/>
          </a:stretch>
        </p:blipFill>
        <p:spPr bwMode="auto">
          <a:xfrm>
            <a:off x="5534025" y="5373216"/>
            <a:ext cx="3609975" cy="1190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9921"/>
                                        </p:tgtEl>
                                        <p:attrNameLst>
                                          <p:attrName>style.visibility</p:attrName>
                                        </p:attrNameLst>
                                      </p:cBhvr>
                                      <p:to>
                                        <p:strVal val="visible"/>
                                      </p:to>
                                    </p:set>
                                    <p:anim calcmode="lin" valueType="num">
                                      <p:cBhvr additive="base">
                                        <p:cTn id="7" dur="2000" fill="hold"/>
                                        <p:tgtEl>
                                          <p:spTgt spid="209921"/>
                                        </p:tgtEl>
                                        <p:attrNameLst>
                                          <p:attrName>ppt_x</p:attrName>
                                        </p:attrNameLst>
                                      </p:cBhvr>
                                      <p:tavLst>
                                        <p:tav tm="0">
                                          <p:val>
                                            <p:strVal val="#ppt_x"/>
                                          </p:val>
                                        </p:tav>
                                        <p:tav tm="100000">
                                          <p:val>
                                            <p:strVal val="#ppt_x"/>
                                          </p:val>
                                        </p:tav>
                                      </p:tavLst>
                                    </p:anim>
                                    <p:anim calcmode="lin" valueType="num">
                                      <p:cBhvr additive="base">
                                        <p:cTn id="8" dur="2000" fill="hold"/>
                                        <p:tgtEl>
                                          <p:spTgt spid="2099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2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20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2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20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 calcmode="lin" valueType="num">
                                      <p:cBhvr additive="base">
                                        <p:cTn id="37" dur="20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 calcmode="lin" valueType="num">
                                      <p:cBhvr additive="base">
                                        <p:cTn id="43" dur="20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lide Number Placeholder 3"/>
          <p:cNvSpPr>
            <a:spLocks noGrp="1"/>
          </p:cNvSpPr>
          <p:nvPr>
            <p:ph type="sldNum" sz="quarter" idx="12"/>
          </p:nvPr>
        </p:nvSpPr>
        <p:spPr/>
        <p:txBody>
          <a:bodyPr/>
          <a:lstStyle/>
          <a:p>
            <a:fld id="{B9F64D0D-1580-4A3A-9E73-EDDEBCAA8369}" type="slidenum">
              <a:rPr lang="en-US" altLang="zh-CN"/>
              <a:pPr/>
              <a:t>6</a:t>
            </a:fld>
            <a:endParaRPr lang="en-US" altLang="zh-CN"/>
          </a:p>
        </p:txBody>
      </p:sp>
      <p:grpSp>
        <p:nvGrpSpPr>
          <p:cNvPr id="2" name="Group 4"/>
          <p:cNvGrpSpPr>
            <a:grpSpLocks/>
          </p:cNvGrpSpPr>
          <p:nvPr/>
        </p:nvGrpSpPr>
        <p:grpSpPr bwMode="auto">
          <a:xfrm rot="852719">
            <a:off x="2208213" y="954088"/>
            <a:ext cx="1190625" cy="349250"/>
            <a:chOff x="1035" y="704"/>
            <a:chExt cx="891" cy="261"/>
          </a:xfrm>
        </p:grpSpPr>
        <p:sp>
          <p:nvSpPr>
            <p:cNvPr id="96261" name="Oval 5"/>
            <p:cNvSpPr>
              <a:spLocks noChangeArrowheads="1"/>
            </p:cNvSpPr>
            <p:nvPr/>
          </p:nvSpPr>
          <p:spPr bwMode="auto">
            <a:xfrm>
              <a:off x="1035" y="704"/>
              <a:ext cx="261" cy="261"/>
            </a:xfrm>
            <a:prstGeom prst="ellipse">
              <a:avLst/>
            </a:prstGeom>
            <a:solidFill>
              <a:srgbClr val="FF3300"/>
            </a:solidFill>
            <a:ln w="9525">
              <a:solidFill>
                <a:srgbClr val="FF3300"/>
              </a:solidFill>
              <a:round/>
              <a:headEnd/>
              <a:tailEnd/>
            </a:ln>
            <a:effectLst/>
          </p:spPr>
          <p:txBody>
            <a:bodyPr wrap="none" anchor="ctr"/>
            <a:lstStyle/>
            <a:p>
              <a:endParaRPr lang="en-US"/>
            </a:p>
          </p:txBody>
        </p:sp>
        <p:sp>
          <p:nvSpPr>
            <p:cNvPr id="96262" name="Line 6"/>
            <p:cNvSpPr>
              <a:spLocks noChangeShapeType="1"/>
            </p:cNvSpPr>
            <p:nvPr/>
          </p:nvSpPr>
          <p:spPr bwMode="auto">
            <a:xfrm>
              <a:off x="1296" y="836"/>
              <a:ext cx="480" cy="0"/>
            </a:xfrm>
            <a:prstGeom prst="line">
              <a:avLst/>
            </a:prstGeom>
            <a:noFill/>
            <a:ln w="38100">
              <a:solidFill>
                <a:srgbClr val="FF3300"/>
              </a:solidFill>
              <a:round/>
              <a:headEnd/>
              <a:tailEnd/>
            </a:ln>
            <a:effectLst/>
          </p:spPr>
          <p:txBody>
            <a:bodyPr wrap="none" anchor="ctr"/>
            <a:lstStyle/>
            <a:p>
              <a:endParaRPr lang="en-US"/>
            </a:p>
          </p:txBody>
        </p:sp>
        <p:sp>
          <p:nvSpPr>
            <p:cNvPr id="96263" name="AutoShape 7"/>
            <p:cNvSpPr>
              <a:spLocks noChangeArrowheads="1"/>
            </p:cNvSpPr>
            <p:nvPr/>
          </p:nvSpPr>
          <p:spPr bwMode="auto">
            <a:xfrm rot="2724842">
              <a:off x="1786" y="769"/>
              <a:ext cx="140" cy="140"/>
            </a:xfrm>
            <a:prstGeom prst="rtTriangle">
              <a:avLst/>
            </a:prstGeom>
            <a:solidFill>
              <a:srgbClr val="FF3300"/>
            </a:solidFill>
            <a:ln w="9525">
              <a:solidFill>
                <a:srgbClr val="FF3300"/>
              </a:solidFill>
              <a:miter lim="800000"/>
              <a:headEnd/>
              <a:tailEnd/>
            </a:ln>
            <a:effectLst/>
          </p:spPr>
          <p:txBody>
            <a:bodyPr wrap="none" anchor="ctr"/>
            <a:lstStyle/>
            <a:p>
              <a:endParaRPr lang="en-US"/>
            </a:p>
          </p:txBody>
        </p:sp>
      </p:grpSp>
      <p:grpSp>
        <p:nvGrpSpPr>
          <p:cNvPr id="3" name="Group 8"/>
          <p:cNvGrpSpPr>
            <a:grpSpLocks/>
          </p:cNvGrpSpPr>
          <p:nvPr/>
        </p:nvGrpSpPr>
        <p:grpSpPr bwMode="auto">
          <a:xfrm>
            <a:off x="2162175" y="1384300"/>
            <a:ext cx="1190625" cy="349250"/>
            <a:chOff x="1035" y="704"/>
            <a:chExt cx="891" cy="261"/>
          </a:xfrm>
        </p:grpSpPr>
        <p:sp>
          <p:nvSpPr>
            <p:cNvPr id="96265" name="Oval 9"/>
            <p:cNvSpPr>
              <a:spLocks noChangeArrowheads="1"/>
            </p:cNvSpPr>
            <p:nvPr/>
          </p:nvSpPr>
          <p:spPr bwMode="auto">
            <a:xfrm>
              <a:off x="1035" y="704"/>
              <a:ext cx="261" cy="261"/>
            </a:xfrm>
            <a:prstGeom prst="ellipse">
              <a:avLst/>
            </a:prstGeom>
            <a:solidFill>
              <a:srgbClr val="FF3300"/>
            </a:solidFill>
            <a:ln w="9525">
              <a:solidFill>
                <a:srgbClr val="FF3300"/>
              </a:solidFill>
              <a:round/>
              <a:headEnd/>
              <a:tailEnd/>
            </a:ln>
            <a:effectLst/>
          </p:spPr>
          <p:txBody>
            <a:bodyPr wrap="none" anchor="ctr"/>
            <a:lstStyle/>
            <a:p>
              <a:endParaRPr lang="en-US"/>
            </a:p>
          </p:txBody>
        </p:sp>
        <p:sp>
          <p:nvSpPr>
            <p:cNvPr id="96266" name="Line 10"/>
            <p:cNvSpPr>
              <a:spLocks noChangeShapeType="1"/>
            </p:cNvSpPr>
            <p:nvPr/>
          </p:nvSpPr>
          <p:spPr bwMode="auto">
            <a:xfrm>
              <a:off x="1296" y="836"/>
              <a:ext cx="480" cy="0"/>
            </a:xfrm>
            <a:prstGeom prst="line">
              <a:avLst/>
            </a:prstGeom>
            <a:noFill/>
            <a:ln w="38100">
              <a:solidFill>
                <a:srgbClr val="FF3300"/>
              </a:solidFill>
              <a:round/>
              <a:headEnd/>
              <a:tailEnd/>
            </a:ln>
            <a:effectLst/>
          </p:spPr>
          <p:txBody>
            <a:bodyPr wrap="none" anchor="ctr"/>
            <a:lstStyle/>
            <a:p>
              <a:endParaRPr lang="en-US"/>
            </a:p>
          </p:txBody>
        </p:sp>
        <p:sp>
          <p:nvSpPr>
            <p:cNvPr id="96267" name="AutoShape 11"/>
            <p:cNvSpPr>
              <a:spLocks noChangeArrowheads="1"/>
            </p:cNvSpPr>
            <p:nvPr/>
          </p:nvSpPr>
          <p:spPr bwMode="auto">
            <a:xfrm rot="2724842">
              <a:off x="1786" y="769"/>
              <a:ext cx="140" cy="140"/>
            </a:xfrm>
            <a:prstGeom prst="rtTriangle">
              <a:avLst/>
            </a:prstGeom>
            <a:solidFill>
              <a:srgbClr val="FF3300"/>
            </a:solidFill>
            <a:ln w="9525">
              <a:solidFill>
                <a:srgbClr val="FF3300"/>
              </a:solidFill>
              <a:miter lim="800000"/>
              <a:headEnd/>
              <a:tailEnd/>
            </a:ln>
            <a:effectLst/>
          </p:spPr>
          <p:txBody>
            <a:bodyPr wrap="none" anchor="ctr"/>
            <a:lstStyle/>
            <a:p>
              <a:endParaRPr lang="en-US"/>
            </a:p>
          </p:txBody>
        </p:sp>
      </p:grpSp>
      <p:grpSp>
        <p:nvGrpSpPr>
          <p:cNvPr id="4" name="Group 12"/>
          <p:cNvGrpSpPr>
            <a:grpSpLocks/>
          </p:cNvGrpSpPr>
          <p:nvPr/>
        </p:nvGrpSpPr>
        <p:grpSpPr bwMode="auto">
          <a:xfrm rot="-834273">
            <a:off x="2227263" y="1803400"/>
            <a:ext cx="1190625" cy="349250"/>
            <a:chOff x="1035" y="704"/>
            <a:chExt cx="891" cy="261"/>
          </a:xfrm>
        </p:grpSpPr>
        <p:sp>
          <p:nvSpPr>
            <p:cNvPr id="96269" name="Oval 13"/>
            <p:cNvSpPr>
              <a:spLocks noChangeArrowheads="1"/>
            </p:cNvSpPr>
            <p:nvPr/>
          </p:nvSpPr>
          <p:spPr bwMode="auto">
            <a:xfrm>
              <a:off x="1035" y="704"/>
              <a:ext cx="261" cy="261"/>
            </a:xfrm>
            <a:prstGeom prst="ellipse">
              <a:avLst/>
            </a:prstGeom>
            <a:solidFill>
              <a:schemeClr val="accent2"/>
            </a:solidFill>
            <a:ln w="9525">
              <a:solidFill>
                <a:schemeClr val="accent2"/>
              </a:solidFill>
              <a:round/>
              <a:headEnd/>
              <a:tailEnd/>
            </a:ln>
            <a:effectLst/>
          </p:spPr>
          <p:txBody>
            <a:bodyPr wrap="none" anchor="ctr"/>
            <a:lstStyle/>
            <a:p>
              <a:endParaRPr lang="en-US"/>
            </a:p>
          </p:txBody>
        </p:sp>
        <p:sp>
          <p:nvSpPr>
            <p:cNvPr id="96270" name="Line 14"/>
            <p:cNvSpPr>
              <a:spLocks noChangeShapeType="1"/>
            </p:cNvSpPr>
            <p:nvPr/>
          </p:nvSpPr>
          <p:spPr bwMode="auto">
            <a:xfrm>
              <a:off x="1296" y="836"/>
              <a:ext cx="480" cy="0"/>
            </a:xfrm>
            <a:prstGeom prst="line">
              <a:avLst/>
            </a:prstGeom>
            <a:noFill/>
            <a:ln w="38100">
              <a:solidFill>
                <a:schemeClr val="accent2"/>
              </a:solidFill>
              <a:round/>
              <a:headEnd/>
              <a:tailEnd/>
            </a:ln>
            <a:effectLst/>
          </p:spPr>
          <p:txBody>
            <a:bodyPr wrap="none" anchor="ctr"/>
            <a:lstStyle/>
            <a:p>
              <a:endParaRPr lang="en-US"/>
            </a:p>
          </p:txBody>
        </p:sp>
        <p:sp>
          <p:nvSpPr>
            <p:cNvPr id="96271" name="AutoShape 15"/>
            <p:cNvSpPr>
              <a:spLocks noChangeArrowheads="1"/>
            </p:cNvSpPr>
            <p:nvPr/>
          </p:nvSpPr>
          <p:spPr bwMode="auto">
            <a:xfrm rot="2724842">
              <a:off x="1786" y="769"/>
              <a:ext cx="140" cy="140"/>
            </a:xfrm>
            <a:prstGeom prst="rtTriangle">
              <a:avLst/>
            </a:prstGeom>
            <a:solidFill>
              <a:schemeClr val="accent2"/>
            </a:solidFill>
            <a:ln w="9525">
              <a:solidFill>
                <a:schemeClr val="accent2"/>
              </a:solidFill>
              <a:miter lim="800000"/>
              <a:headEnd/>
              <a:tailEnd/>
            </a:ln>
            <a:effectLst/>
          </p:spPr>
          <p:txBody>
            <a:bodyPr wrap="none" anchor="ctr"/>
            <a:lstStyle/>
            <a:p>
              <a:endParaRPr lang="en-US"/>
            </a:p>
          </p:txBody>
        </p:sp>
      </p:grpSp>
      <p:grpSp>
        <p:nvGrpSpPr>
          <p:cNvPr id="5" name="Group 16"/>
          <p:cNvGrpSpPr>
            <a:grpSpLocks/>
          </p:cNvGrpSpPr>
          <p:nvPr/>
        </p:nvGrpSpPr>
        <p:grpSpPr bwMode="auto">
          <a:xfrm>
            <a:off x="3413125" y="1101725"/>
            <a:ext cx="2894013" cy="917575"/>
            <a:chOff x="1959" y="790"/>
            <a:chExt cx="2167" cy="687"/>
          </a:xfrm>
        </p:grpSpPr>
        <p:sp>
          <p:nvSpPr>
            <p:cNvPr id="96273" name="Oval 17"/>
            <p:cNvSpPr>
              <a:spLocks noChangeArrowheads="1"/>
            </p:cNvSpPr>
            <p:nvPr/>
          </p:nvSpPr>
          <p:spPr bwMode="auto">
            <a:xfrm>
              <a:off x="1959" y="790"/>
              <a:ext cx="687" cy="687"/>
            </a:xfrm>
            <a:prstGeom prst="ellipse">
              <a:avLst/>
            </a:prstGeom>
            <a:solidFill>
              <a:srgbClr val="FCFF1C"/>
            </a:solidFill>
            <a:ln w="9525">
              <a:solidFill>
                <a:srgbClr val="FCFF1C"/>
              </a:solidFill>
              <a:round/>
              <a:headEnd/>
              <a:tailEnd/>
            </a:ln>
            <a:effectLst/>
          </p:spPr>
          <p:txBody>
            <a:bodyPr wrap="none" anchor="ctr"/>
            <a:lstStyle/>
            <a:p>
              <a:endParaRPr lang="en-US"/>
            </a:p>
          </p:txBody>
        </p:sp>
        <p:sp>
          <p:nvSpPr>
            <p:cNvPr id="96274" name="Line 18"/>
            <p:cNvSpPr>
              <a:spLocks noChangeShapeType="1"/>
            </p:cNvSpPr>
            <p:nvPr/>
          </p:nvSpPr>
          <p:spPr bwMode="auto">
            <a:xfrm>
              <a:off x="2646" y="1137"/>
              <a:ext cx="1263" cy="1"/>
            </a:xfrm>
            <a:prstGeom prst="line">
              <a:avLst/>
            </a:prstGeom>
            <a:noFill/>
            <a:ln w="38100">
              <a:solidFill>
                <a:srgbClr val="FCFF1C"/>
              </a:solidFill>
              <a:round/>
              <a:headEnd/>
              <a:tailEnd/>
            </a:ln>
            <a:effectLst/>
          </p:spPr>
          <p:txBody>
            <a:bodyPr wrap="none" anchor="ctr"/>
            <a:lstStyle/>
            <a:p>
              <a:endParaRPr lang="en-US"/>
            </a:p>
          </p:txBody>
        </p:sp>
        <p:sp>
          <p:nvSpPr>
            <p:cNvPr id="96275" name="AutoShape 19"/>
            <p:cNvSpPr>
              <a:spLocks noChangeArrowheads="1"/>
            </p:cNvSpPr>
            <p:nvPr/>
          </p:nvSpPr>
          <p:spPr bwMode="auto">
            <a:xfrm rot="2724842">
              <a:off x="3905" y="1028"/>
              <a:ext cx="222" cy="221"/>
            </a:xfrm>
            <a:prstGeom prst="rtTriangle">
              <a:avLst/>
            </a:prstGeom>
            <a:solidFill>
              <a:srgbClr val="FCFF1C"/>
            </a:solidFill>
            <a:ln w="9525">
              <a:solidFill>
                <a:srgbClr val="FCFF1C"/>
              </a:solidFill>
              <a:miter lim="800000"/>
              <a:headEnd/>
              <a:tailEnd/>
            </a:ln>
            <a:effectLst/>
          </p:spPr>
          <p:txBody>
            <a:bodyPr wrap="none" anchor="ctr"/>
            <a:lstStyle/>
            <a:p>
              <a:endParaRPr lang="en-US"/>
            </a:p>
          </p:txBody>
        </p:sp>
      </p:grpSp>
      <p:sp>
        <p:nvSpPr>
          <p:cNvPr id="96276" name="Text Box 20"/>
          <p:cNvSpPr txBox="1">
            <a:spLocks noChangeArrowheads="1"/>
          </p:cNvSpPr>
          <p:nvPr/>
        </p:nvSpPr>
        <p:spPr bwMode="auto">
          <a:xfrm>
            <a:off x="1069975" y="1384300"/>
            <a:ext cx="1085850" cy="304800"/>
          </a:xfrm>
          <a:prstGeom prst="rect">
            <a:avLst/>
          </a:prstGeom>
          <a:noFill/>
          <a:ln w="9525">
            <a:noFill/>
            <a:miter lim="800000"/>
            <a:headEnd/>
            <a:tailEnd/>
          </a:ln>
          <a:effectLst/>
        </p:spPr>
        <p:txBody>
          <a:bodyPr wrap="none">
            <a:spAutoFit/>
          </a:bodyPr>
          <a:lstStyle/>
          <a:p>
            <a:pPr eaLnBrk="0" hangingPunct="0"/>
            <a:r>
              <a:rPr lang="en-US" altLang="zh-CN" sz="1400" b="1">
                <a:latin typeface="Comic Sans MS" pitchFamily="66" charset="0"/>
              </a:rPr>
              <a:t>Excitatory</a:t>
            </a:r>
          </a:p>
        </p:txBody>
      </p:sp>
      <p:sp>
        <p:nvSpPr>
          <p:cNvPr id="96277" name="Text Box 21"/>
          <p:cNvSpPr txBox="1">
            <a:spLocks noChangeArrowheads="1"/>
          </p:cNvSpPr>
          <p:nvPr/>
        </p:nvSpPr>
        <p:spPr bwMode="auto">
          <a:xfrm>
            <a:off x="1069975" y="800100"/>
            <a:ext cx="1085850" cy="304800"/>
          </a:xfrm>
          <a:prstGeom prst="rect">
            <a:avLst/>
          </a:prstGeom>
          <a:noFill/>
          <a:ln w="9525">
            <a:noFill/>
            <a:miter lim="800000"/>
            <a:headEnd/>
            <a:tailEnd/>
          </a:ln>
          <a:effectLst/>
        </p:spPr>
        <p:txBody>
          <a:bodyPr wrap="none">
            <a:spAutoFit/>
          </a:bodyPr>
          <a:lstStyle/>
          <a:p>
            <a:pPr eaLnBrk="0" hangingPunct="0"/>
            <a:r>
              <a:rPr lang="en-US" altLang="zh-CN" sz="1400" b="1">
                <a:latin typeface="Comic Sans MS" pitchFamily="66" charset="0"/>
              </a:rPr>
              <a:t>Excitatory</a:t>
            </a:r>
          </a:p>
        </p:txBody>
      </p:sp>
      <p:sp>
        <p:nvSpPr>
          <p:cNvPr id="96278" name="Text Box 22"/>
          <p:cNvSpPr txBox="1">
            <a:spLocks noChangeArrowheads="1"/>
          </p:cNvSpPr>
          <p:nvPr/>
        </p:nvSpPr>
        <p:spPr bwMode="auto">
          <a:xfrm>
            <a:off x="1069975" y="1939925"/>
            <a:ext cx="1042988" cy="304800"/>
          </a:xfrm>
          <a:prstGeom prst="rect">
            <a:avLst/>
          </a:prstGeom>
          <a:noFill/>
          <a:ln w="9525">
            <a:noFill/>
            <a:miter lim="800000"/>
            <a:headEnd/>
            <a:tailEnd/>
          </a:ln>
          <a:effectLst/>
        </p:spPr>
        <p:txBody>
          <a:bodyPr wrap="none">
            <a:spAutoFit/>
          </a:bodyPr>
          <a:lstStyle/>
          <a:p>
            <a:pPr eaLnBrk="0" hangingPunct="0"/>
            <a:r>
              <a:rPr lang="en-US" altLang="zh-CN" sz="1400" b="1">
                <a:latin typeface="Comic Sans MS" pitchFamily="66" charset="0"/>
              </a:rPr>
              <a:t>Inhibitory</a:t>
            </a:r>
          </a:p>
        </p:txBody>
      </p:sp>
      <p:sp>
        <p:nvSpPr>
          <p:cNvPr id="96279" name="Line 23"/>
          <p:cNvSpPr>
            <a:spLocks noChangeShapeType="1"/>
          </p:cNvSpPr>
          <p:nvPr/>
        </p:nvSpPr>
        <p:spPr bwMode="auto">
          <a:xfrm>
            <a:off x="1520825" y="2652713"/>
            <a:ext cx="0" cy="3063875"/>
          </a:xfrm>
          <a:prstGeom prst="line">
            <a:avLst/>
          </a:prstGeom>
          <a:noFill/>
          <a:ln w="19050">
            <a:solidFill>
              <a:schemeClr val="tx1"/>
            </a:solidFill>
            <a:round/>
            <a:headEnd type="triangle" w="med" len="med"/>
            <a:tailEnd/>
          </a:ln>
          <a:effectLst/>
        </p:spPr>
        <p:txBody>
          <a:bodyPr wrap="none" anchor="ctr"/>
          <a:lstStyle/>
          <a:p>
            <a:endParaRPr lang="en-US"/>
          </a:p>
        </p:txBody>
      </p:sp>
      <p:sp>
        <p:nvSpPr>
          <p:cNvPr id="96280" name="Line 24"/>
          <p:cNvSpPr>
            <a:spLocks noChangeShapeType="1"/>
          </p:cNvSpPr>
          <p:nvPr/>
        </p:nvSpPr>
        <p:spPr bwMode="auto">
          <a:xfrm>
            <a:off x="1520825" y="5716588"/>
            <a:ext cx="5527675" cy="0"/>
          </a:xfrm>
          <a:prstGeom prst="line">
            <a:avLst/>
          </a:prstGeom>
          <a:noFill/>
          <a:ln w="19050">
            <a:solidFill>
              <a:schemeClr val="tx1"/>
            </a:solidFill>
            <a:round/>
            <a:headEnd/>
            <a:tailEnd type="triangle" w="med" len="med"/>
          </a:ln>
          <a:effectLst/>
        </p:spPr>
        <p:txBody>
          <a:bodyPr wrap="none" anchor="ctr"/>
          <a:lstStyle/>
          <a:p>
            <a:endParaRPr lang="en-US"/>
          </a:p>
        </p:txBody>
      </p:sp>
      <p:sp>
        <p:nvSpPr>
          <p:cNvPr id="96281" name="Line 25"/>
          <p:cNvSpPr>
            <a:spLocks noChangeShapeType="1"/>
          </p:cNvSpPr>
          <p:nvPr/>
        </p:nvSpPr>
        <p:spPr bwMode="auto">
          <a:xfrm>
            <a:off x="1549400" y="5318125"/>
            <a:ext cx="209550" cy="0"/>
          </a:xfrm>
          <a:prstGeom prst="line">
            <a:avLst/>
          </a:prstGeom>
          <a:noFill/>
          <a:ln w="19050">
            <a:solidFill>
              <a:schemeClr val="tx1"/>
            </a:solidFill>
            <a:round/>
            <a:headEnd/>
            <a:tailEnd/>
          </a:ln>
          <a:effectLst/>
        </p:spPr>
        <p:txBody>
          <a:bodyPr wrap="none" anchor="ctr"/>
          <a:lstStyle/>
          <a:p>
            <a:endParaRPr lang="en-US"/>
          </a:p>
        </p:txBody>
      </p:sp>
      <p:sp>
        <p:nvSpPr>
          <p:cNvPr id="96282" name="Line 26"/>
          <p:cNvSpPr>
            <a:spLocks noChangeShapeType="1"/>
          </p:cNvSpPr>
          <p:nvPr/>
        </p:nvSpPr>
        <p:spPr bwMode="auto">
          <a:xfrm flipV="1">
            <a:off x="1530350" y="3390900"/>
            <a:ext cx="5246688" cy="6350"/>
          </a:xfrm>
          <a:prstGeom prst="line">
            <a:avLst/>
          </a:prstGeom>
          <a:noFill/>
          <a:ln w="19050">
            <a:solidFill>
              <a:schemeClr val="tx1"/>
            </a:solidFill>
            <a:round/>
            <a:headEnd/>
            <a:tailEnd/>
          </a:ln>
          <a:effectLst/>
        </p:spPr>
        <p:txBody>
          <a:bodyPr wrap="none" anchor="ctr"/>
          <a:lstStyle/>
          <a:p>
            <a:endParaRPr lang="en-US"/>
          </a:p>
        </p:txBody>
      </p:sp>
      <p:sp>
        <p:nvSpPr>
          <p:cNvPr id="96283" name="Line 27"/>
          <p:cNvSpPr>
            <a:spLocks noChangeShapeType="1"/>
          </p:cNvSpPr>
          <p:nvPr/>
        </p:nvSpPr>
        <p:spPr bwMode="auto">
          <a:xfrm flipV="1">
            <a:off x="1892300" y="2932113"/>
            <a:ext cx="0" cy="465137"/>
          </a:xfrm>
          <a:prstGeom prst="line">
            <a:avLst/>
          </a:prstGeom>
          <a:noFill/>
          <a:ln w="19050">
            <a:solidFill>
              <a:srgbClr val="FF3300"/>
            </a:solidFill>
            <a:round/>
            <a:headEnd/>
            <a:tailEnd/>
          </a:ln>
          <a:effectLst/>
        </p:spPr>
        <p:txBody>
          <a:bodyPr wrap="none" anchor="ctr"/>
          <a:lstStyle/>
          <a:p>
            <a:endParaRPr lang="en-US"/>
          </a:p>
        </p:txBody>
      </p:sp>
      <p:sp>
        <p:nvSpPr>
          <p:cNvPr id="96284" name="Line 28"/>
          <p:cNvSpPr>
            <a:spLocks noChangeShapeType="1"/>
          </p:cNvSpPr>
          <p:nvPr/>
        </p:nvSpPr>
        <p:spPr bwMode="auto">
          <a:xfrm flipV="1">
            <a:off x="3470275" y="2922588"/>
            <a:ext cx="0" cy="465137"/>
          </a:xfrm>
          <a:prstGeom prst="line">
            <a:avLst/>
          </a:prstGeom>
          <a:noFill/>
          <a:ln w="19050">
            <a:solidFill>
              <a:srgbClr val="FF3300"/>
            </a:solidFill>
            <a:round/>
            <a:headEnd/>
            <a:tailEnd/>
          </a:ln>
          <a:effectLst/>
        </p:spPr>
        <p:txBody>
          <a:bodyPr wrap="none" anchor="ctr"/>
          <a:lstStyle/>
          <a:p>
            <a:endParaRPr lang="en-US"/>
          </a:p>
        </p:txBody>
      </p:sp>
      <p:sp>
        <p:nvSpPr>
          <p:cNvPr id="96285" name="Line 29"/>
          <p:cNvSpPr>
            <a:spLocks noChangeShapeType="1"/>
          </p:cNvSpPr>
          <p:nvPr/>
        </p:nvSpPr>
        <p:spPr bwMode="auto">
          <a:xfrm>
            <a:off x="1490663" y="4137025"/>
            <a:ext cx="5368925" cy="0"/>
          </a:xfrm>
          <a:prstGeom prst="line">
            <a:avLst/>
          </a:prstGeom>
          <a:noFill/>
          <a:ln w="19050">
            <a:solidFill>
              <a:schemeClr val="tx1"/>
            </a:solidFill>
            <a:round/>
            <a:headEnd/>
            <a:tailEnd/>
          </a:ln>
          <a:effectLst/>
        </p:spPr>
        <p:txBody>
          <a:bodyPr wrap="none" anchor="ctr"/>
          <a:lstStyle/>
          <a:p>
            <a:endParaRPr lang="en-US"/>
          </a:p>
        </p:txBody>
      </p:sp>
      <p:sp>
        <p:nvSpPr>
          <p:cNvPr id="96286" name="Line 30"/>
          <p:cNvSpPr>
            <a:spLocks noChangeShapeType="1"/>
          </p:cNvSpPr>
          <p:nvPr/>
        </p:nvSpPr>
        <p:spPr bwMode="auto">
          <a:xfrm flipV="1">
            <a:off x="3800475" y="2930525"/>
            <a:ext cx="0" cy="465138"/>
          </a:xfrm>
          <a:prstGeom prst="line">
            <a:avLst/>
          </a:prstGeom>
          <a:noFill/>
          <a:ln w="19050">
            <a:solidFill>
              <a:srgbClr val="FF3300"/>
            </a:solidFill>
            <a:round/>
            <a:headEnd/>
            <a:tailEnd/>
          </a:ln>
          <a:effectLst/>
        </p:spPr>
        <p:txBody>
          <a:bodyPr wrap="none" anchor="ctr"/>
          <a:lstStyle/>
          <a:p>
            <a:endParaRPr lang="en-US"/>
          </a:p>
        </p:txBody>
      </p:sp>
      <p:sp>
        <p:nvSpPr>
          <p:cNvPr id="96287" name="Line 31"/>
          <p:cNvSpPr>
            <a:spLocks noChangeShapeType="1"/>
          </p:cNvSpPr>
          <p:nvPr/>
        </p:nvSpPr>
        <p:spPr bwMode="auto">
          <a:xfrm>
            <a:off x="1509713" y="4727575"/>
            <a:ext cx="5335587" cy="0"/>
          </a:xfrm>
          <a:prstGeom prst="line">
            <a:avLst/>
          </a:prstGeom>
          <a:noFill/>
          <a:ln w="19050">
            <a:solidFill>
              <a:schemeClr val="tx1"/>
            </a:solidFill>
            <a:round/>
            <a:headEnd/>
            <a:tailEnd/>
          </a:ln>
          <a:effectLst/>
        </p:spPr>
        <p:txBody>
          <a:bodyPr wrap="none" anchor="ctr"/>
          <a:lstStyle/>
          <a:p>
            <a:endParaRPr lang="en-US"/>
          </a:p>
        </p:txBody>
      </p:sp>
      <p:sp>
        <p:nvSpPr>
          <p:cNvPr id="96288" name="Freeform 32"/>
          <p:cNvSpPr>
            <a:spLocks/>
          </p:cNvSpPr>
          <p:nvPr/>
        </p:nvSpPr>
        <p:spPr bwMode="auto">
          <a:xfrm>
            <a:off x="1690688" y="5168900"/>
            <a:ext cx="679450" cy="157163"/>
          </a:xfrm>
          <a:custGeom>
            <a:avLst/>
            <a:gdLst/>
            <a:ahLst/>
            <a:cxnLst>
              <a:cxn ang="0">
                <a:pos x="0" y="99"/>
              </a:cxn>
              <a:cxn ang="0">
                <a:pos x="37" y="88"/>
              </a:cxn>
              <a:cxn ang="0">
                <a:pos x="64" y="62"/>
              </a:cxn>
              <a:cxn ang="0">
                <a:pos x="85" y="30"/>
              </a:cxn>
              <a:cxn ang="0">
                <a:pos x="117" y="3"/>
              </a:cxn>
              <a:cxn ang="0">
                <a:pos x="165" y="14"/>
              </a:cxn>
              <a:cxn ang="0">
                <a:pos x="213" y="35"/>
              </a:cxn>
              <a:cxn ang="0">
                <a:pos x="266" y="56"/>
              </a:cxn>
              <a:cxn ang="0">
                <a:pos x="320" y="88"/>
              </a:cxn>
              <a:cxn ang="0">
                <a:pos x="362" y="99"/>
              </a:cxn>
            </a:cxnLst>
            <a:rect l="0" t="0" r="r" b="b"/>
            <a:pathLst>
              <a:path w="362" h="99">
                <a:moveTo>
                  <a:pt x="0" y="99"/>
                </a:moveTo>
                <a:cubicBezTo>
                  <a:pt x="13" y="96"/>
                  <a:pt x="26" y="94"/>
                  <a:pt x="37" y="88"/>
                </a:cubicBezTo>
                <a:cubicBezTo>
                  <a:pt x="48" y="82"/>
                  <a:pt x="56" y="72"/>
                  <a:pt x="64" y="62"/>
                </a:cubicBezTo>
                <a:cubicBezTo>
                  <a:pt x="72" y="52"/>
                  <a:pt x="76" y="40"/>
                  <a:pt x="85" y="30"/>
                </a:cubicBezTo>
                <a:cubicBezTo>
                  <a:pt x="94" y="20"/>
                  <a:pt x="104" y="6"/>
                  <a:pt x="117" y="3"/>
                </a:cubicBezTo>
                <a:cubicBezTo>
                  <a:pt x="130" y="0"/>
                  <a:pt x="149" y="9"/>
                  <a:pt x="165" y="14"/>
                </a:cubicBezTo>
                <a:cubicBezTo>
                  <a:pt x="181" y="19"/>
                  <a:pt x="196" y="28"/>
                  <a:pt x="213" y="35"/>
                </a:cubicBezTo>
                <a:cubicBezTo>
                  <a:pt x="230" y="42"/>
                  <a:pt x="248" y="47"/>
                  <a:pt x="266" y="56"/>
                </a:cubicBezTo>
                <a:cubicBezTo>
                  <a:pt x="284" y="65"/>
                  <a:pt x="304" y="81"/>
                  <a:pt x="320" y="88"/>
                </a:cubicBezTo>
                <a:cubicBezTo>
                  <a:pt x="336" y="95"/>
                  <a:pt x="349" y="97"/>
                  <a:pt x="362" y="99"/>
                </a:cubicBezTo>
              </a:path>
            </a:pathLst>
          </a:custGeom>
          <a:noFill/>
          <a:ln w="19050" cmpd="sng">
            <a:solidFill>
              <a:schemeClr val="tx1"/>
            </a:solidFill>
            <a:round/>
            <a:headEnd/>
            <a:tailEnd/>
          </a:ln>
          <a:effectLst/>
        </p:spPr>
        <p:txBody>
          <a:bodyPr wrap="none" anchor="ctr"/>
          <a:lstStyle/>
          <a:p>
            <a:endParaRPr lang="en-US"/>
          </a:p>
        </p:txBody>
      </p:sp>
      <p:sp>
        <p:nvSpPr>
          <p:cNvPr id="96289" name="Line 33"/>
          <p:cNvSpPr>
            <a:spLocks noChangeShapeType="1"/>
          </p:cNvSpPr>
          <p:nvPr/>
        </p:nvSpPr>
        <p:spPr bwMode="auto">
          <a:xfrm>
            <a:off x="2360613" y="5318125"/>
            <a:ext cx="1066800" cy="0"/>
          </a:xfrm>
          <a:prstGeom prst="line">
            <a:avLst/>
          </a:prstGeom>
          <a:noFill/>
          <a:ln w="19050">
            <a:solidFill>
              <a:schemeClr val="tx1"/>
            </a:solidFill>
            <a:round/>
            <a:headEnd/>
            <a:tailEnd/>
          </a:ln>
          <a:effectLst/>
        </p:spPr>
        <p:txBody>
          <a:bodyPr wrap="none" anchor="ctr"/>
          <a:lstStyle/>
          <a:p>
            <a:endParaRPr lang="en-US"/>
          </a:p>
        </p:txBody>
      </p:sp>
      <p:sp>
        <p:nvSpPr>
          <p:cNvPr id="96290" name="Line 34"/>
          <p:cNvSpPr>
            <a:spLocks noChangeShapeType="1"/>
          </p:cNvSpPr>
          <p:nvPr/>
        </p:nvSpPr>
        <p:spPr bwMode="auto">
          <a:xfrm>
            <a:off x="4676775" y="5324475"/>
            <a:ext cx="1119188" cy="0"/>
          </a:xfrm>
          <a:prstGeom prst="line">
            <a:avLst/>
          </a:prstGeom>
          <a:noFill/>
          <a:ln w="19050">
            <a:solidFill>
              <a:schemeClr val="tx1"/>
            </a:solidFill>
            <a:round/>
            <a:headEnd/>
            <a:tailEnd/>
          </a:ln>
          <a:effectLst/>
        </p:spPr>
        <p:txBody>
          <a:bodyPr wrap="none" anchor="ctr"/>
          <a:lstStyle/>
          <a:p>
            <a:endParaRPr lang="en-US"/>
          </a:p>
        </p:txBody>
      </p:sp>
      <p:sp>
        <p:nvSpPr>
          <p:cNvPr id="96291" name="Text Box 35"/>
          <p:cNvSpPr txBox="1">
            <a:spLocks noChangeArrowheads="1"/>
          </p:cNvSpPr>
          <p:nvPr/>
        </p:nvSpPr>
        <p:spPr bwMode="auto">
          <a:xfrm>
            <a:off x="3995738" y="5737225"/>
            <a:ext cx="712787" cy="366713"/>
          </a:xfrm>
          <a:prstGeom prst="rect">
            <a:avLst/>
          </a:prstGeom>
          <a:noFill/>
          <a:ln w="9525">
            <a:noFill/>
            <a:miter lim="800000"/>
            <a:headEnd/>
            <a:tailEnd/>
          </a:ln>
          <a:effectLst/>
        </p:spPr>
        <p:txBody>
          <a:bodyPr wrap="none">
            <a:spAutoFit/>
          </a:bodyPr>
          <a:lstStyle/>
          <a:p>
            <a:pPr eaLnBrk="0" hangingPunct="0"/>
            <a:r>
              <a:rPr lang="en-US" altLang="zh-CN" b="1">
                <a:latin typeface="Comic Sans MS" pitchFamily="66" charset="0"/>
              </a:rPr>
              <a:t>Time</a:t>
            </a:r>
          </a:p>
        </p:txBody>
      </p:sp>
      <p:sp>
        <p:nvSpPr>
          <p:cNvPr id="96292" name="Text Box 36"/>
          <p:cNvSpPr txBox="1">
            <a:spLocks noChangeArrowheads="1"/>
          </p:cNvSpPr>
          <p:nvPr/>
        </p:nvSpPr>
        <p:spPr bwMode="auto">
          <a:xfrm rot="-5400000">
            <a:off x="-585787" y="3938588"/>
            <a:ext cx="3065462" cy="366712"/>
          </a:xfrm>
          <a:prstGeom prst="rect">
            <a:avLst/>
          </a:prstGeom>
          <a:noFill/>
          <a:ln w="9525">
            <a:noFill/>
            <a:miter lim="800000"/>
            <a:headEnd/>
            <a:tailEnd/>
          </a:ln>
          <a:effectLst/>
        </p:spPr>
        <p:txBody>
          <a:bodyPr wrap="none">
            <a:spAutoFit/>
          </a:bodyPr>
          <a:lstStyle/>
          <a:p>
            <a:pPr eaLnBrk="0" hangingPunct="0"/>
            <a:r>
              <a:rPr lang="en-US" altLang="zh-CN" b="1">
                <a:latin typeface="Comic Sans MS" pitchFamily="66" charset="0"/>
              </a:rPr>
              <a:t>Membrane Potential  (mV)</a:t>
            </a:r>
          </a:p>
        </p:txBody>
      </p:sp>
      <p:sp>
        <p:nvSpPr>
          <p:cNvPr id="96293" name="Text Box 37"/>
          <p:cNvSpPr txBox="1">
            <a:spLocks noChangeArrowheads="1"/>
          </p:cNvSpPr>
          <p:nvPr/>
        </p:nvSpPr>
        <p:spPr bwMode="auto">
          <a:xfrm>
            <a:off x="5867400" y="5943600"/>
            <a:ext cx="2501900" cy="641350"/>
          </a:xfrm>
          <a:prstGeom prst="rect">
            <a:avLst/>
          </a:prstGeom>
          <a:noFill/>
          <a:ln w="9525">
            <a:noFill/>
            <a:miter lim="800000"/>
            <a:headEnd/>
            <a:tailEnd/>
          </a:ln>
          <a:effectLst/>
        </p:spPr>
        <p:txBody>
          <a:bodyPr wrap="none">
            <a:spAutoFit/>
          </a:bodyPr>
          <a:lstStyle/>
          <a:p>
            <a:pPr eaLnBrk="0" hangingPunct="0"/>
            <a:r>
              <a:rPr lang="en-US" altLang="zh-CN" b="1">
                <a:latin typeface="Comic Sans MS" pitchFamily="66" charset="0"/>
              </a:rPr>
              <a:t> </a:t>
            </a:r>
            <a:r>
              <a:rPr lang="en-US" altLang="zh-CN" b="1">
                <a:solidFill>
                  <a:srgbClr val="FF3300"/>
                </a:solidFill>
                <a:latin typeface="Comic Sans MS" pitchFamily="66" charset="0"/>
              </a:rPr>
              <a:t>Temporal &amp;</a:t>
            </a:r>
            <a:r>
              <a:rPr lang="en-US" altLang="zh-CN" b="1">
                <a:latin typeface="Comic Sans MS" pitchFamily="66" charset="0"/>
              </a:rPr>
              <a:t> </a:t>
            </a:r>
            <a:r>
              <a:rPr lang="en-US" altLang="zh-CN" b="1">
                <a:solidFill>
                  <a:srgbClr val="FF3300"/>
                </a:solidFill>
                <a:latin typeface="Comic Sans MS" pitchFamily="66" charset="0"/>
              </a:rPr>
              <a:t>Spatial </a:t>
            </a:r>
          </a:p>
          <a:p>
            <a:pPr eaLnBrk="0" hangingPunct="0"/>
            <a:r>
              <a:rPr lang="en-US" altLang="zh-CN" b="1">
                <a:solidFill>
                  <a:srgbClr val="FF3300"/>
                </a:solidFill>
                <a:latin typeface="Comic Sans MS" pitchFamily="66" charset="0"/>
              </a:rPr>
              <a:t>       Summation</a:t>
            </a:r>
            <a:endParaRPr lang="en-US" altLang="zh-CN" b="1">
              <a:latin typeface="Comic Sans MS" pitchFamily="66" charset="0"/>
            </a:endParaRPr>
          </a:p>
        </p:txBody>
      </p:sp>
      <p:sp>
        <p:nvSpPr>
          <p:cNvPr id="96294" name="Line 38"/>
          <p:cNvSpPr>
            <a:spLocks noChangeShapeType="1"/>
          </p:cNvSpPr>
          <p:nvPr/>
        </p:nvSpPr>
        <p:spPr bwMode="auto">
          <a:xfrm flipH="1" flipV="1">
            <a:off x="6577013" y="5413375"/>
            <a:ext cx="266700" cy="546100"/>
          </a:xfrm>
          <a:prstGeom prst="line">
            <a:avLst/>
          </a:prstGeom>
          <a:noFill/>
          <a:ln w="28575">
            <a:solidFill>
              <a:srgbClr val="FF3300"/>
            </a:solidFill>
            <a:round/>
            <a:headEnd/>
            <a:tailEnd type="triangle" w="med" len="med"/>
          </a:ln>
          <a:effectLst/>
        </p:spPr>
        <p:txBody>
          <a:bodyPr wrap="none" anchor="ctr"/>
          <a:lstStyle/>
          <a:p>
            <a:endParaRPr lang="en-US"/>
          </a:p>
        </p:txBody>
      </p:sp>
      <p:sp>
        <p:nvSpPr>
          <p:cNvPr id="96295" name="Text Box 39"/>
          <p:cNvSpPr txBox="1">
            <a:spLocks noChangeArrowheads="1"/>
          </p:cNvSpPr>
          <p:nvPr/>
        </p:nvSpPr>
        <p:spPr bwMode="auto">
          <a:xfrm>
            <a:off x="2217738" y="5889625"/>
            <a:ext cx="1355725" cy="641350"/>
          </a:xfrm>
          <a:prstGeom prst="rect">
            <a:avLst/>
          </a:prstGeom>
          <a:noFill/>
          <a:ln w="9525">
            <a:noFill/>
            <a:miter lim="800000"/>
            <a:headEnd/>
            <a:tailEnd/>
          </a:ln>
          <a:effectLst/>
        </p:spPr>
        <p:txBody>
          <a:bodyPr wrap="none">
            <a:spAutoFit/>
          </a:bodyPr>
          <a:lstStyle/>
          <a:p>
            <a:pPr eaLnBrk="0" hangingPunct="0"/>
            <a:r>
              <a:rPr lang="en-US" altLang="zh-CN" b="1">
                <a:solidFill>
                  <a:srgbClr val="FF3300"/>
                </a:solidFill>
                <a:latin typeface="Comic Sans MS" pitchFamily="66" charset="0"/>
              </a:rPr>
              <a:t>Temporal </a:t>
            </a:r>
          </a:p>
          <a:p>
            <a:pPr eaLnBrk="0" hangingPunct="0"/>
            <a:r>
              <a:rPr lang="en-US" altLang="zh-CN" b="1">
                <a:solidFill>
                  <a:srgbClr val="FF3300"/>
                </a:solidFill>
                <a:latin typeface="Comic Sans MS" pitchFamily="66" charset="0"/>
              </a:rPr>
              <a:t>Summation</a:t>
            </a:r>
            <a:endParaRPr lang="en-US" altLang="zh-CN" b="1">
              <a:latin typeface="Comic Sans MS" pitchFamily="66" charset="0"/>
            </a:endParaRPr>
          </a:p>
        </p:txBody>
      </p:sp>
      <p:sp>
        <p:nvSpPr>
          <p:cNvPr id="96296" name="Line 40"/>
          <p:cNvSpPr>
            <a:spLocks noChangeShapeType="1"/>
          </p:cNvSpPr>
          <p:nvPr/>
        </p:nvSpPr>
        <p:spPr bwMode="auto">
          <a:xfrm flipV="1">
            <a:off x="3198813" y="5387975"/>
            <a:ext cx="266700" cy="546100"/>
          </a:xfrm>
          <a:prstGeom prst="line">
            <a:avLst/>
          </a:prstGeom>
          <a:noFill/>
          <a:ln w="28575">
            <a:solidFill>
              <a:srgbClr val="FF3300"/>
            </a:solidFill>
            <a:round/>
            <a:headEnd/>
            <a:tailEnd type="triangle" w="med" len="med"/>
          </a:ln>
          <a:effectLst/>
        </p:spPr>
        <p:txBody>
          <a:bodyPr wrap="none" anchor="ctr"/>
          <a:lstStyle/>
          <a:p>
            <a:endParaRPr lang="en-US"/>
          </a:p>
        </p:txBody>
      </p:sp>
      <p:sp>
        <p:nvSpPr>
          <p:cNvPr id="96297" name="Freeform 41"/>
          <p:cNvSpPr>
            <a:spLocks/>
          </p:cNvSpPr>
          <p:nvPr/>
        </p:nvSpPr>
        <p:spPr bwMode="auto">
          <a:xfrm>
            <a:off x="3414713" y="5033963"/>
            <a:ext cx="1308100" cy="290512"/>
          </a:xfrm>
          <a:custGeom>
            <a:avLst/>
            <a:gdLst/>
            <a:ahLst/>
            <a:cxnLst>
              <a:cxn ang="0">
                <a:pos x="0" y="175"/>
              </a:cxn>
              <a:cxn ang="0">
                <a:pos x="40" y="87"/>
              </a:cxn>
              <a:cxn ang="0">
                <a:pos x="120" y="87"/>
              </a:cxn>
              <a:cxn ang="0">
                <a:pos x="192" y="111"/>
              </a:cxn>
              <a:cxn ang="0">
                <a:pos x="224" y="15"/>
              </a:cxn>
              <a:cxn ang="0">
                <a:pos x="328" y="23"/>
              </a:cxn>
              <a:cxn ang="0">
                <a:pos x="448" y="87"/>
              </a:cxn>
              <a:cxn ang="0">
                <a:pos x="600" y="143"/>
              </a:cxn>
              <a:cxn ang="0">
                <a:pos x="824" y="183"/>
              </a:cxn>
            </a:cxnLst>
            <a:rect l="0" t="0" r="r" b="b"/>
            <a:pathLst>
              <a:path w="824" h="183">
                <a:moveTo>
                  <a:pt x="0" y="175"/>
                </a:moveTo>
                <a:cubicBezTo>
                  <a:pt x="10" y="138"/>
                  <a:pt x="20" y="102"/>
                  <a:pt x="40" y="87"/>
                </a:cubicBezTo>
                <a:cubicBezTo>
                  <a:pt x="60" y="72"/>
                  <a:pt x="95" y="83"/>
                  <a:pt x="120" y="87"/>
                </a:cubicBezTo>
                <a:cubicBezTo>
                  <a:pt x="145" y="91"/>
                  <a:pt x="175" y="123"/>
                  <a:pt x="192" y="111"/>
                </a:cubicBezTo>
                <a:cubicBezTo>
                  <a:pt x="209" y="99"/>
                  <a:pt x="201" y="30"/>
                  <a:pt x="224" y="15"/>
                </a:cubicBezTo>
                <a:cubicBezTo>
                  <a:pt x="247" y="0"/>
                  <a:pt x="291" y="11"/>
                  <a:pt x="328" y="23"/>
                </a:cubicBezTo>
                <a:cubicBezTo>
                  <a:pt x="365" y="35"/>
                  <a:pt x="403" y="67"/>
                  <a:pt x="448" y="87"/>
                </a:cubicBezTo>
                <a:cubicBezTo>
                  <a:pt x="493" y="107"/>
                  <a:pt x="537" y="127"/>
                  <a:pt x="600" y="143"/>
                </a:cubicBezTo>
                <a:cubicBezTo>
                  <a:pt x="663" y="159"/>
                  <a:pt x="788" y="178"/>
                  <a:pt x="824" y="183"/>
                </a:cubicBezTo>
              </a:path>
            </a:pathLst>
          </a:custGeom>
          <a:noFill/>
          <a:ln w="19050" cmpd="sng">
            <a:solidFill>
              <a:schemeClr val="tx1"/>
            </a:solidFill>
            <a:round/>
            <a:headEnd/>
            <a:tailEnd/>
          </a:ln>
          <a:effectLst/>
        </p:spPr>
        <p:txBody>
          <a:bodyPr wrap="none" anchor="ctr"/>
          <a:lstStyle/>
          <a:p>
            <a:endParaRPr lang="en-US"/>
          </a:p>
        </p:txBody>
      </p:sp>
      <p:sp>
        <p:nvSpPr>
          <p:cNvPr id="96298" name="Freeform 42"/>
          <p:cNvSpPr>
            <a:spLocks/>
          </p:cNvSpPr>
          <p:nvPr/>
        </p:nvSpPr>
        <p:spPr bwMode="auto">
          <a:xfrm>
            <a:off x="3706813" y="5197475"/>
            <a:ext cx="1016000" cy="128588"/>
          </a:xfrm>
          <a:custGeom>
            <a:avLst/>
            <a:gdLst/>
            <a:ahLst/>
            <a:cxnLst>
              <a:cxn ang="0">
                <a:pos x="0" y="0"/>
              </a:cxn>
              <a:cxn ang="0">
                <a:pos x="88" y="40"/>
              </a:cxn>
              <a:cxn ang="0">
                <a:pos x="192" y="72"/>
              </a:cxn>
              <a:cxn ang="0">
                <a:pos x="328" y="80"/>
              </a:cxn>
              <a:cxn ang="0">
                <a:pos x="528" y="80"/>
              </a:cxn>
              <a:cxn ang="0">
                <a:pos x="624" y="80"/>
              </a:cxn>
            </a:cxnLst>
            <a:rect l="0" t="0" r="r" b="b"/>
            <a:pathLst>
              <a:path w="640" h="81">
                <a:moveTo>
                  <a:pt x="0" y="0"/>
                </a:moveTo>
                <a:cubicBezTo>
                  <a:pt x="28" y="14"/>
                  <a:pt x="56" y="28"/>
                  <a:pt x="88" y="40"/>
                </a:cubicBezTo>
                <a:cubicBezTo>
                  <a:pt x="120" y="52"/>
                  <a:pt x="152" y="65"/>
                  <a:pt x="192" y="72"/>
                </a:cubicBezTo>
                <a:cubicBezTo>
                  <a:pt x="232" y="79"/>
                  <a:pt x="272" y="79"/>
                  <a:pt x="328" y="80"/>
                </a:cubicBezTo>
                <a:cubicBezTo>
                  <a:pt x="384" y="81"/>
                  <a:pt x="479" y="80"/>
                  <a:pt x="528" y="80"/>
                </a:cubicBezTo>
                <a:cubicBezTo>
                  <a:pt x="577" y="80"/>
                  <a:pt x="640" y="75"/>
                  <a:pt x="624" y="80"/>
                </a:cubicBezTo>
              </a:path>
            </a:pathLst>
          </a:custGeom>
          <a:noFill/>
          <a:ln w="19050" cap="flat" cmpd="sng">
            <a:solidFill>
              <a:schemeClr val="tx1"/>
            </a:solidFill>
            <a:prstDash val="sysDot"/>
            <a:round/>
            <a:headEnd/>
            <a:tailEnd/>
          </a:ln>
          <a:effectLst/>
        </p:spPr>
        <p:txBody>
          <a:bodyPr wrap="none" anchor="ctr"/>
          <a:lstStyle/>
          <a:p>
            <a:endParaRPr lang="en-US"/>
          </a:p>
        </p:txBody>
      </p:sp>
      <p:sp>
        <p:nvSpPr>
          <p:cNvPr id="96299" name="Line 43"/>
          <p:cNvSpPr>
            <a:spLocks noChangeShapeType="1"/>
          </p:cNvSpPr>
          <p:nvPr/>
        </p:nvSpPr>
        <p:spPr bwMode="auto">
          <a:xfrm flipV="1">
            <a:off x="5830888" y="2909888"/>
            <a:ext cx="0" cy="465137"/>
          </a:xfrm>
          <a:prstGeom prst="line">
            <a:avLst/>
          </a:prstGeom>
          <a:noFill/>
          <a:ln w="19050">
            <a:solidFill>
              <a:srgbClr val="FF3300"/>
            </a:solidFill>
            <a:round/>
            <a:headEnd/>
            <a:tailEnd/>
          </a:ln>
          <a:effectLst/>
        </p:spPr>
        <p:txBody>
          <a:bodyPr wrap="none" anchor="ctr"/>
          <a:lstStyle/>
          <a:p>
            <a:endParaRPr lang="en-US"/>
          </a:p>
        </p:txBody>
      </p:sp>
      <p:sp>
        <p:nvSpPr>
          <p:cNvPr id="96300" name="Line 44"/>
          <p:cNvSpPr>
            <a:spLocks noChangeShapeType="1"/>
          </p:cNvSpPr>
          <p:nvPr/>
        </p:nvSpPr>
        <p:spPr bwMode="auto">
          <a:xfrm flipV="1">
            <a:off x="6162675" y="2917825"/>
            <a:ext cx="0" cy="465138"/>
          </a:xfrm>
          <a:prstGeom prst="line">
            <a:avLst/>
          </a:prstGeom>
          <a:noFill/>
          <a:ln w="19050">
            <a:solidFill>
              <a:srgbClr val="FF3300"/>
            </a:solidFill>
            <a:round/>
            <a:headEnd/>
            <a:tailEnd/>
          </a:ln>
          <a:effectLst/>
        </p:spPr>
        <p:txBody>
          <a:bodyPr wrap="none" anchor="ctr"/>
          <a:lstStyle/>
          <a:p>
            <a:endParaRPr lang="en-US"/>
          </a:p>
        </p:txBody>
      </p:sp>
      <p:sp>
        <p:nvSpPr>
          <p:cNvPr id="96301" name="Line 45"/>
          <p:cNvSpPr>
            <a:spLocks noChangeShapeType="1"/>
          </p:cNvSpPr>
          <p:nvPr/>
        </p:nvSpPr>
        <p:spPr bwMode="auto">
          <a:xfrm flipV="1">
            <a:off x="6157913" y="4219575"/>
            <a:ext cx="0" cy="465138"/>
          </a:xfrm>
          <a:prstGeom prst="line">
            <a:avLst/>
          </a:prstGeom>
          <a:noFill/>
          <a:ln w="19050">
            <a:solidFill>
              <a:schemeClr val="accent1"/>
            </a:solidFill>
            <a:round/>
            <a:headEnd/>
            <a:tailEnd/>
          </a:ln>
          <a:effectLst/>
        </p:spPr>
        <p:txBody>
          <a:bodyPr wrap="none" anchor="ctr"/>
          <a:lstStyle/>
          <a:p>
            <a:endParaRPr lang="en-US"/>
          </a:p>
        </p:txBody>
      </p:sp>
      <p:sp>
        <p:nvSpPr>
          <p:cNvPr id="96302" name="Freeform 46"/>
          <p:cNvSpPr>
            <a:spLocks/>
          </p:cNvSpPr>
          <p:nvPr/>
        </p:nvSpPr>
        <p:spPr bwMode="auto">
          <a:xfrm>
            <a:off x="5827713" y="5097463"/>
            <a:ext cx="1181100" cy="227012"/>
          </a:xfrm>
          <a:custGeom>
            <a:avLst/>
            <a:gdLst/>
            <a:ahLst/>
            <a:cxnLst>
              <a:cxn ang="0">
                <a:pos x="0" y="143"/>
              </a:cxn>
              <a:cxn ang="0">
                <a:pos x="48" y="23"/>
              </a:cxn>
              <a:cxn ang="0">
                <a:pos x="120" y="7"/>
              </a:cxn>
              <a:cxn ang="0">
                <a:pos x="208" y="47"/>
              </a:cxn>
              <a:cxn ang="0">
                <a:pos x="312" y="95"/>
              </a:cxn>
              <a:cxn ang="0">
                <a:pos x="440" y="135"/>
              </a:cxn>
              <a:cxn ang="0">
                <a:pos x="568" y="135"/>
              </a:cxn>
              <a:cxn ang="0">
                <a:pos x="744" y="135"/>
              </a:cxn>
            </a:cxnLst>
            <a:rect l="0" t="0" r="r" b="b"/>
            <a:pathLst>
              <a:path w="744" h="143">
                <a:moveTo>
                  <a:pt x="0" y="143"/>
                </a:moveTo>
                <a:cubicBezTo>
                  <a:pt x="14" y="94"/>
                  <a:pt x="28" y="46"/>
                  <a:pt x="48" y="23"/>
                </a:cubicBezTo>
                <a:cubicBezTo>
                  <a:pt x="68" y="0"/>
                  <a:pt x="93" y="3"/>
                  <a:pt x="120" y="7"/>
                </a:cubicBezTo>
                <a:cubicBezTo>
                  <a:pt x="147" y="11"/>
                  <a:pt x="176" y="32"/>
                  <a:pt x="208" y="47"/>
                </a:cubicBezTo>
                <a:cubicBezTo>
                  <a:pt x="240" y="62"/>
                  <a:pt x="273" y="80"/>
                  <a:pt x="312" y="95"/>
                </a:cubicBezTo>
                <a:cubicBezTo>
                  <a:pt x="351" y="110"/>
                  <a:pt x="397" y="128"/>
                  <a:pt x="440" y="135"/>
                </a:cubicBezTo>
                <a:cubicBezTo>
                  <a:pt x="483" y="142"/>
                  <a:pt x="517" y="135"/>
                  <a:pt x="568" y="135"/>
                </a:cubicBezTo>
                <a:cubicBezTo>
                  <a:pt x="619" y="135"/>
                  <a:pt x="712" y="135"/>
                  <a:pt x="744" y="135"/>
                </a:cubicBezTo>
              </a:path>
            </a:pathLst>
          </a:custGeom>
          <a:noFill/>
          <a:ln w="19050" cmpd="sng">
            <a:solidFill>
              <a:schemeClr val="tx1"/>
            </a:solidFill>
            <a:round/>
            <a:headEnd/>
            <a:tailEnd/>
          </a:ln>
          <a:effectLst/>
        </p:spPr>
        <p:txBody>
          <a:bodyPr wrap="none" anchor="ctr"/>
          <a:lstStyle/>
          <a:p>
            <a:endParaRPr lang="en-US"/>
          </a:p>
        </p:txBody>
      </p:sp>
      <p:sp>
        <p:nvSpPr>
          <p:cNvPr id="96303" name="Text Box 47"/>
          <p:cNvSpPr txBox="1">
            <a:spLocks noChangeArrowheads="1"/>
          </p:cNvSpPr>
          <p:nvPr/>
        </p:nvSpPr>
        <p:spPr bwMode="auto">
          <a:xfrm>
            <a:off x="2243138" y="809625"/>
            <a:ext cx="311150" cy="366713"/>
          </a:xfrm>
          <a:prstGeom prst="rect">
            <a:avLst/>
          </a:prstGeom>
          <a:noFill/>
          <a:ln w="9525">
            <a:noFill/>
            <a:miter lim="800000"/>
            <a:headEnd/>
            <a:tailEnd/>
          </a:ln>
          <a:effectLst/>
        </p:spPr>
        <p:txBody>
          <a:bodyPr wrap="none">
            <a:spAutoFit/>
          </a:bodyPr>
          <a:lstStyle/>
          <a:p>
            <a:pPr eaLnBrk="0" hangingPunct="0"/>
            <a:r>
              <a:rPr lang="en-US" altLang="zh-CN" b="1">
                <a:latin typeface="Comic Sans MS" pitchFamily="66" charset="0"/>
              </a:rPr>
              <a:t>a</a:t>
            </a:r>
          </a:p>
        </p:txBody>
      </p:sp>
      <p:sp>
        <p:nvSpPr>
          <p:cNvPr id="96304" name="Text Box 48"/>
          <p:cNvSpPr txBox="1">
            <a:spLocks noChangeArrowheads="1"/>
          </p:cNvSpPr>
          <p:nvPr/>
        </p:nvSpPr>
        <p:spPr bwMode="auto">
          <a:xfrm>
            <a:off x="2192338" y="1343025"/>
            <a:ext cx="319087" cy="366713"/>
          </a:xfrm>
          <a:prstGeom prst="rect">
            <a:avLst/>
          </a:prstGeom>
          <a:noFill/>
          <a:ln w="9525">
            <a:noFill/>
            <a:miter lim="800000"/>
            <a:headEnd/>
            <a:tailEnd/>
          </a:ln>
          <a:effectLst/>
        </p:spPr>
        <p:txBody>
          <a:bodyPr wrap="none">
            <a:spAutoFit/>
          </a:bodyPr>
          <a:lstStyle/>
          <a:p>
            <a:pPr eaLnBrk="0" hangingPunct="0"/>
            <a:r>
              <a:rPr lang="en-US" altLang="zh-CN" b="1">
                <a:latin typeface="Comic Sans MS" pitchFamily="66" charset="0"/>
              </a:rPr>
              <a:t>b</a:t>
            </a:r>
          </a:p>
        </p:txBody>
      </p:sp>
      <p:sp>
        <p:nvSpPr>
          <p:cNvPr id="96305" name="Text Box 49"/>
          <p:cNvSpPr txBox="1">
            <a:spLocks noChangeArrowheads="1"/>
          </p:cNvSpPr>
          <p:nvPr/>
        </p:nvSpPr>
        <p:spPr bwMode="auto">
          <a:xfrm>
            <a:off x="2255838" y="1838325"/>
            <a:ext cx="301625" cy="366713"/>
          </a:xfrm>
          <a:prstGeom prst="rect">
            <a:avLst/>
          </a:prstGeom>
          <a:noFill/>
          <a:ln w="9525">
            <a:noFill/>
            <a:miter lim="800000"/>
            <a:headEnd/>
            <a:tailEnd/>
          </a:ln>
          <a:effectLst/>
        </p:spPr>
        <p:txBody>
          <a:bodyPr wrap="none">
            <a:spAutoFit/>
          </a:bodyPr>
          <a:lstStyle/>
          <a:p>
            <a:pPr eaLnBrk="0" hangingPunct="0"/>
            <a:r>
              <a:rPr lang="en-US" altLang="zh-CN" b="1">
                <a:latin typeface="Comic Sans MS" pitchFamily="66" charset="0"/>
              </a:rPr>
              <a:t>c</a:t>
            </a:r>
          </a:p>
        </p:txBody>
      </p:sp>
      <p:sp>
        <p:nvSpPr>
          <p:cNvPr id="96306" name="Text Box 50"/>
          <p:cNvSpPr txBox="1">
            <a:spLocks noChangeArrowheads="1"/>
          </p:cNvSpPr>
          <p:nvPr/>
        </p:nvSpPr>
        <p:spPr bwMode="auto">
          <a:xfrm>
            <a:off x="3719513" y="1323975"/>
            <a:ext cx="319087" cy="366713"/>
          </a:xfrm>
          <a:prstGeom prst="rect">
            <a:avLst/>
          </a:prstGeom>
          <a:noFill/>
          <a:ln w="9525">
            <a:noFill/>
            <a:miter lim="800000"/>
            <a:headEnd/>
            <a:tailEnd/>
          </a:ln>
          <a:effectLst/>
        </p:spPr>
        <p:txBody>
          <a:bodyPr wrap="none">
            <a:spAutoFit/>
          </a:bodyPr>
          <a:lstStyle/>
          <a:p>
            <a:pPr eaLnBrk="0" hangingPunct="0"/>
            <a:r>
              <a:rPr lang="en-US" altLang="zh-CN" b="1">
                <a:latin typeface="Comic Sans MS" pitchFamily="66" charset="0"/>
              </a:rPr>
              <a:t>d</a:t>
            </a:r>
          </a:p>
        </p:txBody>
      </p:sp>
      <p:sp>
        <p:nvSpPr>
          <p:cNvPr id="96307" name="Text Box 51"/>
          <p:cNvSpPr txBox="1">
            <a:spLocks noChangeArrowheads="1"/>
          </p:cNvSpPr>
          <p:nvPr/>
        </p:nvSpPr>
        <p:spPr bwMode="auto">
          <a:xfrm>
            <a:off x="1150938" y="3082925"/>
            <a:ext cx="311150" cy="366713"/>
          </a:xfrm>
          <a:prstGeom prst="rect">
            <a:avLst/>
          </a:prstGeom>
          <a:noFill/>
          <a:ln w="9525">
            <a:noFill/>
            <a:miter lim="800000"/>
            <a:headEnd/>
            <a:tailEnd/>
          </a:ln>
          <a:effectLst/>
        </p:spPr>
        <p:txBody>
          <a:bodyPr wrap="none">
            <a:spAutoFit/>
          </a:bodyPr>
          <a:lstStyle/>
          <a:p>
            <a:pPr eaLnBrk="0" hangingPunct="0"/>
            <a:r>
              <a:rPr lang="en-US" altLang="zh-CN" b="1">
                <a:latin typeface="Comic Sans MS" pitchFamily="66" charset="0"/>
              </a:rPr>
              <a:t>a</a:t>
            </a:r>
          </a:p>
        </p:txBody>
      </p:sp>
      <p:sp>
        <p:nvSpPr>
          <p:cNvPr id="96308" name="Text Box 52"/>
          <p:cNvSpPr txBox="1">
            <a:spLocks noChangeArrowheads="1"/>
          </p:cNvSpPr>
          <p:nvPr/>
        </p:nvSpPr>
        <p:spPr bwMode="auto">
          <a:xfrm>
            <a:off x="1150938" y="3870325"/>
            <a:ext cx="319087" cy="366713"/>
          </a:xfrm>
          <a:prstGeom prst="rect">
            <a:avLst/>
          </a:prstGeom>
          <a:noFill/>
          <a:ln w="9525">
            <a:noFill/>
            <a:miter lim="800000"/>
            <a:headEnd/>
            <a:tailEnd/>
          </a:ln>
          <a:effectLst/>
        </p:spPr>
        <p:txBody>
          <a:bodyPr wrap="none">
            <a:spAutoFit/>
          </a:bodyPr>
          <a:lstStyle/>
          <a:p>
            <a:pPr eaLnBrk="0" hangingPunct="0"/>
            <a:r>
              <a:rPr lang="en-US" altLang="zh-CN" b="1">
                <a:latin typeface="Comic Sans MS" pitchFamily="66" charset="0"/>
              </a:rPr>
              <a:t>b</a:t>
            </a:r>
          </a:p>
        </p:txBody>
      </p:sp>
      <p:sp>
        <p:nvSpPr>
          <p:cNvPr id="96309" name="Text Box 53"/>
          <p:cNvSpPr txBox="1">
            <a:spLocks noChangeArrowheads="1"/>
          </p:cNvSpPr>
          <p:nvPr/>
        </p:nvSpPr>
        <p:spPr bwMode="auto">
          <a:xfrm>
            <a:off x="1150938" y="4505325"/>
            <a:ext cx="301625" cy="366713"/>
          </a:xfrm>
          <a:prstGeom prst="rect">
            <a:avLst/>
          </a:prstGeom>
          <a:noFill/>
          <a:ln w="9525">
            <a:noFill/>
            <a:miter lim="800000"/>
            <a:headEnd/>
            <a:tailEnd/>
          </a:ln>
          <a:effectLst/>
        </p:spPr>
        <p:txBody>
          <a:bodyPr wrap="none">
            <a:spAutoFit/>
          </a:bodyPr>
          <a:lstStyle/>
          <a:p>
            <a:pPr eaLnBrk="0" hangingPunct="0"/>
            <a:r>
              <a:rPr lang="en-US" altLang="zh-CN" b="1">
                <a:latin typeface="Comic Sans MS" pitchFamily="66" charset="0"/>
              </a:rPr>
              <a:t>c</a:t>
            </a:r>
          </a:p>
        </p:txBody>
      </p:sp>
      <p:sp>
        <p:nvSpPr>
          <p:cNvPr id="96310" name="Text Box 54"/>
          <p:cNvSpPr txBox="1">
            <a:spLocks noChangeArrowheads="1"/>
          </p:cNvSpPr>
          <p:nvPr/>
        </p:nvSpPr>
        <p:spPr bwMode="auto">
          <a:xfrm>
            <a:off x="1150938" y="5114925"/>
            <a:ext cx="319087" cy="366713"/>
          </a:xfrm>
          <a:prstGeom prst="rect">
            <a:avLst/>
          </a:prstGeom>
          <a:noFill/>
          <a:ln w="9525">
            <a:noFill/>
            <a:miter lim="800000"/>
            <a:headEnd/>
            <a:tailEnd/>
          </a:ln>
          <a:effectLst/>
        </p:spPr>
        <p:txBody>
          <a:bodyPr wrap="none">
            <a:spAutoFit/>
          </a:bodyPr>
          <a:lstStyle/>
          <a:p>
            <a:pPr eaLnBrk="0" hangingPunct="0"/>
            <a:r>
              <a:rPr lang="en-US" altLang="zh-CN" b="1">
                <a:latin typeface="Comic Sans MS" pitchFamily="66" charset="0"/>
              </a:rPr>
              <a:t>d</a:t>
            </a:r>
          </a:p>
        </p:txBody>
      </p:sp>
      <p:sp>
        <p:nvSpPr>
          <p:cNvPr id="55" name="Rectangle 54"/>
          <p:cNvSpPr/>
          <p:nvPr/>
        </p:nvSpPr>
        <p:spPr>
          <a:xfrm>
            <a:off x="4572000" y="1"/>
            <a:ext cx="5040560" cy="3847207"/>
          </a:xfrm>
          <a:prstGeom prst="rect">
            <a:avLst/>
          </a:prstGeom>
        </p:spPr>
        <p:txBody>
          <a:bodyPr wrap="square">
            <a:spAutoFit/>
          </a:bodyPr>
          <a:lstStyle/>
          <a:p>
            <a:pPr marL="990600" lvl="1" indent="-533400"/>
            <a:r>
              <a:rPr kumimoji="1" lang="en-US" altLang="zh-CN" sz="2800" b="1" dirty="0" smtClean="0">
                <a:solidFill>
                  <a:schemeClr val="accent5">
                    <a:lumMod val="50000"/>
                  </a:schemeClr>
                </a:solidFill>
                <a:latin typeface="Times New Roman" pitchFamily="18" charset="0"/>
              </a:rPr>
              <a:t>Local Response</a:t>
            </a:r>
            <a:endParaRPr kumimoji="1" lang="en-US" altLang="zh-CN" sz="2800" dirty="0" smtClean="0">
              <a:solidFill>
                <a:schemeClr val="accent5">
                  <a:lumMod val="50000"/>
                </a:schemeClr>
              </a:solidFill>
            </a:endParaRPr>
          </a:p>
          <a:p>
            <a:pPr marL="990600" lvl="1" indent="-533400">
              <a:buFont typeface="+mj-lt"/>
              <a:buAutoNum type="arabicPeriod"/>
            </a:pPr>
            <a:r>
              <a:rPr kumimoji="1" lang="en-US" altLang="zh-CN" sz="2800" dirty="0" smtClean="0">
                <a:solidFill>
                  <a:schemeClr val="accent5">
                    <a:lumMod val="50000"/>
                  </a:schemeClr>
                </a:solidFill>
              </a:rPr>
              <a:t>It s a graded potential</a:t>
            </a:r>
          </a:p>
          <a:p>
            <a:pPr marL="990600" lvl="1" indent="-533400">
              <a:buFont typeface="+mj-lt"/>
              <a:buAutoNum type="arabicPeriod"/>
            </a:pPr>
            <a:r>
              <a:rPr kumimoji="1" lang="en-US" altLang="zh-CN" sz="2800" dirty="0" smtClean="0">
                <a:solidFill>
                  <a:schemeClr val="accent5">
                    <a:lumMod val="50000"/>
                  </a:schemeClr>
                </a:solidFill>
              </a:rPr>
              <a:t>Its propagation is electronic conduction</a:t>
            </a:r>
          </a:p>
          <a:p>
            <a:pPr marL="990600" lvl="1" indent="-533400">
              <a:buFont typeface="+mj-lt"/>
              <a:buAutoNum type="arabicPeriod"/>
            </a:pPr>
            <a:r>
              <a:rPr kumimoji="1" lang="en-US" altLang="zh-CN" sz="2800" dirty="0" err="1" smtClean="0">
                <a:solidFill>
                  <a:schemeClr val="accent5">
                    <a:lumMod val="50000"/>
                  </a:schemeClr>
                </a:solidFill>
              </a:rPr>
              <a:t>Subthreshold</a:t>
            </a:r>
            <a:r>
              <a:rPr kumimoji="1" lang="en-US" altLang="zh-CN" sz="2800" dirty="0" smtClean="0">
                <a:solidFill>
                  <a:schemeClr val="accent5">
                    <a:lumMod val="50000"/>
                  </a:schemeClr>
                </a:solidFill>
              </a:rPr>
              <a:t> stimulus</a:t>
            </a:r>
          </a:p>
          <a:p>
            <a:pPr marL="990600" lvl="1" indent="-533400">
              <a:buFont typeface="+mj-lt"/>
              <a:buAutoNum type="arabicPeriod"/>
            </a:pPr>
            <a:r>
              <a:rPr kumimoji="1" lang="en-US" altLang="zh-CN" sz="2800" dirty="0" smtClean="0">
                <a:solidFill>
                  <a:schemeClr val="accent5">
                    <a:lumMod val="50000"/>
                  </a:schemeClr>
                </a:solidFill>
              </a:rPr>
              <a:t>It can be summed by 2 ways</a:t>
            </a:r>
          </a:p>
          <a:p>
            <a:pPr marL="1371600" lvl="2" indent="-457200">
              <a:buFont typeface="+mj-lt"/>
              <a:buAutoNum type="arabicPeriod"/>
            </a:pPr>
            <a:r>
              <a:rPr kumimoji="1" lang="en-US" altLang="zh-CN" sz="2400" dirty="0" smtClean="0">
                <a:solidFill>
                  <a:schemeClr val="accent5">
                    <a:lumMod val="50000"/>
                  </a:schemeClr>
                </a:solidFill>
              </a:rPr>
              <a:t> Spatial summation</a:t>
            </a:r>
          </a:p>
          <a:p>
            <a:pPr marL="1371600" lvl="2" indent="-457200">
              <a:buFont typeface="+mj-lt"/>
              <a:buAutoNum type="arabicPeriod"/>
            </a:pPr>
            <a:r>
              <a:rPr kumimoji="1" lang="en-US" altLang="zh-CN" sz="2400" dirty="0" smtClean="0">
                <a:solidFill>
                  <a:schemeClr val="accent5">
                    <a:lumMod val="50000"/>
                  </a:schemeClr>
                </a:solidFill>
              </a:rPr>
              <a:t> Temporal summation</a:t>
            </a:r>
            <a:endParaRPr lang="en-US" altLang="zh-CN" sz="2400"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
        <p:nvSpPr>
          <p:cNvPr id="22532" name="Rectangle 4"/>
          <p:cNvSpPr>
            <a:spLocks noGrp="1" noChangeArrowheads="1"/>
          </p:cNvSpPr>
          <p:nvPr>
            <p:ph type="body" sz="half" idx="2"/>
          </p:nvPr>
        </p:nvSpPr>
        <p:spPr>
          <a:xfrm>
            <a:off x="5004048" y="5085184"/>
            <a:ext cx="4572000" cy="5791200"/>
          </a:xfrm>
        </p:spPr>
        <p:txBody>
          <a:bodyPr>
            <a:normAutofit/>
          </a:bodyPr>
          <a:lstStyle/>
          <a:p>
            <a:pPr>
              <a:buFontTx/>
              <a:buNone/>
            </a:pPr>
            <a:endParaRPr lang="en-US" sz="2800" dirty="0">
              <a:solidFill>
                <a:schemeClr val="accent5">
                  <a:lumMod val="50000"/>
                </a:schemeClr>
              </a:solidFill>
              <a:cs typeface="Times New Roman" charset="0"/>
            </a:endParaRPr>
          </a:p>
          <a:p>
            <a:pPr>
              <a:buClr>
                <a:schemeClr val="tx1"/>
              </a:buClr>
              <a:buNone/>
            </a:pPr>
            <a:r>
              <a:rPr lang="en-US" sz="2800" b="1" dirty="0" smtClean="0">
                <a:solidFill>
                  <a:schemeClr val="accent5">
                    <a:lumMod val="50000"/>
                  </a:schemeClr>
                </a:solidFill>
                <a:cs typeface="Times New Roman" charset="0"/>
              </a:rPr>
              <a:t>  1. All-or-none </a:t>
            </a:r>
            <a:r>
              <a:rPr lang="en-US" sz="2800" b="1" dirty="0">
                <a:solidFill>
                  <a:schemeClr val="accent5">
                    <a:lumMod val="50000"/>
                  </a:schemeClr>
                </a:solidFill>
                <a:cs typeface="Times New Roman" charset="0"/>
              </a:rPr>
              <a:t>principle.</a:t>
            </a:r>
            <a:r>
              <a:rPr lang="en-US" sz="2800" dirty="0">
                <a:solidFill>
                  <a:schemeClr val="accent5">
                    <a:lumMod val="50000"/>
                  </a:schemeClr>
                </a:solidFill>
                <a:cs typeface="Times New Roman" charset="0"/>
              </a:rPr>
              <a:t> </a:t>
            </a:r>
          </a:p>
          <a:p>
            <a:pPr>
              <a:buClr>
                <a:schemeClr val="tx1"/>
              </a:buClr>
              <a:buNone/>
            </a:pPr>
            <a:r>
              <a:rPr lang="en-US" sz="2800" dirty="0" smtClean="0">
                <a:solidFill>
                  <a:schemeClr val="accent5">
                    <a:lumMod val="50000"/>
                  </a:schemeClr>
                </a:solidFill>
                <a:cs typeface="Times New Roman" charset="0"/>
              </a:rPr>
              <a:t>   2. </a:t>
            </a:r>
            <a:r>
              <a:rPr lang="en-US" sz="2800" b="1" dirty="0" smtClean="0">
                <a:solidFill>
                  <a:schemeClr val="accent5">
                    <a:lumMod val="50000"/>
                  </a:schemeClr>
                </a:solidFill>
                <a:cs typeface="Times New Roman" charset="0"/>
              </a:rPr>
              <a:t>Amplitude-</a:t>
            </a:r>
            <a:r>
              <a:rPr lang="en-US" sz="2800" dirty="0" smtClean="0">
                <a:solidFill>
                  <a:schemeClr val="accent5">
                    <a:lumMod val="50000"/>
                  </a:schemeClr>
                </a:solidFill>
                <a:cs typeface="Times New Roman" charset="0"/>
              </a:rPr>
              <a:t> same.</a:t>
            </a:r>
          </a:p>
          <a:p>
            <a:pPr>
              <a:buClr>
                <a:schemeClr val="tx1"/>
              </a:buClr>
            </a:pPr>
            <a:endParaRPr lang="en-US" sz="2800" dirty="0">
              <a:solidFill>
                <a:schemeClr val="accent5">
                  <a:lumMod val="50000"/>
                </a:schemeClr>
              </a:solidFill>
              <a:cs typeface="Times New Roman" charset="0"/>
            </a:endParaRPr>
          </a:p>
          <a:p>
            <a:endParaRPr lang="en-US" sz="2800"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187624" y="-568104"/>
            <a:ext cx="9470856" cy="1136208"/>
          </a:xfrm>
          <a:prstGeom prst="rect">
            <a:avLst/>
          </a:prstGeom>
          <a:noFill/>
          <a:ln w="12700">
            <a:noFill/>
            <a:miter lim="800000"/>
            <a:headEnd/>
            <a:tailEnd/>
          </a:ln>
        </p:spPr>
        <p:txBody>
          <a:bodyPr wrap="square" lIns="90488" tIns="44450" rIns="90488" bIns="44450">
            <a:spAutoFit/>
          </a:bodyPr>
          <a:lstStyle/>
          <a:p>
            <a:endParaRPr lang="en-US" sz="3600" b="1" dirty="0" smtClean="0">
              <a:latin typeface="Arial" charset="0"/>
            </a:endParaRPr>
          </a:p>
          <a:p>
            <a:r>
              <a:rPr lang="en-US" sz="3200" dirty="0" smtClean="0">
                <a:latin typeface="Arial" charset="0"/>
              </a:rPr>
              <a:t> CODING OF INFORMATION</a:t>
            </a:r>
            <a:endParaRPr lang="en-US" sz="3200" dirty="0">
              <a:latin typeface="Arial" charset="0"/>
            </a:endParaRPr>
          </a:p>
        </p:txBody>
      </p:sp>
      <p:grpSp>
        <p:nvGrpSpPr>
          <p:cNvPr id="2" name="Group 3"/>
          <p:cNvGrpSpPr>
            <a:grpSpLocks/>
          </p:cNvGrpSpPr>
          <p:nvPr/>
        </p:nvGrpSpPr>
        <p:grpSpPr bwMode="auto">
          <a:xfrm>
            <a:off x="323528" y="1340768"/>
            <a:ext cx="6008687" cy="508000"/>
            <a:chOff x="423" y="736"/>
            <a:chExt cx="3785" cy="320"/>
          </a:xfrm>
        </p:grpSpPr>
        <p:grpSp>
          <p:nvGrpSpPr>
            <p:cNvPr id="3" name="Group 4"/>
            <p:cNvGrpSpPr>
              <a:grpSpLocks/>
            </p:cNvGrpSpPr>
            <p:nvPr/>
          </p:nvGrpSpPr>
          <p:grpSpPr bwMode="auto">
            <a:xfrm>
              <a:off x="784" y="736"/>
              <a:ext cx="3424" cy="320"/>
              <a:chOff x="784" y="736"/>
              <a:chExt cx="3424" cy="320"/>
            </a:xfrm>
          </p:grpSpPr>
          <p:sp>
            <p:nvSpPr>
              <p:cNvPr id="16470" name="Line 5"/>
              <p:cNvSpPr>
                <a:spLocks noChangeShapeType="1"/>
              </p:cNvSpPr>
              <p:nvPr/>
            </p:nvSpPr>
            <p:spPr bwMode="auto">
              <a:xfrm>
                <a:off x="784" y="1056"/>
                <a:ext cx="3424" cy="0"/>
              </a:xfrm>
              <a:prstGeom prst="line">
                <a:avLst/>
              </a:prstGeom>
              <a:noFill/>
              <a:ln w="38100">
                <a:solidFill>
                  <a:schemeClr val="tx1"/>
                </a:solidFill>
                <a:round/>
                <a:headEnd/>
                <a:tailEnd/>
              </a:ln>
            </p:spPr>
            <p:txBody>
              <a:bodyPr wrap="none" anchor="ctr"/>
              <a:lstStyle/>
              <a:p>
                <a:endParaRPr lang="en-US"/>
              </a:p>
            </p:txBody>
          </p:sp>
          <p:sp>
            <p:nvSpPr>
              <p:cNvPr id="16471" name="Line 6"/>
              <p:cNvSpPr>
                <a:spLocks noChangeShapeType="1"/>
              </p:cNvSpPr>
              <p:nvPr/>
            </p:nvSpPr>
            <p:spPr bwMode="auto">
              <a:xfrm>
                <a:off x="1056" y="736"/>
                <a:ext cx="0" cy="304"/>
              </a:xfrm>
              <a:prstGeom prst="line">
                <a:avLst/>
              </a:prstGeom>
              <a:noFill/>
              <a:ln w="38100">
                <a:solidFill>
                  <a:schemeClr val="tx1"/>
                </a:solidFill>
                <a:round/>
                <a:headEnd/>
                <a:tailEnd/>
              </a:ln>
            </p:spPr>
            <p:txBody>
              <a:bodyPr wrap="none" anchor="ctr"/>
              <a:lstStyle/>
              <a:p>
                <a:endParaRPr lang="en-US"/>
              </a:p>
            </p:txBody>
          </p:sp>
          <p:sp>
            <p:nvSpPr>
              <p:cNvPr id="16472" name="Line 7"/>
              <p:cNvSpPr>
                <a:spLocks noChangeShapeType="1"/>
              </p:cNvSpPr>
              <p:nvPr/>
            </p:nvSpPr>
            <p:spPr bwMode="auto">
              <a:xfrm>
                <a:off x="1296" y="736"/>
                <a:ext cx="0" cy="304"/>
              </a:xfrm>
              <a:prstGeom prst="line">
                <a:avLst/>
              </a:prstGeom>
              <a:noFill/>
              <a:ln w="38100">
                <a:solidFill>
                  <a:schemeClr val="tx1"/>
                </a:solidFill>
                <a:round/>
                <a:headEnd/>
                <a:tailEnd/>
              </a:ln>
            </p:spPr>
            <p:txBody>
              <a:bodyPr wrap="none" anchor="ctr"/>
              <a:lstStyle/>
              <a:p>
                <a:endParaRPr lang="en-US"/>
              </a:p>
            </p:txBody>
          </p:sp>
          <p:sp>
            <p:nvSpPr>
              <p:cNvPr id="16473" name="Line 8"/>
              <p:cNvSpPr>
                <a:spLocks noChangeShapeType="1"/>
              </p:cNvSpPr>
              <p:nvPr/>
            </p:nvSpPr>
            <p:spPr bwMode="auto">
              <a:xfrm>
                <a:off x="1536" y="736"/>
                <a:ext cx="0" cy="304"/>
              </a:xfrm>
              <a:prstGeom prst="line">
                <a:avLst/>
              </a:prstGeom>
              <a:noFill/>
              <a:ln w="38100">
                <a:solidFill>
                  <a:schemeClr val="tx1"/>
                </a:solidFill>
                <a:round/>
                <a:headEnd/>
                <a:tailEnd/>
              </a:ln>
            </p:spPr>
            <p:txBody>
              <a:bodyPr wrap="none" anchor="ctr"/>
              <a:lstStyle/>
              <a:p>
                <a:endParaRPr lang="en-US"/>
              </a:p>
            </p:txBody>
          </p:sp>
          <p:sp>
            <p:nvSpPr>
              <p:cNvPr id="16474" name="Line 9"/>
              <p:cNvSpPr>
                <a:spLocks noChangeShapeType="1"/>
              </p:cNvSpPr>
              <p:nvPr/>
            </p:nvSpPr>
            <p:spPr bwMode="auto">
              <a:xfrm>
                <a:off x="1776" y="736"/>
                <a:ext cx="0" cy="304"/>
              </a:xfrm>
              <a:prstGeom prst="line">
                <a:avLst/>
              </a:prstGeom>
              <a:noFill/>
              <a:ln w="38100">
                <a:solidFill>
                  <a:schemeClr val="tx1"/>
                </a:solidFill>
                <a:round/>
                <a:headEnd/>
                <a:tailEnd/>
              </a:ln>
            </p:spPr>
            <p:txBody>
              <a:bodyPr wrap="none" anchor="ctr"/>
              <a:lstStyle/>
              <a:p>
                <a:endParaRPr lang="en-US"/>
              </a:p>
            </p:txBody>
          </p:sp>
          <p:sp>
            <p:nvSpPr>
              <p:cNvPr id="16475" name="Line 10"/>
              <p:cNvSpPr>
                <a:spLocks noChangeShapeType="1"/>
              </p:cNvSpPr>
              <p:nvPr/>
            </p:nvSpPr>
            <p:spPr bwMode="auto">
              <a:xfrm>
                <a:off x="2016" y="736"/>
                <a:ext cx="0" cy="304"/>
              </a:xfrm>
              <a:prstGeom prst="line">
                <a:avLst/>
              </a:prstGeom>
              <a:noFill/>
              <a:ln w="38100">
                <a:solidFill>
                  <a:schemeClr val="tx1"/>
                </a:solidFill>
                <a:round/>
                <a:headEnd/>
                <a:tailEnd/>
              </a:ln>
            </p:spPr>
            <p:txBody>
              <a:bodyPr wrap="none" anchor="ctr"/>
              <a:lstStyle/>
              <a:p>
                <a:endParaRPr lang="en-US"/>
              </a:p>
            </p:txBody>
          </p:sp>
          <p:sp>
            <p:nvSpPr>
              <p:cNvPr id="16476" name="Line 11"/>
              <p:cNvSpPr>
                <a:spLocks noChangeShapeType="1"/>
              </p:cNvSpPr>
              <p:nvPr/>
            </p:nvSpPr>
            <p:spPr bwMode="auto">
              <a:xfrm>
                <a:off x="2256" y="736"/>
                <a:ext cx="0" cy="304"/>
              </a:xfrm>
              <a:prstGeom prst="line">
                <a:avLst/>
              </a:prstGeom>
              <a:noFill/>
              <a:ln w="38100">
                <a:solidFill>
                  <a:schemeClr val="tx1"/>
                </a:solidFill>
                <a:round/>
                <a:headEnd/>
                <a:tailEnd/>
              </a:ln>
            </p:spPr>
            <p:txBody>
              <a:bodyPr wrap="none" anchor="ctr"/>
              <a:lstStyle/>
              <a:p>
                <a:endParaRPr lang="en-US"/>
              </a:p>
            </p:txBody>
          </p:sp>
          <p:sp>
            <p:nvSpPr>
              <p:cNvPr id="16477" name="Line 12"/>
              <p:cNvSpPr>
                <a:spLocks noChangeShapeType="1"/>
              </p:cNvSpPr>
              <p:nvPr/>
            </p:nvSpPr>
            <p:spPr bwMode="auto">
              <a:xfrm>
                <a:off x="2496" y="736"/>
                <a:ext cx="0" cy="304"/>
              </a:xfrm>
              <a:prstGeom prst="line">
                <a:avLst/>
              </a:prstGeom>
              <a:noFill/>
              <a:ln w="38100">
                <a:solidFill>
                  <a:schemeClr val="tx1"/>
                </a:solidFill>
                <a:round/>
                <a:headEnd/>
                <a:tailEnd/>
              </a:ln>
            </p:spPr>
            <p:txBody>
              <a:bodyPr wrap="none" anchor="ctr"/>
              <a:lstStyle/>
              <a:p>
                <a:endParaRPr lang="en-US"/>
              </a:p>
            </p:txBody>
          </p:sp>
          <p:sp>
            <p:nvSpPr>
              <p:cNvPr id="16478" name="Line 13"/>
              <p:cNvSpPr>
                <a:spLocks noChangeShapeType="1"/>
              </p:cNvSpPr>
              <p:nvPr/>
            </p:nvSpPr>
            <p:spPr bwMode="auto">
              <a:xfrm>
                <a:off x="2736" y="736"/>
                <a:ext cx="0" cy="304"/>
              </a:xfrm>
              <a:prstGeom prst="line">
                <a:avLst/>
              </a:prstGeom>
              <a:noFill/>
              <a:ln w="38100">
                <a:solidFill>
                  <a:schemeClr val="tx1"/>
                </a:solidFill>
                <a:round/>
                <a:headEnd/>
                <a:tailEnd/>
              </a:ln>
            </p:spPr>
            <p:txBody>
              <a:bodyPr wrap="none" anchor="ctr"/>
              <a:lstStyle/>
              <a:p>
                <a:endParaRPr lang="en-US"/>
              </a:p>
            </p:txBody>
          </p:sp>
          <p:sp>
            <p:nvSpPr>
              <p:cNvPr id="16479" name="Line 14"/>
              <p:cNvSpPr>
                <a:spLocks noChangeShapeType="1"/>
              </p:cNvSpPr>
              <p:nvPr/>
            </p:nvSpPr>
            <p:spPr bwMode="auto">
              <a:xfrm>
                <a:off x="2976" y="736"/>
                <a:ext cx="0" cy="304"/>
              </a:xfrm>
              <a:prstGeom prst="line">
                <a:avLst/>
              </a:prstGeom>
              <a:noFill/>
              <a:ln w="38100">
                <a:solidFill>
                  <a:schemeClr val="tx1"/>
                </a:solidFill>
                <a:round/>
                <a:headEnd/>
                <a:tailEnd/>
              </a:ln>
            </p:spPr>
            <p:txBody>
              <a:bodyPr wrap="none" anchor="ctr"/>
              <a:lstStyle/>
              <a:p>
                <a:endParaRPr lang="en-US"/>
              </a:p>
            </p:txBody>
          </p:sp>
          <p:sp>
            <p:nvSpPr>
              <p:cNvPr id="16480" name="Line 15"/>
              <p:cNvSpPr>
                <a:spLocks noChangeShapeType="1"/>
              </p:cNvSpPr>
              <p:nvPr/>
            </p:nvSpPr>
            <p:spPr bwMode="auto">
              <a:xfrm>
                <a:off x="3216" y="736"/>
                <a:ext cx="0" cy="304"/>
              </a:xfrm>
              <a:prstGeom prst="line">
                <a:avLst/>
              </a:prstGeom>
              <a:noFill/>
              <a:ln w="38100">
                <a:solidFill>
                  <a:schemeClr val="tx1"/>
                </a:solidFill>
                <a:round/>
                <a:headEnd/>
                <a:tailEnd/>
              </a:ln>
            </p:spPr>
            <p:txBody>
              <a:bodyPr wrap="none" anchor="ctr"/>
              <a:lstStyle/>
              <a:p>
                <a:endParaRPr lang="en-US"/>
              </a:p>
            </p:txBody>
          </p:sp>
          <p:sp>
            <p:nvSpPr>
              <p:cNvPr id="16481" name="Line 16"/>
              <p:cNvSpPr>
                <a:spLocks noChangeShapeType="1"/>
              </p:cNvSpPr>
              <p:nvPr/>
            </p:nvSpPr>
            <p:spPr bwMode="auto">
              <a:xfrm>
                <a:off x="3456" y="736"/>
                <a:ext cx="0" cy="304"/>
              </a:xfrm>
              <a:prstGeom prst="line">
                <a:avLst/>
              </a:prstGeom>
              <a:noFill/>
              <a:ln w="38100">
                <a:solidFill>
                  <a:schemeClr val="tx1"/>
                </a:solidFill>
                <a:round/>
                <a:headEnd/>
                <a:tailEnd/>
              </a:ln>
            </p:spPr>
            <p:txBody>
              <a:bodyPr wrap="none" anchor="ctr"/>
              <a:lstStyle/>
              <a:p>
                <a:endParaRPr lang="en-US"/>
              </a:p>
            </p:txBody>
          </p:sp>
          <p:sp>
            <p:nvSpPr>
              <p:cNvPr id="16482" name="Line 17"/>
              <p:cNvSpPr>
                <a:spLocks noChangeShapeType="1"/>
              </p:cNvSpPr>
              <p:nvPr/>
            </p:nvSpPr>
            <p:spPr bwMode="auto">
              <a:xfrm>
                <a:off x="3696" y="736"/>
                <a:ext cx="0" cy="304"/>
              </a:xfrm>
              <a:prstGeom prst="line">
                <a:avLst/>
              </a:prstGeom>
              <a:noFill/>
              <a:ln w="38100">
                <a:solidFill>
                  <a:schemeClr val="tx1"/>
                </a:solidFill>
                <a:round/>
                <a:headEnd/>
                <a:tailEnd/>
              </a:ln>
            </p:spPr>
            <p:txBody>
              <a:bodyPr wrap="none" anchor="ctr"/>
              <a:lstStyle/>
              <a:p>
                <a:endParaRPr lang="en-US"/>
              </a:p>
            </p:txBody>
          </p:sp>
        </p:grpSp>
        <p:sp>
          <p:nvSpPr>
            <p:cNvPr id="16469" name="Rectangle 18"/>
            <p:cNvSpPr>
              <a:spLocks noChangeArrowheads="1"/>
            </p:cNvSpPr>
            <p:nvPr/>
          </p:nvSpPr>
          <p:spPr bwMode="auto">
            <a:xfrm>
              <a:off x="423" y="759"/>
              <a:ext cx="274" cy="286"/>
            </a:xfrm>
            <a:prstGeom prst="rect">
              <a:avLst/>
            </a:prstGeom>
            <a:noFill/>
            <a:ln w="38100">
              <a:noFill/>
              <a:miter lim="800000"/>
              <a:headEnd/>
              <a:tailEnd/>
            </a:ln>
          </p:spPr>
          <p:txBody>
            <a:bodyPr wrap="none" lIns="90488" tIns="44450" rIns="90488" bIns="44450">
              <a:spAutoFit/>
            </a:bodyPr>
            <a:lstStyle/>
            <a:p>
              <a:r>
                <a:rPr lang="en-US" b="1">
                  <a:latin typeface="Arial" charset="0"/>
                </a:rPr>
                <a:t>1.</a:t>
              </a:r>
            </a:p>
          </p:txBody>
        </p:sp>
      </p:grpSp>
      <p:grpSp>
        <p:nvGrpSpPr>
          <p:cNvPr id="4" name="Group 19"/>
          <p:cNvGrpSpPr>
            <a:grpSpLocks/>
          </p:cNvGrpSpPr>
          <p:nvPr/>
        </p:nvGrpSpPr>
        <p:grpSpPr bwMode="auto">
          <a:xfrm>
            <a:off x="0" y="2636912"/>
            <a:ext cx="6197600" cy="508000"/>
            <a:chOff x="416" y="1552"/>
            <a:chExt cx="3904" cy="320"/>
          </a:xfrm>
        </p:grpSpPr>
        <p:sp>
          <p:nvSpPr>
            <p:cNvPr id="16438" name="Rectangle 20"/>
            <p:cNvSpPr>
              <a:spLocks noChangeArrowheads="1"/>
            </p:cNvSpPr>
            <p:nvPr/>
          </p:nvSpPr>
          <p:spPr bwMode="auto">
            <a:xfrm>
              <a:off x="416" y="1575"/>
              <a:ext cx="274" cy="286"/>
            </a:xfrm>
            <a:prstGeom prst="rect">
              <a:avLst/>
            </a:prstGeom>
            <a:noFill/>
            <a:ln w="38100">
              <a:noFill/>
              <a:miter lim="800000"/>
              <a:headEnd/>
              <a:tailEnd/>
            </a:ln>
          </p:spPr>
          <p:txBody>
            <a:bodyPr wrap="none" lIns="90488" tIns="44450" rIns="90488" bIns="44450">
              <a:spAutoFit/>
            </a:bodyPr>
            <a:lstStyle/>
            <a:p>
              <a:r>
                <a:rPr lang="en-US" b="1">
                  <a:latin typeface="Arial" charset="0"/>
                </a:rPr>
                <a:t>2.</a:t>
              </a:r>
            </a:p>
          </p:txBody>
        </p:sp>
        <p:grpSp>
          <p:nvGrpSpPr>
            <p:cNvPr id="5" name="Group 21"/>
            <p:cNvGrpSpPr>
              <a:grpSpLocks/>
            </p:cNvGrpSpPr>
            <p:nvPr/>
          </p:nvGrpSpPr>
          <p:grpSpPr bwMode="auto">
            <a:xfrm>
              <a:off x="777" y="1552"/>
              <a:ext cx="3543" cy="320"/>
              <a:chOff x="777" y="1552"/>
              <a:chExt cx="3543" cy="320"/>
            </a:xfrm>
          </p:grpSpPr>
          <p:grpSp>
            <p:nvGrpSpPr>
              <p:cNvPr id="6" name="Group 22"/>
              <p:cNvGrpSpPr>
                <a:grpSpLocks/>
              </p:cNvGrpSpPr>
              <p:nvPr/>
            </p:nvGrpSpPr>
            <p:grpSpPr bwMode="auto">
              <a:xfrm>
                <a:off x="777" y="1552"/>
                <a:ext cx="3424" cy="320"/>
                <a:chOff x="784" y="736"/>
                <a:chExt cx="3424" cy="320"/>
              </a:xfrm>
            </p:grpSpPr>
            <p:sp>
              <p:nvSpPr>
                <p:cNvPr id="16455" name="Line 23"/>
                <p:cNvSpPr>
                  <a:spLocks noChangeShapeType="1"/>
                </p:cNvSpPr>
                <p:nvPr/>
              </p:nvSpPr>
              <p:spPr bwMode="auto">
                <a:xfrm>
                  <a:off x="784" y="1056"/>
                  <a:ext cx="3424" cy="0"/>
                </a:xfrm>
                <a:prstGeom prst="line">
                  <a:avLst/>
                </a:prstGeom>
                <a:noFill/>
                <a:ln w="38100">
                  <a:solidFill>
                    <a:schemeClr val="tx1"/>
                  </a:solidFill>
                  <a:round/>
                  <a:headEnd/>
                  <a:tailEnd/>
                </a:ln>
              </p:spPr>
              <p:txBody>
                <a:bodyPr wrap="none" anchor="ctr"/>
                <a:lstStyle/>
                <a:p>
                  <a:endParaRPr lang="en-US"/>
                </a:p>
              </p:txBody>
            </p:sp>
            <p:sp>
              <p:nvSpPr>
                <p:cNvPr id="16456" name="Line 24"/>
                <p:cNvSpPr>
                  <a:spLocks noChangeShapeType="1"/>
                </p:cNvSpPr>
                <p:nvPr/>
              </p:nvSpPr>
              <p:spPr bwMode="auto">
                <a:xfrm>
                  <a:off x="1056" y="736"/>
                  <a:ext cx="0" cy="304"/>
                </a:xfrm>
                <a:prstGeom prst="line">
                  <a:avLst/>
                </a:prstGeom>
                <a:noFill/>
                <a:ln w="38100">
                  <a:solidFill>
                    <a:schemeClr val="tx1"/>
                  </a:solidFill>
                  <a:round/>
                  <a:headEnd/>
                  <a:tailEnd/>
                </a:ln>
              </p:spPr>
              <p:txBody>
                <a:bodyPr wrap="none" anchor="ctr"/>
                <a:lstStyle/>
                <a:p>
                  <a:endParaRPr lang="en-US"/>
                </a:p>
              </p:txBody>
            </p:sp>
            <p:sp>
              <p:nvSpPr>
                <p:cNvPr id="16457" name="Line 25"/>
                <p:cNvSpPr>
                  <a:spLocks noChangeShapeType="1"/>
                </p:cNvSpPr>
                <p:nvPr/>
              </p:nvSpPr>
              <p:spPr bwMode="auto">
                <a:xfrm>
                  <a:off x="1296" y="736"/>
                  <a:ext cx="0" cy="304"/>
                </a:xfrm>
                <a:prstGeom prst="line">
                  <a:avLst/>
                </a:prstGeom>
                <a:noFill/>
                <a:ln w="38100">
                  <a:solidFill>
                    <a:schemeClr val="tx1"/>
                  </a:solidFill>
                  <a:round/>
                  <a:headEnd/>
                  <a:tailEnd/>
                </a:ln>
              </p:spPr>
              <p:txBody>
                <a:bodyPr wrap="none" anchor="ctr"/>
                <a:lstStyle/>
                <a:p>
                  <a:endParaRPr lang="en-US"/>
                </a:p>
              </p:txBody>
            </p:sp>
            <p:sp>
              <p:nvSpPr>
                <p:cNvPr id="16458" name="Line 26"/>
                <p:cNvSpPr>
                  <a:spLocks noChangeShapeType="1"/>
                </p:cNvSpPr>
                <p:nvPr/>
              </p:nvSpPr>
              <p:spPr bwMode="auto">
                <a:xfrm>
                  <a:off x="1536" y="736"/>
                  <a:ext cx="0" cy="304"/>
                </a:xfrm>
                <a:prstGeom prst="line">
                  <a:avLst/>
                </a:prstGeom>
                <a:noFill/>
                <a:ln w="38100">
                  <a:solidFill>
                    <a:schemeClr val="tx1"/>
                  </a:solidFill>
                  <a:round/>
                  <a:headEnd/>
                  <a:tailEnd/>
                </a:ln>
              </p:spPr>
              <p:txBody>
                <a:bodyPr wrap="none" anchor="ctr"/>
                <a:lstStyle/>
                <a:p>
                  <a:endParaRPr lang="en-US"/>
                </a:p>
              </p:txBody>
            </p:sp>
            <p:sp>
              <p:nvSpPr>
                <p:cNvPr id="16459" name="Line 27"/>
                <p:cNvSpPr>
                  <a:spLocks noChangeShapeType="1"/>
                </p:cNvSpPr>
                <p:nvPr/>
              </p:nvSpPr>
              <p:spPr bwMode="auto">
                <a:xfrm>
                  <a:off x="1776" y="736"/>
                  <a:ext cx="0" cy="304"/>
                </a:xfrm>
                <a:prstGeom prst="line">
                  <a:avLst/>
                </a:prstGeom>
                <a:noFill/>
                <a:ln w="38100">
                  <a:solidFill>
                    <a:schemeClr val="tx1"/>
                  </a:solidFill>
                  <a:round/>
                  <a:headEnd/>
                  <a:tailEnd/>
                </a:ln>
              </p:spPr>
              <p:txBody>
                <a:bodyPr wrap="none" anchor="ctr"/>
                <a:lstStyle/>
                <a:p>
                  <a:endParaRPr lang="en-US"/>
                </a:p>
              </p:txBody>
            </p:sp>
            <p:sp>
              <p:nvSpPr>
                <p:cNvPr id="16460" name="Line 28"/>
                <p:cNvSpPr>
                  <a:spLocks noChangeShapeType="1"/>
                </p:cNvSpPr>
                <p:nvPr/>
              </p:nvSpPr>
              <p:spPr bwMode="auto">
                <a:xfrm>
                  <a:off x="2016" y="736"/>
                  <a:ext cx="0" cy="304"/>
                </a:xfrm>
                <a:prstGeom prst="line">
                  <a:avLst/>
                </a:prstGeom>
                <a:noFill/>
                <a:ln w="38100">
                  <a:solidFill>
                    <a:schemeClr val="tx1"/>
                  </a:solidFill>
                  <a:round/>
                  <a:headEnd/>
                  <a:tailEnd/>
                </a:ln>
              </p:spPr>
              <p:txBody>
                <a:bodyPr wrap="none" anchor="ctr"/>
                <a:lstStyle/>
                <a:p>
                  <a:endParaRPr lang="en-US"/>
                </a:p>
              </p:txBody>
            </p:sp>
            <p:sp>
              <p:nvSpPr>
                <p:cNvPr id="16461" name="Line 29"/>
                <p:cNvSpPr>
                  <a:spLocks noChangeShapeType="1"/>
                </p:cNvSpPr>
                <p:nvPr/>
              </p:nvSpPr>
              <p:spPr bwMode="auto">
                <a:xfrm>
                  <a:off x="2256" y="736"/>
                  <a:ext cx="0" cy="304"/>
                </a:xfrm>
                <a:prstGeom prst="line">
                  <a:avLst/>
                </a:prstGeom>
                <a:noFill/>
                <a:ln w="38100">
                  <a:solidFill>
                    <a:schemeClr val="tx1"/>
                  </a:solidFill>
                  <a:round/>
                  <a:headEnd/>
                  <a:tailEnd/>
                </a:ln>
              </p:spPr>
              <p:txBody>
                <a:bodyPr wrap="none" anchor="ctr"/>
                <a:lstStyle/>
                <a:p>
                  <a:endParaRPr lang="en-US"/>
                </a:p>
              </p:txBody>
            </p:sp>
            <p:sp>
              <p:nvSpPr>
                <p:cNvPr id="16462" name="Line 30"/>
                <p:cNvSpPr>
                  <a:spLocks noChangeShapeType="1"/>
                </p:cNvSpPr>
                <p:nvPr/>
              </p:nvSpPr>
              <p:spPr bwMode="auto">
                <a:xfrm>
                  <a:off x="2496" y="736"/>
                  <a:ext cx="0" cy="304"/>
                </a:xfrm>
                <a:prstGeom prst="line">
                  <a:avLst/>
                </a:prstGeom>
                <a:noFill/>
                <a:ln w="38100">
                  <a:solidFill>
                    <a:schemeClr val="tx1"/>
                  </a:solidFill>
                  <a:round/>
                  <a:headEnd/>
                  <a:tailEnd/>
                </a:ln>
              </p:spPr>
              <p:txBody>
                <a:bodyPr wrap="none" anchor="ctr"/>
                <a:lstStyle/>
                <a:p>
                  <a:endParaRPr lang="en-US"/>
                </a:p>
              </p:txBody>
            </p:sp>
            <p:sp>
              <p:nvSpPr>
                <p:cNvPr id="16463" name="Line 31"/>
                <p:cNvSpPr>
                  <a:spLocks noChangeShapeType="1"/>
                </p:cNvSpPr>
                <p:nvPr/>
              </p:nvSpPr>
              <p:spPr bwMode="auto">
                <a:xfrm>
                  <a:off x="2736" y="736"/>
                  <a:ext cx="0" cy="304"/>
                </a:xfrm>
                <a:prstGeom prst="line">
                  <a:avLst/>
                </a:prstGeom>
                <a:noFill/>
                <a:ln w="38100">
                  <a:solidFill>
                    <a:schemeClr val="tx1"/>
                  </a:solidFill>
                  <a:round/>
                  <a:headEnd/>
                  <a:tailEnd/>
                </a:ln>
              </p:spPr>
              <p:txBody>
                <a:bodyPr wrap="none" anchor="ctr"/>
                <a:lstStyle/>
                <a:p>
                  <a:endParaRPr lang="en-US"/>
                </a:p>
              </p:txBody>
            </p:sp>
            <p:sp>
              <p:nvSpPr>
                <p:cNvPr id="16464" name="Line 32"/>
                <p:cNvSpPr>
                  <a:spLocks noChangeShapeType="1"/>
                </p:cNvSpPr>
                <p:nvPr/>
              </p:nvSpPr>
              <p:spPr bwMode="auto">
                <a:xfrm>
                  <a:off x="2976" y="736"/>
                  <a:ext cx="0" cy="304"/>
                </a:xfrm>
                <a:prstGeom prst="line">
                  <a:avLst/>
                </a:prstGeom>
                <a:noFill/>
                <a:ln w="38100">
                  <a:solidFill>
                    <a:schemeClr val="tx1"/>
                  </a:solidFill>
                  <a:round/>
                  <a:headEnd/>
                  <a:tailEnd/>
                </a:ln>
              </p:spPr>
              <p:txBody>
                <a:bodyPr wrap="none" anchor="ctr"/>
                <a:lstStyle/>
                <a:p>
                  <a:endParaRPr lang="en-US"/>
                </a:p>
              </p:txBody>
            </p:sp>
            <p:sp>
              <p:nvSpPr>
                <p:cNvPr id="16465" name="Line 33"/>
                <p:cNvSpPr>
                  <a:spLocks noChangeShapeType="1"/>
                </p:cNvSpPr>
                <p:nvPr/>
              </p:nvSpPr>
              <p:spPr bwMode="auto">
                <a:xfrm>
                  <a:off x="3216" y="736"/>
                  <a:ext cx="0" cy="304"/>
                </a:xfrm>
                <a:prstGeom prst="line">
                  <a:avLst/>
                </a:prstGeom>
                <a:noFill/>
                <a:ln w="38100">
                  <a:solidFill>
                    <a:schemeClr val="tx1"/>
                  </a:solidFill>
                  <a:round/>
                  <a:headEnd/>
                  <a:tailEnd/>
                </a:ln>
              </p:spPr>
              <p:txBody>
                <a:bodyPr wrap="none" anchor="ctr"/>
                <a:lstStyle/>
                <a:p>
                  <a:endParaRPr lang="en-US"/>
                </a:p>
              </p:txBody>
            </p:sp>
            <p:sp>
              <p:nvSpPr>
                <p:cNvPr id="16466" name="Line 34"/>
                <p:cNvSpPr>
                  <a:spLocks noChangeShapeType="1"/>
                </p:cNvSpPr>
                <p:nvPr/>
              </p:nvSpPr>
              <p:spPr bwMode="auto">
                <a:xfrm>
                  <a:off x="3456" y="736"/>
                  <a:ext cx="0" cy="304"/>
                </a:xfrm>
                <a:prstGeom prst="line">
                  <a:avLst/>
                </a:prstGeom>
                <a:noFill/>
                <a:ln w="38100">
                  <a:solidFill>
                    <a:schemeClr val="tx1"/>
                  </a:solidFill>
                  <a:round/>
                  <a:headEnd/>
                  <a:tailEnd/>
                </a:ln>
              </p:spPr>
              <p:txBody>
                <a:bodyPr wrap="none" anchor="ctr"/>
                <a:lstStyle/>
                <a:p>
                  <a:endParaRPr lang="en-US"/>
                </a:p>
              </p:txBody>
            </p:sp>
            <p:sp>
              <p:nvSpPr>
                <p:cNvPr id="16467" name="Line 35"/>
                <p:cNvSpPr>
                  <a:spLocks noChangeShapeType="1"/>
                </p:cNvSpPr>
                <p:nvPr/>
              </p:nvSpPr>
              <p:spPr bwMode="auto">
                <a:xfrm>
                  <a:off x="3696" y="736"/>
                  <a:ext cx="0" cy="304"/>
                </a:xfrm>
                <a:prstGeom prst="line">
                  <a:avLst/>
                </a:prstGeom>
                <a:noFill/>
                <a:ln w="38100">
                  <a:solidFill>
                    <a:schemeClr val="tx1"/>
                  </a:solidFill>
                  <a:round/>
                  <a:headEnd/>
                  <a:tailEnd/>
                </a:ln>
              </p:spPr>
              <p:txBody>
                <a:bodyPr wrap="none" anchor="ctr"/>
                <a:lstStyle/>
                <a:p>
                  <a:endParaRPr lang="en-US"/>
                </a:p>
              </p:txBody>
            </p:sp>
          </p:grpSp>
          <p:grpSp>
            <p:nvGrpSpPr>
              <p:cNvPr id="7" name="Group 36"/>
              <p:cNvGrpSpPr>
                <a:grpSpLocks/>
              </p:cNvGrpSpPr>
              <p:nvPr/>
            </p:nvGrpSpPr>
            <p:grpSpPr bwMode="auto">
              <a:xfrm>
                <a:off x="896" y="1552"/>
                <a:ext cx="3424" cy="320"/>
                <a:chOff x="784" y="736"/>
                <a:chExt cx="3424" cy="320"/>
              </a:xfrm>
            </p:grpSpPr>
            <p:sp>
              <p:nvSpPr>
                <p:cNvPr id="16442" name="Line 37"/>
                <p:cNvSpPr>
                  <a:spLocks noChangeShapeType="1"/>
                </p:cNvSpPr>
                <p:nvPr/>
              </p:nvSpPr>
              <p:spPr bwMode="auto">
                <a:xfrm>
                  <a:off x="784" y="1056"/>
                  <a:ext cx="3424" cy="0"/>
                </a:xfrm>
                <a:prstGeom prst="line">
                  <a:avLst/>
                </a:prstGeom>
                <a:noFill/>
                <a:ln w="38100">
                  <a:solidFill>
                    <a:schemeClr val="tx1"/>
                  </a:solidFill>
                  <a:round/>
                  <a:headEnd/>
                  <a:tailEnd/>
                </a:ln>
              </p:spPr>
              <p:txBody>
                <a:bodyPr wrap="none" anchor="ctr"/>
                <a:lstStyle/>
                <a:p>
                  <a:endParaRPr lang="en-US"/>
                </a:p>
              </p:txBody>
            </p:sp>
            <p:sp>
              <p:nvSpPr>
                <p:cNvPr id="16443" name="Line 38"/>
                <p:cNvSpPr>
                  <a:spLocks noChangeShapeType="1"/>
                </p:cNvSpPr>
                <p:nvPr/>
              </p:nvSpPr>
              <p:spPr bwMode="auto">
                <a:xfrm>
                  <a:off x="1056" y="736"/>
                  <a:ext cx="0" cy="304"/>
                </a:xfrm>
                <a:prstGeom prst="line">
                  <a:avLst/>
                </a:prstGeom>
                <a:noFill/>
                <a:ln w="38100">
                  <a:solidFill>
                    <a:schemeClr val="tx1"/>
                  </a:solidFill>
                  <a:round/>
                  <a:headEnd/>
                  <a:tailEnd/>
                </a:ln>
              </p:spPr>
              <p:txBody>
                <a:bodyPr wrap="none" anchor="ctr"/>
                <a:lstStyle/>
                <a:p>
                  <a:endParaRPr lang="en-US"/>
                </a:p>
              </p:txBody>
            </p:sp>
            <p:sp>
              <p:nvSpPr>
                <p:cNvPr id="16444" name="Line 39"/>
                <p:cNvSpPr>
                  <a:spLocks noChangeShapeType="1"/>
                </p:cNvSpPr>
                <p:nvPr/>
              </p:nvSpPr>
              <p:spPr bwMode="auto">
                <a:xfrm>
                  <a:off x="1296" y="736"/>
                  <a:ext cx="0" cy="304"/>
                </a:xfrm>
                <a:prstGeom prst="line">
                  <a:avLst/>
                </a:prstGeom>
                <a:noFill/>
                <a:ln w="38100">
                  <a:solidFill>
                    <a:schemeClr val="tx1"/>
                  </a:solidFill>
                  <a:round/>
                  <a:headEnd/>
                  <a:tailEnd/>
                </a:ln>
              </p:spPr>
              <p:txBody>
                <a:bodyPr wrap="none" anchor="ctr"/>
                <a:lstStyle/>
                <a:p>
                  <a:endParaRPr lang="en-US"/>
                </a:p>
              </p:txBody>
            </p:sp>
            <p:sp>
              <p:nvSpPr>
                <p:cNvPr id="16445" name="Line 40"/>
                <p:cNvSpPr>
                  <a:spLocks noChangeShapeType="1"/>
                </p:cNvSpPr>
                <p:nvPr/>
              </p:nvSpPr>
              <p:spPr bwMode="auto">
                <a:xfrm>
                  <a:off x="1536" y="736"/>
                  <a:ext cx="0" cy="304"/>
                </a:xfrm>
                <a:prstGeom prst="line">
                  <a:avLst/>
                </a:prstGeom>
                <a:noFill/>
                <a:ln w="38100">
                  <a:solidFill>
                    <a:schemeClr val="tx1"/>
                  </a:solidFill>
                  <a:round/>
                  <a:headEnd/>
                  <a:tailEnd/>
                </a:ln>
              </p:spPr>
              <p:txBody>
                <a:bodyPr wrap="none" anchor="ctr"/>
                <a:lstStyle/>
                <a:p>
                  <a:endParaRPr lang="en-US"/>
                </a:p>
              </p:txBody>
            </p:sp>
            <p:sp>
              <p:nvSpPr>
                <p:cNvPr id="16446" name="Line 41"/>
                <p:cNvSpPr>
                  <a:spLocks noChangeShapeType="1"/>
                </p:cNvSpPr>
                <p:nvPr/>
              </p:nvSpPr>
              <p:spPr bwMode="auto">
                <a:xfrm>
                  <a:off x="1776" y="736"/>
                  <a:ext cx="0" cy="304"/>
                </a:xfrm>
                <a:prstGeom prst="line">
                  <a:avLst/>
                </a:prstGeom>
                <a:noFill/>
                <a:ln w="38100">
                  <a:solidFill>
                    <a:schemeClr val="tx1"/>
                  </a:solidFill>
                  <a:round/>
                  <a:headEnd/>
                  <a:tailEnd/>
                </a:ln>
              </p:spPr>
              <p:txBody>
                <a:bodyPr wrap="none" anchor="ctr"/>
                <a:lstStyle/>
                <a:p>
                  <a:endParaRPr lang="en-US"/>
                </a:p>
              </p:txBody>
            </p:sp>
            <p:sp>
              <p:nvSpPr>
                <p:cNvPr id="16447" name="Line 42"/>
                <p:cNvSpPr>
                  <a:spLocks noChangeShapeType="1"/>
                </p:cNvSpPr>
                <p:nvPr/>
              </p:nvSpPr>
              <p:spPr bwMode="auto">
                <a:xfrm>
                  <a:off x="2016" y="736"/>
                  <a:ext cx="0" cy="304"/>
                </a:xfrm>
                <a:prstGeom prst="line">
                  <a:avLst/>
                </a:prstGeom>
                <a:noFill/>
                <a:ln w="38100">
                  <a:solidFill>
                    <a:schemeClr val="tx1"/>
                  </a:solidFill>
                  <a:round/>
                  <a:headEnd/>
                  <a:tailEnd/>
                </a:ln>
              </p:spPr>
              <p:txBody>
                <a:bodyPr wrap="none" anchor="ctr"/>
                <a:lstStyle/>
                <a:p>
                  <a:endParaRPr lang="en-US"/>
                </a:p>
              </p:txBody>
            </p:sp>
            <p:sp>
              <p:nvSpPr>
                <p:cNvPr id="16448" name="Line 43"/>
                <p:cNvSpPr>
                  <a:spLocks noChangeShapeType="1"/>
                </p:cNvSpPr>
                <p:nvPr/>
              </p:nvSpPr>
              <p:spPr bwMode="auto">
                <a:xfrm>
                  <a:off x="2256" y="736"/>
                  <a:ext cx="0" cy="304"/>
                </a:xfrm>
                <a:prstGeom prst="line">
                  <a:avLst/>
                </a:prstGeom>
                <a:noFill/>
                <a:ln w="38100">
                  <a:solidFill>
                    <a:schemeClr val="tx1"/>
                  </a:solidFill>
                  <a:round/>
                  <a:headEnd/>
                  <a:tailEnd/>
                </a:ln>
              </p:spPr>
              <p:txBody>
                <a:bodyPr wrap="none" anchor="ctr"/>
                <a:lstStyle/>
                <a:p>
                  <a:endParaRPr lang="en-US"/>
                </a:p>
              </p:txBody>
            </p:sp>
            <p:sp>
              <p:nvSpPr>
                <p:cNvPr id="16449" name="Line 44"/>
                <p:cNvSpPr>
                  <a:spLocks noChangeShapeType="1"/>
                </p:cNvSpPr>
                <p:nvPr/>
              </p:nvSpPr>
              <p:spPr bwMode="auto">
                <a:xfrm>
                  <a:off x="2496" y="736"/>
                  <a:ext cx="0" cy="304"/>
                </a:xfrm>
                <a:prstGeom prst="line">
                  <a:avLst/>
                </a:prstGeom>
                <a:noFill/>
                <a:ln w="38100">
                  <a:solidFill>
                    <a:schemeClr val="tx1"/>
                  </a:solidFill>
                  <a:round/>
                  <a:headEnd/>
                  <a:tailEnd/>
                </a:ln>
              </p:spPr>
              <p:txBody>
                <a:bodyPr wrap="none" anchor="ctr"/>
                <a:lstStyle/>
                <a:p>
                  <a:endParaRPr lang="en-US"/>
                </a:p>
              </p:txBody>
            </p:sp>
            <p:sp>
              <p:nvSpPr>
                <p:cNvPr id="16450" name="Line 45"/>
                <p:cNvSpPr>
                  <a:spLocks noChangeShapeType="1"/>
                </p:cNvSpPr>
                <p:nvPr/>
              </p:nvSpPr>
              <p:spPr bwMode="auto">
                <a:xfrm>
                  <a:off x="2736" y="736"/>
                  <a:ext cx="0" cy="304"/>
                </a:xfrm>
                <a:prstGeom prst="line">
                  <a:avLst/>
                </a:prstGeom>
                <a:noFill/>
                <a:ln w="38100">
                  <a:solidFill>
                    <a:schemeClr val="tx1"/>
                  </a:solidFill>
                  <a:round/>
                  <a:headEnd/>
                  <a:tailEnd/>
                </a:ln>
              </p:spPr>
              <p:txBody>
                <a:bodyPr wrap="none" anchor="ctr"/>
                <a:lstStyle/>
                <a:p>
                  <a:endParaRPr lang="en-US"/>
                </a:p>
              </p:txBody>
            </p:sp>
            <p:sp>
              <p:nvSpPr>
                <p:cNvPr id="16451" name="Line 46"/>
                <p:cNvSpPr>
                  <a:spLocks noChangeShapeType="1"/>
                </p:cNvSpPr>
                <p:nvPr/>
              </p:nvSpPr>
              <p:spPr bwMode="auto">
                <a:xfrm>
                  <a:off x="2976" y="736"/>
                  <a:ext cx="0" cy="304"/>
                </a:xfrm>
                <a:prstGeom prst="line">
                  <a:avLst/>
                </a:prstGeom>
                <a:noFill/>
                <a:ln w="38100">
                  <a:solidFill>
                    <a:schemeClr val="tx1"/>
                  </a:solidFill>
                  <a:round/>
                  <a:headEnd/>
                  <a:tailEnd/>
                </a:ln>
              </p:spPr>
              <p:txBody>
                <a:bodyPr wrap="none" anchor="ctr"/>
                <a:lstStyle/>
                <a:p>
                  <a:endParaRPr lang="en-US"/>
                </a:p>
              </p:txBody>
            </p:sp>
            <p:sp>
              <p:nvSpPr>
                <p:cNvPr id="16452" name="Line 47"/>
                <p:cNvSpPr>
                  <a:spLocks noChangeShapeType="1"/>
                </p:cNvSpPr>
                <p:nvPr/>
              </p:nvSpPr>
              <p:spPr bwMode="auto">
                <a:xfrm>
                  <a:off x="3216" y="736"/>
                  <a:ext cx="0" cy="304"/>
                </a:xfrm>
                <a:prstGeom prst="line">
                  <a:avLst/>
                </a:prstGeom>
                <a:noFill/>
                <a:ln w="38100">
                  <a:solidFill>
                    <a:schemeClr val="tx1"/>
                  </a:solidFill>
                  <a:round/>
                  <a:headEnd/>
                  <a:tailEnd/>
                </a:ln>
              </p:spPr>
              <p:txBody>
                <a:bodyPr wrap="none" anchor="ctr"/>
                <a:lstStyle/>
                <a:p>
                  <a:endParaRPr lang="en-US"/>
                </a:p>
              </p:txBody>
            </p:sp>
            <p:sp>
              <p:nvSpPr>
                <p:cNvPr id="16453" name="Line 48"/>
                <p:cNvSpPr>
                  <a:spLocks noChangeShapeType="1"/>
                </p:cNvSpPr>
                <p:nvPr/>
              </p:nvSpPr>
              <p:spPr bwMode="auto">
                <a:xfrm>
                  <a:off x="3456" y="736"/>
                  <a:ext cx="0" cy="304"/>
                </a:xfrm>
                <a:prstGeom prst="line">
                  <a:avLst/>
                </a:prstGeom>
                <a:noFill/>
                <a:ln w="38100">
                  <a:solidFill>
                    <a:schemeClr val="tx1"/>
                  </a:solidFill>
                  <a:round/>
                  <a:headEnd/>
                  <a:tailEnd/>
                </a:ln>
              </p:spPr>
              <p:txBody>
                <a:bodyPr wrap="none" anchor="ctr"/>
                <a:lstStyle/>
                <a:p>
                  <a:endParaRPr lang="en-US"/>
                </a:p>
              </p:txBody>
            </p:sp>
            <p:sp>
              <p:nvSpPr>
                <p:cNvPr id="16454" name="Line 49"/>
                <p:cNvSpPr>
                  <a:spLocks noChangeShapeType="1"/>
                </p:cNvSpPr>
                <p:nvPr/>
              </p:nvSpPr>
              <p:spPr bwMode="auto">
                <a:xfrm>
                  <a:off x="3696" y="736"/>
                  <a:ext cx="0" cy="304"/>
                </a:xfrm>
                <a:prstGeom prst="line">
                  <a:avLst/>
                </a:prstGeom>
                <a:noFill/>
                <a:ln w="38100">
                  <a:solidFill>
                    <a:schemeClr val="tx1"/>
                  </a:solidFill>
                  <a:round/>
                  <a:headEnd/>
                  <a:tailEnd/>
                </a:ln>
              </p:spPr>
              <p:txBody>
                <a:bodyPr wrap="none" anchor="ctr"/>
                <a:lstStyle/>
                <a:p>
                  <a:endParaRPr lang="en-US"/>
                </a:p>
              </p:txBody>
            </p:sp>
          </p:grpSp>
        </p:grpSp>
      </p:grpSp>
      <p:grpSp>
        <p:nvGrpSpPr>
          <p:cNvPr id="8" name="Group 50"/>
          <p:cNvGrpSpPr>
            <a:grpSpLocks/>
          </p:cNvGrpSpPr>
          <p:nvPr/>
        </p:nvGrpSpPr>
        <p:grpSpPr bwMode="auto">
          <a:xfrm>
            <a:off x="0" y="4149080"/>
            <a:ext cx="6223000" cy="508000"/>
            <a:chOff x="416" y="2464"/>
            <a:chExt cx="3920" cy="320"/>
          </a:xfrm>
        </p:grpSpPr>
        <p:grpSp>
          <p:nvGrpSpPr>
            <p:cNvPr id="9" name="Group 51"/>
            <p:cNvGrpSpPr>
              <a:grpSpLocks/>
            </p:cNvGrpSpPr>
            <p:nvPr/>
          </p:nvGrpSpPr>
          <p:grpSpPr bwMode="auto">
            <a:xfrm>
              <a:off x="848" y="2464"/>
              <a:ext cx="3424" cy="320"/>
              <a:chOff x="784" y="736"/>
              <a:chExt cx="3424" cy="320"/>
            </a:xfrm>
          </p:grpSpPr>
          <p:sp>
            <p:nvSpPr>
              <p:cNvPr id="16425" name="Line 52"/>
              <p:cNvSpPr>
                <a:spLocks noChangeShapeType="1"/>
              </p:cNvSpPr>
              <p:nvPr/>
            </p:nvSpPr>
            <p:spPr bwMode="auto">
              <a:xfrm>
                <a:off x="784" y="1056"/>
                <a:ext cx="3424" cy="0"/>
              </a:xfrm>
              <a:prstGeom prst="line">
                <a:avLst/>
              </a:prstGeom>
              <a:noFill/>
              <a:ln w="38100">
                <a:solidFill>
                  <a:schemeClr val="tx1"/>
                </a:solidFill>
                <a:round/>
                <a:headEnd/>
                <a:tailEnd/>
              </a:ln>
            </p:spPr>
            <p:txBody>
              <a:bodyPr wrap="none" anchor="ctr"/>
              <a:lstStyle/>
              <a:p>
                <a:endParaRPr lang="en-US"/>
              </a:p>
            </p:txBody>
          </p:sp>
          <p:sp>
            <p:nvSpPr>
              <p:cNvPr id="16426" name="Line 53"/>
              <p:cNvSpPr>
                <a:spLocks noChangeShapeType="1"/>
              </p:cNvSpPr>
              <p:nvPr/>
            </p:nvSpPr>
            <p:spPr bwMode="auto">
              <a:xfrm>
                <a:off x="1056" y="736"/>
                <a:ext cx="0" cy="304"/>
              </a:xfrm>
              <a:prstGeom prst="line">
                <a:avLst/>
              </a:prstGeom>
              <a:noFill/>
              <a:ln w="38100">
                <a:solidFill>
                  <a:schemeClr val="tx1"/>
                </a:solidFill>
                <a:round/>
                <a:headEnd/>
                <a:tailEnd/>
              </a:ln>
            </p:spPr>
            <p:txBody>
              <a:bodyPr wrap="none" anchor="ctr"/>
              <a:lstStyle/>
              <a:p>
                <a:endParaRPr lang="en-US"/>
              </a:p>
            </p:txBody>
          </p:sp>
          <p:sp>
            <p:nvSpPr>
              <p:cNvPr id="16427" name="Line 54"/>
              <p:cNvSpPr>
                <a:spLocks noChangeShapeType="1"/>
              </p:cNvSpPr>
              <p:nvPr/>
            </p:nvSpPr>
            <p:spPr bwMode="auto">
              <a:xfrm>
                <a:off x="1296" y="736"/>
                <a:ext cx="0" cy="304"/>
              </a:xfrm>
              <a:prstGeom prst="line">
                <a:avLst/>
              </a:prstGeom>
              <a:noFill/>
              <a:ln w="38100">
                <a:solidFill>
                  <a:schemeClr val="tx1"/>
                </a:solidFill>
                <a:round/>
                <a:headEnd/>
                <a:tailEnd/>
              </a:ln>
            </p:spPr>
            <p:txBody>
              <a:bodyPr wrap="none" anchor="ctr"/>
              <a:lstStyle/>
              <a:p>
                <a:endParaRPr lang="en-US"/>
              </a:p>
            </p:txBody>
          </p:sp>
          <p:sp>
            <p:nvSpPr>
              <p:cNvPr id="16428" name="Line 55"/>
              <p:cNvSpPr>
                <a:spLocks noChangeShapeType="1"/>
              </p:cNvSpPr>
              <p:nvPr/>
            </p:nvSpPr>
            <p:spPr bwMode="auto">
              <a:xfrm>
                <a:off x="1536" y="736"/>
                <a:ext cx="0" cy="304"/>
              </a:xfrm>
              <a:prstGeom prst="line">
                <a:avLst/>
              </a:prstGeom>
              <a:noFill/>
              <a:ln w="38100">
                <a:solidFill>
                  <a:schemeClr val="tx1"/>
                </a:solidFill>
                <a:round/>
                <a:headEnd/>
                <a:tailEnd/>
              </a:ln>
            </p:spPr>
            <p:txBody>
              <a:bodyPr wrap="none" anchor="ctr"/>
              <a:lstStyle/>
              <a:p>
                <a:endParaRPr lang="en-US"/>
              </a:p>
            </p:txBody>
          </p:sp>
          <p:sp>
            <p:nvSpPr>
              <p:cNvPr id="16429" name="Line 56"/>
              <p:cNvSpPr>
                <a:spLocks noChangeShapeType="1"/>
              </p:cNvSpPr>
              <p:nvPr/>
            </p:nvSpPr>
            <p:spPr bwMode="auto">
              <a:xfrm>
                <a:off x="1776" y="736"/>
                <a:ext cx="0" cy="304"/>
              </a:xfrm>
              <a:prstGeom prst="line">
                <a:avLst/>
              </a:prstGeom>
              <a:noFill/>
              <a:ln w="38100">
                <a:solidFill>
                  <a:schemeClr val="tx1"/>
                </a:solidFill>
                <a:round/>
                <a:headEnd/>
                <a:tailEnd/>
              </a:ln>
            </p:spPr>
            <p:txBody>
              <a:bodyPr wrap="none" anchor="ctr"/>
              <a:lstStyle/>
              <a:p>
                <a:endParaRPr lang="en-US"/>
              </a:p>
            </p:txBody>
          </p:sp>
          <p:sp>
            <p:nvSpPr>
              <p:cNvPr id="16430" name="Line 57"/>
              <p:cNvSpPr>
                <a:spLocks noChangeShapeType="1"/>
              </p:cNvSpPr>
              <p:nvPr/>
            </p:nvSpPr>
            <p:spPr bwMode="auto">
              <a:xfrm>
                <a:off x="2016" y="736"/>
                <a:ext cx="0" cy="304"/>
              </a:xfrm>
              <a:prstGeom prst="line">
                <a:avLst/>
              </a:prstGeom>
              <a:noFill/>
              <a:ln w="38100">
                <a:solidFill>
                  <a:schemeClr val="tx1"/>
                </a:solidFill>
                <a:round/>
                <a:headEnd/>
                <a:tailEnd/>
              </a:ln>
            </p:spPr>
            <p:txBody>
              <a:bodyPr wrap="none" anchor="ctr"/>
              <a:lstStyle/>
              <a:p>
                <a:endParaRPr lang="en-US"/>
              </a:p>
            </p:txBody>
          </p:sp>
          <p:sp>
            <p:nvSpPr>
              <p:cNvPr id="16431" name="Line 58"/>
              <p:cNvSpPr>
                <a:spLocks noChangeShapeType="1"/>
              </p:cNvSpPr>
              <p:nvPr/>
            </p:nvSpPr>
            <p:spPr bwMode="auto">
              <a:xfrm>
                <a:off x="2256" y="736"/>
                <a:ext cx="0" cy="304"/>
              </a:xfrm>
              <a:prstGeom prst="line">
                <a:avLst/>
              </a:prstGeom>
              <a:noFill/>
              <a:ln w="38100">
                <a:solidFill>
                  <a:schemeClr val="tx1"/>
                </a:solidFill>
                <a:round/>
                <a:headEnd/>
                <a:tailEnd/>
              </a:ln>
            </p:spPr>
            <p:txBody>
              <a:bodyPr wrap="none" anchor="ctr"/>
              <a:lstStyle/>
              <a:p>
                <a:endParaRPr lang="en-US"/>
              </a:p>
            </p:txBody>
          </p:sp>
          <p:sp>
            <p:nvSpPr>
              <p:cNvPr id="16432" name="Line 59"/>
              <p:cNvSpPr>
                <a:spLocks noChangeShapeType="1"/>
              </p:cNvSpPr>
              <p:nvPr/>
            </p:nvSpPr>
            <p:spPr bwMode="auto">
              <a:xfrm>
                <a:off x="2496" y="736"/>
                <a:ext cx="0" cy="304"/>
              </a:xfrm>
              <a:prstGeom prst="line">
                <a:avLst/>
              </a:prstGeom>
              <a:noFill/>
              <a:ln w="38100">
                <a:solidFill>
                  <a:schemeClr val="tx1"/>
                </a:solidFill>
                <a:round/>
                <a:headEnd/>
                <a:tailEnd/>
              </a:ln>
            </p:spPr>
            <p:txBody>
              <a:bodyPr wrap="none" anchor="ctr"/>
              <a:lstStyle/>
              <a:p>
                <a:endParaRPr lang="en-US"/>
              </a:p>
            </p:txBody>
          </p:sp>
          <p:sp>
            <p:nvSpPr>
              <p:cNvPr id="16433" name="Line 60"/>
              <p:cNvSpPr>
                <a:spLocks noChangeShapeType="1"/>
              </p:cNvSpPr>
              <p:nvPr/>
            </p:nvSpPr>
            <p:spPr bwMode="auto">
              <a:xfrm>
                <a:off x="2736" y="736"/>
                <a:ext cx="0" cy="304"/>
              </a:xfrm>
              <a:prstGeom prst="line">
                <a:avLst/>
              </a:prstGeom>
              <a:noFill/>
              <a:ln w="38100">
                <a:solidFill>
                  <a:schemeClr val="tx1"/>
                </a:solidFill>
                <a:round/>
                <a:headEnd/>
                <a:tailEnd/>
              </a:ln>
            </p:spPr>
            <p:txBody>
              <a:bodyPr wrap="none" anchor="ctr"/>
              <a:lstStyle/>
              <a:p>
                <a:endParaRPr lang="en-US"/>
              </a:p>
            </p:txBody>
          </p:sp>
          <p:sp>
            <p:nvSpPr>
              <p:cNvPr id="16434" name="Line 61"/>
              <p:cNvSpPr>
                <a:spLocks noChangeShapeType="1"/>
              </p:cNvSpPr>
              <p:nvPr/>
            </p:nvSpPr>
            <p:spPr bwMode="auto">
              <a:xfrm>
                <a:off x="2976" y="736"/>
                <a:ext cx="0" cy="304"/>
              </a:xfrm>
              <a:prstGeom prst="line">
                <a:avLst/>
              </a:prstGeom>
              <a:noFill/>
              <a:ln w="38100">
                <a:solidFill>
                  <a:schemeClr val="tx1"/>
                </a:solidFill>
                <a:round/>
                <a:headEnd/>
                <a:tailEnd/>
              </a:ln>
            </p:spPr>
            <p:txBody>
              <a:bodyPr wrap="none" anchor="ctr"/>
              <a:lstStyle/>
              <a:p>
                <a:endParaRPr lang="en-US"/>
              </a:p>
            </p:txBody>
          </p:sp>
          <p:sp>
            <p:nvSpPr>
              <p:cNvPr id="16435" name="Line 62"/>
              <p:cNvSpPr>
                <a:spLocks noChangeShapeType="1"/>
              </p:cNvSpPr>
              <p:nvPr/>
            </p:nvSpPr>
            <p:spPr bwMode="auto">
              <a:xfrm>
                <a:off x="3216" y="736"/>
                <a:ext cx="0" cy="304"/>
              </a:xfrm>
              <a:prstGeom prst="line">
                <a:avLst/>
              </a:prstGeom>
              <a:noFill/>
              <a:ln w="38100">
                <a:solidFill>
                  <a:schemeClr val="tx1"/>
                </a:solidFill>
                <a:round/>
                <a:headEnd/>
                <a:tailEnd/>
              </a:ln>
            </p:spPr>
            <p:txBody>
              <a:bodyPr wrap="none" anchor="ctr"/>
              <a:lstStyle/>
              <a:p>
                <a:endParaRPr lang="en-US"/>
              </a:p>
            </p:txBody>
          </p:sp>
          <p:sp>
            <p:nvSpPr>
              <p:cNvPr id="16436" name="Line 63"/>
              <p:cNvSpPr>
                <a:spLocks noChangeShapeType="1"/>
              </p:cNvSpPr>
              <p:nvPr/>
            </p:nvSpPr>
            <p:spPr bwMode="auto">
              <a:xfrm>
                <a:off x="3456" y="736"/>
                <a:ext cx="0" cy="304"/>
              </a:xfrm>
              <a:prstGeom prst="line">
                <a:avLst/>
              </a:prstGeom>
              <a:noFill/>
              <a:ln w="38100">
                <a:solidFill>
                  <a:schemeClr val="tx1"/>
                </a:solidFill>
                <a:round/>
                <a:headEnd/>
                <a:tailEnd/>
              </a:ln>
            </p:spPr>
            <p:txBody>
              <a:bodyPr wrap="none" anchor="ctr"/>
              <a:lstStyle/>
              <a:p>
                <a:endParaRPr lang="en-US"/>
              </a:p>
            </p:txBody>
          </p:sp>
          <p:sp>
            <p:nvSpPr>
              <p:cNvPr id="16437" name="Line 64"/>
              <p:cNvSpPr>
                <a:spLocks noChangeShapeType="1"/>
              </p:cNvSpPr>
              <p:nvPr/>
            </p:nvSpPr>
            <p:spPr bwMode="auto">
              <a:xfrm>
                <a:off x="3696" y="736"/>
                <a:ext cx="0" cy="304"/>
              </a:xfrm>
              <a:prstGeom prst="line">
                <a:avLst/>
              </a:prstGeom>
              <a:noFill/>
              <a:ln w="38100">
                <a:solidFill>
                  <a:schemeClr val="tx1"/>
                </a:solidFill>
                <a:round/>
                <a:headEnd/>
                <a:tailEnd/>
              </a:ln>
            </p:spPr>
            <p:txBody>
              <a:bodyPr wrap="none" anchor="ctr"/>
              <a:lstStyle/>
              <a:p>
                <a:endParaRPr lang="en-US"/>
              </a:p>
            </p:txBody>
          </p:sp>
        </p:grpSp>
        <p:grpSp>
          <p:nvGrpSpPr>
            <p:cNvPr id="10" name="Group 65"/>
            <p:cNvGrpSpPr>
              <a:grpSpLocks/>
            </p:cNvGrpSpPr>
            <p:nvPr/>
          </p:nvGrpSpPr>
          <p:grpSpPr bwMode="auto">
            <a:xfrm>
              <a:off x="416" y="2464"/>
              <a:ext cx="3920" cy="320"/>
              <a:chOff x="416" y="2464"/>
              <a:chExt cx="3920" cy="320"/>
            </a:xfrm>
          </p:grpSpPr>
          <p:sp>
            <p:nvSpPr>
              <p:cNvPr id="16395" name="Rectangle 66"/>
              <p:cNvSpPr>
                <a:spLocks noChangeArrowheads="1"/>
              </p:cNvSpPr>
              <p:nvPr/>
            </p:nvSpPr>
            <p:spPr bwMode="auto">
              <a:xfrm>
                <a:off x="416" y="2487"/>
                <a:ext cx="274" cy="286"/>
              </a:xfrm>
              <a:prstGeom prst="rect">
                <a:avLst/>
              </a:prstGeom>
              <a:noFill/>
              <a:ln w="38100">
                <a:noFill/>
                <a:miter lim="800000"/>
                <a:headEnd/>
                <a:tailEnd/>
              </a:ln>
            </p:spPr>
            <p:txBody>
              <a:bodyPr wrap="none" lIns="90488" tIns="44450" rIns="90488" bIns="44450">
                <a:spAutoFit/>
              </a:bodyPr>
              <a:lstStyle/>
              <a:p>
                <a:r>
                  <a:rPr lang="en-US" b="1">
                    <a:latin typeface="Arial" charset="0"/>
                  </a:rPr>
                  <a:t>3.</a:t>
                </a:r>
              </a:p>
            </p:txBody>
          </p:sp>
          <p:grpSp>
            <p:nvGrpSpPr>
              <p:cNvPr id="11" name="Group 67"/>
              <p:cNvGrpSpPr>
                <a:grpSpLocks/>
              </p:cNvGrpSpPr>
              <p:nvPr/>
            </p:nvGrpSpPr>
            <p:grpSpPr bwMode="auto">
              <a:xfrm>
                <a:off x="777" y="2464"/>
                <a:ext cx="3559" cy="320"/>
                <a:chOff x="777" y="2464"/>
                <a:chExt cx="3559" cy="320"/>
              </a:xfrm>
            </p:grpSpPr>
            <p:grpSp>
              <p:nvGrpSpPr>
                <p:cNvPr id="12" name="Group 68"/>
                <p:cNvGrpSpPr>
                  <a:grpSpLocks/>
                </p:cNvGrpSpPr>
                <p:nvPr/>
              </p:nvGrpSpPr>
              <p:grpSpPr bwMode="auto">
                <a:xfrm>
                  <a:off x="777" y="2464"/>
                  <a:ext cx="3424" cy="320"/>
                  <a:chOff x="784" y="736"/>
                  <a:chExt cx="3424" cy="320"/>
                </a:xfrm>
              </p:grpSpPr>
              <p:sp>
                <p:nvSpPr>
                  <p:cNvPr id="16412" name="Line 69"/>
                  <p:cNvSpPr>
                    <a:spLocks noChangeShapeType="1"/>
                  </p:cNvSpPr>
                  <p:nvPr/>
                </p:nvSpPr>
                <p:spPr bwMode="auto">
                  <a:xfrm>
                    <a:off x="784" y="1056"/>
                    <a:ext cx="3424" cy="0"/>
                  </a:xfrm>
                  <a:prstGeom prst="line">
                    <a:avLst/>
                  </a:prstGeom>
                  <a:noFill/>
                  <a:ln w="38100">
                    <a:solidFill>
                      <a:schemeClr val="tx1"/>
                    </a:solidFill>
                    <a:round/>
                    <a:headEnd/>
                    <a:tailEnd/>
                  </a:ln>
                </p:spPr>
                <p:txBody>
                  <a:bodyPr wrap="none" anchor="ctr"/>
                  <a:lstStyle/>
                  <a:p>
                    <a:endParaRPr lang="en-US"/>
                  </a:p>
                </p:txBody>
              </p:sp>
              <p:sp>
                <p:nvSpPr>
                  <p:cNvPr id="16413" name="Line 70"/>
                  <p:cNvSpPr>
                    <a:spLocks noChangeShapeType="1"/>
                  </p:cNvSpPr>
                  <p:nvPr/>
                </p:nvSpPr>
                <p:spPr bwMode="auto">
                  <a:xfrm>
                    <a:off x="1056" y="736"/>
                    <a:ext cx="0" cy="304"/>
                  </a:xfrm>
                  <a:prstGeom prst="line">
                    <a:avLst/>
                  </a:prstGeom>
                  <a:noFill/>
                  <a:ln w="38100">
                    <a:solidFill>
                      <a:schemeClr val="tx1"/>
                    </a:solidFill>
                    <a:round/>
                    <a:headEnd/>
                    <a:tailEnd/>
                  </a:ln>
                </p:spPr>
                <p:txBody>
                  <a:bodyPr wrap="none" anchor="ctr"/>
                  <a:lstStyle/>
                  <a:p>
                    <a:endParaRPr lang="en-US"/>
                  </a:p>
                </p:txBody>
              </p:sp>
              <p:sp>
                <p:nvSpPr>
                  <p:cNvPr id="16414" name="Line 71"/>
                  <p:cNvSpPr>
                    <a:spLocks noChangeShapeType="1"/>
                  </p:cNvSpPr>
                  <p:nvPr/>
                </p:nvSpPr>
                <p:spPr bwMode="auto">
                  <a:xfrm>
                    <a:off x="1296" y="736"/>
                    <a:ext cx="0" cy="304"/>
                  </a:xfrm>
                  <a:prstGeom prst="line">
                    <a:avLst/>
                  </a:prstGeom>
                  <a:noFill/>
                  <a:ln w="38100">
                    <a:solidFill>
                      <a:schemeClr val="tx1"/>
                    </a:solidFill>
                    <a:round/>
                    <a:headEnd/>
                    <a:tailEnd/>
                  </a:ln>
                </p:spPr>
                <p:txBody>
                  <a:bodyPr wrap="none" anchor="ctr"/>
                  <a:lstStyle/>
                  <a:p>
                    <a:endParaRPr lang="en-US"/>
                  </a:p>
                </p:txBody>
              </p:sp>
              <p:sp>
                <p:nvSpPr>
                  <p:cNvPr id="16415" name="Line 72"/>
                  <p:cNvSpPr>
                    <a:spLocks noChangeShapeType="1"/>
                  </p:cNvSpPr>
                  <p:nvPr/>
                </p:nvSpPr>
                <p:spPr bwMode="auto">
                  <a:xfrm>
                    <a:off x="1536" y="736"/>
                    <a:ext cx="0" cy="304"/>
                  </a:xfrm>
                  <a:prstGeom prst="line">
                    <a:avLst/>
                  </a:prstGeom>
                  <a:noFill/>
                  <a:ln w="38100">
                    <a:solidFill>
                      <a:schemeClr val="tx1"/>
                    </a:solidFill>
                    <a:round/>
                    <a:headEnd/>
                    <a:tailEnd/>
                  </a:ln>
                </p:spPr>
                <p:txBody>
                  <a:bodyPr wrap="none" anchor="ctr"/>
                  <a:lstStyle/>
                  <a:p>
                    <a:endParaRPr lang="en-US"/>
                  </a:p>
                </p:txBody>
              </p:sp>
              <p:sp>
                <p:nvSpPr>
                  <p:cNvPr id="16416" name="Line 73"/>
                  <p:cNvSpPr>
                    <a:spLocks noChangeShapeType="1"/>
                  </p:cNvSpPr>
                  <p:nvPr/>
                </p:nvSpPr>
                <p:spPr bwMode="auto">
                  <a:xfrm>
                    <a:off x="1776" y="736"/>
                    <a:ext cx="0" cy="304"/>
                  </a:xfrm>
                  <a:prstGeom prst="line">
                    <a:avLst/>
                  </a:prstGeom>
                  <a:noFill/>
                  <a:ln w="38100">
                    <a:solidFill>
                      <a:schemeClr val="tx1"/>
                    </a:solidFill>
                    <a:round/>
                    <a:headEnd/>
                    <a:tailEnd/>
                  </a:ln>
                </p:spPr>
                <p:txBody>
                  <a:bodyPr wrap="none" anchor="ctr"/>
                  <a:lstStyle/>
                  <a:p>
                    <a:endParaRPr lang="en-US"/>
                  </a:p>
                </p:txBody>
              </p:sp>
              <p:sp>
                <p:nvSpPr>
                  <p:cNvPr id="16417" name="Line 74"/>
                  <p:cNvSpPr>
                    <a:spLocks noChangeShapeType="1"/>
                  </p:cNvSpPr>
                  <p:nvPr/>
                </p:nvSpPr>
                <p:spPr bwMode="auto">
                  <a:xfrm>
                    <a:off x="2016" y="736"/>
                    <a:ext cx="0" cy="304"/>
                  </a:xfrm>
                  <a:prstGeom prst="line">
                    <a:avLst/>
                  </a:prstGeom>
                  <a:noFill/>
                  <a:ln w="38100">
                    <a:solidFill>
                      <a:schemeClr val="tx1"/>
                    </a:solidFill>
                    <a:round/>
                    <a:headEnd/>
                    <a:tailEnd/>
                  </a:ln>
                </p:spPr>
                <p:txBody>
                  <a:bodyPr wrap="none" anchor="ctr"/>
                  <a:lstStyle/>
                  <a:p>
                    <a:endParaRPr lang="en-US"/>
                  </a:p>
                </p:txBody>
              </p:sp>
              <p:sp>
                <p:nvSpPr>
                  <p:cNvPr id="16418" name="Line 75"/>
                  <p:cNvSpPr>
                    <a:spLocks noChangeShapeType="1"/>
                  </p:cNvSpPr>
                  <p:nvPr/>
                </p:nvSpPr>
                <p:spPr bwMode="auto">
                  <a:xfrm>
                    <a:off x="2256" y="736"/>
                    <a:ext cx="0" cy="304"/>
                  </a:xfrm>
                  <a:prstGeom prst="line">
                    <a:avLst/>
                  </a:prstGeom>
                  <a:noFill/>
                  <a:ln w="38100">
                    <a:solidFill>
                      <a:schemeClr val="tx1"/>
                    </a:solidFill>
                    <a:round/>
                    <a:headEnd/>
                    <a:tailEnd/>
                  </a:ln>
                </p:spPr>
                <p:txBody>
                  <a:bodyPr wrap="none" anchor="ctr"/>
                  <a:lstStyle/>
                  <a:p>
                    <a:endParaRPr lang="en-US"/>
                  </a:p>
                </p:txBody>
              </p:sp>
              <p:sp>
                <p:nvSpPr>
                  <p:cNvPr id="16419" name="Line 76"/>
                  <p:cNvSpPr>
                    <a:spLocks noChangeShapeType="1"/>
                  </p:cNvSpPr>
                  <p:nvPr/>
                </p:nvSpPr>
                <p:spPr bwMode="auto">
                  <a:xfrm>
                    <a:off x="2496" y="736"/>
                    <a:ext cx="0" cy="304"/>
                  </a:xfrm>
                  <a:prstGeom prst="line">
                    <a:avLst/>
                  </a:prstGeom>
                  <a:noFill/>
                  <a:ln w="38100">
                    <a:solidFill>
                      <a:schemeClr val="tx1"/>
                    </a:solidFill>
                    <a:round/>
                    <a:headEnd/>
                    <a:tailEnd/>
                  </a:ln>
                </p:spPr>
                <p:txBody>
                  <a:bodyPr wrap="none" anchor="ctr"/>
                  <a:lstStyle/>
                  <a:p>
                    <a:endParaRPr lang="en-US"/>
                  </a:p>
                </p:txBody>
              </p:sp>
              <p:sp>
                <p:nvSpPr>
                  <p:cNvPr id="16420" name="Line 77"/>
                  <p:cNvSpPr>
                    <a:spLocks noChangeShapeType="1"/>
                  </p:cNvSpPr>
                  <p:nvPr/>
                </p:nvSpPr>
                <p:spPr bwMode="auto">
                  <a:xfrm>
                    <a:off x="2736" y="736"/>
                    <a:ext cx="0" cy="304"/>
                  </a:xfrm>
                  <a:prstGeom prst="line">
                    <a:avLst/>
                  </a:prstGeom>
                  <a:noFill/>
                  <a:ln w="38100">
                    <a:solidFill>
                      <a:schemeClr val="tx1"/>
                    </a:solidFill>
                    <a:round/>
                    <a:headEnd/>
                    <a:tailEnd/>
                  </a:ln>
                </p:spPr>
                <p:txBody>
                  <a:bodyPr wrap="none" anchor="ctr"/>
                  <a:lstStyle/>
                  <a:p>
                    <a:endParaRPr lang="en-US"/>
                  </a:p>
                </p:txBody>
              </p:sp>
              <p:sp>
                <p:nvSpPr>
                  <p:cNvPr id="16421" name="Line 78"/>
                  <p:cNvSpPr>
                    <a:spLocks noChangeShapeType="1"/>
                  </p:cNvSpPr>
                  <p:nvPr/>
                </p:nvSpPr>
                <p:spPr bwMode="auto">
                  <a:xfrm>
                    <a:off x="2976" y="736"/>
                    <a:ext cx="0" cy="304"/>
                  </a:xfrm>
                  <a:prstGeom prst="line">
                    <a:avLst/>
                  </a:prstGeom>
                  <a:noFill/>
                  <a:ln w="38100">
                    <a:solidFill>
                      <a:schemeClr val="tx1"/>
                    </a:solidFill>
                    <a:round/>
                    <a:headEnd/>
                    <a:tailEnd/>
                  </a:ln>
                </p:spPr>
                <p:txBody>
                  <a:bodyPr wrap="none" anchor="ctr"/>
                  <a:lstStyle/>
                  <a:p>
                    <a:endParaRPr lang="en-US"/>
                  </a:p>
                </p:txBody>
              </p:sp>
              <p:sp>
                <p:nvSpPr>
                  <p:cNvPr id="16422" name="Line 79"/>
                  <p:cNvSpPr>
                    <a:spLocks noChangeShapeType="1"/>
                  </p:cNvSpPr>
                  <p:nvPr/>
                </p:nvSpPr>
                <p:spPr bwMode="auto">
                  <a:xfrm>
                    <a:off x="3216" y="736"/>
                    <a:ext cx="0" cy="304"/>
                  </a:xfrm>
                  <a:prstGeom prst="line">
                    <a:avLst/>
                  </a:prstGeom>
                  <a:noFill/>
                  <a:ln w="38100">
                    <a:solidFill>
                      <a:schemeClr val="tx1"/>
                    </a:solidFill>
                    <a:round/>
                    <a:headEnd/>
                    <a:tailEnd/>
                  </a:ln>
                </p:spPr>
                <p:txBody>
                  <a:bodyPr wrap="none" anchor="ctr"/>
                  <a:lstStyle/>
                  <a:p>
                    <a:endParaRPr lang="en-US"/>
                  </a:p>
                </p:txBody>
              </p:sp>
              <p:sp>
                <p:nvSpPr>
                  <p:cNvPr id="16423" name="Line 80"/>
                  <p:cNvSpPr>
                    <a:spLocks noChangeShapeType="1"/>
                  </p:cNvSpPr>
                  <p:nvPr/>
                </p:nvSpPr>
                <p:spPr bwMode="auto">
                  <a:xfrm>
                    <a:off x="3456" y="736"/>
                    <a:ext cx="0" cy="304"/>
                  </a:xfrm>
                  <a:prstGeom prst="line">
                    <a:avLst/>
                  </a:prstGeom>
                  <a:noFill/>
                  <a:ln w="38100">
                    <a:solidFill>
                      <a:schemeClr val="tx1"/>
                    </a:solidFill>
                    <a:round/>
                    <a:headEnd/>
                    <a:tailEnd/>
                  </a:ln>
                </p:spPr>
                <p:txBody>
                  <a:bodyPr wrap="none" anchor="ctr"/>
                  <a:lstStyle/>
                  <a:p>
                    <a:endParaRPr lang="en-US"/>
                  </a:p>
                </p:txBody>
              </p:sp>
              <p:sp>
                <p:nvSpPr>
                  <p:cNvPr id="16424" name="Line 81"/>
                  <p:cNvSpPr>
                    <a:spLocks noChangeShapeType="1"/>
                  </p:cNvSpPr>
                  <p:nvPr/>
                </p:nvSpPr>
                <p:spPr bwMode="auto">
                  <a:xfrm>
                    <a:off x="3696" y="736"/>
                    <a:ext cx="0" cy="304"/>
                  </a:xfrm>
                  <a:prstGeom prst="line">
                    <a:avLst/>
                  </a:prstGeom>
                  <a:noFill/>
                  <a:ln w="38100">
                    <a:solidFill>
                      <a:schemeClr val="tx1"/>
                    </a:solidFill>
                    <a:round/>
                    <a:headEnd/>
                    <a:tailEnd/>
                  </a:ln>
                </p:spPr>
                <p:txBody>
                  <a:bodyPr wrap="none" anchor="ctr"/>
                  <a:lstStyle/>
                  <a:p>
                    <a:endParaRPr lang="en-US"/>
                  </a:p>
                </p:txBody>
              </p:sp>
            </p:grpSp>
            <p:grpSp>
              <p:nvGrpSpPr>
                <p:cNvPr id="13" name="Group 82"/>
                <p:cNvGrpSpPr>
                  <a:grpSpLocks/>
                </p:cNvGrpSpPr>
                <p:nvPr/>
              </p:nvGrpSpPr>
              <p:grpSpPr bwMode="auto">
                <a:xfrm>
                  <a:off x="912" y="2464"/>
                  <a:ext cx="3424" cy="320"/>
                  <a:chOff x="784" y="736"/>
                  <a:chExt cx="3424" cy="320"/>
                </a:xfrm>
              </p:grpSpPr>
              <p:sp>
                <p:nvSpPr>
                  <p:cNvPr id="16399" name="Line 83"/>
                  <p:cNvSpPr>
                    <a:spLocks noChangeShapeType="1"/>
                  </p:cNvSpPr>
                  <p:nvPr/>
                </p:nvSpPr>
                <p:spPr bwMode="auto">
                  <a:xfrm>
                    <a:off x="784" y="1056"/>
                    <a:ext cx="3424" cy="0"/>
                  </a:xfrm>
                  <a:prstGeom prst="line">
                    <a:avLst/>
                  </a:prstGeom>
                  <a:noFill/>
                  <a:ln w="38100">
                    <a:solidFill>
                      <a:schemeClr val="tx1"/>
                    </a:solidFill>
                    <a:round/>
                    <a:headEnd/>
                    <a:tailEnd/>
                  </a:ln>
                </p:spPr>
                <p:txBody>
                  <a:bodyPr wrap="none" anchor="ctr"/>
                  <a:lstStyle/>
                  <a:p>
                    <a:endParaRPr lang="en-US"/>
                  </a:p>
                </p:txBody>
              </p:sp>
              <p:sp>
                <p:nvSpPr>
                  <p:cNvPr id="16400" name="Line 84"/>
                  <p:cNvSpPr>
                    <a:spLocks noChangeShapeType="1"/>
                  </p:cNvSpPr>
                  <p:nvPr/>
                </p:nvSpPr>
                <p:spPr bwMode="auto">
                  <a:xfrm>
                    <a:off x="1056" y="736"/>
                    <a:ext cx="0" cy="304"/>
                  </a:xfrm>
                  <a:prstGeom prst="line">
                    <a:avLst/>
                  </a:prstGeom>
                  <a:noFill/>
                  <a:ln w="38100">
                    <a:solidFill>
                      <a:schemeClr val="tx1"/>
                    </a:solidFill>
                    <a:round/>
                    <a:headEnd/>
                    <a:tailEnd/>
                  </a:ln>
                </p:spPr>
                <p:txBody>
                  <a:bodyPr wrap="none" anchor="ctr"/>
                  <a:lstStyle/>
                  <a:p>
                    <a:endParaRPr lang="en-US"/>
                  </a:p>
                </p:txBody>
              </p:sp>
              <p:sp>
                <p:nvSpPr>
                  <p:cNvPr id="16401" name="Line 85"/>
                  <p:cNvSpPr>
                    <a:spLocks noChangeShapeType="1"/>
                  </p:cNvSpPr>
                  <p:nvPr/>
                </p:nvSpPr>
                <p:spPr bwMode="auto">
                  <a:xfrm>
                    <a:off x="1296" y="736"/>
                    <a:ext cx="0" cy="304"/>
                  </a:xfrm>
                  <a:prstGeom prst="line">
                    <a:avLst/>
                  </a:prstGeom>
                  <a:noFill/>
                  <a:ln w="38100">
                    <a:solidFill>
                      <a:schemeClr val="tx1"/>
                    </a:solidFill>
                    <a:round/>
                    <a:headEnd/>
                    <a:tailEnd/>
                  </a:ln>
                </p:spPr>
                <p:txBody>
                  <a:bodyPr wrap="none" anchor="ctr"/>
                  <a:lstStyle/>
                  <a:p>
                    <a:endParaRPr lang="en-US"/>
                  </a:p>
                </p:txBody>
              </p:sp>
              <p:sp>
                <p:nvSpPr>
                  <p:cNvPr id="16402" name="Line 86"/>
                  <p:cNvSpPr>
                    <a:spLocks noChangeShapeType="1"/>
                  </p:cNvSpPr>
                  <p:nvPr/>
                </p:nvSpPr>
                <p:spPr bwMode="auto">
                  <a:xfrm>
                    <a:off x="1536" y="736"/>
                    <a:ext cx="0" cy="304"/>
                  </a:xfrm>
                  <a:prstGeom prst="line">
                    <a:avLst/>
                  </a:prstGeom>
                  <a:noFill/>
                  <a:ln w="38100">
                    <a:solidFill>
                      <a:schemeClr val="tx1"/>
                    </a:solidFill>
                    <a:round/>
                    <a:headEnd/>
                    <a:tailEnd/>
                  </a:ln>
                </p:spPr>
                <p:txBody>
                  <a:bodyPr wrap="none" anchor="ctr"/>
                  <a:lstStyle/>
                  <a:p>
                    <a:endParaRPr lang="en-US"/>
                  </a:p>
                </p:txBody>
              </p:sp>
              <p:sp>
                <p:nvSpPr>
                  <p:cNvPr id="16403" name="Line 87"/>
                  <p:cNvSpPr>
                    <a:spLocks noChangeShapeType="1"/>
                  </p:cNvSpPr>
                  <p:nvPr/>
                </p:nvSpPr>
                <p:spPr bwMode="auto">
                  <a:xfrm>
                    <a:off x="1776" y="736"/>
                    <a:ext cx="0" cy="304"/>
                  </a:xfrm>
                  <a:prstGeom prst="line">
                    <a:avLst/>
                  </a:prstGeom>
                  <a:noFill/>
                  <a:ln w="38100">
                    <a:solidFill>
                      <a:schemeClr val="tx1"/>
                    </a:solidFill>
                    <a:round/>
                    <a:headEnd/>
                    <a:tailEnd/>
                  </a:ln>
                </p:spPr>
                <p:txBody>
                  <a:bodyPr wrap="none" anchor="ctr"/>
                  <a:lstStyle/>
                  <a:p>
                    <a:endParaRPr lang="en-US"/>
                  </a:p>
                </p:txBody>
              </p:sp>
              <p:sp>
                <p:nvSpPr>
                  <p:cNvPr id="16404" name="Line 88"/>
                  <p:cNvSpPr>
                    <a:spLocks noChangeShapeType="1"/>
                  </p:cNvSpPr>
                  <p:nvPr/>
                </p:nvSpPr>
                <p:spPr bwMode="auto">
                  <a:xfrm>
                    <a:off x="2016" y="736"/>
                    <a:ext cx="0" cy="304"/>
                  </a:xfrm>
                  <a:prstGeom prst="line">
                    <a:avLst/>
                  </a:prstGeom>
                  <a:noFill/>
                  <a:ln w="38100">
                    <a:solidFill>
                      <a:schemeClr val="tx1"/>
                    </a:solidFill>
                    <a:round/>
                    <a:headEnd/>
                    <a:tailEnd/>
                  </a:ln>
                </p:spPr>
                <p:txBody>
                  <a:bodyPr wrap="none" anchor="ctr"/>
                  <a:lstStyle/>
                  <a:p>
                    <a:endParaRPr lang="en-US"/>
                  </a:p>
                </p:txBody>
              </p:sp>
              <p:sp>
                <p:nvSpPr>
                  <p:cNvPr id="16405" name="Line 89"/>
                  <p:cNvSpPr>
                    <a:spLocks noChangeShapeType="1"/>
                  </p:cNvSpPr>
                  <p:nvPr/>
                </p:nvSpPr>
                <p:spPr bwMode="auto">
                  <a:xfrm>
                    <a:off x="2256" y="736"/>
                    <a:ext cx="0" cy="304"/>
                  </a:xfrm>
                  <a:prstGeom prst="line">
                    <a:avLst/>
                  </a:prstGeom>
                  <a:noFill/>
                  <a:ln w="38100">
                    <a:solidFill>
                      <a:schemeClr val="tx1"/>
                    </a:solidFill>
                    <a:round/>
                    <a:headEnd/>
                    <a:tailEnd/>
                  </a:ln>
                </p:spPr>
                <p:txBody>
                  <a:bodyPr wrap="none" anchor="ctr"/>
                  <a:lstStyle/>
                  <a:p>
                    <a:endParaRPr lang="en-US"/>
                  </a:p>
                </p:txBody>
              </p:sp>
              <p:sp>
                <p:nvSpPr>
                  <p:cNvPr id="16406" name="Line 90"/>
                  <p:cNvSpPr>
                    <a:spLocks noChangeShapeType="1"/>
                  </p:cNvSpPr>
                  <p:nvPr/>
                </p:nvSpPr>
                <p:spPr bwMode="auto">
                  <a:xfrm>
                    <a:off x="2496" y="736"/>
                    <a:ext cx="0" cy="304"/>
                  </a:xfrm>
                  <a:prstGeom prst="line">
                    <a:avLst/>
                  </a:prstGeom>
                  <a:noFill/>
                  <a:ln w="38100">
                    <a:solidFill>
                      <a:schemeClr val="tx1"/>
                    </a:solidFill>
                    <a:round/>
                    <a:headEnd/>
                    <a:tailEnd/>
                  </a:ln>
                </p:spPr>
                <p:txBody>
                  <a:bodyPr wrap="none" anchor="ctr"/>
                  <a:lstStyle/>
                  <a:p>
                    <a:endParaRPr lang="en-US"/>
                  </a:p>
                </p:txBody>
              </p:sp>
              <p:sp>
                <p:nvSpPr>
                  <p:cNvPr id="16407" name="Line 91"/>
                  <p:cNvSpPr>
                    <a:spLocks noChangeShapeType="1"/>
                  </p:cNvSpPr>
                  <p:nvPr/>
                </p:nvSpPr>
                <p:spPr bwMode="auto">
                  <a:xfrm>
                    <a:off x="2736" y="736"/>
                    <a:ext cx="0" cy="304"/>
                  </a:xfrm>
                  <a:prstGeom prst="line">
                    <a:avLst/>
                  </a:prstGeom>
                  <a:noFill/>
                  <a:ln w="38100">
                    <a:solidFill>
                      <a:schemeClr val="tx1"/>
                    </a:solidFill>
                    <a:round/>
                    <a:headEnd/>
                    <a:tailEnd/>
                  </a:ln>
                </p:spPr>
                <p:txBody>
                  <a:bodyPr wrap="none" anchor="ctr"/>
                  <a:lstStyle/>
                  <a:p>
                    <a:endParaRPr lang="en-US"/>
                  </a:p>
                </p:txBody>
              </p:sp>
              <p:sp>
                <p:nvSpPr>
                  <p:cNvPr id="16408" name="Line 92"/>
                  <p:cNvSpPr>
                    <a:spLocks noChangeShapeType="1"/>
                  </p:cNvSpPr>
                  <p:nvPr/>
                </p:nvSpPr>
                <p:spPr bwMode="auto">
                  <a:xfrm>
                    <a:off x="2976" y="736"/>
                    <a:ext cx="0" cy="304"/>
                  </a:xfrm>
                  <a:prstGeom prst="line">
                    <a:avLst/>
                  </a:prstGeom>
                  <a:noFill/>
                  <a:ln w="38100">
                    <a:solidFill>
                      <a:schemeClr val="tx1"/>
                    </a:solidFill>
                    <a:round/>
                    <a:headEnd/>
                    <a:tailEnd/>
                  </a:ln>
                </p:spPr>
                <p:txBody>
                  <a:bodyPr wrap="none" anchor="ctr"/>
                  <a:lstStyle/>
                  <a:p>
                    <a:endParaRPr lang="en-US"/>
                  </a:p>
                </p:txBody>
              </p:sp>
              <p:sp>
                <p:nvSpPr>
                  <p:cNvPr id="16409" name="Line 93"/>
                  <p:cNvSpPr>
                    <a:spLocks noChangeShapeType="1"/>
                  </p:cNvSpPr>
                  <p:nvPr/>
                </p:nvSpPr>
                <p:spPr bwMode="auto">
                  <a:xfrm>
                    <a:off x="3216" y="736"/>
                    <a:ext cx="0" cy="304"/>
                  </a:xfrm>
                  <a:prstGeom prst="line">
                    <a:avLst/>
                  </a:prstGeom>
                  <a:noFill/>
                  <a:ln w="38100">
                    <a:solidFill>
                      <a:schemeClr val="tx1"/>
                    </a:solidFill>
                    <a:round/>
                    <a:headEnd/>
                    <a:tailEnd/>
                  </a:ln>
                </p:spPr>
                <p:txBody>
                  <a:bodyPr wrap="none" anchor="ctr"/>
                  <a:lstStyle/>
                  <a:p>
                    <a:endParaRPr lang="en-US"/>
                  </a:p>
                </p:txBody>
              </p:sp>
              <p:sp>
                <p:nvSpPr>
                  <p:cNvPr id="16410" name="Line 94"/>
                  <p:cNvSpPr>
                    <a:spLocks noChangeShapeType="1"/>
                  </p:cNvSpPr>
                  <p:nvPr/>
                </p:nvSpPr>
                <p:spPr bwMode="auto">
                  <a:xfrm>
                    <a:off x="3456" y="736"/>
                    <a:ext cx="0" cy="304"/>
                  </a:xfrm>
                  <a:prstGeom prst="line">
                    <a:avLst/>
                  </a:prstGeom>
                  <a:noFill/>
                  <a:ln w="38100">
                    <a:solidFill>
                      <a:schemeClr val="tx1"/>
                    </a:solidFill>
                    <a:round/>
                    <a:headEnd/>
                    <a:tailEnd/>
                  </a:ln>
                </p:spPr>
                <p:txBody>
                  <a:bodyPr wrap="none" anchor="ctr"/>
                  <a:lstStyle/>
                  <a:p>
                    <a:endParaRPr lang="en-US"/>
                  </a:p>
                </p:txBody>
              </p:sp>
              <p:sp>
                <p:nvSpPr>
                  <p:cNvPr id="16411" name="Line 95"/>
                  <p:cNvSpPr>
                    <a:spLocks noChangeShapeType="1"/>
                  </p:cNvSpPr>
                  <p:nvPr/>
                </p:nvSpPr>
                <p:spPr bwMode="auto">
                  <a:xfrm>
                    <a:off x="3696" y="736"/>
                    <a:ext cx="0" cy="304"/>
                  </a:xfrm>
                  <a:prstGeom prst="line">
                    <a:avLst/>
                  </a:prstGeom>
                  <a:noFill/>
                  <a:ln w="38100">
                    <a:solidFill>
                      <a:schemeClr val="tx1"/>
                    </a:solidFill>
                    <a:round/>
                    <a:headEnd/>
                    <a:tailEnd/>
                  </a:ln>
                </p:spPr>
                <p:txBody>
                  <a:bodyPr wrap="none" anchor="ctr"/>
                  <a:lstStyle/>
                  <a:p>
                    <a:endParaRPr lang="en-US"/>
                  </a:p>
                </p:txBody>
              </p:sp>
            </p:grpSp>
          </p:grpSp>
        </p:grpSp>
      </p:grpSp>
      <p:sp>
        <p:nvSpPr>
          <p:cNvPr id="16390" name="Text Box 96"/>
          <p:cNvSpPr txBox="1">
            <a:spLocks noChangeArrowheads="1"/>
          </p:cNvSpPr>
          <p:nvPr/>
        </p:nvSpPr>
        <p:spPr bwMode="auto">
          <a:xfrm>
            <a:off x="6444208" y="1340768"/>
            <a:ext cx="1796326" cy="369332"/>
          </a:xfrm>
          <a:prstGeom prst="rect">
            <a:avLst/>
          </a:prstGeom>
          <a:noFill/>
          <a:ln w="12700" cap="sq">
            <a:noFill/>
            <a:miter lim="800000"/>
            <a:headEnd type="none" w="sm" len="sm"/>
            <a:tailEnd type="none" w="sm" len="sm"/>
          </a:ln>
        </p:spPr>
        <p:txBody>
          <a:bodyPr wrap="none">
            <a:spAutoFit/>
          </a:bodyPr>
          <a:lstStyle/>
          <a:p>
            <a:r>
              <a:rPr lang="en-US" b="1" dirty="0">
                <a:solidFill>
                  <a:srgbClr val="FF0000"/>
                </a:solidFill>
                <a:latin typeface="Arial" charset="0"/>
              </a:rPr>
              <a:t>Weak stimulus</a:t>
            </a:r>
          </a:p>
        </p:txBody>
      </p:sp>
      <p:sp>
        <p:nvSpPr>
          <p:cNvPr id="16391" name="Text Box 97"/>
          <p:cNvSpPr txBox="1">
            <a:spLocks noChangeArrowheads="1"/>
          </p:cNvSpPr>
          <p:nvPr/>
        </p:nvSpPr>
        <p:spPr bwMode="auto">
          <a:xfrm>
            <a:off x="5940152" y="2636912"/>
            <a:ext cx="2223686" cy="369332"/>
          </a:xfrm>
          <a:prstGeom prst="rect">
            <a:avLst/>
          </a:prstGeom>
          <a:noFill/>
          <a:ln w="12700" cap="sq">
            <a:noFill/>
            <a:miter lim="800000"/>
            <a:headEnd type="none" w="sm" len="sm"/>
            <a:tailEnd type="none" w="sm" len="sm"/>
          </a:ln>
        </p:spPr>
        <p:txBody>
          <a:bodyPr wrap="none">
            <a:spAutoFit/>
          </a:bodyPr>
          <a:lstStyle/>
          <a:p>
            <a:r>
              <a:rPr lang="en-US" b="1" dirty="0">
                <a:solidFill>
                  <a:srgbClr val="FF0000"/>
                </a:solidFill>
                <a:latin typeface="Arial" charset="0"/>
              </a:rPr>
              <a:t>Moderate stimulus</a:t>
            </a:r>
          </a:p>
        </p:txBody>
      </p:sp>
      <p:sp>
        <p:nvSpPr>
          <p:cNvPr id="16392" name="Text Box 98"/>
          <p:cNvSpPr txBox="1">
            <a:spLocks noChangeArrowheads="1"/>
          </p:cNvSpPr>
          <p:nvPr/>
        </p:nvSpPr>
        <p:spPr bwMode="auto">
          <a:xfrm>
            <a:off x="5940152" y="4221088"/>
            <a:ext cx="1941557" cy="369332"/>
          </a:xfrm>
          <a:prstGeom prst="rect">
            <a:avLst/>
          </a:prstGeom>
          <a:noFill/>
          <a:ln w="12700" cap="sq">
            <a:noFill/>
            <a:miter lim="800000"/>
            <a:headEnd type="none" w="sm" len="sm"/>
            <a:tailEnd type="none" w="sm" len="sm"/>
          </a:ln>
        </p:spPr>
        <p:txBody>
          <a:bodyPr wrap="none">
            <a:spAutoFit/>
          </a:bodyPr>
          <a:lstStyle/>
          <a:p>
            <a:r>
              <a:rPr lang="en-US" b="1" dirty="0">
                <a:solidFill>
                  <a:srgbClr val="FF0000"/>
                </a:solidFill>
                <a:latin typeface="Arial" charset="0"/>
              </a:rPr>
              <a:t>Strong stimulus</a:t>
            </a:r>
          </a:p>
        </p:txBody>
      </p:sp>
      <p:sp>
        <p:nvSpPr>
          <p:cNvPr id="99" name="Rectangle 3"/>
          <p:cNvSpPr txBox="1">
            <a:spLocks noChangeArrowheads="1"/>
          </p:cNvSpPr>
          <p:nvPr/>
        </p:nvSpPr>
        <p:spPr>
          <a:xfrm>
            <a:off x="1043608" y="5112539"/>
            <a:ext cx="12430180" cy="3490922"/>
          </a:xfrm>
          <a:prstGeom prst="rect">
            <a:avLst/>
          </a:prstGeom>
          <a:noFill/>
        </p:spPr>
        <p:txBody>
          <a:bodyPr lIns="90488" tIns="44450" rIns="90488" bIns="44450"/>
          <a:lstStyle/>
          <a:p>
            <a:pPr marL="342900" marR="0" lvl="0" indent="-342900" algn="l" defTabSz="914400" rtl="0" eaLnBrk="1" fontAlgn="base" latinLnBrk="0" hangingPunct="1">
              <a:lnSpc>
                <a:spcPct val="100000"/>
              </a:lnSpc>
              <a:spcBef>
                <a:spcPct val="20000"/>
              </a:spcBef>
              <a:spcAft>
                <a:spcPct val="0"/>
              </a:spcAft>
              <a:buClr>
                <a:schemeClr val="tx2"/>
              </a:buClr>
              <a:buSzPct val="70000"/>
              <a:tabLst/>
              <a:defRPr/>
            </a:pPr>
            <a:r>
              <a:rPr kumimoji="0" lang="en-US" sz="3000" b="0" i="0" u="none" strike="noStrike" kern="0" cap="none" spc="0" normalizeH="0" baseline="0" noProof="0" dirty="0" smtClean="0">
                <a:ln>
                  <a:noFill/>
                </a:ln>
                <a:solidFill>
                  <a:schemeClr val="tx2"/>
                </a:solidFill>
                <a:effectLst/>
                <a:uLnTx/>
                <a:uFillTx/>
                <a:latin typeface="+mn-lt"/>
                <a:ea typeface="+mn-ea"/>
                <a:cs typeface="+mn-cs"/>
              </a:rPr>
              <a:t>Pattern = Intensity of stimulus  </a:t>
            </a:r>
            <a:r>
              <a:rPr kumimoji="0" lang="en-US" sz="2600" b="0" i="0" u="none" strike="noStrike" kern="0" cap="none" spc="0" normalizeH="0" baseline="0" noProof="0" dirty="0" smtClean="0">
                <a:ln>
                  <a:noFill/>
                </a:ln>
                <a:solidFill>
                  <a:schemeClr val="tx2"/>
                </a:solidFill>
                <a:effectLst/>
                <a:uLnTx/>
                <a:uFillTx/>
                <a:latin typeface="+mn-lt"/>
              </a:rPr>
              <a:t>frequency of APs </a:t>
            </a:r>
          </a:p>
          <a:p>
            <a:pPr marL="342900" marR="0" lvl="0" indent="-342900" algn="l" defTabSz="914400" rtl="0" eaLnBrk="1" fontAlgn="base" latinLnBrk="0" hangingPunct="1">
              <a:lnSpc>
                <a:spcPct val="100000"/>
              </a:lnSpc>
              <a:spcBef>
                <a:spcPct val="20000"/>
              </a:spcBef>
              <a:spcAft>
                <a:spcPct val="0"/>
              </a:spcAft>
              <a:buClr>
                <a:schemeClr val="tx2"/>
              </a:buClr>
              <a:buSzPct val="70000"/>
              <a:tabLst/>
              <a:defRPr/>
            </a:pPr>
            <a:r>
              <a:rPr kumimoji="0" lang="en-US" sz="3000" b="0" i="0" u="none" strike="noStrike" kern="0" cap="none" spc="0" normalizeH="0" baseline="0" noProof="0" dirty="0" smtClean="0">
                <a:ln>
                  <a:noFill/>
                </a:ln>
                <a:solidFill>
                  <a:schemeClr val="tx2"/>
                </a:solidFill>
                <a:effectLst/>
                <a:uLnTx/>
                <a:uFillTx/>
                <a:latin typeface="+mn-lt"/>
                <a:ea typeface="+mn-ea"/>
                <a:cs typeface="+mn-cs"/>
              </a:rPr>
              <a:t>Place = type of stimulus </a:t>
            </a:r>
            <a:r>
              <a:rPr kumimoji="0" lang="en-US" sz="2600" b="0" i="0" u="none" strike="noStrike" kern="0" cap="none" spc="0" normalizeH="0" baseline="0" noProof="0" dirty="0" smtClean="0">
                <a:ln>
                  <a:noFill/>
                </a:ln>
                <a:solidFill>
                  <a:schemeClr val="tx2"/>
                </a:solidFill>
                <a:effectLst/>
                <a:uLnTx/>
                <a:uFillTx/>
                <a:latin typeface="+mn-lt"/>
              </a:rPr>
              <a:t>Visual, auditory, pain, etc. </a:t>
            </a:r>
          </a:p>
          <a:p>
            <a:pPr marL="342900" marR="0" lvl="0" indent="-342900" algn="l" defTabSz="914400" rtl="0" eaLnBrk="1" fontAlgn="base" latinLnBrk="0" hangingPunct="1">
              <a:lnSpc>
                <a:spcPct val="100000"/>
              </a:lnSpc>
              <a:spcBef>
                <a:spcPct val="20000"/>
              </a:spcBef>
              <a:spcAft>
                <a:spcPct val="0"/>
              </a:spcAft>
              <a:buClr>
                <a:schemeClr val="tx2"/>
              </a:buClr>
              <a:buSzPct val="70000"/>
              <a:tabLst/>
              <a:defRPr/>
            </a:pPr>
            <a:r>
              <a:rPr kumimoji="0" lang="en-US" sz="2600" b="0" i="0" u="none" strike="noStrike" kern="0" cap="none" spc="0" normalizeH="0" baseline="0" noProof="0" dirty="0" smtClean="0">
                <a:ln>
                  <a:noFill/>
                </a:ln>
                <a:solidFill>
                  <a:schemeClr val="tx2"/>
                </a:solidFill>
                <a:effectLst/>
                <a:uLnTx/>
                <a:uFillTx/>
                <a:latin typeface="+mn-lt"/>
              </a:rPr>
              <a:t>Brain area that receives signal   </a:t>
            </a:r>
            <a:r>
              <a:rPr kumimoji="0" lang="en-US" sz="2000" b="0" i="0" u="none" strike="noStrike" kern="0" cap="none" spc="0" normalizeH="0" baseline="0" noProof="0" dirty="0" smtClean="0">
                <a:ln>
                  <a:noFill/>
                </a:ln>
                <a:solidFill>
                  <a:schemeClr val="tx2"/>
                </a:solidFill>
                <a:effectLst/>
                <a:uLnTx/>
                <a:uFillTx/>
                <a:latin typeface="+mn-lt"/>
              </a:rPr>
              <a:t>Doctrine of Specific Nerve Energies</a:t>
            </a:r>
            <a:r>
              <a:rPr kumimoji="0" lang="en-US" sz="2000" b="0" i="0" u="none" strike="noStrike" kern="0" cap="none" spc="0" normalizeH="0" baseline="0" noProof="0" dirty="0" smtClean="0">
                <a:ln>
                  <a:noFill/>
                </a:ln>
                <a:solidFill>
                  <a:schemeClr val="tx1"/>
                </a:solidFill>
                <a:effectLst/>
                <a:uLnTx/>
                <a:uFillTx/>
                <a:latin typeface="+mn-lt"/>
              </a:rPr>
              <a:t> </a:t>
            </a:r>
            <a:endParaRPr kumimoji="0" lang="en-US" sz="2600" b="0" i="0" u="none" strike="noStrike" kern="0" cap="none" spc="0" normalizeH="0" baseline="0" noProof="0" dirty="0" smtClean="0">
              <a:ln>
                <a:noFill/>
              </a:ln>
              <a:solidFill>
                <a:schemeClr val="tx1"/>
              </a:solidFill>
              <a:effectLst/>
              <a:uLnTx/>
              <a:uFillTx/>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390">
                                            <p:txEl>
                                              <p:pRg st="0" end="0"/>
                                            </p:txEl>
                                          </p:spTgt>
                                        </p:tgtEl>
                                        <p:attrNameLst>
                                          <p:attrName>style.visibility</p:attrName>
                                        </p:attrNameLst>
                                      </p:cBhvr>
                                      <p:to>
                                        <p:strVal val="visible"/>
                                      </p:to>
                                    </p:set>
                                    <p:anim calcmode="lin" valueType="num">
                                      <p:cBhvr additive="base">
                                        <p:cTn id="12" dur="2000" fill="hold"/>
                                        <p:tgtEl>
                                          <p:spTgt spid="16390">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163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391">
                                            <p:txEl>
                                              <p:pRg st="0" end="0"/>
                                            </p:txEl>
                                          </p:spTgt>
                                        </p:tgtEl>
                                        <p:attrNameLst>
                                          <p:attrName>style.visibility</p:attrName>
                                        </p:attrNameLst>
                                      </p:cBhvr>
                                      <p:to>
                                        <p:strVal val="visible"/>
                                      </p:to>
                                    </p:set>
                                    <p:anim calcmode="lin" valueType="num">
                                      <p:cBhvr additive="base">
                                        <p:cTn id="23" dur="2000" fill="hold"/>
                                        <p:tgtEl>
                                          <p:spTgt spid="16391">
                                            <p:txEl>
                                              <p:pRg st="0" end="0"/>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163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6392"/>
                                        </p:tgtEl>
                                        <p:attrNameLst>
                                          <p:attrName>style.visibility</p:attrName>
                                        </p:attrNameLst>
                                      </p:cBhvr>
                                      <p:to>
                                        <p:strVal val="visible"/>
                                      </p:to>
                                    </p:set>
                                    <p:anim calcmode="lin" valueType="num">
                                      <p:cBhvr additive="base">
                                        <p:cTn id="34" dur="2000" fill="hold"/>
                                        <p:tgtEl>
                                          <p:spTgt spid="16392"/>
                                        </p:tgtEl>
                                        <p:attrNameLst>
                                          <p:attrName>ppt_x</p:attrName>
                                        </p:attrNameLst>
                                      </p:cBhvr>
                                      <p:tavLst>
                                        <p:tav tm="0">
                                          <p:val>
                                            <p:strVal val="#ppt_x"/>
                                          </p:val>
                                        </p:tav>
                                        <p:tav tm="100000">
                                          <p:val>
                                            <p:strVal val="#ppt_x"/>
                                          </p:val>
                                        </p:tav>
                                      </p:tavLst>
                                    </p:anim>
                                    <p:anim calcmode="lin" valueType="num">
                                      <p:cBhvr additive="base">
                                        <p:cTn id="35" dur="2000" fill="hold"/>
                                        <p:tgtEl>
                                          <p:spTgt spid="1639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9">
                                            <p:txEl>
                                              <p:pRg st="0" end="0"/>
                                            </p:txEl>
                                          </p:spTgt>
                                        </p:tgtEl>
                                        <p:attrNameLst>
                                          <p:attrName>style.visibility</p:attrName>
                                        </p:attrNameLst>
                                      </p:cBhvr>
                                      <p:to>
                                        <p:strVal val="visible"/>
                                      </p:to>
                                    </p:set>
                                    <p:animEffect transition="in" filter="wipe(left)">
                                      <p:cBhvr>
                                        <p:cTn id="40" dur="2000"/>
                                        <p:tgtEl>
                                          <p:spTgt spid="99">
                                            <p:txEl>
                                              <p:pRg st="0" end="0"/>
                                            </p:txEl>
                                          </p:spTgt>
                                        </p:tgtEl>
                                      </p:cBhvr>
                                    </p:animEffect>
                                  </p:childTnLst>
                                  <p:subTnLst>
                                    <p:animClr>
                                      <p:cBhvr override="childStyle">
                                        <p:cTn dur="1" fill="hold" display="0" masterRel="nextClick" afterEffect="1"/>
                                        <p:tgtEl>
                                          <p:spTgt spid="99">
                                            <p:txEl>
                                              <p:pRg st="0" end="0"/>
                                            </p:txEl>
                                          </p:spTgt>
                                        </p:tgtEl>
                                        <p:attrNameLst>
                                          <p:attrName>ppt_c</p:attrName>
                                        </p:attrNameLst>
                                      </p:cBhvr>
                                      <p:to>
                                        <a:schemeClr val="accent1"/>
                                      </p:to>
                                    </p:animClr>
                                  </p:sub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99">
                                            <p:txEl>
                                              <p:pRg st="1" end="1"/>
                                            </p:txEl>
                                          </p:spTgt>
                                        </p:tgtEl>
                                        <p:attrNameLst>
                                          <p:attrName>style.visibility</p:attrName>
                                        </p:attrNameLst>
                                      </p:cBhvr>
                                      <p:to>
                                        <p:strVal val="visible"/>
                                      </p:to>
                                    </p:set>
                                    <p:animEffect transition="in" filter="wipe(left)">
                                      <p:cBhvr>
                                        <p:cTn id="45" dur="2000"/>
                                        <p:tgtEl>
                                          <p:spTgt spid="99">
                                            <p:txEl>
                                              <p:pRg st="1" end="1"/>
                                            </p:txEl>
                                          </p:spTgt>
                                        </p:tgtEl>
                                      </p:cBhvr>
                                    </p:animEffect>
                                  </p:childTnLst>
                                  <p:subTnLst>
                                    <p:animClr>
                                      <p:cBhvr override="childStyle">
                                        <p:cTn dur="1" fill="hold" display="0" masterRel="nextClick" afterEffect="1"/>
                                        <p:tgtEl>
                                          <p:spTgt spid="99">
                                            <p:txEl>
                                              <p:pRg st="1" end="1"/>
                                            </p:txEl>
                                          </p:spTgt>
                                        </p:tgtEl>
                                        <p:attrNameLst>
                                          <p:attrName>ppt_c</p:attrName>
                                        </p:attrNameLst>
                                      </p:cBhvr>
                                      <p:to>
                                        <a:schemeClr val="accent1"/>
                                      </p:to>
                                    </p:animClr>
                                  </p:sub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9">
                                            <p:txEl>
                                              <p:pRg st="2" end="2"/>
                                            </p:txEl>
                                          </p:spTgt>
                                        </p:tgtEl>
                                        <p:attrNameLst>
                                          <p:attrName>style.visibility</p:attrName>
                                        </p:attrNameLst>
                                      </p:cBhvr>
                                      <p:to>
                                        <p:strVal val="visible"/>
                                      </p:to>
                                    </p:set>
                                    <p:animEffect transition="in" filter="wipe(left)">
                                      <p:cBhvr>
                                        <p:cTn id="50" dur="2000"/>
                                        <p:tgtEl>
                                          <p:spTgt spid="99">
                                            <p:txEl>
                                              <p:pRg st="2" end="2"/>
                                            </p:txEl>
                                          </p:spTgt>
                                        </p:tgtEl>
                                      </p:cBhvr>
                                    </p:animEffect>
                                  </p:childTnLst>
                                  <p:subTnLst>
                                    <p:animClr>
                                      <p:cBhvr override="childStyle">
                                        <p:cTn dur="1" fill="hold" display="0" masterRel="nextClick" afterEffect="1"/>
                                        <p:tgtEl>
                                          <p:spTgt spid="99">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p:bldP spid="9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35608" y="274638"/>
            <a:ext cx="7498080" cy="1143000"/>
          </a:xfrm>
        </p:spPr>
        <p:txBody>
          <a:bodyPr>
            <a:normAutofit/>
          </a:bodyPr>
          <a:lstStyle/>
          <a:p>
            <a:endParaRPr lang="en-GB" dirty="0"/>
          </a:p>
        </p:txBody>
      </p:sp>
      <p:pic>
        <p:nvPicPr>
          <p:cNvPr id="108546" name="Picture 2"/>
          <p:cNvPicPr>
            <a:picLocks noGrp="1" noChangeAspect="1" noChangeArrowheads="1"/>
          </p:cNvPicPr>
          <p:nvPr>
            <p:ph idx="1"/>
          </p:nvPr>
        </p:nvPicPr>
        <p:blipFill>
          <a:blip r:embed="rId3" cstate="print"/>
          <a:srcRect/>
          <a:stretch>
            <a:fillRect/>
          </a:stretch>
        </p:blipFill>
        <p:spPr bwMode="auto">
          <a:xfrm>
            <a:off x="0" y="0"/>
            <a:ext cx="7812360" cy="6858000"/>
          </a:xfrm>
          <a:prstGeom prst="rect">
            <a:avLst/>
          </a:prstGeom>
          <a:noFill/>
          <a:ln w="9525">
            <a:noFill/>
            <a:miter lim="800000"/>
            <a:headEnd/>
            <a:tailEnd/>
          </a:ln>
          <a:effectLst/>
        </p:spPr>
      </p:pic>
      <p:sp>
        <p:nvSpPr>
          <p:cNvPr id="4" name="Oval 6"/>
          <p:cNvSpPr>
            <a:spLocks noChangeArrowheads="1"/>
          </p:cNvSpPr>
          <p:nvPr/>
        </p:nvSpPr>
        <p:spPr bwMode="auto">
          <a:xfrm>
            <a:off x="7812360" y="0"/>
            <a:ext cx="1331640" cy="1279525"/>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5" name="Line 7"/>
          <p:cNvSpPr>
            <a:spLocks noChangeShapeType="1"/>
          </p:cNvSpPr>
          <p:nvPr/>
        </p:nvSpPr>
        <p:spPr bwMode="auto">
          <a:xfrm>
            <a:off x="8604250" y="1412776"/>
            <a:ext cx="198" cy="792088"/>
          </a:xfrm>
          <a:prstGeom prst="line">
            <a:avLst/>
          </a:prstGeom>
          <a:ln>
            <a:headEnd/>
            <a:tailEnd type="triangle" w="med" len="med"/>
          </a:ln>
        </p:spPr>
        <p:style>
          <a:lnRef idx="3">
            <a:schemeClr val="accent6"/>
          </a:lnRef>
          <a:fillRef idx="0">
            <a:schemeClr val="accent6"/>
          </a:fillRef>
          <a:effectRef idx="2">
            <a:schemeClr val="accent6"/>
          </a:effectRef>
          <a:fontRef idx="minor">
            <a:schemeClr val="tx1"/>
          </a:fontRef>
        </p:style>
        <p:txBody>
          <a:bodyPr wrap="none" anchor="ctr"/>
          <a:lstStyle/>
          <a:p>
            <a:endParaRPr lang="en-GB"/>
          </a:p>
        </p:txBody>
      </p:sp>
      <p:sp>
        <p:nvSpPr>
          <p:cNvPr id="6" name="Line 4"/>
          <p:cNvSpPr>
            <a:spLocks noChangeShapeType="1"/>
          </p:cNvSpPr>
          <p:nvPr/>
        </p:nvSpPr>
        <p:spPr bwMode="auto">
          <a:xfrm>
            <a:off x="8460432" y="1196752"/>
            <a:ext cx="91006" cy="5112568"/>
          </a:xfrm>
          <a:prstGeom prst="line">
            <a:avLst/>
          </a:prstGeom>
          <a:noFill/>
          <a:ln w="9525">
            <a:solidFill>
              <a:schemeClr val="tx1"/>
            </a:solidFill>
            <a:round/>
            <a:headEnd/>
            <a:tailEnd/>
          </a:ln>
          <a:effectLst/>
        </p:spPr>
        <p:txBody>
          <a:bodyPr wrap="none" anchor="ctr"/>
          <a:lstStyle/>
          <a:p>
            <a:endParaRPr lang="en-GB"/>
          </a:p>
        </p:txBody>
      </p:sp>
      <p:sp>
        <p:nvSpPr>
          <p:cNvPr id="8" name="Rectangle 7"/>
          <p:cNvSpPr/>
          <p:nvPr/>
        </p:nvSpPr>
        <p:spPr>
          <a:xfrm>
            <a:off x="8571407" y="2276872"/>
            <a:ext cx="572593" cy="584775"/>
          </a:xfrm>
          <a:prstGeom prst="rect">
            <a:avLst/>
          </a:prstGeom>
        </p:spPr>
        <p:txBody>
          <a:bodyPr wrap="none">
            <a:spAutoFit/>
          </a:bodyPr>
          <a:lstStyle/>
          <a:p>
            <a:r>
              <a:rPr lang="en-GB" sz="3200" b="1" u="sng" dirty="0" smtClean="0"/>
              <a:t>IS</a:t>
            </a:r>
            <a:endParaRPr lang="en-GB" sz="3200" b="1" u="sng"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906</TotalTime>
  <Words>2320</Words>
  <Application>Microsoft Office PowerPoint</Application>
  <PresentationFormat>On-screen Show (4:3)</PresentationFormat>
  <Paragraphs>388</Paragraphs>
  <Slides>37</Slides>
  <Notes>28</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0" baseType="lpstr">
      <vt:lpstr>Solstice</vt:lpstr>
      <vt:lpstr>Presentation</vt:lpstr>
      <vt:lpstr>Bitmap Image</vt:lpstr>
      <vt:lpstr>Slide 1</vt:lpstr>
      <vt:lpstr>OBJECTIVES</vt:lpstr>
      <vt:lpstr>Action Potential</vt:lpstr>
      <vt:lpstr> FUNCTIONS OF AP</vt:lpstr>
      <vt:lpstr>Stimulus: sudden change of  (internal or external) environmental condition - cell.</vt:lpstr>
      <vt:lpstr>Slide 6</vt:lpstr>
      <vt:lpstr>Slide 7</vt:lpstr>
      <vt:lpstr>Slide 8</vt:lpstr>
      <vt:lpstr>Slide 9</vt:lpstr>
      <vt:lpstr>Stages of AP</vt:lpstr>
      <vt:lpstr>Slide 11</vt:lpstr>
      <vt:lpstr>RMP= -65mV</vt:lpstr>
      <vt:lpstr>Electrotonic potentials &amp; local response 10-20 mv &lt; -ve than the RMP .  trigger AP  </vt:lpstr>
      <vt:lpstr>Slide 14</vt:lpstr>
      <vt:lpstr>                                                            Rapid depolarization</vt:lpstr>
      <vt:lpstr>Depolarization</vt:lpstr>
      <vt:lpstr>Slide 17</vt:lpstr>
      <vt:lpstr>         Repolarization</vt:lpstr>
      <vt:lpstr>Repolarization</vt:lpstr>
      <vt:lpstr>Slide 20</vt:lpstr>
      <vt:lpstr>    Resuming the RMP</vt:lpstr>
      <vt:lpstr>Refractory Period       </vt:lpstr>
      <vt:lpstr>Slide 23</vt:lpstr>
      <vt:lpstr>Slide 24</vt:lpstr>
      <vt:lpstr>Slide 25</vt:lpstr>
      <vt:lpstr>Slide 26</vt:lpstr>
      <vt:lpstr>Slide 27</vt:lpstr>
      <vt:lpstr>Action Potential Propagation:</vt:lpstr>
      <vt:lpstr>Transmission of a signal</vt:lpstr>
      <vt:lpstr>Slide 30</vt:lpstr>
      <vt:lpstr>Slide 31</vt:lpstr>
      <vt:lpstr> </vt:lpstr>
      <vt:lpstr>Saltatory Conduction</vt:lpstr>
      <vt:lpstr>Saltatory Conduction Impulse Conduction in Myelinated Neurons</vt:lpstr>
      <vt:lpstr>Slide 35</vt:lpstr>
      <vt:lpstr> </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 potential</dc:title>
  <dc:creator>Dr.Hala</dc:creator>
  <cp:lastModifiedBy>Dr.Hala</cp:lastModifiedBy>
  <cp:revision>110</cp:revision>
  <dcterms:created xsi:type="dcterms:W3CDTF">2013-02-14T05:58:09Z</dcterms:created>
  <dcterms:modified xsi:type="dcterms:W3CDTF">2013-02-27T12:31:47Z</dcterms:modified>
</cp:coreProperties>
</file>